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4"/>
  </p:sldMasterIdLst>
  <p:sldIdLst>
    <p:sldId id="256" r:id="rId5"/>
    <p:sldId id="265" r:id="rId6"/>
    <p:sldId id="260" r:id="rId7"/>
    <p:sldId id="257" r:id="rId8"/>
    <p:sldId id="270" r:id="rId9"/>
    <p:sldId id="261" r:id="rId10"/>
    <p:sldId id="259" r:id="rId11"/>
    <p:sldId id="266" r:id="rId12"/>
    <p:sldId id="262" r:id="rId13"/>
    <p:sldId id="263" r:id="rId14"/>
    <p:sldId id="267" r:id="rId15"/>
    <p:sldId id="268" r:id="rId16"/>
    <p:sldId id="271" r:id="rId17"/>
    <p:sldId id="269" r:id="rId18"/>
    <p:sldId id="258" r:id="rId19"/>
    <p:sldId id="264"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E6AD7F-438A-41A3-B39F-6F7E530251A4}" v="11" dt="2025-04-14T20:01:42.3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3" d="100"/>
          <a:sy n="63" d="100"/>
        </p:scale>
        <p:origin x="78" y="10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livia Hunt (2403821)" userId="de92e6ba-369e-4603-9128-e221cefbb9a8" providerId="ADAL" clId="{9CAD3B0E-F770-7A49-8D25-9E318A67EE68}"/>
    <pc:docChg chg="undo custSel addSld modSld">
      <pc:chgData name="Olivia Hunt (2403821)" userId="de92e6ba-369e-4603-9128-e221cefbb9a8" providerId="ADAL" clId="{9CAD3B0E-F770-7A49-8D25-9E318A67EE68}" dt="2025-04-15T09:49:32.729" v="576" actId="25668"/>
      <pc:docMkLst>
        <pc:docMk/>
      </pc:docMkLst>
      <pc:sldChg chg="addSp delSp modSp">
        <pc:chgData name="Olivia Hunt (2403821)" userId="de92e6ba-369e-4603-9128-e221cefbb9a8" providerId="ADAL" clId="{9CAD3B0E-F770-7A49-8D25-9E318A67EE68}" dt="2025-04-15T09:47:32.512" v="418" actId="1076"/>
        <pc:sldMkLst>
          <pc:docMk/>
          <pc:sldMk cId="535633457" sldId="257"/>
        </pc:sldMkLst>
        <pc:spChg chg="del mod">
          <ac:chgData name="Olivia Hunt (2403821)" userId="de92e6ba-369e-4603-9128-e221cefbb9a8" providerId="ADAL" clId="{9CAD3B0E-F770-7A49-8D25-9E318A67EE68}" dt="2025-04-15T09:47:17.470" v="415" actId="21"/>
          <ac:spMkLst>
            <pc:docMk/>
            <pc:sldMk cId="535633457" sldId="257"/>
            <ac:spMk id="2" creationId="{1FF50B8D-4ADA-D12E-09C5-E38F4F388BFF}"/>
          </ac:spMkLst>
        </pc:spChg>
        <pc:spChg chg="del mod">
          <ac:chgData name="Olivia Hunt (2403821)" userId="de92e6ba-369e-4603-9128-e221cefbb9a8" providerId="ADAL" clId="{9CAD3B0E-F770-7A49-8D25-9E318A67EE68}" dt="2025-04-15T09:46:53.394" v="410" actId="478"/>
          <ac:spMkLst>
            <pc:docMk/>
            <pc:sldMk cId="535633457" sldId="257"/>
            <ac:spMk id="4" creationId="{B80C3C1A-586F-53F6-C8DD-3FAA260402A9}"/>
          </ac:spMkLst>
        </pc:spChg>
        <pc:spChg chg="add del">
          <ac:chgData name="Olivia Hunt (2403821)" userId="de92e6ba-369e-4603-9128-e221cefbb9a8" providerId="ADAL" clId="{9CAD3B0E-F770-7A49-8D25-9E318A67EE68}" dt="2025-04-15T09:46:43.551" v="407" actId="22"/>
          <ac:spMkLst>
            <pc:docMk/>
            <pc:sldMk cId="535633457" sldId="257"/>
            <ac:spMk id="5" creationId="{2BD191EC-3098-06E4-59C4-F914A38139FE}"/>
          </ac:spMkLst>
        </pc:spChg>
        <pc:spChg chg="add mod">
          <ac:chgData name="Olivia Hunt (2403821)" userId="de92e6ba-369e-4603-9128-e221cefbb9a8" providerId="ADAL" clId="{9CAD3B0E-F770-7A49-8D25-9E318A67EE68}" dt="2025-04-15T09:47:06.048" v="413" actId="1076"/>
          <ac:spMkLst>
            <pc:docMk/>
            <pc:sldMk cId="535633457" sldId="257"/>
            <ac:spMk id="7" creationId="{E426F07F-9F15-5F5A-601A-D12E1568BF73}"/>
          </ac:spMkLst>
        </pc:spChg>
        <pc:spChg chg="add mod">
          <ac:chgData name="Olivia Hunt (2403821)" userId="de92e6ba-369e-4603-9128-e221cefbb9a8" providerId="ADAL" clId="{9CAD3B0E-F770-7A49-8D25-9E318A67EE68}" dt="2025-04-15T09:47:32.512" v="418" actId="1076"/>
          <ac:spMkLst>
            <pc:docMk/>
            <pc:sldMk cId="535633457" sldId="257"/>
            <ac:spMk id="9" creationId="{AFF816C6-EADC-8287-5778-DFB796712FC4}"/>
          </ac:spMkLst>
        </pc:spChg>
        <pc:spChg chg="add mod">
          <ac:chgData name="Olivia Hunt (2403821)" userId="de92e6ba-369e-4603-9128-e221cefbb9a8" providerId="ADAL" clId="{9CAD3B0E-F770-7A49-8D25-9E318A67EE68}" dt="2025-04-15T09:47:26.500" v="417" actId="1076"/>
          <ac:spMkLst>
            <pc:docMk/>
            <pc:sldMk cId="535633457" sldId="257"/>
            <ac:spMk id="11" creationId="{6BC3CD72-97FF-B172-F0DB-D7562EC7C928}"/>
          </ac:spMkLst>
        </pc:spChg>
      </pc:sldChg>
      <pc:sldChg chg="modSp">
        <pc:chgData name="Olivia Hunt (2403821)" userId="de92e6ba-369e-4603-9128-e221cefbb9a8" providerId="ADAL" clId="{9CAD3B0E-F770-7A49-8D25-9E318A67EE68}" dt="2025-04-15T09:49:32.729" v="576" actId="25668"/>
        <pc:sldMkLst>
          <pc:docMk/>
          <pc:sldMk cId="3727330793" sldId="269"/>
        </pc:sldMkLst>
        <pc:spChg chg="mod">
          <ac:chgData name="Olivia Hunt (2403821)" userId="de92e6ba-369e-4603-9128-e221cefbb9a8" providerId="ADAL" clId="{9CAD3B0E-F770-7A49-8D25-9E318A67EE68}" dt="2025-04-15T09:49:32.729" v="576" actId="25668"/>
          <ac:spMkLst>
            <pc:docMk/>
            <pc:sldMk cId="3727330793" sldId="269"/>
            <ac:spMk id="4" creationId="{29092C81-647F-569F-46B4-566CC96250FA}"/>
          </ac:spMkLst>
        </pc:spChg>
      </pc:sldChg>
      <pc:sldChg chg="addSp delSp modSp new">
        <pc:chgData name="Olivia Hunt (2403821)" userId="de92e6ba-369e-4603-9128-e221cefbb9a8" providerId="ADAL" clId="{9CAD3B0E-F770-7A49-8D25-9E318A67EE68}" dt="2025-04-15T09:47:45.088" v="427" actId="20577"/>
        <pc:sldMkLst>
          <pc:docMk/>
          <pc:sldMk cId="2548212119" sldId="270"/>
        </pc:sldMkLst>
        <pc:spChg chg="del">
          <ac:chgData name="Olivia Hunt (2403821)" userId="de92e6ba-369e-4603-9128-e221cefbb9a8" providerId="ADAL" clId="{9CAD3B0E-F770-7A49-8D25-9E318A67EE68}" dt="2025-04-15T09:43:07.953" v="201" actId="22"/>
          <ac:spMkLst>
            <pc:docMk/>
            <pc:sldMk cId="2548212119" sldId="270"/>
            <ac:spMk id="2" creationId="{C8C31499-5150-078B-C1E0-97587CCD4E5E}"/>
          </ac:spMkLst>
        </pc:spChg>
        <pc:spChg chg="mod">
          <ac:chgData name="Olivia Hunt (2403821)" userId="de92e6ba-369e-4603-9128-e221cefbb9a8" providerId="ADAL" clId="{9CAD3B0E-F770-7A49-8D25-9E318A67EE68}" dt="2025-04-15T09:45:59.217" v="405" actId="22"/>
          <ac:spMkLst>
            <pc:docMk/>
            <pc:sldMk cId="2548212119" sldId="270"/>
            <ac:spMk id="3" creationId="{D7A592D9-A0AE-5481-F828-682724E6AE94}"/>
          </ac:spMkLst>
        </pc:spChg>
        <pc:spChg chg="add mod">
          <ac:chgData name="Olivia Hunt (2403821)" userId="de92e6ba-369e-4603-9128-e221cefbb9a8" providerId="ADAL" clId="{9CAD3B0E-F770-7A49-8D25-9E318A67EE68}" dt="2025-04-15T09:47:45.088" v="427" actId="20577"/>
          <ac:spMkLst>
            <pc:docMk/>
            <pc:sldMk cId="2548212119" sldId="270"/>
            <ac:spMk id="6" creationId="{B92BB1BC-F709-070A-F45B-8A35EDF9E104}"/>
          </ac:spMkLst>
        </pc:spChg>
      </pc:sldChg>
      <pc:sldChg chg="modSp new">
        <pc:chgData name="Olivia Hunt (2403821)" userId="de92e6ba-369e-4603-9128-e221cefbb9a8" providerId="ADAL" clId="{9CAD3B0E-F770-7A49-8D25-9E318A67EE68}" dt="2025-04-15T09:49:04.703" v="575" actId="20577"/>
        <pc:sldMkLst>
          <pc:docMk/>
          <pc:sldMk cId="293853888" sldId="271"/>
        </pc:sldMkLst>
        <pc:spChg chg="mod">
          <ac:chgData name="Olivia Hunt (2403821)" userId="de92e6ba-369e-4603-9128-e221cefbb9a8" providerId="ADAL" clId="{9CAD3B0E-F770-7A49-8D25-9E318A67EE68}" dt="2025-04-15T09:48:16.852" v="437" actId="20577"/>
          <ac:spMkLst>
            <pc:docMk/>
            <pc:sldMk cId="293853888" sldId="271"/>
            <ac:spMk id="2" creationId="{824D91C1-6953-CB2F-99E2-D7C55E325146}"/>
          </ac:spMkLst>
        </pc:spChg>
        <pc:spChg chg="mod">
          <ac:chgData name="Olivia Hunt (2403821)" userId="de92e6ba-369e-4603-9128-e221cefbb9a8" providerId="ADAL" clId="{9CAD3B0E-F770-7A49-8D25-9E318A67EE68}" dt="2025-04-15T09:49:04.703" v="575" actId="20577"/>
          <ac:spMkLst>
            <pc:docMk/>
            <pc:sldMk cId="293853888" sldId="271"/>
            <ac:spMk id="3" creationId="{9EC54DFA-0492-FECD-CF3F-01361C9060C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128FA71-3A18-48C0-980F-4B68F7F63042}" type="datetime1">
              <a:rPr lang="en-US" smtClean="0"/>
              <a:t>4/15/25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444040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1C1210E-201E-4473-82AC-2466F5386C38}" type="datetime1">
              <a:rPr lang="en-US" smtClean="0"/>
              <a:t>4/15/25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707677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01EA198-6CAB-4B8F-B93F-1F9C8C4B6CE7}" type="datetime1">
              <a:rPr lang="en-US" smtClean="0"/>
              <a:t>4/15/25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706241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A06041F-4525-44D5-AA4F-332294BF1F56}" type="datetime1">
              <a:rPr lang="en-US" smtClean="0"/>
              <a:t>4/15/25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968479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9557091-BBDF-4EB9-BA6B-2BB67AC4FC0F}" type="datetime1">
              <a:rPr lang="en-US" smtClean="0"/>
              <a:t>4/15/25</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927258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D6B226B-77A6-410C-9796-083F278E0125}" type="datetime1">
              <a:rPr lang="en-US" smtClean="0"/>
              <a:t>4/15/25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6220905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3A578B-D289-4C40-8593-3D356C49DA58}" type="datetime1">
              <a:rPr lang="en-US" smtClean="0"/>
              <a:t>4/15/25</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8395106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13DFAE3-14DB-48A7-A80F-80DDB072CE3D}" type="datetime1">
              <a:rPr lang="en-US" smtClean="0"/>
              <a:t>4/15/25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828707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C5EAEF-6478-4102-8F5D-A5FE9FC97ACB}" type="datetime1">
              <a:rPr lang="en-US" smtClean="0"/>
              <a:t>4/15/25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2072301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7F45AC6-C491-4585-A584-9CE2AF7D5500}" type="datetime1">
              <a:rPr lang="en-US" smtClean="0"/>
              <a:t>4/15/25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71544300"/>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7F45AC6-C491-4585-A584-9CE2AF7D5500}" type="datetime1">
              <a:rPr lang="en-US" smtClean="0"/>
              <a:t>4/15/25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78395278"/>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7F45AC6-C491-4585-A584-9CE2AF7D5500}" type="datetime1">
              <a:rPr lang="en-US" smtClean="0"/>
              <a:t>4/15/25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525865599"/>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7F45AC6-C491-4585-A584-9CE2AF7D5500}" type="datetime1">
              <a:rPr lang="en-US" smtClean="0"/>
              <a:t>4/15/25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48651748"/>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7F45AC6-C491-4585-A584-9CE2AF7D5500}" type="datetime1">
              <a:rPr lang="en-US" smtClean="0"/>
              <a:t>4/15/25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18031049"/>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7F45AC6-C491-4585-A584-9CE2AF7D5500}" type="datetime1">
              <a:rPr lang="en-US" smtClean="0"/>
              <a:t>4/15/25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69692796"/>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04EDB3-C0E8-45F8-9E1D-1B6C8D1880C0}" type="datetime1">
              <a:rPr lang="en-US" smtClean="0"/>
              <a:t>4/15/25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080864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F0EC4B-54ED-4041-B552-9BA760FA3DBA}" type="datetime1">
              <a:rPr lang="en-US" smtClean="0"/>
              <a:t>4/15/25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550771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67F45AC6-C491-4585-A584-9CE2AF7D5500}" type="datetime1">
              <a:rPr lang="en-US" smtClean="0"/>
              <a:t>4/15/25</a:t>
            </a:fld>
            <a:endParaRPr lang="en-US"/>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660948488"/>
      </p:ext>
    </p:extLst>
  </p:cSld>
  <p:clrMap bg1="dk1" tx1="lt1" bg2="dk2" tx2="lt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 id="2147483700" r:id="rId13"/>
    <p:sldLayoutId id="2147483701" r:id="rId14"/>
    <p:sldLayoutId id="2147483702" r:id="rId15"/>
    <p:sldLayoutId id="2147483703" r:id="rId16"/>
    <p:sldLayoutId id="2147483704" r:id="rId17"/>
  </p:sldLayoutIdLst>
  <p:hf sldNum="0" hdr="0" ftr="0" dt="0"/>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retrospectjournal.com/2022/11/13/the-soul-from-homer-to-heraclitus/" TargetMode="External"/><Relationship Id="rId3" Type="http://schemas.openxmlformats.org/officeDocument/2006/relationships/hyperlink" Target="https://plato.stanford.edu/entries/xenophanes/" TargetMode="External"/><Relationship Id="rId7" Type="http://schemas.openxmlformats.org/officeDocument/2006/relationships/hyperlink" Target="https://www.merriam-webster.com/dictionary/soul" TargetMode="External"/><Relationship Id="rId2" Type="http://schemas.openxmlformats.org/officeDocument/2006/relationships/hyperlink" Target="https://plato.stanford.edu/entries/heraclitus/" TargetMode="External"/><Relationship Id="rId1" Type="http://schemas.openxmlformats.org/officeDocument/2006/relationships/slideLayout" Target="../slideLayouts/slideLayout2.xml"/><Relationship Id="rId6" Type="http://schemas.openxmlformats.org/officeDocument/2006/relationships/hyperlink" Target="https://www.merriam-webster.com/dictionary/monotheistic" TargetMode="External"/><Relationship Id="rId5" Type="http://schemas.openxmlformats.org/officeDocument/2006/relationships/hyperlink" Target="https://www.merriam-webster.com/dictionary/henotheism" TargetMode="External"/><Relationship Id="rId4" Type="http://schemas.openxmlformats.org/officeDocument/2006/relationships/hyperlink" Target="https://plato.stanford.edu/entries/ancient-soul/"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5BF46-C230-BBC8-1944-52C3D7069B8D}"/>
              </a:ext>
            </a:extLst>
          </p:cNvPr>
          <p:cNvSpPr>
            <a:spLocks noGrp="1"/>
          </p:cNvSpPr>
          <p:nvPr>
            <p:ph type="ctrTitle"/>
          </p:nvPr>
        </p:nvSpPr>
        <p:spPr>
          <a:xfrm>
            <a:off x="6648857" y="1201369"/>
            <a:ext cx="4583022" cy="2633146"/>
          </a:xfrm>
        </p:spPr>
        <p:txBody>
          <a:bodyPr>
            <a:normAutofit/>
          </a:bodyPr>
          <a:lstStyle/>
          <a:p>
            <a:pPr>
              <a:lnSpc>
                <a:spcPct val="90000"/>
              </a:lnSpc>
            </a:pPr>
            <a:r>
              <a:rPr lang="en-GB" sz="4600"/>
              <a:t>Pre-Socratic Fragments: Heraclitus and Xenophanes</a:t>
            </a:r>
          </a:p>
        </p:txBody>
      </p:sp>
      <p:sp>
        <p:nvSpPr>
          <p:cNvPr id="3" name="Subtitle 2">
            <a:extLst>
              <a:ext uri="{FF2B5EF4-FFF2-40B4-BE49-F238E27FC236}">
                <a16:creationId xmlns:a16="http://schemas.microsoft.com/office/drawing/2014/main" id="{D40DD665-0EA9-AF8E-04BD-FC372E82D186}"/>
              </a:ext>
            </a:extLst>
          </p:cNvPr>
          <p:cNvSpPr>
            <a:spLocks noGrp="1"/>
          </p:cNvSpPr>
          <p:nvPr>
            <p:ph type="subTitle" idx="1"/>
          </p:nvPr>
        </p:nvSpPr>
        <p:spPr>
          <a:xfrm>
            <a:off x="6648857" y="3834512"/>
            <a:ext cx="4583022" cy="1675335"/>
          </a:xfrm>
        </p:spPr>
        <p:txBody>
          <a:bodyPr>
            <a:normAutofit/>
          </a:bodyPr>
          <a:lstStyle/>
          <a:p>
            <a:r>
              <a:rPr lang="en-GB"/>
              <a:t>An Analysis of Ancient Greek Philosophy</a:t>
            </a:r>
          </a:p>
          <a:p>
            <a:r>
              <a:rPr lang="en-GB" i="1"/>
              <a:t>by Olivia Hunt</a:t>
            </a:r>
          </a:p>
        </p:txBody>
      </p:sp>
      <p:sp>
        <p:nvSpPr>
          <p:cNvPr id="22" name="Rectangle 21">
            <a:extLst>
              <a:ext uri="{FF2B5EF4-FFF2-40B4-BE49-F238E27FC236}">
                <a16:creationId xmlns:a16="http://schemas.microsoft.com/office/drawing/2014/main" id="{76247A50-030E-4F09-8785-8687FF3ED2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0614" y="965196"/>
            <a:ext cx="5042779" cy="4781641"/>
          </a:xfrm>
          <a:prstGeom prst="rect">
            <a:avLst/>
          </a:prstGeom>
          <a:solidFill>
            <a:schemeClr val="tx1"/>
          </a:solidFill>
          <a:ln w="190500">
            <a:solidFill>
              <a:schemeClr val="tx1">
                <a:alpha val="7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ortrait of a bearded person&#10;&#10;AI-generated content may be incorrect.">
            <a:extLst>
              <a:ext uri="{FF2B5EF4-FFF2-40B4-BE49-F238E27FC236}">
                <a16:creationId xmlns:a16="http://schemas.microsoft.com/office/drawing/2014/main" id="{D0EB5E98-110F-5947-02E4-F5F3F083EB1D}"/>
              </a:ext>
            </a:extLst>
          </p:cNvPr>
          <p:cNvPicPr>
            <a:picLocks noChangeAspect="1"/>
          </p:cNvPicPr>
          <p:nvPr/>
        </p:nvPicPr>
        <p:blipFill>
          <a:blip r:embed="rId3"/>
          <a:srcRect r="1028" b="5"/>
          <a:stretch/>
        </p:blipFill>
        <p:spPr>
          <a:xfrm>
            <a:off x="1125199" y="1126062"/>
            <a:ext cx="2475988" cy="2668345"/>
          </a:xfrm>
          <a:prstGeom prst="rect">
            <a:avLst/>
          </a:prstGeom>
        </p:spPr>
      </p:pic>
      <p:sp useBgFill="1">
        <p:nvSpPr>
          <p:cNvPr id="24" name="Rectangle 23">
            <a:extLst>
              <a:ext uri="{FF2B5EF4-FFF2-40B4-BE49-F238E27FC236}">
                <a16:creationId xmlns:a16="http://schemas.microsoft.com/office/drawing/2014/main" id="{A16C2431-1707-40A6-B67F-AA274D738A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62054" y="1126062"/>
            <a:ext cx="2070472" cy="15260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Rectangle 25">
            <a:extLst>
              <a:ext uri="{FF2B5EF4-FFF2-40B4-BE49-F238E27FC236}">
                <a16:creationId xmlns:a16="http://schemas.microsoft.com/office/drawing/2014/main" id="{77B1A8D2-FE78-4F81-9932-42CEC01722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5199" y="3952923"/>
            <a:ext cx="2475988" cy="163775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 person with a beard and a cane&#10;&#10;AI-generated content may be incorrect.">
            <a:extLst>
              <a:ext uri="{FF2B5EF4-FFF2-40B4-BE49-F238E27FC236}">
                <a16:creationId xmlns:a16="http://schemas.microsoft.com/office/drawing/2014/main" id="{1D0F9FDA-8ACA-43C2-5472-F3DF0D192215}"/>
              </a:ext>
            </a:extLst>
          </p:cNvPr>
          <p:cNvPicPr>
            <a:picLocks noChangeAspect="1"/>
          </p:cNvPicPr>
          <p:nvPr/>
        </p:nvPicPr>
        <p:blipFill>
          <a:blip r:embed="rId4"/>
          <a:srcRect t="6314" r="-4" b="-4"/>
          <a:stretch/>
        </p:blipFill>
        <p:spPr>
          <a:xfrm>
            <a:off x="3762055" y="2812941"/>
            <a:ext cx="2053208" cy="2777731"/>
          </a:xfrm>
          <a:prstGeom prst="rect">
            <a:avLst/>
          </a:prstGeom>
        </p:spPr>
      </p:pic>
    </p:spTree>
    <p:extLst>
      <p:ext uri="{BB962C8B-B14F-4D97-AF65-F5344CB8AC3E}">
        <p14:creationId xmlns:p14="http://schemas.microsoft.com/office/powerpoint/2010/main" val="40508259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6E302-68AD-7C69-667E-DDCA38058981}"/>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B5F839E5-75D9-F445-DC2E-7C12BB1410CB}"/>
              </a:ext>
            </a:extLst>
          </p:cNvPr>
          <p:cNvSpPr>
            <a:spLocks noGrp="1"/>
          </p:cNvSpPr>
          <p:nvPr>
            <p:ph idx="1"/>
          </p:nvPr>
        </p:nvSpPr>
        <p:spPr/>
        <p:txBody>
          <a:bodyPr/>
          <a:lstStyle/>
          <a:p>
            <a:pPr marL="36900" indent="0">
              <a:buNone/>
            </a:pPr>
            <a:r>
              <a:rPr lang="en-GB" dirty="0"/>
              <a:t>The following three fragments are by the ancient thinkers Heraclitus and Xenophanes, covering the key themes:</a:t>
            </a:r>
          </a:p>
          <a:p>
            <a:r>
              <a:rPr lang="en-GB" dirty="0"/>
              <a:t>The soul and its ideal state</a:t>
            </a:r>
          </a:p>
          <a:p>
            <a:r>
              <a:rPr lang="en-GB" dirty="0"/>
              <a:t>Effects of alcohol on the soul</a:t>
            </a:r>
          </a:p>
          <a:p>
            <a:r>
              <a:rPr lang="en-GB" dirty="0"/>
              <a:t>Anthropomorphism and monotheism</a:t>
            </a:r>
          </a:p>
          <a:p>
            <a:pPr marL="36900" indent="0">
              <a:buNone/>
            </a:pPr>
            <a:r>
              <a:rPr lang="en-GB" dirty="0"/>
              <a:t> </a:t>
            </a:r>
          </a:p>
        </p:txBody>
      </p:sp>
    </p:spTree>
    <p:extLst>
      <p:ext uri="{BB962C8B-B14F-4D97-AF65-F5344CB8AC3E}">
        <p14:creationId xmlns:p14="http://schemas.microsoft.com/office/powerpoint/2010/main" val="30190761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AA51419-87C4-3DDC-373D-1FA036A72B4D}"/>
              </a:ext>
            </a:extLst>
          </p:cNvPr>
          <p:cNvSpPr>
            <a:spLocks noGrp="1"/>
          </p:cNvSpPr>
          <p:nvPr>
            <p:ph type="title"/>
          </p:nvPr>
        </p:nvSpPr>
        <p:spPr/>
        <p:txBody>
          <a:bodyPr/>
          <a:lstStyle/>
          <a:p>
            <a:r>
              <a:rPr lang="en-GB" dirty="0"/>
              <a:t>“A dry soul is the wisest and best” – Heraclitus </a:t>
            </a:r>
          </a:p>
        </p:txBody>
      </p:sp>
      <p:sp>
        <p:nvSpPr>
          <p:cNvPr id="5" name="Text Placeholder 4">
            <a:extLst>
              <a:ext uri="{FF2B5EF4-FFF2-40B4-BE49-F238E27FC236}">
                <a16:creationId xmlns:a16="http://schemas.microsoft.com/office/drawing/2014/main" id="{41256A6E-9C13-0EAE-11C1-0C8AE9F60AB0}"/>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3402047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E426F07F-9F15-5F5A-601A-D12E1568BF73}"/>
              </a:ext>
            </a:extLst>
          </p:cNvPr>
          <p:cNvSpPr txBox="1"/>
          <p:nvPr/>
        </p:nvSpPr>
        <p:spPr>
          <a:xfrm>
            <a:off x="821410" y="1680898"/>
            <a:ext cx="10444816" cy="2585323"/>
          </a:xfrm>
          <a:prstGeom prst="rect">
            <a:avLst/>
          </a:prstGeom>
          <a:noFill/>
        </p:spPr>
        <p:txBody>
          <a:bodyPr wrap="square" rtlCol="0">
            <a:spAutoFit/>
          </a:bodyPr>
          <a:lstStyle/>
          <a:p>
            <a:pPr marL="285750" indent="-285750">
              <a:buFont typeface="Arial" panose="020B0604020202020204" pitchFamily="34" charset="0"/>
              <a:buChar char="•"/>
            </a:pPr>
            <a:r>
              <a:rPr lang="en-GB" dirty="0"/>
              <a:t>What is the soul? </a:t>
            </a:r>
            <a:r>
              <a:rPr lang="en-GB" i="1" dirty="0"/>
              <a:t>(Mirriam-Webster Dicitonary.com) (Soteriou, 2022)</a:t>
            </a: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Dry soul equals rational and enlightened</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Moist soul equals emotional, unstable and material </a:t>
            </a:r>
          </a:p>
          <a:p>
            <a:endParaRPr lang="en-GB" dirty="0"/>
          </a:p>
          <a:p>
            <a:pPr marL="285750" indent="-285750">
              <a:buFont typeface="Arial" panose="020B0604020202020204" pitchFamily="34" charset="0"/>
              <a:buChar char="•"/>
            </a:pPr>
            <a:r>
              <a:rPr lang="en-GB" dirty="0"/>
              <a:t>Importance of fire as transformative </a:t>
            </a:r>
            <a:r>
              <a:rPr lang="en-GB" i="1" dirty="0"/>
              <a:t>(Graham, 2023)</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Reflects Heraclitus’ concept of the Unity of Opposites</a:t>
            </a:r>
          </a:p>
        </p:txBody>
      </p:sp>
      <p:sp>
        <p:nvSpPr>
          <p:cNvPr id="9" name="Title 1">
            <a:extLst>
              <a:ext uri="{FF2B5EF4-FFF2-40B4-BE49-F238E27FC236}">
                <a16:creationId xmlns:a16="http://schemas.microsoft.com/office/drawing/2014/main" id="{AFF816C6-EADC-8287-5778-DFB796712FC4}"/>
              </a:ext>
            </a:extLst>
          </p:cNvPr>
          <p:cNvSpPr txBox="1">
            <a:spLocks/>
          </p:cNvSpPr>
          <p:nvPr/>
        </p:nvSpPr>
        <p:spPr>
          <a:xfrm>
            <a:off x="821410" y="331634"/>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“A dry soul is the wisest and best” – Heraclitus </a:t>
            </a:r>
          </a:p>
        </p:txBody>
      </p:sp>
      <p:sp>
        <p:nvSpPr>
          <p:cNvPr id="11" name="Title 10">
            <a:extLst>
              <a:ext uri="{FF2B5EF4-FFF2-40B4-BE49-F238E27FC236}">
                <a16:creationId xmlns:a16="http://schemas.microsoft.com/office/drawing/2014/main" id="{6BC3CD72-97FF-B172-F0DB-D7562EC7C928}"/>
              </a:ext>
            </a:extLst>
          </p:cNvPr>
          <p:cNvSpPr>
            <a:spLocks noGrp="1"/>
          </p:cNvSpPr>
          <p:nvPr>
            <p:ph type="title"/>
          </p:nvPr>
        </p:nvSpPr>
        <p:spPr>
          <a:xfrm>
            <a:off x="866937" y="-2933032"/>
            <a:ext cx="10353762" cy="970450"/>
          </a:xfrm>
        </p:spPr>
        <p:txBody>
          <a:bodyPr/>
          <a:lstStyle/>
          <a:p>
            <a:endParaRPr lang="en-US"/>
          </a:p>
        </p:txBody>
      </p:sp>
    </p:spTree>
    <p:extLst>
      <p:ext uri="{BB962C8B-B14F-4D97-AF65-F5344CB8AC3E}">
        <p14:creationId xmlns:p14="http://schemas.microsoft.com/office/powerpoint/2010/main" val="5356334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7A592D9-A0AE-5481-F828-682724E6AE94}"/>
              </a:ext>
            </a:extLst>
          </p:cNvPr>
          <p:cNvSpPr>
            <a:spLocks noGrp="1"/>
          </p:cNvSpPr>
          <p:nvPr>
            <p:ph idx="1"/>
          </p:nvPr>
        </p:nvSpPr>
        <p:spPr/>
        <p:txBody>
          <a:bodyPr/>
          <a:lstStyle/>
          <a:p>
            <a:pPr marL="285750" indent="-285750">
              <a:buFont typeface="Arial" panose="020B0604020202020204" pitchFamily="34" charset="0"/>
              <a:buChar char="•"/>
            </a:pPr>
            <a:r>
              <a:rPr lang="en-GB" dirty="0"/>
              <a:t>Powerful metaphor</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Emphasises self-discipline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Overstates division of reason and emotion</a:t>
            </a:r>
          </a:p>
          <a:p>
            <a:endParaRPr lang="en-US" dirty="0"/>
          </a:p>
        </p:txBody>
      </p:sp>
      <p:sp>
        <p:nvSpPr>
          <p:cNvPr id="6" name="Title 1">
            <a:extLst>
              <a:ext uri="{FF2B5EF4-FFF2-40B4-BE49-F238E27FC236}">
                <a16:creationId xmlns:a16="http://schemas.microsoft.com/office/drawing/2014/main" id="{B92BB1BC-F709-070A-F45B-8A35EDF9E104}"/>
              </a:ext>
            </a:extLst>
          </p:cNvPr>
          <p:cNvSpPr>
            <a:spLocks noGrp="1"/>
          </p:cNvSpPr>
          <p:nvPr>
            <p:ph type="title"/>
          </p:nvPr>
        </p:nvSpPr>
        <p:spPr>
          <a:prstGeom prst="rect">
            <a:avLst/>
          </a:prstGeom>
          <a:effectLst>
            <a:outerShdw blurRad="25400" dir="17880000">
              <a:srgbClr val="000000">
                <a:alpha val="46000"/>
              </a:srgbClr>
            </a:outerShdw>
          </a:effectLst>
        </p:spPr>
        <p:txBody>
          <a:bodyPr vert="horz" lIns="91440" tIns="45720" rIns="91440" bIns="45720" rtlCol="0" anchor="ctr">
            <a:normAutofit/>
          </a:bodyPr>
          <a:lst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Appraisal</a:t>
            </a:r>
          </a:p>
        </p:txBody>
      </p:sp>
    </p:spTree>
    <p:extLst>
      <p:ext uri="{BB962C8B-B14F-4D97-AF65-F5344CB8AC3E}">
        <p14:creationId xmlns:p14="http://schemas.microsoft.com/office/powerpoint/2010/main" val="25482121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B72585-D0CB-0703-8125-E712C8CA1215}"/>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46C97B95-0CAE-CD7F-1B65-658FDE1880ED}"/>
              </a:ext>
            </a:extLst>
          </p:cNvPr>
          <p:cNvSpPr>
            <a:spLocks noGrp="1"/>
          </p:cNvSpPr>
          <p:nvPr>
            <p:ph type="title"/>
          </p:nvPr>
        </p:nvSpPr>
        <p:spPr/>
        <p:txBody>
          <a:bodyPr>
            <a:normAutofit fontScale="90000"/>
          </a:bodyPr>
          <a:lstStyle/>
          <a:p>
            <a:r>
              <a:rPr lang="en-GB" dirty="0"/>
              <a:t>“A man when drunk is led by a boy, stumbling, not knowing where he goes, his soul moist” –Heraclitus </a:t>
            </a:r>
          </a:p>
        </p:txBody>
      </p:sp>
      <p:sp>
        <p:nvSpPr>
          <p:cNvPr id="5" name="Text Placeholder 4">
            <a:extLst>
              <a:ext uri="{FF2B5EF4-FFF2-40B4-BE49-F238E27FC236}">
                <a16:creationId xmlns:a16="http://schemas.microsoft.com/office/drawing/2014/main" id="{DE6F331D-1671-CB2D-8222-73978F926E22}"/>
              </a:ext>
            </a:extLst>
          </p:cNvPr>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9515410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7BF2E4-4D02-F1F8-57D4-C63EFF8EE88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2792F73-FE0B-A22A-B57F-EB19EE24790D}"/>
              </a:ext>
            </a:extLst>
          </p:cNvPr>
          <p:cNvSpPr>
            <a:spLocks noGrp="1"/>
          </p:cNvSpPr>
          <p:nvPr>
            <p:ph type="title"/>
          </p:nvPr>
        </p:nvSpPr>
        <p:spPr/>
        <p:txBody>
          <a:bodyPr>
            <a:normAutofit/>
          </a:bodyPr>
          <a:lstStyle/>
          <a:p>
            <a:r>
              <a:rPr lang="en-GB" dirty="0"/>
              <a:t>“A man when drunk…” – Heraclitus </a:t>
            </a:r>
          </a:p>
        </p:txBody>
      </p:sp>
      <p:sp>
        <p:nvSpPr>
          <p:cNvPr id="4" name="TextBox 3">
            <a:extLst>
              <a:ext uri="{FF2B5EF4-FFF2-40B4-BE49-F238E27FC236}">
                <a16:creationId xmlns:a16="http://schemas.microsoft.com/office/drawing/2014/main" id="{A43C6F3E-EF6B-1EB2-B867-8FFC1A08150F}"/>
              </a:ext>
            </a:extLst>
          </p:cNvPr>
          <p:cNvSpPr txBox="1"/>
          <p:nvPr/>
        </p:nvSpPr>
        <p:spPr>
          <a:xfrm>
            <a:off x="822741" y="1863778"/>
            <a:ext cx="10444816" cy="3693319"/>
          </a:xfrm>
          <a:prstGeom prst="rect">
            <a:avLst/>
          </a:prstGeom>
          <a:noFill/>
        </p:spPr>
        <p:txBody>
          <a:bodyPr wrap="square" rtlCol="0">
            <a:spAutoFit/>
          </a:bodyPr>
          <a:lstStyle/>
          <a:p>
            <a:pPr marL="285750" indent="-285750">
              <a:buFont typeface="Arial" panose="020B0604020202020204" pitchFamily="34" charset="0"/>
              <a:buChar char="•"/>
            </a:pPr>
            <a:r>
              <a:rPr lang="en-GB" dirty="0"/>
              <a:t>Alcohol weakens the soul’s clarity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Reflection on both past and present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Drunkenness equals childlike and loss of control</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Connection between the soul and motor function </a:t>
            </a:r>
            <a:r>
              <a:rPr lang="en-GB" i="1" dirty="0"/>
              <a:t>(Lorenz, 2003) </a:t>
            </a:r>
          </a:p>
          <a:p>
            <a:pPr marL="285750" indent="-285750">
              <a:buFont typeface="Arial" panose="020B0604020202020204" pitchFamily="34" charset="0"/>
              <a:buChar char="•"/>
            </a:pPr>
            <a:endParaRPr lang="en-GB" i="1" dirty="0"/>
          </a:p>
          <a:p>
            <a:pPr marL="285750" indent="-285750">
              <a:buFont typeface="Arial" panose="020B0604020202020204" pitchFamily="34" charset="0"/>
              <a:buChar char="•"/>
            </a:pPr>
            <a:r>
              <a:rPr lang="en-GB" dirty="0"/>
              <a:t>Soul and body were “</a:t>
            </a:r>
            <a:r>
              <a:rPr lang="en-GB" i="1" dirty="0"/>
              <a:t>not…radically different in kind</a:t>
            </a:r>
            <a:r>
              <a:rPr lang="en-GB" dirty="0"/>
              <a:t>” </a:t>
            </a:r>
            <a:r>
              <a:rPr lang="en-GB" i="1" dirty="0"/>
              <a:t>(Lorenz, 2003)</a:t>
            </a:r>
          </a:p>
          <a:p>
            <a:endParaRPr lang="en-GB" dirty="0"/>
          </a:p>
          <a:p>
            <a:pPr marL="285750" indent="-285750">
              <a:buFont typeface="Arial" panose="020B0604020202020204" pitchFamily="34" charset="0"/>
              <a:buChar char="•"/>
            </a:pPr>
            <a:r>
              <a:rPr lang="en-GB" dirty="0"/>
              <a:t>Three stages </a:t>
            </a:r>
            <a:r>
              <a:rPr lang="en-GB" i="1" dirty="0"/>
              <a:t>(Kahn, 1979, p. 244)</a:t>
            </a:r>
          </a:p>
          <a:p>
            <a:pPr marL="285750" indent="-285750">
              <a:buFont typeface="Arial" panose="020B0604020202020204" pitchFamily="34" charset="0"/>
              <a:buChar char="•"/>
            </a:pPr>
            <a:endParaRPr lang="en-GB" i="1"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0691961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92352B-1CD4-DE0E-6D8E-41FF0538900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AA79F8-475A-0851-D6FF-993529EA7BA3}"/>
              </a:ext>
            </a:extLst>
          </p:cNvPr>
          <p:cNvSpPr>
            <a:spLocks noGrp="1"/>
          </p:cNvSpPr>
          <p:nvPr>
            <p:ph type="title"/>
          </p:nvPr>
        </p:nvSpPr>
        <p:spPr/>
        <p:txBody>
          <a:bodyPr>
            <a:normAutofit/>
          </a:bodyPr>
          <a:lstStyle/>
          <a:p>
            <a:r>
              <a:rPr lang="en-GB" dirty="0"/>
              <a:t>Fragment Connection</a:t>
            </a:r>
          </a:p>
        </p:txBody>
      </p:sp>
      <p:sp>
        <p:nvSpPr>
          <p:cNvPr id="4" name="TextBox 3">
            <a:extLst>
              <a:ext uri="{FF2B5EF4-FFF2-40B4-BE49-F238E27FC236}">
                <a16:creationId xmlns:a16="http://schemas.microsoft.com/office/drawing/2014/main" id="{9FDE6CD1-0B08-16B4-B46E-B64562647D80}"/>
              </a:ext>
            </a:extLst>
          </p:cNvPr>
          <p:cNvSpPr txBox="1"/>
          <p:nvPr/>
        </p:nvSpPr>
        <p:spPr>
          <a:xfrm>
            <a:off x="822741" y="1863778"/>
            <a:ext cx="10444816" cy="2585323"/>
          </a:xfrm>
          <a:prstGeom prst="rect">
            <a:avLst/>
          </a:prstGeom>
          <a:noFill/>
        </p:spPr>
        <p:txBody>
          <a:bodyPr wrap="square" rtlCol="0">
            <a:spAutoFit/>
          </a:bodyPr>
          <a:lstStyle/>
          <a:p>
            <a:r>
              <a:rPr lang="en-GB" dirty="0"/>
              <a:t>Heraclitus’ fragments offer more value when connected:</a:t>
            </a:r>
          </a:p>
          <a:p>
            <a:pPr marL="285750" indent="-285750">
              <a:buFont typeface="Arial" panose="020B0604020202020204" pitchFamily="34" charset="0"/>
              <a:buChar char="•"/>
            </a:pPr>
            <a:r>
              <a:rPr lang="en-GB" dirty="0"/>
              <a:t>The value of inner clarity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Dangers of indulgence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Balance of opposites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Dry versus moist soul</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7414147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C227CA-214E-8121-016F-7EB7DC6ABF3F}"/>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43AF91B4-E5AD-5D15-8FB8-E6960764330B}"/>
              </a:ext>
            </a:extLst>
          </p:cNvPr>
          <p:cNvSpPr>
            <a:spLocks noGrp="1"/>
          </p:cNvSpPr>
          <p:nvPr>
            <p:ph type="title"/>
          </p:nvPr>
        </p:nvSpPr>
        <p:spPr>
          <a:xfrm>
            <a:off x="1295401" y="1264921"/>
            <a:ext cx="9590550" cy="2324960"/>
          </a:xfrm>
        </p:spPr>
        <p:txBody>
          <a:bodyPr>
            <a:normAutofit/>
          </a:bodyPr>
          <a:lstStyle/>
          <a:p>
            <a:r>
              <a:rPr lang="en-GB" dirty="0"/>
              <a:t>“</a:t>
            </a:r>
            <a:r>
              <a:rPr lang="en-GB" sz="2000" i="1" dirty="0">
                <a:effectLst/>
                <a:latin typeface="Aptos" panose="020B0004020202020204" pitchFamily="34" charset="0"/>
                <a:ea typeface="DengXian" panose="02010600030101010101" pitchFamily="2" charset="-122"/>
                <a:cs typeface="Times New Roman" panose="02020603050405020304" pitchFamily="18" charset="0"/>
              </a:rPr>
              <a:t>There is one god, greatest among gods and men, similar to mortals neither in shape nor in thought…but if cows and horses or lions had hands or could draw with their hands and make the things men can make, then horses would draw the forms of gods like horses, cows like cows, and they would make their bodies similar in shape to those which each had themselves</a:t>
            </a:r>
            <a:r>
              <a:rPr lang="en-GB" dirty="0"/>
              <a:t>” –Xenophanes </a:t>
            </a:r>
          </a:p>
        </p:txBody>
      </p:sp>
      <p:sp>
        <p:nvSpPr>
          <p:cNvPr id="5" name="Text Placeholder 4">
            <a:extLst>
              <a:ext uri="{FF2B5EF4-FFF2-40B4-BE49-F238E27FC236}">
                <a16:creationId xmlns:a16="http://schemas.microsoft.com/office/drawing/2014/main" id="{75902D93-5E11-292D-C2CB-7242DA044668}"/>
              </a:ext>
            </a:extLst>
          </p:cNvPr>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7863832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625488-1AAA-E412-B188-C205A947CD6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FAD4FC-8DD6-7BBD-AF8A-AE44A1B59EEB}"/>
              </a:ext>
            </a:extLst>
          </p:cNvPr>
          <p:cNvSpPr>
            <a:spLocks noGrp="1"/>
          </p:cNvSpPr>
          <p:nvPr>
            <p:ph type="title"/>
          </p:nvPr>
        </p:nvSpPr>
        <p:spPr/>
        <p:txBody>
          <a:bodyPr>
            <a:normAutofit fontScale="90000"/>
          </a:bodyPr>
          <a:lstStyle/>
          <a:p>
            <a:r>
              <a:rPr lang="en-GB" dirty="0"/>
              <a:t>“</a:t>
            </a:r>
            <a:r>
              <a:rPr lang="en-GB" sz="3600" i="1" dirty="0">
                <a:effectLst/>
                <a:latin typeface="Aptos" panose="020B0004020202020204" pitchFamily="34" charset="0"/>
                <a:ea typeface="DengXian" panose="02010600030101010101" pitchFamily="2" charset="-122"/>
                <a:cs typeface="Times New Roman" panose="02020603050405020304" pitchFamily="18" charset="0"/>
              </a:rPr>
              <a:t>There is one god…</a:t>
            </a:r>
            <a:r>
              <a:rPr lang="en-GB" dirty="0"/>
              <a:t>” – Xenophanes:</a:t>
            </a:r>
            <a:br>
              <a:rPr lang="en-GB" dirty="0"/>
            </a:br>
            <a:r>
              <a:rPr lang="en-GB" dirty="0"/>
              <a:t>Anthropomorphism</a:t>
            </a:r>
          </a:p>
        </p:txBody>
      </p:sp>
      <p:sp>
        <p:nvSpPr>
          <p:cNvPr id="4" name="TextBox 3">
            <a:extLst>
              <a:ext uri="{FF2B5EF4-FFF2-40B4-BE49-F238E27FC236}">
                <a16:creationId xmlns:a16="http://schemas.microsoft.com/office/drawing/2014/main" id="{A4A177DD-C2EF-494D-8AE4-2E0EAFD455BA}"/>
              </a:ext>
            </a:extLst>
          </p:cNvPr>
          <p:cNvSpPr txBox="1"/>
          <p:nvPr/>
        </p:nvSpPr>
        <p:spPr>
          <a:xfrm>
            <a:off x="822741" y="1955218"/>
            <a:ext cx="10444816" cy="2031325"/>
          </a:xfrm>
          <a:prstGeom prst="rect">
            <a:avLst/>
          </a:prstGeom>
          <a:noFill/>
        </p:spPr>
        <p:txBody>
          <a:bodyPr wrap="square" rtlCol="0">
            <a:spAutoFit/>
          </a:bodyPr>
          <a:lstStyle/>
          <a:p>
            <a:pPr marL="285750" indent="-285750">
              <a:buFont typeface="Arial" panose="020B0604020202020204" pitchFamily="34" charset="0"/>
              <a:buChar char="•"/>
            </a:pPr>
            <a:r>
              <a:rPr lang="en-GB" dirty="0"/>
              <a:t>Critiques of anthropomorphic gods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Satirical comparison to animals drawing gods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Questions poets’ role in shaping belief</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4130835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819A28-C0BB-DC1A-63E9-9154877CD70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30BF82-11D7-1DF2-B260-3E0584EA9D05}"/>
              </a:ext>
            </a:extLst>
          </p:cNvPr>
          <p:cNvSpPr>
            <a:spLocks noGrp="1"/>
          </p:cNvSpPr>
          <p:nvPr>
            <p:ph type="title"/>
          </p:nvPr>
        </p:nvSpPr>
        <p:spPr/>
        <p:txBody>
          <a:bodyPr>
            <a:normAutofit fontScale="90000"/>
          </a:bodyPr>
          <a:lstStyle/>
          <a:p>
            <a:r>
              <a:rPr lang="en-GB" dirty="0"/>
              <a:t>“</a:t>
            </a:r>
            <a:r>
              <a:rPr lang="en-GB" sz="3600" i="1" dirty="0">
                <a:effectLst/>
                <a:latin typeface="Aptos" panose="020B0004020202020204" pitchFamily="34" charset="0"/>
                <a:ea typeface="DengXian" panose="02010600030101010101" pitchFamily="2" charset="-122"/>
                <a:cs typeface="Times New Roman" panose="02020603050405020304" pitchFamily="18" charset="0"/>
              </a:rPr>
              <a:t>There is one god…</a:t>
            </a:r>
            <a:r>
              <a:rPr lang="en-GB" dirty="0"/>
              <a:t>” – Xenophanes:</a:t>
            </a:r>
            <a:br>
              <a:rPr lang="en-GB" dirty="0"/>
            </a:br>
            <a:r>
              <a:rPr lang="en-GB" dirty="0"/>
              <a:t>Monotheism?</a:t>
            </a:r>
          </a:p>
        </p:txBody>
      </p:sp>
      <p:sp>
        <p:nvSpPr>
          <p:cNvPr id="4" name="TextBox 3">
            <a:extLst>
              <a:ext uri="{FF2B5EF4-FFF2-40B4-BE49-F238E27FC236}">
                <a16:creationId xmlns:a16="http://schemas.microsoft.com/office/drawing/2014/main" id="{2D9578E3-C465-60C3-259E-F9ED9C0A8E51}"/>
              </a:ext>
            </a:extLst>
          </p:cNvPr>
          <p:cNvSpPr txBox="1"/>
          <p:nvPr/>
        </p:nvSpPr>
        <p:spPr>
          <a:xfrm>
            <a:off x="822741" y="1955218"/>
            <a:ext cx="10444816" cy="2585323"/>
          </a:xfrm>
          <a:prstGeom prst="rect">
            <a:avLst/>
          </a:prstGeom>
          <a:noFill/>
        </p:spPr>
        <p:txBody>
          <a:bodyPr wrap="square" rtlCol="0">
            <a:spAutoFit/>
          </a:bodyPr>
          <a:lstStyle/>
          <a:p>
            <a:pPr marL="285750" indent="-285750">
              <a:buFont typeface="Arial" panose="020B0604020202020204" pitchFamily="34" charset="0"/>
              <a:buChar char="•"/>
            </a:pPr>
            <a:r>
              <a:rPr lang="en-GB" dirty="0"/>
              <a:t>Calls one god “</a:t>
            </a:r>
            <a:r>
              <a:rPr lang="en-GB" i="1" dirty="0"/>
              <a:t>greatest</a:t>
            </a:r>
            <a:r>
              <a:rPr lang="en-GB" dirty="0"/>
              <a:t>”</a:t>
            </a:r>
            <a:r>
              <a:rPr lang="en-GB" i="1" dirty="0"/>
              <a:t> (Mirriam-Webster Dictionary.com)</a:t>
            </a:r>
          </a:p>
          <a:p>
            <a:pPr marL="285750" indent="-285750">
              <a:buFont typeface="Arial" panose="020B0604020202020204" pitchFamily="34" charset="0"/>
              <a:buChar char="•"/>
            </a:pPr>
            <a:endParaRPr lang="en-GB" i="1" dirty="0"/>
          </a:p>
          <a:p>
            <a:pPr marL="285750" indent="-285750">
              <a:buFont typeface="Arial" panose="020B0604020202020204" pitchFamily="34" charset="0"/>
              <a:buChar char="•"/>
            </a:pPr>
            <a:r>
              <a:rPr lang="en-GB" dirty="0"/>
              <a:t>Still mentions “</a:t>
            </a:r>
            <a:r>
              <a:rPr lang="en-GB" i="1" dirty="0"/>
              <a:t>gods</a:t>
            </a:r>
            <a:r>
              <a:rPr lang="en-GB" dirty="0"/>
              <a:t>” in plural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Likely view: one god among many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Influence future philosophical theory and henotheism </a:t>
            </a:r>
            <a:r>
              <a:rPr lang="en-GB" i="1" dirty="0"/>
              <a:t>(Mirriam-Webster Dictionary.com)</a:t>
            </a:r>
          </a:p>
          <a:p>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40476055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BE068A-FD10-4A26-73B8-E922E9297E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886501E-171A-52EE-4734-1A24A25307DF}"/>
              </a:ext>
            </a:extLst>
          </p:cNvPr>
          <p:cNvSpPr>
            <a:spLocks noGrp="1"/>
          </p:cNvSpPr>
          <p:nvPr>
            <p:ph type="title"/>
          </p:nvPr>
        </p:nvSpPr>
        <p:spPr/>
        <p:txBody>
          <a:bodyPr>
            <a:normAutofit fontScale="90000"/>
          </a:bodyPr>
          <a:lstStyle/>
          <a:p>
            <a:r>
              <a:rPr lang="en-GB" dirty="0"/>
              <a:t>“</a:t>
            </a:r>
            <a:r>
              <a:rPr lang="en-GB" sz="3600" i="1" dirty="0">
                <a:effectLst/>
                <a:latin typeface="Aptos" panose="020B0004020202020204" pitchFamily="34" charset="0"/>
                <a:ea typeface="DengXian" panose="02010600030101010101" pitchFamily="2" charset="-122"/>
                <a:cs typeface="Times New Roman" panose="02020603050405020304" pitchFamily="18" charset="0"/>
              </a:rPr>
              <a:t>There is one god…</a:t>
            </a:r>
            <a:r>
              <a:rPr lang="en-GB" dirty="0"/>
              <a:t>” – Xenophanes:</a:t>
            </a:r>
            <a:br>
              <a:rPr lang="en-GB" dirty="0"/>
            </a:br>
            <a:r>
              <a:rPr lang="en-GB" dirty="0"/>
              <a:t>Critique of the Poets</a:t>
            </a:r>
          </a:p>
        </p:txBody>
      </p:sp>
      <p:sp>
        <p:nvSpPr>
          <p:cNvPr id="4" name="TextBox 3">
            <a:extLst>
              <a:ext uri="{FF2B5EF4-FFF2-40B4-BE49-F238E27FC236}">
                <a16:creationId xmlns:a16="http://schemas.microsoft.com/office/drawing/2014/main" id="{F984FC2F-C74A-FCEF-305A-948D1597503A}"/>
              </a:ext>
            </a:extLst>
          </p:cNvPr>
          <p:cNvSpPr txBox="1"/>
          <p:nvPr/>
        </p:nvSpPr>
        <p:spPr>
          <a:xfrm>
            <a:off x="822741" y="1955218"/>
            <a:ext cx="10444816" cy="2862322"/>
          </a:xfrm>
          <a:prstGeom prst="rect">
            <a:avLst/>
          </a:prstGeom>
          <a:noFill/>
        </p:spPr>
        <p:txBody>
          <a:bodyPr wrap="square" rtlCol="0">
            <a:spAutoFit/>
          </a:bodyPr>
          <a:lstStyle/>
          <a:p>
            <a:pPr marL="285750" indent="-285750">
              <a:buFont typeface="Arial" panose="020B0604020202020204" pitchFamily="34" charset="0"/>
              <a:buChar char="•"/>
            </a:pPr>
            <a:r>
              <a:rPr lang="en-GB" dirty="0"/>
              <a:t>Critique of Homer and Hesiod </a:t>
            </a:r>
            <a:r>
              <a:rPr lang="en-GB" i="1" dirty="0"/>
              <a:t>(Lesher, 1992, p. 21)</a:t>
            </a:r>
          </a:p>
          <a:p>
            <a:endParaRPr lang="en-GB" dirty="0"/>
          </a:p>
          <a:p>
            <a:pPr marL="285750" indent="-285750">
              <a:buFont typeface="Arial" panose="020B0604020202020204" pitchFamily="34" charset="0"/>
              <a:buChar char="•"/>
            </a:pPr>
            <a:r>
              <a:rPr lang="en-GB" dirty="0"/>
              <a:t>Gods portrayed as immoral </a:t>
            </a:r>
            <a:r>
              <a:rPr lang="en-GB" i="1" dirty="0"/>
              <a:t>(Lesher, 1992, p. 23)</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Poets shape societal belief</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Hierarchy of gods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Concepts of formed (McKirahan, 1994, p.60—62)</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5187793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D91C1-6953-CB2F-99E2-D7C55E325146}"/>
              </a:ext>
            </a:extLst>
          </p:cNvPr>
          <p:cNvSpPr>
            <a:spLocks noGrp="1"/>
          </p:cNvSpPr>
          <p:nvPr>
            <p:ph type="title"/>
          </p:nvPr>
        </p:nvSpPr>
        <p:spPr/>
        <p:txBody>
          <a:bodyPr/>
          <a:lstStyle/>
          <a:p>
            <a:r>
              <a:rPr lang="en-GB" dirty="0"/>
              <a:t>Appraisal</a:t>
            </a:r>
            <a:endParaRPr lang="en-US" dirty="0"/>
          </a:p>
        </p:txBody>
      </p:sp>
      <p:sp>
        <p:nvSpPr>
          <p:cNvPr id="3" name="Content Placeholder 2">
            <a:extLst>
              <a:ext uri="{FF2B5EF4-FFF2-40B4-BE49-F238E27FC236}">
                <a16:creationId xmlns:a16="http://schemas.microsoft.com/office/drawing/2014/main" id="{9EC54DFA-0492-FECD-CF3F-01361C9060C2}"/>
              </a:ext>
            </a:extLst>
          </p:cNvPr>
          <p:cNvSpPr>
            <a:spLocks noGrp="1"/>
          </p:cNvSpPr>
          <p:nvPr>
            <p:ph idx="1"/>
          </p:nvPr>
        </p:nvSpPr>
        <p:spPr/>
        <p:txBody>
          <a:bodyPr/>
          <a:lstStyle/>
          <a:p>
            <a:r>
              <a:rPr lang="en-GB" dirty="0"/>
              <a:t>Challenges tradition and perception </a:t>
            </a:r>
          </a:p>
          <a:p>
            <a:endParaRPr lang="en-GB" dirty="0"/>
          </a:p>
          <a:p>
            <a:r>
              <a:rPr lang="en-GB" dirty="0"/>
              <a:t>Pushes towards abstraction</a:t>
            </a:r>
          </a:p>
          <a:p>
            <a:endParaRPr lang="en-GB" dirty="0"/>
          </a:p>
          <a:p>
            <a:r>
              <a:rPr lang="en-GB" dirty="0"/>
              <a:t>Is his idea still based in human bias?</a:t>
            </a:r>
            <a:endParaRPr lang="en-US" dirty="0"/>
          </a:p>
        </p:txBody>
      </p:sp>
    </p:spTree>
    <p:extLst>
      <p:ext uri="{BB962C8B-B14F-4D97-AF65-F5344CB8AC3E}">
        <p14:creationId xmlns:p14="http://schemas.microsoft.com/office/powerpoint/2010/main" val="2938538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D664FD-D46C-5293-298E-B62E5DF4B46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DC5B49A-6949-E009-1F5F-E248EAD9C94C}"/>
              </a:ext>
            </a:extLst>
          </p:cNvPr>
          <p:cNvSpPr>
            <a:spLocks noGrp="1"/>
          </p:cNvSpPr>
          <p:nvPr>
            <p:ph type="title"/>
          </p:nvPr>
        </p:nvSpPr>
        <p:spPr/>
        <p:txBody>
          <a:bodyPr>
            <a:normAutofit/>
          </a:bodyPr>
          <a:lstStyle/>
          <a:p>
            <a:r>
              <a:rPr lang="en-GB" dirty="0"/>
              <a:t>Conclusion</a:t>
            </a:r>
          </a:p>
        </p:txBody>
      </p:sp>
      <p:sp>
        <p:nvSpPr>
          <p:cNvPr id="4" name="TextBox 3">
            <a:extLst>
              <a:ext uri="{FF2B5EF4-FFF2-40B4-BE49-F238E27FC236}">
                <a16:creationId xmlns:a16="http://schemas.microsoft.com/office/drawing/2014/main" id="{29092C81-647F-569F-46B4-566CC96250FA}"/>
              </a:ext>
            </a:extLst>
          </p:cNvPr>
          <p:cNvSpPr txBox="1"/>
          <p:nvPr/>
        </p:nvSpPr>
        <p:spPr>
          <a:xfrm>
            <a:off x="822741" y="1955218"/>
            <a:ext cx="10444816" cy="2308324"/>
          </a:xfrm>
          <a:prstGeom prst="rect">
            <a:avLst/>
          </a:prstGeom>
          <a:noFill/>
        </p:spPr>
        <p:txBody>
          <a:bodyPr wrap="square" rtlCol="0">
            <a:spAutoFit/>
          </a:bodyPr>
          <a:lstStyle/>
          <a:p>
            <a:r>
              <a:rPr lang="en-GB" dirty="0"/>
              <a:t>Heraclitus:</a:t>
            </a:r>
          </a:p>
          <a:p>
            <a:pPr marL="285750" indent="-285750">
              <a:buFont typeface="Arial" panose="020B0604020202020204" pitchFamily="34" charset="0"/>
              <a:buChar char="•"/>
            </a:pPr>
            <a:r>
              <a:rPr lang="en-GB" dirty="0"/>
              <a:t>Knowledge comes from clarity, discipline and balance of the soul</a:t>
            </a:r>
          </a:p>
          <a:p>
            <a:endParaRPr lang="en-GB" dirty="0"/>
          </a:p>
          <a:p>
            <a:r>
              <a:rPr lang="en-GB" dirty="0"/>
              <a:t>Xenophanes:</a:t>
            </a:r>
          </a:p>
          <a:p>
            <a:pPr marL="285750" indent="-285750">
              <a:buFont typeface="Arial" panose="020B0604020202020204" pitchFamily="34" charset="0"/>
              <a:buChar char="•"/>
            </a:pPr>
            <a:r>
              <a:rPr lang="en-GB" dirty="0"/>
              <a:t>Caution against human bias, tradition and anthropomorphism</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r>
              <a:rPr lang="en-GB" dirty="0"/>
              <a:t>Illuminates ancient Greek perspectives and offers question still relevant today.</a:t>
            </a:r>
          </a:p>
        </p:txBody>
      </p:sp>
    </p:spTree>
    <p:extLst>
      <p:ext uri="{BB962C8B-B14F-4D97-AF65-F5344CB8AC3E}">
        <p14:creationId xmlns:p14="http://schemas.microsoft.com/office/powerpoint/2010/main" val="37273307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7362B-E888-C0CD-96FD-2962E78D51A7}"/>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66107E1E-EC4E-918F-66D0-6BC116F8F143}"/>
              </a:ext>
            </a:extLst>
          </p:cNvPr>
          <p:cNvSpPr>
            <a:spLocks noGrp="1"/>
          </p:cNvSpPr>
          <p:nvPr>
            <p:ph idx="1"/>
          </p:nvPr>
        </p:nvSpPr>
        <p:spPr>
          <a:xfrm>
            <a:off x="913795" y="1732449"/>
            <a:ext cx="10353762" cy="4835991"/>
          </a:xfrm>
        </p:spPr>
        <p:txBody>
          <a:bodyPr>
            <a:normAutofit fontScale="77500" lnSpcReduction="20000"/>
          </a:bodyPr>
          <a:lstStyle/>
          <a:p>
            <a:pPr marL="0" indent="0">
              <a:buNone/>
            </a:pPr>
            <a:r>
              <a:rPr lang="en-GB" dirty="0"/>
              <a:t>Graham, Daniel W. (2023) ‘Heraclitus’, </a:t>
            </a:r>
            <a:r>
              <a:rPr lang="en-GB" i="1" dirty="0"/>
              <a:t>The Stanford Encyclopaedia of Philosophy.</a:t>
            </a:r>
            <a:r>
              <a:rPr lang="en-GB" dirty="0"/>
              <a:t> Available at: </a:t>
            </a:r>
            <a:r>
              <a:rPr lang="en-GB" dirty="0">
                <a:hlinkClick r:id="rId2"/>
              </a:rPr>
              <a:t>https://plato.stanford.edu/entries/heraclitus/</a:t>
            </a:r>
            <a:r>
              <a:rPr lang="en-GB" dirty="0"/>
              <a:t> (Accessed: 12</a:t>
            </a:r>
            <a:r>
              <a:rPr lang="en-GB" baseline="30000" dirty="0"/>
              <a:t>th</a:t>
            </a:r>
            <a:r>
              <a:rPr lang="en-GB" dirty="0"/>
              <a:t> April 2025</a:t>
            </a:r>
          </a:p>
          <a:p>
            <a:pPr marL="0" indent="0">
              <a:buNone/>
            </a:pPr>
            <a:r>
              <a:rPr lang="en-GB" dirty="0"/>
              <a:t>Kahn, Chares H. (1979) </a:t>
            </a:r>
            <a:r>
              <a:rPr lang="en-GB" i="1" dirty="0"/>
              <a:t>The Art and Thought of Heraclitus</a:t>
            </a:r>
            <a:r>
              <a:rPr lang="en-GB" dirty="0"/>
              <a:t>, Cambridge: Cambridge University Press</a:t>
            </a:r>
          </a:p>
          <a:p>
            <a:pPr marL="0" indent="0">
              <a:buNone/>
            </a:pPr>
            <a:r>
              <a:rPr lang="en-GB" dirty="0"/>
              <a:t>Lesher, James. H. (1992) </a:t>
            </a:r>
            <a:r>
              <a:rPr lang="en-GB" i="1" dirty="0"/>
              <a:t>Xenophanes of Colophon: Fragments</a:t>
            </a:r>
            <a:r>
              <a:rPr lang="en-GB" dirty="0"/>
              <a:t>, Toronto: University of Toronto Press</a:t>
            </a:r>
          </a:p>
          <a:p>
            <a:pPr marL="0" indent="0">
              <a:buNone/>
            </a:pPr>
            <a:r>
              <a:rPr lang="en-GB" dirty="0"/>
              <a:t>Lesher, James H. (2002) ‘Xenophanes’, </a:t>
            </a:r>
            <a:r>
              <a:rPr lang="en-GB" i="1" dirty="0"/>
              <a:t>The Stanford Encyclopaedia of Philosophy</a:t>
            </a:r>
            <a:r>
              <a:rPr lang="en-GB" dirty="0"/>
              <a:t>, Summer 2023 Edition. Available at </a:t>
            </a:r>
            <a:r>
              <a:rPr lang="en-GB" dirty="0">
                <a:hlinkClick r:id="rId3"/>
              </a:rPr>
              <a:t>https://plato.stanford.edu/entries/xenophanes/</a:t>
            </a:r>
            <a:r>
              <a:rPr lang="en-GB" dirty="0"/>
              <a:t> </a:t>
            </a:r>
          </a:p>
          <a:p>
            <a:pPr marL="0" indent="0">
              <a:buNone/>
            </a:pPr>
            <a:r>
              <a:rPr lang="en-GB" dirty="0"/>
              <a:t>Lorenz, Hendrik (2003) ‘Ancient Theories for Soul’,</a:t>
            </a:r>
            <a:r>
              <a:rPr lang="en-GB" i="1" dirty="0"/>
              <a:t> The Stanford Encyclopaedia of Philosophy.</a:t>
            </a:r>
            <a:r>
              <a:rPr lang="en-GB" dirty="0"/>
              <a:t> Available at: </a:t>
            </a:r>
            <a:r>
              <a:rPr lang="en-GB" dirty="0">
                <a:hlinkClick r:id="rId4"/>
              </a:rPr>
              <a:t>https://plato.stanford.edu/entries/ancient-soul/</a:t>
            </a:r>
            <a:r>
              <a:rPr lang="en-GB" dirty="0"/>
              <a:t> </a:t>
            </a:r>
          </a:p>
          <a:p>
            <a:pPr marL="0" indent="0">
              <a:buNone/>
            </a:pPr>
            <a:r>
              <a:rPr lang="en-GB" dirty="0"/>
              <a:t>McKirahan Jr., Richard D. (1994) “</a:t>
            </a:r>
            <a:r>
              <a:rPr lang="en-GB" i="1" dirty="0"/>
              <a:t>Philosophy Before Socrates: An Introduction with Texts and Commentary</a:t>
            </a:r>
            <a:r>
              <a:rPr lang="en-GB" dirty="0"/>
              <a:t>”, Indianapolis: Hacket Publishing Company</a:t>
            </a:r>
          </a:p>
          <a:p>
            <a:pPr marL="0" indent="0">
              <a:buNone/>
            </a:pPr>
            <a:r>
              <a:rPr lang="en-GB" dirty="0"/>
              <a:t>Mirriam-Webster.com Dictionary, Henotheism. Available at: </a:t>
            </a:r>
            <a:r>
              <a:rPr lang="en-GB" dirty="0">
                <a:hlinkClick r:id="rId5"/>
              </a:rPr>
              <a:t>https://www.merriam-webster.com/dictionary/henotheism</a:t>
            </a:r>
            <a:r>
              <a:rPr lang="en-GB" dirty="0"/>
              <a:t> (Accessed: 14</a:t>
            </a:r>
            <a:r>
              <a:rPr lang="en-GB" baseline="30000" dirty="0"/>
              <a:t>th</a:t>
            </a:r>
            <a:r>
              <a:rPr lang="en-GB" dirty="0"/>
              <a:t> April 2024)</a:t>
            </a:r>
          </a:p>
          <a:p>
            <a:pPr marL="0" indent="0">
              <a:buNone/>
            </a:pPr>
            <a:r>
              <a:rPr lang="en-GB" dirty="0"/>
              <a:t>Mirriam-Webster.com Dictionary, Monotheistic. Available at: </a:t>
            </a:r>
            <a:r>
              <a:rPr lang="en-GB" dirty="0">
                <a:hlinkClick r:id="rId6"/>
              </a:rPr>
              <a:t>https://www.merriam-webster.com/dictionary/monotheistic</a:t>
            </a:r>
            <a:r>
              <a:rPr lang="en-GB" dirty="0"/>
              <a:t> (Accessed: 14</a:t>
            </a:r>
            <a:r>
              <a:rPr lang="en-GB" baseline="30000" dirty="0"/>
              <a:t>th</a:t>
            </a:r>
            <a:r>
              <a:rPr lang="en-GB" dirty="0"/>
              <a:t> April 2024)</a:t>
            </a:r>
          </a:p>
          <a:p>
            <a:pPr marL="0" indent="0">
              <a:buNone/>
            </a:pPr>
            <a:r>
              <a:rPr lang="en-GB" dirty="0"/>
              <a:t>Mirriam-Webster.com Dictionary, Soul. Available at :</a:t>
            </a:r>
            <a:r>
              <a:rPr lang="en-GB" dirty="0">
                <a:hlinkClick r:id="rId7"/>
              </a:rPr>
              <a:t>https://www.merriam-webster.com/dictionary/soul</a:t>
            </a:r>
            <a:r>
              <a:rPr lang="en-GB" dirty="0"/>
              <a:t> (Accessed: 14</a:t>
            </a:r>
            <a:r>
              <a:rPr lang="en-GB" baseline="30000" dirty="0"/>
              <a:t>th</a:t>
            </a:r>
            <a:r>
              <a:rPr lang="en-GB" dirty="0"/>
              <a:t> April 2025)</a:t>
            </a:r>
          </a:p>
          <a:p>
            <a:pPr marL="0" indent="0">
              <a:buNone/>
            </a:pPr>
            <a:r>
              <a:rPr lang="en-GB" dirty="0"/>
              <a:t>Soteriou, Eleonora (2022) ‘The Soul from Homer to Heraclitus’, </a:t>
            </a:r>
            <a:r>
              <a:rPr lang="en-GB" i="1" dirty="0"/>
              <a:t>Retrospect Journal. </a:t>
            </a:r>
            <a:r>
              <a:rPr lang="en-GB" dirty="0"/>
              <a:t>Available at: </a:t>
            </a:r>
            <a:r>
              <a:rPr lang="en-GB" dirty="0">
                <a:hlinkClick r:id="rId8"/>
              </a:rPr>
              <a:t>https://retrospectjournal.com/2022/11/13/the-soul-from-homer-to-heraclitus/</a:t>
            </a:r>
            <a:r>
              <a:rPr lang="en-GB" dirty="0"/>
              <a:t> (Accessed: 14</a:t>
            </a:r>
            <a:r>
              <a:rPr lang="en-GB" baseline="30000" dirty="0"/>
              <a:t>th</a:t>
            </a:r>
            <a:r>
              <a:rPr lang="en-GB" dirty="0"/>
              <a:t> April 2035)</a:t>
            </a:r>
          </a:p>
        </p:txBody>
      </p:sp>
    </p:spTree>
    <p:extLst>
      <p:ext uri="{BB962C8B-B14F-4D97-AF65-F5344CB8AC3E}">
        <p14:creationId xmlns:p14="http://schemas.microsoft.com/office/powerpoint/2010/main" val="15599671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18886C2-5412-4A8B-DE9E-0AAB9DB1DED3}"/>
              </a:ext>
            </a:extLst>
          </p:cNvPr>
          <p:cNvSpPr>
            <a:spLocks noGrp="1"/>
          </p:cNvSpPr>
          <p:nvPr>
            <p:ph type="ctrTitle"/>
          </p:nvPr>
        </p:nvSpPr>
        <p:spPr/>
        <p:txBody>
          <a:bodyPr/>
          <a:lstStyle/>
          <a:p>
            <a:r>
              <a:rPr lang="en-GB" dirty="0"/>
              <a:t>Thank you for listening </a:t>
            </a:r>
            <a:r>
              <a:rPr lang="en-GB" dirty="0">
                <a:sym typeface="Wingdings" panose="05000000000000000000" pitchFamily="2" charset="2"/>
              </a:rPr>
              <a:t></a:t>
            </a:r>
            <a:endParaRPr lang="en-GB" dirty="0"/>
          </a:p>
        </p:txBody>
      </p:sp>
    </p:spTree>
    <p:extLst>
      <p:ext uri="{BB962C8B-B14F-4D97-AF65-F5344CB8AC3E}">
        <p14:creationId xmlns:p14="http://schemas.microsoft.com/office/powerpoint/2010/main" val="328596886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10" ma:contentTypeDescription="Create a new document." ma:contentTypeScope="" ma:versionID="21b8a6c89e8bf9b2bd335169694f5e9e">
  <xsd:schema xmlns:xsd="http://www.w3.org/2001/XMLSchema" xmlns:xs="http://www.w3.org/2001/XMLSchema" xmlns:p="http://schemas.microsoft.com/office/2006/metadata/properties" xmlns:ns3="0085e1a2-9cbf-4b92-866b-21f3c89040b6" targetNamespace="http://schemas.microsoft.com/office/2006/metadata/properties" ma:root="true" ma:fieldsID="e59e456ed93349b305cccaba0ea8a739"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Props1.xml><?xml version="1.0" encoding="utf-8"?>
<ds:datastoreItem xmlns:ds="http://schemas.openxmlformats.org/officeDocument/2006/customXml" ds:itemID="{7C673014-BD44-4884-B62D-D77B65579572}">
  <ds:schemaRefs>
    <ds:schemaRef ds:uri="http://schemas.microsoft.com/office/2006/metadata/contentType"/>
    <ds:schemaRef ds:uri="http://schemas.microsoft.com/office/2006/metadata/properties/metaAttributes"/>
    <ds:schemaRef ds:uri="http://www.w3.org/2000/xmlns/"/>
    <ds:schemaRef ds:uri="http://www.w3.org/2001/XMLSchema"/>
    <ds:schemaRef ds:uri="0085e1a2-9cbf-4b92-866b-21f3c89040b6"/>
  </ds:schemaRefs>
</ds:datastoreItem>
</file>

<file path=customXml/itemProps2.xml><?xml version="1.0" encoding="utf-8"?>
<ds:datastoreItem xmlns:ds="http://schemas.openxmlformats.org/officeDocument/2006/customXml" ds:itemID="{CAE3178E-6943-4C0E-9B6B-07E443E612D6}">
  <ds:schemaRefs>
    <ds:schemaRef ds:uri="http://schemas.microsoft.com/sharepoint/v3/contenttype/forms"/>
  </ds:schemaRefs>
</ds:datastoreItem>
</file>

<file path=customXml/itemProps3.xml><?xml version="1.0" encoding="utf-8"?>
<ds:datastoreItem xmlns:ds="http://schemas.openxmlformats.org/officeDocument/2006/customXml" ds:itemID="{5285F03C-3C88-4AE6-AA6A-702767ADFAD8}">
  <ds:schemaRefs>
    <ds:schemaRef ds:uri="http://schemas.microsoft.com/office/2006/metadata/properties"/>
    <ds:schemaRef ds:uri="http://www.w3.org/2000/xmlns/"/>
    <ds:schemaRef ds:uri="0085e1a2-9cbf-4b92-866b-21f3c89040b6"/>
    <ds:schemaRef ds:uri="http://www.w3.org/2001/XMLSchema-instance"/>
  </ds:schemaRefs>
</ds:datastoreItem>
</file>

<file path=docProps/app.xml><?xml version="1.0" encoding="utf-8"?>
<Properties xmlns="http://schemas.openxmlformats.org/officeDocument/2006/extended-properties" xmlns:vt="http://schemas.openxmlformats.org/officeDocument/2006/docPropsVTypes">
  <Template>TM04033929[[fn=Slate]]</Template>
  <TotalTime>294</TotalTime>
  <Words>787</Words>
  <Application>Microsoft Office PowerPoint</Application>
  <PresentationFormat>Widescreen</PresentationFormat>
  <Paragraphs>90</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Slate</vt:lpstr>
      <vt:lpstr>Pre-Socratic Fragments: Heraclitus and Xenophanes</vt:lpstr>
      <vt:lpstr>Introduction</vt:lpstr>
      <vt:lpstr>“A dry soul is the wisest and best” – Heraclitus </vt:lpstr>
      <vt:lpstr>PowerPoint Presentation</vt:lpstr>
      <vt:lpstr>Appraisal</vt:lpstr>
      <vt:lpstr>“A man when drunk is led by a boy, stumbling, not knowing where he goes, his soul moist” –Heraclitus </vt:lpstr>
      <vt:lpstr>“A man when drunk…” – Heraclitus </vt:lpstr>
      <vt:lpstr>Fragment Connection</vt:lpstr>
      <vt:lpstr>“There is one god, greatest among gods and men, similar to mortals neither in shape nor in thought…but if cows and horses or lions had hands or could draw with their hands and make the things men can make, then horses would draw the forms of gods like horses, cows like cows, and they would make their bodies similar in shape to those which each had themselves” –Xenophanes </vt:lpstr>
      <vt:lpstr>“There is one god…” – Xenophanes: Anthropomorphism</vt:lpstr>
      <vt:lpstr>“There is one god…” – Xenophanes: Monotheism?</vt:lpstr>
      <vt:lpstr>“There is one god…” – Xenophanes: Critique of the Poets</vt:lpstr>
      <vt:lpstr>Appraisal</vt:lpstr>
      <vt:lpstr>Conclusion</vt:lpstr>
      <vt:lpstr>Bibliography</vt:lpstr>
      <vt:lpstr>Thank you for listening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Pre-Socratic Fragments: Heraclitus and Xenophanes</dc:title>
  <dc:creator>Olivia Hunt (2403821)</dc:creator>
  <cp:lastModifiedBy>Olivia Hunt (2403821)</cp:lastModifiedBy>
  <cp:revision>4</cp:revision>
  <dcterms:created xsi:type="dcterms:W3CDTF">2025-04-12T12:18:39Z</dcterms:created>
  <dcterms:modified xsi:type="dcterms:W3CDTF">2025-04-15T09:49:35Z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