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9" r:id="rId15"/>
    <p:sldId id="270" r:id="rId16"/>
    <p:sldId id="272" r:id="rId17"/>
  </p:sldIdLst>
  <p:sldSz cx="18288000" cy="10287000"/>
  <p:notesSz cx="6858000" cy="9144000"/>
  <p:embeddedFontLst>
    <p:embeddedFont>
      <p:font typeface="Glacial Indifference" panose="020B0604020202020204" charset="0"/>
      <p:regular r:id="rId19"/>
    </p:embeddedFont>
    <p:embeddedFont>
      <p:font typeface="Glacial Indifference Bold" panose="020B0604020202020204" charset="0"/>
      <p:regular r:id="rId20"/>
    </p:embeddedFont>
    <p:embeddedFont>
      <p:font typeface="League Spartan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394" autoAdjust="0"/>
  </p:normalViewPr>
  <p:slideViewPr>
    <p:cSldViewPr>
      <p:cViewPr varScale="1">
        <p:scale>
          <a:sx n="36" d="100"/>
          <a:sy n="36" d="100"/>
        </p:scale>
        <p:origin x="1068" y="-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94797-3C33-4F98-A884-D9F570E6CF13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308D6C-0273-4B1B-8CC9-AF69139E7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536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96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652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1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5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669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234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58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60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290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EFC95-46D2-CAC0-EB4F-0F98355F8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D93E9-82B4-678E-A285-69839471D9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43F63B-EB4E-A840-1592-7D52049606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=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874E5-CA18-6DEA-55EB-73A6E147F0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9884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46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308D6C-0273-4B1B-8CC9-AF69139E73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789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8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8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530994" y="210006"/>
            <a:ext cx="15556881" cy="36118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520"/>
              </a:lnSpc>
            </a:pPr>
            <a:r>
              <a:rPr lang="en-GB" sz="68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Health, Wellbeing, and Sustainable Development: A Critical Analysis</a:t>
            </a:r>
            <a:endParaRPr lang="en-US" sz="68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962400" y="3612560"/>
            <a:ext cx="11158494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Name:</a:t>
            </a:r>
            <a:b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</a:b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Agyeiwaa Boakye Mensah</a:t>
            </a:r>
          </a:p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Student Number</a:t>
            </a:r>
            <a:b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</a:b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:2228231</a:t>
            </a:r>
          </a:p>
          <a:p>
            <a:pPr algn="ctr">
              <a:lnSpc>
                <a:spcPts val="5600"/>
              </a:lnSpc>
            </a:pPr>
            <a:r>
              <a:rPr lang="en-US" sz="40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Lecturer’s Name: Sheperd Ziko </a:t>
            </a:r>
          </a:p>
        </p:txBody>
      </p:sp>
      <p:pic>
        <p:nvPicPr>
          <p:cNvPr id="1026" name="Picture 2" descr="SDG 3 - Good Health and well-being - Statistics Explained - Eurostat">
            <a:extLst>
              <a:ext uri="{FF2B5EF4-FFF2-40B4-BE49-F238E27FC236}">
                <a16:creationId xmlns:a16="http://schemas.microsoft.com/office/drawing/2014/main" id="{FC258D91-CC53-53D0-1F5B-71743EEE5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7810500"/>
            <a:ext cx="5714999" cy="43563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57200" y="1973803"/>
            <a:ext cx="8473497" cy="7302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Understand key concepts: health, wellbeing, sustainable development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Explore integration of health and wellbeing approaches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Analyse SDG 2 &amp; SDG 3 implementation in practice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Evaluate national and local initiatives in the UK</a:t>
            </a:r>
          </a:p>
          <a:p>
            <a:pPr marL="690877" lvl="1" indent="-345439" algn="just">
              <a:lnSpc>
                <a:spcPct val="150000"/>
              </a:lnSpc>
              <a:buFont typeface="Arial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Identify challenges and recommend improvements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699" y="509587"/>
            <a:ext cx="8473497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Learning Objectives:</a:t>
            </a:r>
          </a:p>
        </p:txBody>
      </p:sp>
      <p:pic>
        <p:nvPicPr>
          <p:cNvPr id="2050" name="Picture 2" descr="Zero Hunger Project - YouTube">
            <a:extLst>
              <a:ext uri="{FF2B5EF4-FFF2-40B4-BE49-F238E27FC236}">
                <a16:creationId xmlns:a16="http://schemas.microsoft.com/office/drawing/2014/main" id="{2AF37075-4372-44A3-D4E9-C7639ECC4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305" y="733870"/>
            <a:ext cx="8572500" cy="8572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589057"/>
            <a:ext cx="8762372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Health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5485" y="1654496"/>
            <a:ext cx="9492852" cy="87408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Physical, mental, and social well-being beyond absence of disease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Focus on prevention, treatment, and lifestyle choices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Example: NHS preventive screenings, mental health services (Junghans, et al., 2023).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4800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3074" name="Picture 2" descr="NHS website for England - NHS">
            <a:extLst>
              <a:ext uri="{FF2B5EF4-FFF2-40B4-BE49-F238E27FC236}">
                <a16:creationId xmlns:a16="http://schemas.microsoft.com/office/drawing/2014/main" id="{EF0473A3-5559-2D08-9381-1F01970CC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293" y="838200"/>
            <a:ext cx="8077200" cy="8610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5400000" flipV="1">
            <a:off x="10874657" y="1864193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50471" y="27214"/>
            <a:ext cx="16230600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Wellbeing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72805" y="1409700"/>
            <a:ext cx="8112008" cy="80124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Holistic approach: physical, mental, emotional, social health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Includes life satisfaction, resilience, and quality of life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Example: community fitness programs improving social cohesion (Vella, et al., 2023).</a:t>
            </a:r>
          </a:p>
        </p:txBody>
      </p:sp>
      <p:pic>
        <p:nvPicPr>
          <p:cNvPr id="4098" name="Picture 2" descr="Gen Y Speaks: What Does Well-Being Mean?">
            <a:extLst>
              <a:ext uri="{FF2B5EF4-FFF2-40B4-BE49-F238E27FC236}">
                <a16:creationId xmlns:a16="http://schemas.microsoft.com/office/drawing/2014/main" id="{51B64275-9421-B907-205E-BA708326A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8722" y="1644025"/>
            <a:ext cx="8797968" cy="7543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652557" y="120761"/>
            <a:ext cx="16230600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Key Concepts: Sustainable Development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393" y="1536358"/>
            <a:ext cx="9085864" cy="84453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Meeting present needs without compromising future generations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Linked to social, economic, and environmental sustainability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4000" dirty="0"/>
              <a:t>Relevance: WHO SDGs guide global and national health policies (Ugwu et al., 2025). </a:t>
            </a:r>
          </a:p>
        </p:txBody>
      </p:sp>
      <p:pic>
        <p:nvPicPr>
          <p:cNvPr id="5122" name="Picture 2" descr="What Is Sustainability? And Why Does It Matter?">
            <a:extLst>
              <a:ext uri="{FF2B5EF4-FFF2-40B4-BE49-F238E27FC236}">
                <a16:creationId xmlns:a16="http://schemas.microsoft.com/office/drawing/2014/main" id="{B3BE3E33-4EDE-F1D9-2F5E-D49A8AA4A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2137" y="1536358"/>
            <a:ext cx="7772400" cy="731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28038" y="4661680"/>
            <a:ext cx="4456529" cy="1040711"/>
            <a:chOff x="0" y="0"/>
            <a:chExt cx="3400220" cy="794037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513872" y="4779591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Importance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6915735" y="4669472"/>
            <a:ext cx="4456529" cy="1040711"/>
            <a:chOff x="0" y="0"/>
            <a:chExt cx="3400220" cy="794037"/>
          </a:xfrm>
        </p:grpSpPr>
        <p:sp>
          <p:nvSpPr>
            <p:cNvPr id="7" name="Freeform 7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101569" y="4787383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Examples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503432" y="4661680"/>
            <a:ext cx="4456529" cy="1040711"/>
            <a:chOff x="0" y="0"/>
            <a:chExt cx="3400220" cy="794037"/>
          </a:xfrm>
        </p:grpSpPr>
        <p:sp>
          <p:nvSpPr>
            <p:cNvPr id="11" name="Freeform 11"/>
            <p:cNvSpPr/>
            <p:nvPr/>
          </p:nvSpPr>
          <p:spPr>
            <a:xfrm>
              <a:off x="31750" y="31750"/>
              <a:ext cx="3336720" cy="730537"/>
            </a:xfrm>
            <a:custGeom>
              <a:avLst/>
              <a:gdLst/>
              <a:ahLst/>
              <a:cxnLst/>
              <a:rect l="l" t="t" r="r" b="b"/>
              <a:pathLst>
                <a:path w="3336720" h="730537">
                  <a:moveTo>
                    <a:pt x="3244010" y="730537"/>
                  </a:moveTo>
                  <a:lnTo>
                    <a:pt x="92710" y="730537"/>
                  </a:lnTo>
                  <a:cubicBezTo>
                    <a:pt x="41910" y="730537"/>
                    <a:pt x="0" y="688627"/>
                    <a:pt x="0" y="637827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3242740" y="0"/>
                  </a:lnTo>
                  <a:cubicBezTo>
                    <a:pt x="3293540" y="0"/>
                    <a:pt x="3335450" y="41910"/>
                    <a:pt x="3335450" y="92710"/>
                  </a:cubicBezTo>
                  <a:lnTo>
                    <a:pt x="3335450" y="636557"/>
                  </a:lnTo>
                  <a:cubicBezTo>
                    <a:pt x="3336720" y="688627"/>
                    <a:pt x="3294810" y="730537"/>
                    <a:pt x="3244010" y="730537"/>
                  </a:cubicBezTo>
                  <a:close/>
                </a:path>
              </a:pathLst>
            </a:custGeom>
            <a:solidFill>
              <a:srgbClr val="CCF2A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0"/>
              <a:ext cx="3400220" cy="794037"/>
            </a:xfrm>
            <a:custGeom>
              <a:avLst/>
              <a:gdLst/>
              <a:ahLst/>
              <a:cxnLst/>
              <a:rect l="l" t="t" r="r" b="b"/>
              <a:pathLst>
                <a:path w="3400220" h="794037">
                  <a:moveTo>
                    <a:pt x="3275760" y="59690"/>
                  </a:moveTo>
                  <a:cubicBezTo>
                    <a:pt x="3311320" y="59690"/>
                    <a:pt x="3340530" y="88900"/>
                    <a:pt x="3340530" y="124460"/>
                  </a:cubicBezTo>
                  <a:lnTo>
                    <a:pt x="3340530" y="669577"/>
                  </a:lnTo>
                  <a:cubicBezTo>
                    <a:pt x="3340530" y="705137"/>
                    <a:pt x="3311320" y="734347"/>
                    <a:pt x="3275760" y="734347"/>
                  </a:cubicBezTo>
                  <a:lnTo>
                    <a:pt x="124460" y="734347"/>
                  </a:lnTo>
                  <a:cubicBezTo>
                    <a:pt x="88900" y="734347"/>
                    <a:pt x="59690" y="705137"/>
                    <a:pt x="59690" y="669577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3275760" y="59690"/>
                  </a:lnTo>
                  <a:moveTo>
                    <a:pt x="3275760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669577"/>
                  </a:lnTo>
                  <a:cubicBezTo>
                    <a:pt x="0" y="738157"/>
                    <a:pt x="55880" y="794037"/>
                    <a:pt x="124460" y="794037"/>
                  </a:cubicBezTo>
                  <a:lnTo>
                    <a:pt x="3275760" y="794037"/>
                  </a:lnTo>
                  <a:cubicBezTo>
                    <a:pt x="3344340" y="794037"/>
                    <a:pt x="3400220" y="738157"/>
                    <a:pt x="3400220" y="669577"/>
                  </a:cubicBezTo>
                  <a:lnTo>
                    <a:pt x="3400220" y="124460"/>
                  </a:lnTo>
                  <a:cubicBezTo>
                    <a:pt x="3400220" y="55880"/>
                    <a:pt x="3344340" y="0"/>
                    <a:pt x="3275760" y="0"/>
                  </a:cubicBez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2689266" y="4779591"/>
            <a:ext cx="4084862" cy="741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80"/>
              </a:lnSpc>
            </a:pPr>
            <a:r>
              <a:rPr lang="en-US" sz="4600" b="1" dirty="0">
                <a:solidFill>
                  <a:srgbClr val="3A6367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Advantages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904875"/>
            <a:ext cx="16230600" cy="21159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GB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Integration of Health &amp; Wellbeing Approaches</a:t>
            </a:r>
            <a:endParaRPr lang="en-US" sz="60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616397" y="5901055"/>
            <a:ext cx="5055206" cy="361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WHO’s “Health in All Policies”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Integrated Care Systems (ICS) in the UK</a:t>
            </a:r>
          </a:p>
          <a:p>
            <a:pPr algn="just">
              <a:lnSpc>
                <a:spcPct val="150000"/>
              </a:lnSpc>
            </a:pP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2525203" y="5703266"/>
            <a:ext cx="5055206" cy="379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Continuity of care, reduced hospitalizations, holistic population health (</a:t>
            </a:r>
            <a:r>
              <a:rPr lang="en-GB" sz="3199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Xames</a:t>
            </a: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, and </a:t>
            </a:r>
            <a:r>
              <a:rPr lang="en-GB" sz="3199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Topcu</a:t>
            </a: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, 2025). 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28700" y="5901055"/>
            <a:ext cx="5055206" cy="2810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1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improves care quality, patient outcomes, and social equity</a:t>
            </a:r>
            <a:endParaRPr lang="en-US" sz="3199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81000" y="470421"/>
            <a:ext cx="10704854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Theoretical Perspectives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420382" y="989794"/>
            <a:ext cx="7444623" cy="109183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Biopsychosocial model: biological + psychological + social factors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Policies supporting holistic health: preventive care, mental health initiatives (Singh, Kumar, and Gupta, 2022). 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Service delivery: wellness programs, telehealth, community interventions</a:t>
            </a:r>
          </a:p>
          <a:p>
            <a:pPr marL="571500" indent="-5715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rgbClr val="F2F2F2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6146" name="Picture 2" descr="Why is the biopsychosocial (BPS) model the missing link to long-lasting ...">
            <a:extLst>
              <a:ext uri="{FF2B5EF4-FFF2-40B4-BE49-F238E27FC236}">
                <a16:creationId xmlns:a16="http://schemas.microsoft.com/office/drawing/2014/main" id="{D13A839A-FA30-6C7B-64F1-BD4BA9679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414" y="2067446"/>
            <a:ext cx="7425607" cy="68844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14556" y="19565"/>
            <a:ext cx="9147148" cy="20544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8400"/>
              </a:lnSpc>
            </a:pPr>
            <a:r>
              <a:rPr lang="en-GB" sz="4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Sustainable Development Goal 3 (Good Health &amp; Wellbeing)</a:t>
            </a:r>
            <a:endParaRPr lang="en-US" sz="44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408990" y="571500"/>
            <a:ext cx="7264454" cy="82176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Targets: maternal &amp; child mortality, communicable &amp; non-communicable diseases, mental health, UHC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Impact: improves life expectancy, reduces health inequalities, strengthens health systems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UK examples: NHS vaccination campaigns, mental health awareness campaigns</a:t>
            </a:r>
          </a:p>
        </p:txBody>
      </p:sp>
      <p:pic>
        <p:nvPicPr>
          <p:cNvPr id="7176" name="Picture 8" descr="Sustainable Development Goals | Umicore">
            <a:extLst>
              <a:ext uri="{FF2B5EF4-FFF2-40B4-BE49-F238E27FC236}">
                <a16:creationId xmlns:a16="http://schemas.microsoft.com/office/drawing/2014/main" id="{5B1AE5E7-4431-DD97-2FFE-F171349104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13" y="2403946"/>
            <a:ext cx="8229600" cy="78562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501893" y="2537"/>
            <a:ext cx="8857653" cy="2069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GB" sz="4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Sustainable Development Goal 2 (Zero Hunger)</a:t>
            </a:r>
            <a:endParaRPr lang="en-US" sz="4400" b="1" dirty="0">
              <a:solidFill>
                <a:srgbClr val="3A6367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80080" y="816429"/>
            <a:ext cx="7406027" cy="73866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Targets: end hunger, achieve food security, promote sustainable agriculture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Impact: improved nutrition, physical &amp; cognitive development, reduced malnutrition (Stuart, et al., 2023).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UK examples: Healthy Start program, local food banks, WFP globally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bg1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pic>
        <p:nvPicPr>
          <p:cNvPr id="8194" name="Picture 2" descr="Sustainable Development Goals - Zero Hunger Stock Vector - Illustration ...">
            <a:extLst>
              <a:ext uri="{FF2B5EF4-FFF2-40B4-BE49-F238E27FC236}">
                <a16:creationId xmlns:a16="http://schemas.microsoft.com/office/drawing/2014/main" id="{5289A340-8541-EF4E-972C-8DB44BF979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781"/>
          <a:stretch>
            <a:fillRect/>
          </a:stretch>
        </p:blipFill>
        <p:spPr bwMode="auto">
          <a:xfrm>
            <a:off x="501893" y="2386402"/>
            <a:ext cx="9229426" cy="68811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97864" y="442129"/>
            <a:ext cx="8761682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National Wellbeing Initiatives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047513" y="0"/>
            <a:ext cx="8229600" cy="10287000"/>
            <a:chOff x="0" y="0"/>
            <a:chExt cx="3567681" cy="44596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345239" y="683946"/>
            <a:ext cx="7634147" cy="9560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NHS Public Health Campaigns</a:t>
            </a:r>
          </a:p>
          <a:p>
            <a:pPr marL="457200" indent="-4572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Vaccination drives, smoking cessation, mental health awareness </a:t>
            </a:r>
          </a:p>
          <a:p>
            <a:pPr marL="457200" indent="-4572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Successes: higher vaccination coverage, reduced disease prevalence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Challenges : access for minorities, sustaining behavioral change </a:t>
            </a:r>
          </a:p>
          <a:p>
            <a:pPr algn="just">
              <a:lnSpc>
                <a:spcPts val="5040"/>
              </a:lnSpc>
            </a:pPr>
            <a:r>
              <a:rPr lang="en-US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</a:t>
            </a:r>
            <a:r>
              <a:rPr lang="en-US" sz="3600" b="1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Healthy Start Program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Nutrition vouchers for pregnant women &amp; young children </a:t>
            </a:r>
          </a:p>
          <a:p>
            <a:pPr marL="571500" indent="-571500" algn="l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Successes: improved maternal &amp; child health </a:t>
            </a:r>
          </a:p>
          <a:p>
            <a:pPr marL="571500" indent="-571500" algn="l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Challenges: low awareness, bureaucracy, geographic disparities (</a:t>
            </a:r>
            <a:r>
              <a:rPr lang="en-US" sz="3200" dirty="0" err="1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Saharoy</a:t>
            </a:r>
            <a:r>
              <a:rPr lang="en-US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et al., 2023). </a:t>
            </a:r>
          </a:p>
        </p:txBody>
      </p:sp>
      <p:pic>
        <p:nvPicPr>
          <p:cNvPr id="9218" name="Picture 2" descr="Navigating the difference between wellbeing and wellness at work | LDN">
            <a:extLst>
              <a:ext uri="{FF2B5EF4-FFF2-40B4-BE49-F238E27FC236}">
                <a16:creationId xmlns:a16="http://schemas.microsoft.com/office/drawing/2014/main" id="{BFA035DA-219E-29AC-A7DB-49CB12950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410" y="2547154"/>
            <a:ext cx="7315200" cy="731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948245" y="252068"/>
            <a:ext cx="8848898" cy="992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48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Local Wellbeing Initiatives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15247" y="0"/>
            <a:ext cx="7844153" cy="9560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40"/>
              </a:lnSpc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Community Fitness Programs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Walking clubs, recreational sports, exercise classes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Outcomes: increased physical activity, mental wellbeing, social engagement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Barriers: funding, accessibility, inconsistent participation</a:t>
            </a:r>
          </a:p>
          <a:p>
            <a:pPr algn="just">
              <a:lnSpc>
                <a:spcPts val="5040"/>
              </a:lnSpc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Local Food Banks &amp; Nutrition Programs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Provide nutritious food to vulnerable populations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Outcomes: improved nutrition, reduced food insecurity, social support (McDaniel, Soto Mas, and Sussman, 2021). </a:t>
            </a:r>
          </a:p>
          <a:p>
            <a:pPr marL="571500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Barriers: irregular funding, volunteer shortages, unequal access</a:t>
            </a:r>
          </a:p>
        </p:txBody>
      </p:sp>
      <p:pic>
        <p:nvPicPr>
          <p:cNvPr id="10242" name="Picture 2" descr="Focus on Wellbeing | Mesquite Intranet, TX">
            <a:extLst>
              <a:ext uri="{FF2B5EF4-FFF2-40B4-BE49-F238E27FC236}">
                <a16:creationId xmlns:a16="http://schemas.microsoft.com/office/drawing/2014/main" id="{82C6D0E4-6712-74CF-12E5-6495F3D93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761" y="1414480"/>
            <a:ext cx="7848600" cy="78438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509587"/>
            <a:ext cx="8857653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Equity and Access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767060" y="228301"/>
            <a:ext cx="6492240" cy="9048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Disparities in healthcare and nutrition access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Initiatives to reduce inequalities: universal healthcare, targeted interventions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Recommendations: culturally sensitive messaging, digital health tools, community engagement (Howarth, Lane, and Fankhauser, 2021).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F0EA1B-CC72-1F38-0C09-52D2609ECB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8801" y="2061482"/>
            <a:ext cx="6400800" cy="63844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FA2E8C-CAA8-4D29-C033-A4641D17B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F35875E-5B5D-F028-68EE-C32FE9CD2411}"/>
              </a:ext>
            </a:extLst>
          </p:cNvPr>
          <p:cNvGrpSpPr/>
          <p:nvPr/>
        </p:nvGrpSpPr>
        <p:grpSpPr>
          <a:xfrm>
            <a:off x="10058400" y="0"/>
            <a:ext cx="8229600" cy="10287000"/>
            <a:chOff x="0" y="0"/>
            <a:chExt cx="3567681" cy="445960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A89E59B-D2E7-2A90-9750-2E625A1DABC0}"/>
                </a:ext>
              </a:extLst>
            </p:cNvPr>
            <p:cNvSpPr/>
            <p:nvPr/>
          </p:nvSpPr>
          <p:spPr>
            <a:xfrm>
              <a:off x="0" y="0"/>
              <a:ext cx="3567681" cy="4459601"/>
            </a:xfrm>
            <a:custGeom>
              <a:avLst/>
              <a:gdLst/>
              <a:ahLst/>
              <a:cxnLst/>
              <a:rect l="l" t="t" r="r" b="b"/>
              <a:pathLst>
                <a:path w="3567681" h="4459601">
                  <a:moveTo>
                    <a:pt x="0" y="0"/>
                  </a:moveTo>
                  <a:lnTo>
                    <a:pt x="3567681" y="0"/>
                  </a:lnTo>
                  <a:lnTo>
                    <a:pt x="3567681" y="4459601"/>
                  </a:lnTo>
                  <a:lnTo>
                    <a:pt x="0" y="4459601"/>
                  </a:lnTo>
                  <a:close/>
                </a:path>
              </a:pathLst>
            </a:custGeom>
            <a:solidFill>
              <a:srgbClr val="3A6367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156E0A1D-276C-DA46-0911-614CD9B4CD21}"/>
              </a:ext>
            </a:extLst>
          </p:cNvPr>
          <p:cNvSpPr/>
          <p:nvPr/>
        </p:nvSpPr>
        <p:spPr>
          <a:xfrm rot="5400000">
            <a:off x="-4359593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0"/>
                </a:moveTo>
                <a:lnTo>
                  <a:pt x="11772936" y="0"/>
                </a:lnTo>
                <a:lnTo>
                  <a:pt x="11772936" y="12597500"/>
                </a:lnTo>
                <a:lnTo>
                  <a:pt x="0" y="125975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2EEC49E-1BFD-B1E0-7D8B-99F0689A267D}"/>
              </a:ext>
            </a:extLst>
          </p:cNvPr>
          <p:cNvSpPr txBox="1"/>
          <p:nvPr/>
        </p:nvSpPr>
        <p:spPr>
          <a:xfrm>
            <a:off x="-265059" y="283819"/>
            <a:ext cx="10635345" cy="1015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5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Challenges and Limitations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1CFA69D6-0ABD-1604-64AB-4569B572EC5E}"/>
              </a:ext>
            </a:extLst>
          </p:cNvPr>
          <p:cNvSpPr txBox="1"/>
          <p:nvPr/>
        </p:nvSpPr>
        <p:spPr>
          <a:xfrm>
            <a:off x="10370286" y="619184"/>
            <a:ext cx="7013939" cy="90486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Funding/resource constraints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Geographic and social inequalities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Maintaining long-term </a:t>
            </a:r>
            <a:r>
              <a:rPr lang="en-GB" sz="3600" dirty="0" err="1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behavioral</a:t>
            </a: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change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Limited awareness of initiatives (Dancy, and Hodari, 2023). </a:t>
            </a:r>
          </a:p>
          <a:p>
            <a:pPr marL="571500" indent="-5715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F2F2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Solutions: policy support, evidence-based planning, technology adoption (telehealth, AI)</a:t>
            </a:r>
          </a:p>
        </p:txBody>
      </p:sp>
      <p:pic>
        <p:nvPicPr>
          <p:cNvPr id="12292" name="Picture 4" descr="Funds | Resolve Financial Solutions | Financial Advisors">
            <a:extLst>
              <a:ext uri="{FF2B5EF4-FFF2-40B4-BE49-F238E27FC236}">
                <a16:creationId xmlns:a16="http://schemas.microsoft.com/office/drawing/2014/main" id="{CCBFE52B-ADFF-9FF2-EEAB-6D1F880BE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006263"/>
            <a:ext cx="8656296" cy="65055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02137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838200" y="0"/>
            <a:ext cx="16230600" cy="1111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</a:pPr>
            <a:r>
              <a:rPr lang="en-US" sz="6400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Lessons and Recommendations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81000" y="1937494"/>
            <a:ext cx="9309437" cy="6412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Strengthen integrated care systems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Enhance digital and telehealth accessibility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Invest in education and awareness campaigns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Encourage stakeholder and community engagement (Aguirre-Duarte, 2025). </a:t>
            </a:r>
          </a:p>
          <a:p>
            <a:pPr marL="571500" indent="-571500" algn="just">
              <a:lnSpc>
                <a:spcPts val="5599"/>
              </a:lnSpc>
              <a:buFont typeface="Arial" panose="020B0604020202020204" pitchFamily="34" charset="0"/>
              <a:buChar char="•"/>
            </a:pPr>
            <a:r>
              <a:rPr lang="en-GB" sz="3999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Monitor and evaluate initiatives for continuous improvement</a:t>
            </a:r>
          </a:p>
        </p:txBody>
      </p:sp>
      <p:pic>
        <p:nvPicPr>
          <p:cNvPr id="13314" name="Picture 2" descr="Partners">
            <a:extLst>
              <a:ext uri="{FF2B5EF4-FFF2-40B4-BE49-F238E27FC236}">
                <a16:creationId xmlns:a16="http://schemas.microsoft.com/office/drawing/2014/main" id="{487966CB-5C19-D9B3-E16A-B70EA59FD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400" y="1257300"/>
            <a:ext cx="7467600" cy="777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 flipV="1">
            <a:off x="10874657" y="616418"/>
            <a:ext cx="11772936" cy="12597500"/>
          </a:xfrm>
          <a:custGeom>
            <a:avLst/>
            <a:gdLst/>
            <a:ahLst/>
            <a:cxnLst/>
            <a:rect l="l" t="t" r="r" b="b"/>
            <a:pathLst>
              <a:path w="11772936" h="12597500">
                <a:moveTo>
                  <a:pt x="0" y="12597500"/>
                </a:moveTo>
                <a:lnTo>
                  <a:pt x="11772936" y="12597500"/>
                </a:lnTo>
                <a:lnTo>
                  <a:pt x="11772936" y="0"/>
                </a:lnTo>
                <a:lnTo>
                  <a:pt x="0" y="0"/>
                </a:lnTo>
                <a:lnTo>
                  <a:pt x="0" y="1259750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246816"/>
            <a:ext cx="8115300" cy="121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 b="1" dirty="0">
                <a:solidFill>
                  <a:srgbClr val="3A6367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6755" y="1458686"/>
            <a:ext cx="9199189" cy="79573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Health, wellbeing, and sustainable development are interconnected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SDGs provide a global framework connecting policy with practice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UK national &amp; local initiatives demonstrate positive impact but face challenges</a:t>
            </a:r>
          </a:p>
          <a:p>
            <a:pPr marL="514350" indent="-514350" algn="just">
              <a:lnSpc>
                <a:spcPts val="6999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Holistic, integrated approaches supported by policy, technology, and community involvement are essential for improved population health</a:t>
            </a:r>
          </a:p>
        </p:txBody>
      </p:sp>
      <p:pic>
        <p:nvPicPr>
          <p:cNvPr id="14338" name="Picture 2" descr="Care Management Stock Images - Download 9,835 Royalty Free Photos">
            <a:extLst>
              <a:ext uri="{FF2B5EF4-FFF2-40B4-BE49-F238E27FC236}">
                <a16:creationId xmlns:a16="http://schemas.microsoft.com/office/drawing/2014/main" id="{AB9167BA-0394-4806-E078-769A38518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2375" y="1257300"/>
            <a:ext cx="7620000" cy="7772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364066-11E1-4C48-2EDF-5E092E1D3A70}"/>
              </a:ext>
            </a:extLst>
          </p:cNvPr>
          <p:cNvSpPr txBox="1"/>
          <p:nvPr/>
        </p:nvSpPr>
        <p:spPr>
          <a:xfrm>
            <a:off x="5334000" y="571500"/>
            <a:ext cx="845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League Spartan" panose="020B0604020202020204" charset="0"/>
              </a:rPr>
              <a:t>References </a:t>
            </a:r>
            <a:endParaRPr lang="en-GB" sz="4800" dirty="0">
              <a:latin typeface="League Spartan" panose="020B060402020202020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CE83E8-A810-6825-D68E-05CF2A27A43B}"/>
              </a:ext>
            </a:extLst>
          </p:cNvPr>
          <p:cNvSpPr txBox="1"/>
          <p:nvPr/>
        </p:nvSpPr>
        <p:spPr>
          <a:xfrm>
            <a:off x="190500" y="2019300"/>
            <a:ext cx="1790700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Aguirre-Duarte, N., 2025. </a:t>
            </a:r>
            <a:r>
              <a:rPr lang="en-GB" sz="2000" i="1" dirty="0"/>
              <a:t>Connecting the Dots: Digital Ecosystems and Interoperability's Essential Role in Achieving Integrated care and Person-Centred care</a:t>
            </a:r>
            <a:r>
              <a:rPr lang="en-GB" sz="2000" dirty="0"/>
              <a:t> [online]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Dancy, M. and Hodari, A.K., 2023. How well-intentioned white male physicists maintain ignorance of inequity and justify inaction. </a:t>
            </a:r>
            <a:r>
              <a:rPr lang="en-GB" sz="2000" i="1" dirty="0"/>
              <a:t>International Journal of STEM Education</a:t>
            </a:r>
            <a:r>
              <a:rPr lang="en-GB" sz="2000" dirty="0"/>
              <a:t>, </a:t>
            </a:r>
            <a:r>
              <a:rPr lang="en-GB" sz="2000" i="1" dirty="0"/>
              <a:t>10</a:t>
            </a:r>
            <a:r>
              <a:rPr lang="en-GB" sz="2000" dirty="0"/>
              <a:t>(1), p.45.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Howarth, C., Lane, M. and Fankhauser, S., 2021. What next for local government climate emergency declarations? The gap between rhetoric and action. </a:t>
            </a:r>
            <a:r>
              <a:rPr lang="en-GB" sz="2000" i="1" dirty="0"/>
              <a:t>Climatic Change</a:t>
            </a:r>
            <a:r>
              <a:rPr lang="en-GB" sz="2000" dirty="0"/>
              <a:t>, </a:t>
            </a:r>
            <a:r>
              <a:rPr lang="en-GB" sz="2000" i="1" dirty="0"/>
              <a:t>167</a:t>
            </a:r>
            <a:r>
              <a:rPr lang="en-GB" sz="2000" dirty="0"/>
              <a:t>(3), p.27.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Junghans, C., Antonacci, G., Williams, A. and Harris, M., 2023. Learning from the universal, proactive outreach of the Brazilian Community Health Worker model: impact of a Community Health and Wellbeing Worker initiative on vaccination, cancer screening and NHS health check uptake in a deprived community in the UK. </a:t>
            </a:r>
            <a:r>
              <a:rPr lang="en-GB" sz="2000" i="1" dirty="0"/>
              <a:t>BMC health services research</a:t>
            </a:r>
            <a:r>
              <a:rPr lang="en-GB" sz="2000" dirty="0"/>
              <a:t>, </a:t>
            </a:r>
            <a:r>
              <a:rPr lang="en-GB" sz="2000" i="1" dirty="0"/>
              <a:t>23</a:t>
            </a:r>
            <a:r>
              <a:rPr lang="en-GB" sz="2000" dirty="0"/>
              <a:t>(1), p.1092.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McDaniel, T., Soto Mas, F. and Sussman, A.L., 2021. Growing connections: local food systems and community resilience. </a:t>
            </a:r>
            <a:r>
              <a:rPr lang="en-GB" sz="2000" i="1" dirty="0"/>
              <a:t>Society &amp; Natural Resources</a:t>
            </a:r>
            <a:r>
              <a:rPr lang="en-GB" sz="2000" dirty="0"/>
              <a:t>, </a:t>
            </a:r>
            <a:r>
              <a:rPr lang="en-GB" sz="2000" i="1" dirty="0"/>
              <a:t>34</a:t>
            </a:r>
            <a:r>
              <a:rPr lang="en-GB" sz="2000" dirty="0"/>
              <a:t>(10), pp.1375-1393.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err="1"/>
              <a:t>Saharoy</a:t>
            </a:r>
            <a:r>
              <a:rPr lang="en-GB" sz="2000" dirty="0"/>
              <a:t>, R., Potdukhe, A., Wanjari, M. and </a:t>
            </a:r>
            <a:r>
              <a:rPr lang="en-GB" sz="2000" dirty="0" err="1"/>
              <a:t>Taksande</a:t>
            </a:r>
            <a:r>
              <a:rPr lang="en-GB" sz="2000" dirty="0"/>
              <a:t>, A.B., 2023. Postpartum depression and maternal care: exploring the complex effects on mothers and infants. </a:t>
            </a:r>
            <a:r>
              <a:rPr lang="en-GB" sz="2000" i="1" dirty="0" err="1"/>
              <a:t>Cureus</a:t>
            </a:r>
            <a:r>
              <a:rPr lang="en-GB" sz="2000" dirty="0"/>
              <a:t>, </a:t>
            </a:r>
            <a:r>
              <a:rPr lang="en-GB" sz="2000" i="1" dirty="0"/>
              <a:t>15</a:t>
            </a:r>
            <a:r>
              <a:rPr lang="en-GB" sz="2000" dirty="0"/>
              <a:t>(7).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Singh, V., Kumar, A. and Gupta, S., 2022. Mental health prevention and promotion—A narrative review. </a:t>
            </a:r>
            <a:r>
              <a:rPr lang="en-GB" sz="2000" i="1" dirty="0"/>
              <a:t>Frontiers in psychiatry</a:t>
            </a:r>
            <a:r>
              <a:rPr lang="en-GB" sz="2000" dirty="0"/>
              <a:t>, </a:t>
            </a:r>
            <a:r>
              <a:rPr lang="en-GB" sz="2000" i="1" dirty="0"/>
              <a:t>13</a:t>
            </a:r>
            <a:r>
              <a:rPr lang="en-GB" sz="2000" dirty="0"/>
              <a:t>, p.898009.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Stuart, R., Shah, P., Olive, R.R., Trevillion, K. and Henderson, C., 2023. Experiences of Every Mind Matters, Public Health England’s adult mental health literacy campaign: a qualitative interview study. </a:t>
            </a:r>
            <a:r>
              <a:rPr lang="en-GB" sz="2000" i="1" dirty="0"/>
              <a:t>BMC Public Health</a:t>
            </a:r>
            <a:r>
              <a:rPr lang="en-GB" sz="2000" dirty="0"/>
              <a:t>, </a:t>
            </a:r>
            <a:r>
              <a:rPr lang="en-GB" sz="2000" i="1" dirty="0"/>
              <a:t>23</a:t>
            </a:r>
            <a:r>
              <a:rPr lang="en-GB" sz="2000" dirty="0"/>
              <a:t>(1), p.398.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Ugwu, C.N., Ugwu, O.P.C., Alum, E.U., Eze, V.H.U., </a:t>
            </a:r>
            <a:r>
              <a:rPr lang="en-GB" sz="2000" dirty="0" err="1"/>
              <a:t>Basajja</a:t>
            </a:r>
            <a:r>
              <a:rPr lang="en-GB" sz="2000" dirty="0"/>
              <a:t>, M., Ugwu, J.N., Ogenyi, F.C., </a:t>
            </a:r>
            <a:r>
              <a:rPr lang="en-GB" sz="2000" dirty="0" err="1"/>
              <a:t>Ejemot-Nwadiaro</a:t>
            </a:r>
            <a:r>
              <a:rPr lang="en-GB" sz="2000" dirty="0"/>
              <a:t>, R.I., Okon, M.B., Egba, S.I. and Uti, D.E., 2025. Sustainable development goals (SDGs) and resilient healthcare systems: Addressing medicine and public health challenges in conflict zones. </a:t>
            </a:r>
            <a:r>
              <a:rPr lang="en-GB" sz="2000" i="1" dirty="0"/>
              <a:t>Medicine</a:t>
            </a:r>
            <a:r>
              <a:rPr lang="en-GB" sz="2000" dirty="0"/>
              <a:t>, </a:t>
            </a:r>
            <a:r>
              <a:rPr lang="en-GB" sz="2000" i="1" dirty="0"/>
              <a:t>104</a:t>
            </a:r>
            <a:r>
              <a:rPr lang="en-GB" sz="2000" dirty="0"/>
              <a:t>(7), p.e41535.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Vella, S.A., Aidman, E., </a:t>
            </a:r>
            <a:r>
              <a:rPr lang="en-GB" sz="2000" dirty="0" err="1"/>
              <a:t>Teychenne</a:t>
            </a:r>
            <a:r>
              <a:rPr lang="en-GB" sz="2000" dirty="0"/>
              <a:t>, M., Smith, J.J., Swann, C., Rosenbaum, S., White, R.L. and Lubans, D.R., 2023. Optimising the effects of physical activity on mental health and wellbeing: A joint consensus statement from Sports Medicine Australia and the Australian Psychological Society. </a:t>
            </a:r>
            <a:r>
              <a:rPr lang="en-GB" sz="2000" i="1" dirty="0"/>
              <a:t>Journal of science and medicine in sport</a:t>
            </a:r>
            <a:r>
              <a:rPr lang="en-GB" sz="2000" dirty="0"/>
              <a:t>, </a:t>
            </a:r>
            <a:r>
              <a:rPr lang="en-GB" sz="2000" i="1" dirty="0"/>
              <a:t>26</a:t>
            </a:r>
            <a:r>
              <a:rPr lang="en-GB" sz="2000" dirty="0"/>
              <a:t>(2), pp.132-139.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err="1"/>
              <a:t>Xames</a:t>
            </a:r>
            <a:r>
              <a:rPr lang="en-GB" sz="2000" dirty="0"/>
              <a:t>, M.D. and </a:t>
            </a:r>
            <a:r>
              <a:rPr lang="en-GB" sz="2000" dirty="0" err="1"/>
              <a:t>Topcu</a:t>
            </a:r>
            <a:r>
              <a:rPr lang="en-GB" sz="2000" dirty="0"/>
              <a:t>, T.G., 2025. How Can Digital Twins Support the Economic, Environmental, and Social Sustainability of Healthcare Systems: A Systematic Review Focused on the Triple-Bottom-Line. </a:t>
            </a:r>
            <a:r>
              <a:rPr lang="en-GB" sz="2000" i="1" dirty="0"/>
              <a:t>IEEE Access</a:t>
            </a:r>
            <a:r>
              <a:rPr lang="en-GB" sz="2000" dirty="0"/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8317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1285</Words>
  <Application>Microsoft Office PowerPoint</Application>
  <PresentationFormat>Custom</PresentationFormat>
  <Paragraphs>106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Glacial Indifference</vt:lpstr>
      <vt:lpstr>Calibri</vt:lpstr>
      <vt:lpstr>Glacial Indifference Bold</vt:lpstr>
      <vt:lpstr>Arial</vt:lpstr>
      <vt:lpstr>League Spartan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Agyeiwaa Mensah</dc:creator>
  <cp:lastModifiedBy>Agyeiwaa Mensah (2228231)</cp:lastModifiedBy>
  <cp:revision>2</cp:revision>
  <dcterms:created xsi:type="dcterms:W3CDTF">2006-08-16T00:00:00Z</dcterms:created>
  <dcterms:modified xsi:type="dcterms:W3CDTF">2025-11-04T10:00:28Z</dcterms:modified>
  <dc:identifier>DAG2C68LuLU</dc:identifier>
</cp:coreProperties>
</file>