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4"/>
  </p:handoutMasterIdLst>
  <p:sldIdLst>
    <p:sldId id="256" r:id="rId2"/>
    <p:sldId id="260" r:id="rId3"/>
    <p:sldId id="261" r:id="rId4"/>
    <p:sldId id="258" r:id="rId5"/>
    <p:sldId id="259" r:id="rId6"/>
    <p:sldId id="262" r:id="rId7"/>
    <p:sldId id="263" r:id="rId8"/>
    <p:sldId id="264" r:id="rId9"/>
    <p:sldId id="265" r:id="rId10"/>
    <p:sldId id="266" r:id="rId11"/>
    <p:sldId id="267" r:id="rId12"/>
    <p:sldId id="268" r:id="rId1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09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51" cy="496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728" y="0"/>
            <a:ext cx="2946351" cy="496650"/>
          </a:xfrm>
          <a:prstGeom prst="rect">
            <a:avLst/>
          </a:prstGeom>
        </p:spPr>
        <p:txBody>
          <a:bodyPr vert="horz" lIns="91440" tIns="45720" rIns="91440" bIns="45720" rtlCol="0"/>
          <a:lstStyle>
            <a:lvl1pPr algn="r">
              <a:defRPr sz="1200"/>
            </a:lvl1pPr>
          </a:lstStyle>
          <a:p>
            <a:fld id="{0851B01D-F7D2-4519-9FD5-0C5E7FE99218}" type="datetimeFigureOut">
              <a:rPr lang="en-GB" smtClean="0"/>
              <a:t>14/03/2013</a:t>
            </a:fld>
            <a:endParaRPr lang="en-GB"/>
          </a:p>
        </p:txBody>
      </p:sp>
      <p:sp>
        <p:nvSpPr>
          <p:cNvPr id="4" name="Footer Placeholder 3"/>
          <p:cNvSpPr>
            <a:spLocks noGrp="1"/>
          </p:cNvSpPr>
          <p:nvPr>
            <p:ph type="ftr" sz="quarter" idx="2"/>
          </p:nvPr>
        </p:nvSpPr>
        <p:spPr>
          <a:xfrm>
            <a:off x="0" y="9428402"/>
            <a:ext cx="2946351" cy="4966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728" y="9428402"/>
            <a:ext cx="2946351" cy="496650"/>
          </a:xfrm>
          <a:prstGeom prst="rect">
            <a:avLst/>
          </a:prstGeom>
        </p:spPr>
        <p:txBody>
          <a:bodyPr vert="horz" lIns="91440" tIns="45720" rIns="91440" bIns="45720" rtlCol="0" anchor="b"/>
          <a:lstStyle>
            <a:lvl1pPr algn="r">
              <a:defRPr sz="1200"/>
            </a:lvl1pPr>
          </a:lstStyle>
          <a:p>
            <a:fld id="{FF0482DF-53CB-4B18-95E9-35F871BC81F4}" type="slidenum">
              <a:rPr lang="en-GB" smtClean="0"/>
              <a:t>‹#›</a:t>
            </a:fld>
            <a:endParaRPr lang="en-GB"/>
          </a:p>
        </p:txBody>
      </p:sp>
    </p:spTree>
    <p:extLst>
      <p:ext uri="{BB962C8B-B14F-4D97-AF65-F5344CB8AC3E}">
        <p14:creationId xmlns:p14="http://schemas.microsoft.com/office/powerpoint/2010/main" val="128649907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65702E60-3F62-41E1-BEB1-70D4D9A4E610}" type="datetimeFigureOut">
              <a:rPr lang="en-US" smtClean="0"/>
              <a:pPr/>
              <a:t>3/14/2013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C62A3C72-F726-4D3A-A039-B955AC2D05E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5702E60-3F62-41E1-BEB1-70D4D9A4E610}" type="datetimeFigureOut">
              <a:rPr lang="en-US" smtClean="0"/>
              <a:pPr/>
              <a:t>3/14/2013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C62A3C72-F726-4D3A-A039-B955AC2D05E2}"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65702E60-3F62-41E1-BEB1-70D4D9A4E610}" type="datetimeFigureOut">
              <a:rPr lang="en-US" smtClean="0"/>
              <a:pPr/>
              <a:t>3/14/2013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C62A3C72-F726-4D3A-A039-B955AC2D05E2}"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65702E60-3F62-41E1-BEB1-70D4D9A4E610}" type="datetimeFigureOut">
              <a:rPr lang="en-US" smtClean="0"/>
              <a:pPr/>
              <a:t>3/14/2013</a:t>
            </a:fld>
            <a:endParaRPr lang="en-GB"/>
          </a:p>
        </p:txBody>
      </p:sp>
      <p:sp>
        <p:nvSpPr>
          <p:cNvPr id="10" name="Slide Number Placeholder 9"/>
          <p:cNvSpPr>
            <a:spLocks noGrp="1"/>
          </p:cNvSpPr>
          <p:nvPr>
            <p:ph type="sldNum" sz="quarter" idx="16"/>
          </p:nvPr>
        </p:nvSpPr>
        <p:spPr/>
        <p:txBody>
          <a:bodyPr rtlCol="0"/>
          <a:lstStyle/>
          <a:p>
            <a:fld id="{C62A3C72-F726-4D3A-A039-B955AC2D05E2}"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65702E60-3F62-41E1-BEB1-70D4D9A4E610}" type="datetimeFigureOut">
              <a:rPr lang="en-US" smtClean="0"/>
              <a:pPr/>
              <a:t>3/14/2013</a:t>
            </a:fld>
            <a:endParaRPr lang="en-GB"/>
          </a:p>
        </p:txBody>
      </p:sp>
      <p:sp>
        <p:nvSpPr>
          <p:cNvPr id="12" name="Slide Number Placeholder 11"/>
          <p:cNvSpPr>
            <a:spLocks noGrp="1"/>
          </p:cNvSpPr>
          <p:nvPr>
            <p:ph type="sldNum" sz="quarter" idx="16"/>
          </p:nvPr>
        </p:nvSpPr>
        <p:spPr/>
        <p:txBody>
          <a:bodyPr rtlCol="0"/>
          <a:lstStyle/>
          <a:p>
            <a:fld id="{C62A3C72-F726-4D3A-A039-B955AC2D05E2}"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5702E60-3F62-41E1-BEB1-70D4D9A4E610}" type="datetimeFigureOut">
              <a:rPr lang="en-US" smtClean="0"/>
              <a:pPr/>
              <a:t>3/14/2013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C62A3C72-F726-4D3A-A039-B955AC2D05E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702E60-3F62-41E1-BEB1-70D4D9A4E610}" type="datetimeFigureOut">
              <a:rPr lang="en-US" smtClean="0"/>
              <a:pPr/>
              <a:t>3/14/2013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C62A3C72-F726-4D3A-A039-B955AC2D05E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65702E60-3F62-41E1-BEB1-70D4D9A4E610}" type="datetimeFigureOut">
              <a:rPr lang="en-US" smtClean="0"/>
              <a:pPr/>
              <a:t>3/14/2013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C62A3C72-F726-4D3A-A039-B955AC2D05E2}"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65702E60-3F62-41E1-BEB1-70D4D9A4E610}" type="datetimeFigureOut">
              <a:rPr lang="en-US" smtClean="0"/>
              <a:pPr/>
              <a:t>3/14/2013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C62A3C72-F726-4D3A-A039-B955AC2D05E2}"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5702E60-3F62-41E1-BEB1-70D4D9A4E610}" type="datetimeFigureOut">
              <a:rPr lang="en-US" smtClean="0"/>
              <a:pPr/>
              <a:t>3/14/2013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2A3C72-F726-4D3A-A039-B955AC2D05E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65702E60-3F62-41E1-BEB1-70D4D9A4E610}" type="datetimeFigureOut">
              <a:rPr lang="en-US" smtClean="0"/>
              <a:pPr/>
              <a:t>3/14/2013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C62A3C72-F726-4D3A-A039-B955AC2D05E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65702E60-3F62-41E1-BEB1-70D4D9A4E610}" type="datetimeFigureOut">
              <a:rPr lang="en-US" smtClean="0"/>
              <a:pPr/>
              <a:t>3/14/2013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62A3C72-F726-4D3A-A039-B955AC2D05E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Augustan lovers </a:t>
            </a:r>
            <a:r>
              <a:rPr lang="en-GB" dirty="0" smtClean="0"/>
              <a:t>18</a:t>
            </a:r>
            <a:r>
              <a:rPr lang="en-GB" dirty="0" smtClean="0"/>
              <a:t>	</a:t>
            </a:r>
            <a:endParaRPr lang="en-GB" dirty="0"/>
          </a:p>
        </p:txBody>
      </p:sp>
      <p:sp>
        <p:nvSpPr>
          <p:cNvPr id="3" name="Subtitle 2"/>
          <p:cNvSpPr>
            <a:spLocks noGrp="1"/>
          </p:cNvSpPr>
          <p:nvPr>
            <p:ph type="subTitle" idx="1"/>
          </p:nvPr>
        </p:nvSpPr>
        <p:spPr/>
        <p:txBody>
          <a:bodyPr/>
          <a:lstStyle/>
          <a:p>
            <a:r>
              <a:rPr lang="en-GB" dirty="0" smtClean="0"/>
              <a:t>Representation of other genres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Genre matters</a:t>
            </a:r>
            <a:endParaRPr lang="en-GB" dirty="0"/>
          </a:p>
        </p:txBody>
      </p:sp>
      <p:sp>
        <p:nvSpPr>
          <p:cNvPr id="5" name="Content Placeholder 4"/>
          <p:cNvSpPr>
            <a:spLocks noGrp="1"/>
          </p:cNvSpPr>
          <p:nvPr>
            <p:ph sz="quarter" idx="1"/>
          </p:nvPr>
        </p:nvSpPr>
        <p:spPr>
          <a:xfrm>
            <a:off x="612648" y="1600200"/>
            <a:ext cx="8153400" cy="4757758"/>
          </a:xfrm>
        </p:spPr>
        <p:txBody>
          <a:bodyPr>
            <a:normAutofit fontScale="70000" lnSpcReduction="20000"/>
          </a:bodyPr>
          <a:lstStyle/>
          <a:p>
            <a:pPr marL="0" indent="0">
              <a:buNone/>
            </a:pPr>
            <a:r>
              <a:rPr lang="en-GB" dirty="0" smtClean="0"/>
              <a:t>Much good it does you now, poor wretch, to mouth your epic / and weep </a:t>
            </a:r>
            <a:r>
              <a:rPr lang="en-GB" dirty="0" err="1" smtClean="0"/>
              <a:t>Amphion’s</a:t>
            </a:r>
            <a:r>
              <a:rPr lang="en-GB" dirty="0" smtClean="0"/>
              <a:t> lyre-built walls. / In love a line of </a:t>
            </a:r>
            <a:r>
              <a:rPr lang="en-GB" dirty="0" err="1" smtClean="0"/>
              <a:t>Mimnermus</a:t>
            </a:r>
            <a:r>
              <a:rPr lang="en-GB" dirty="0" smtClean="0"/>
              <a:t> is more help than Homer. / Civilised love needs soft music. / Please go and stow away those gloomy cantos / and sing what every girl would like to hear. (Prop. 1.9.9-14)</a:t>
            </a:r>
          </a:p>
          <a:p>
            <a:pPr marL="0" indent="0">
              <a:buNone/>
            </a:pPr>
            <a:endParaRPr lang="en-GB" dirty="0" smtClean="0"/>
          </a:p>
          <a:p>
            <a:pPr marL="0" indent="0">
              <a:buNone/>
            </a:pPr>
            <a:r>
              <a:rPr lang="en-GB" dirty="0" smtClean="0"/>
              <a:t>Homer has instructed us in what measure the </a:t>
            </a:r>
            <a:r>
              <a:rPr lang="en-GB" dirty="0" smtClean="0"/>
              <a:t>achievements</a:t>
            </a:r>
            <a:r>
              <a:rPr lang="en-GB" baseline="30000" dirty="0"/>
              <a:t> </a:t>
            </a:r>
            <a:r>
              <a:rPr lang="en-GB" dirty="0" smtClean="0"/>
              <a:t>of </a:t>
            </a:r>
            <a:r>
              <a:rPr lang="en-GB" dirty="0" smtClean="0"/>
              <a:t>kings, and chiefs, and direful war might be written. </a:t>
            </a:r>
            <a:r>
              <a:rPr lang="en-GB" b="1" dirty="0" smtClean="0"/>
              <a:t>Plaintive strains originally were appropriated to the unequal numbers [of the elegiac]: afterward [love and] successful desires were included.</a:t>
            </a:r>
            <a:r>
              <a:rPr lang="en-GB" dirty="0" smtClean="0"/>
              <a:t> […] The sock and the majestic buskin assumed this measure as adapted for dialogue, and to silence the noise of the populace, and calculated for action. To celebrate gods, and the sons of gods, and the victorious wrestler, and the steed foremost in the race, and the inclination of youths, and the free joys of wine, the muse has allotted to the lyre</a:t>
            </a:r>
            <a:r>
              <a:rPr lang="en-GB" b="1" dirty="0" smtClean="0"/>
              <a:t>. If I am incapable and </a:t>
            </a:r>
            <a:r>
              <a:rPr lang="en-GB" b="1" dirty="0" smtClean="0"/>
              <a:t>unskilful </a:t>
            </a:r>
            <a:r>
              <a:rPr lang="en-GB" b="1" dirty="0" smtClean="0"/>
              <a:t>to observe the distinction described, and the complexions of works [of genius], why am I accosted by the name of "Poet?“ </a:t>
            </a:r>
            <a:r>
              <a:rPr lang="en-GB" dirty="0" smtClean="0"/>
              <a:t>(Horace, </a:t>
            </a:r>
            <a:r>
              <a:rPr lang="en-GB" i="1" dirty="0" err="1" smtClean="0"/>
              <a:t>Ars</a:t>
            </a:r>
            <a:r>
              <a:rPr lang="en-GB" i="1" dirty="0" smtClean="0"/>
              <a:t> </a:t>
            </a:r>
            <a:r>
              <a:rPr lang="en-GB" i="1" dirty="0" err="1" smtClean="0"/>
              <a:t>Poetica</a:t>
            </a:r>
            <a:r>
              <a:rPr lang="en-GB" i="1" dirty="0" smtClean="0"/>
              <a:t> </a:t>
            </a:r>
            <a:r>
              <a:rPr lang="en-GB" dirty="0" smtClean="0"/>
              <a:t>70-87)</a:t>
            </a:r>
            <a:endParaRPr lang="en-GB" b="1"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 1.9.9-14</a:t>
            </a:r>
            <a:endParaRPr lang="en-GB" dirty="0"/>
          </a:p>
        </p:txBody>
      </p:sp>
      <p:sp>
        <p:nvSpPr>
          <p:cNvPr id="3" name="Content Placeholder 2"/>
          <p:cNvSpPr>
            <a:spLocks noGrp="1"/>
          </p:cNvSpPr>
          <p:nvPr>
            <p:ph sz="quarter" idx="1"/>
          </p:nvPr>
        </p:nvSpPr>
        <p:spPr>
          <a:xfrm>
            <a:off x="612648" y="1600200"/>
            <a:ext cx="8153400" cy="4757758"/>
          </a:xfrm>
        </p:spPr>
        <p:txBody>
          <a:bodyPr>
            <a:normAutofit fontScale="77500" lnSpcReduction="20000"/>
          </a:bodyPr>
          <a:lstStyle/>
          <a:p>
            <a:r>
              <a:rPr lang="en-GB" b="1" dirty="0" smtClean="0"/>
              <a:t>At times, elegists play with these rules even on a line-by-line level:</a:t>
            </a:r>
          </a:p>
          <a:p>
            <a:r>
              <a:rPr lang="en-GB" dirty="0" smtClean="0"/>
              <a:t>‘Much good does it do you now, poor wretch, to mouth your epic’: hexameter line, mention of epic</a:t>
            </a:r>
          </a:p>
          <a:p>
            <a:r>
              <a:rPr lang="en-GB" dirty="0" smtClean="0"/>
              <a:t>‘And weep </a:t>
            </a:r>
            <a:r>
              <a:rPr lang="en-GB" dirty="0" err="1" smtClean="0"/>
              <a:t>Amphion’s</a:t>
            </a:r>
            <a:r>
              <a:rPr lang="en-GB" dirty="0" smtClean="0"/>
              <a:t> lyre-built walls’: pentameter line, mention of lament</a:t>
            </a:r>
          </a:p>
          <a:p>
            <a:r>
              <a:rPr lang="en-GB" dirty="0" smtClean="0"/>
              <a:t>‘In love a line of </a:t>
            </a:r>
            <a:r>
              <a:rPr lang="en-GB" dirty="0" err="1" smtClean="0"/>
              <a:t>Mimnermus</a:t>
            </a:r>
            <a:r>
              <a:rPr lang="en-GB" dirty="0" smtClean="0"/>
              <a:t> is more help than Homer’: mention of love, but note how </a:t>
            </a:r>
            <a:r>
              <a:rPr lang="en-GB" dirty="0" err="1" smtClean="0"/>
              <a:t>Mimnermus</a:t>
            </a:r>
            <a:r>
              <a:rPr lang="en-GB" dirty="0" smtClean="0"/>
              <a:t> is invoked as a helper in the battle of love</a:t>
            </a:r>
          </a:p>
          <a:p>
            <a:r>
              <a:rPr lang="en-GB" dirty="0" smtClean="0"/>
              <a:t>‘Civilised love needs soft music’: civilised, i.e. not on the battle field; love and soft music aptly placed in the pentameter line</a:t>
            </a:r>
          </a:p>
          <a:p>
            <a:r>
              <a:rPr lang="en-GB" dirty="0" smtClean="0"/>
              <a:t>‘Please go and stow away those gloomy cantos’: epic belongs in the hexameter line</a:t>
            </a:r>
          </a:p>
          <a:p>
            <a:r>
              <a:rPr lang="en-GB" dirty="0" smtClean="0"/>
              <a:t>‘and sing what every girl would like to hear’: the girl as the target audience is mentioned only in the pentameter line</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 1.7.1-8</a:t>
            </a:r>
            <a:endParaRPr lang="en-GB" dirty="0"/>
          </a:p>
        </p:txBody>
      </p:sp>
      <p:sp>
        <p:nvSpPr>
          <p:cNvPr id="4" name="Content Placeholder 3"/>
          <p:cNvSpPr>
            <a:spLocks noGrp="1"/>
          </p:cNvSpPr>
          <p:nvPr>
            <p:ph sz="quarter" idx="1"/>
          </p:nvPr>
        </p:nvSpPr>
        <p:spPr/>
        <p:txBody>
          <a:bodyPr>
            <a:normAutofit fontScale="85000" lnSpcReduction="20000"/>
          </a:bodyPr>
          <a:lstStyle/>
          <a:p>
            <a:pPr marL="0" indent="0">
              <a:buNone/>
            </a:pPr>
            <a:r>
              <a:rPr lang="en-GB" dirty="0" err="1" smtClean="0"/>
              <a:t>Ponticus</a:t>
            </a:r>
            <a:r>
              <a:rPr lang="en-GB" dirty="0" smtClean="0"/>
              <a:t>, while you are telling of Cadmus’ Thebes / and of grim warfare between brothers / and rivalling (bless me!) the primacy of Homer / provided fate is tender to your verse, / we, as comes natural / agitate our love / and seek ideas to move a hard mistress, / forced rather to be slave of suffering than of wit / and to complain of youth’s hard times.</a:t>
            </a:r>
            <a:endParaRPr lang="en-GB" dirty="0"/>
          </a:p>
        </p:txBody>
      </p:sp>
      <p:sp>
        <p:nvSpPr>
          <p:cNvPr id="5" name="Content Placeholder 4"/>
          <p:cNvSpPr>
            <a:spLocks noGrp="1"/>
          </p:cNvSpPr>
          <p:nvPr>
            <p:ph sz="quarter" idx="2"/>
          </p:nvPr>
        </p:nvSpPr>
        <p:spPr>
          <a:xfrm>
            <a:off x="4844901" y="1589566"/>
            <a:ext cx="3886200" cy="5054143"/>
          </a:xfrm>
        </p:spPr>
        <p:txBody>
          <a:bodyPr>
            <a:normAutofit fontScale="85000" lnSpcReduction="20000"/>
          </a:bodyPr>
          <a:lstStyle/>
          <a:p>
            <a:r>
              <a:rPr lang="en-GB" dirty="0" smtClean="0"/>
              <a:t>Issues at stake:</a:t>
            </a:r>
          </a:p>
          <a:p>
            <a:r>
              <a:rPr lang="en-GB" dirty="0" smtClean="0"/>
              <a:t>Cadmus’ Thebes + warfare between brothers? </a:t>
            </a:r>
          </a:p>
          <a:p>
            <a:pPr lvl="1"/>
            <a:r>
              <a:rPr lang="en-GB" dirty="0" smtClean="0"/>
              <a:t>Long-ago times; relevancy today?</a:t>
            </a:r>
          </a:p>
          <a:p>
            <a:pPr lvl="1"/>
            <a:r>
              <a:rPr lang="en-GB" dirty="0" smtClean="0"/>
              <a:t>Already written? </a:t>
            </a:r>
          </a:p>
          <a:p>
            <a:pPr lvl="2"/>
            <a:r>
              <a:rPr lang="en-GB" dirty="0" smtClean="0"/>
              <a:t>Bunching tragedy with epic – elegy trumps both?</a:t>
            </a:r>
          </a:p>
          <a:p>
            <a:r>
              <a:rPr lang="en-GB" dirty="0" smtClean="0"/>
              <a:t>Rivalling (bless me!) the primacy of Homer</a:t>
            </a:r>
          </a:p>
          <a:p>
            <a:pPr lvl="1"/>
            <a:r>
              <a:rPr lang="en-GB" dirty="0" smtClean="0"/>
              <a:t>Aims of epic-writing</a:t>
            </a:r>
          </a:p>
          <a:p>
            <a:pPr lvl="1"/>
            <a:r>
              <a:rPr lang="en-GB" dirty="0" err="1" smtClean="0"/>
              <a:t>Callimachean</a:t>
            </a:r>
            <a:r>
              <a:rPr lang="en-GB" dirty="0" smtClean="0"/>
              <a:t> ideals</a:t>
            </a:r>
          </a:p>
          <a:p>
            <a:r>
              <a:rPr lang="en-GB" dirty="0" smtClean="0"/>
              <a:t>Elegy as ‘</a:t>
            </a:r>
            <a:r>
              <a:rPr lang="en-GB" dirty="0" err="1" smtClean="0"/>
              <a:t>werbende</a:t>
            </a:r>
            <a:r>
              <a:rPr lang="en-GB" dirty="0" smtClean="0"/>
              <a:t> </a:t>
            </a:r>
            <a:r>
              <a:rPr lang="en-GB" dirty="0" err="1" smtClean="0"/>
              <a:t>Dichtung</a:t>
            </a:r>
            <a:r>
              <a:rPr lang="en-GB" dirty="0" smtClean="0"/>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228600"/>
            <a:ext cx="8786842" cy="990600"/>
          </a:xfrm>
        </p:spPr>
        <p:txBody>
          <a:bodyPr>
            <a:normAutofit fontScale="90000"/>
          </a:bodyPr>
          <a:lstStyle/>
          <a:p>
            <a:r>
              <a:rPr lang="en-GB" dirty="0" err="1" smtClean="0"/>
              <a:t>Werbende</a:t>
            </a:r>
            <a:r>
              <a:rPr lang="en-GB" dirty="0" smtClean="0"/>
              <a:t> </a:t>
            </a:r>
            <a:r>
              <a:rPr lang="en-GB" dirty="0" err="1" smtClean="0"/>
              <a:t>Dichtung</a:t>
            </a:r>
            <a:r>
              <a:rPr lang="en-GB" dirty="0" smtClean="0"/>
              <a:t>: Poetry with purpose?</a:t>
            </a:r>
            <a:endParaRPr lang="en-GB" dirty="0"/>
          </a:p>
        </p:txBody>
      </p:sp>
      <p:sp>
        <p:nvSpPr>
          <p:cNvPr id="3" name="Content Placeholder 2"/>
          <p:cNvSpPr>
            <a:spLocks noGrp="1"/>
          </p:cNvSpPr>
          <p:nvPr>
            <p:ph sz="quarter" idx="1"/>
          </p:nvPr>
        </p:nvSpPr>
        <p:spPr>
          <a:xfrm>
            <a:off x="609600" y="1589566"/>
            <a:ext cx="3886200" cy="5268434"/>
          </a:xfrm>
        </p:spPr>
        <p:txBody>
          <a:bodyPr>
            <a:normAutofit fontScale="70000" lnSpcReduction="20000"/>
          </a:bodyPr>
          <a:lstStyle/>
          <a:p>
            <a:pPr marL="0" indent="0">
              <a:buNone/>
            </a:pPr>
            <a:r>
              <a:rPr lang="en-GB" dirty="0" smtClean="0"/>
              <a:t>Thus I grind out my life’s measure, this is my fame, / for this I wish my verses to be named. Let them praise me, </a:t>
            </a:r>
            <a:r>
              <a:rPr lang="en-GB" dirty="0" err="1" smtClean="0"/>
              <a:t>Ponticus</a:t>
            </a:r>
            <a:r>
              <a:rPr lang="en-GB" dirty="0" smtClean="0"/>
              <a:t>, </a:t>
            </a:r>
            <a:r>
              <a:rPr lang="en-GB" b="1" dirty="0" smtClean="0"/>
              <a:t>because I only pleased / a cultured girl – and suffered her abuse. (1) </a:t>
            </a:r>
            <a:r>
              <a:rPr lang="en-GB" dirty="0" smtClean="0"/>
              <a:t>/ Hereafter may </a:t>
            </a:r>
            <a:r>
              <a:rPr lang="en-GB" b="1" dirty="0" smtClean="0"/>
              <a:t>neglected lovers (2)  </a:t>
            </a:r>
            <a:r>
              <a:rPr lang="en-GB" dirty="0" smtClean="0"/>
              <a:t>daily read me, finding help in the knowledge of our troubles. / Should </a:t>
            </a:r>
            <a:r>
              <a:rPr lang="en-GB" b="1" dirty="0" smtClean="0"/>
              <a:t>even</a:t>
            </a:r>
            <a:r>
              <a:rPr lang="en-GB" dirty="0" smtClean="0"/>
              <a:t> (3) you be hit by the Boy’s inerrant bow / (which may the gods in our heaven forbid!), / far from your epic camp, poor wretch, and the Seven Captains, / you’ll weep, while they lie dumb – </a:t>
            </a:r>
            <a:r>
              <a:rPr lang="en-GB" b="1" dirty="0" smtClean="0"/>
              <a:t>in dust eternal (4)</a:t>
            </a:r>
            <a:r>
              <a:rPr lang="en-GB" dirty="0" smtClean="0"/>
              <a:t>. / You’ll long in vain to write the verse of tenderness, / but late love will refuse you inspiration. / Then you will marvel at me as no minor poet, / and </a:t>
            </a:r>
            <a:r>
              <a:rPr lang="en-GB" b="1" dirty="0" smtClean="0"/>
              <a:t>give me first place  (5) </a:t>
            </a:r>
            <a:r>
              <a:rPr lang="en-GB" dirty="0" smtClean="0"/>
              <a:t>among Roman wits. </a:t>
            </a:r>
            <a:endParaRPr lang="en-GB" dirty="0"/>
          </a:p>
        </p:txBody>
      </p:sp>
      <p:sp>
        <p:nvSpPr>
          <p:cNvPr id="4" name="Content Placeholder 3"/>
          <p:cNvSpPr>
            <a:spLocks noGrp="1"/>
          </p:cNvSpPr>
          <p:nvPr>
            <p:ph sz="quarter" idx="2"/>
          </p:nvPr>
        </p:nvSpPr>
        <p:spPr>
          <a:xfrm>
            <a:off x="4844900" y="1589566"/>
            <a:ext cx="4084817" cy="4982705"/>
          </a:xfrm>
        </p:spPr>
        <p:txBody>
          <a:bodyPr>
            <a:normAutofit fontScale="70000" lnSpcReduction="20000"/>
          </a:bodyPr>
          <a:lstStyle/>
          <a:p>
            <a:r>
              <a:rPr lang="en-GB" dirty="0" smtClean="0"/>
              <a:t>Narrator’s poetry associated with both success and defeat</a:t>
            </a:r>
          </a:p>
          <a:p>
            <a:r>
              <a:rPr lang="en-GB" dirty="0" smtClean="0"/>
              <a:t>Even in-story, his poetry is both for the </a:t>
            </a:r>
            <a:r>
              <a:rPr lang="en-GB" i="1" dirty="0" err="1" smtClean="0"/>
              <a:t>puella</a:t>
            </a:r>
            <a:r>
              <a:rPr lang="en-GB" dirty="0" smtClean="0"/>
              <a:t> and for a much wider audience</a:t>
            </a:r>
          </a:p>
          <a:p>
            <a:r>
              <a:rPr lang="en-GB" dirty="0" smtClean="0"/>
              <a:t>Was the narrator already predestined for this?</a:t>
            </a:r>
          </a:p>
          <a:p>
            <a:r>
              <a:rPr lang="en-GB" dirty="0" smtClean="0"/>
              <a:t>If love hits, </a:t>
            </a:r>
            <a:r>
              <a:rPr lang="en-GB" dirty="0" err="1" smtClean="0"/>
              <a:t>Ponticus</a:t>
            </a:r>
            <a:r>
              <a:rPr lang="en-GB" dirty="0" smtClean="0"/>
              <a:t> will abandon epic as a useless genre</a:t>
            </a:r>
          </a:p>
          <a:p>
            <a:r>
              <a:rPr lang="en-GB" dirty="0" smtClean="0"/>
              <a:t>When does the dust settle? Is it already there? Is epic obsolete even before love enters the scene?</a:t>
            </a:r>
          </a:p>
          <a:p>
            <a:r>
              <a:rPr lang="en-GB" dirty="0" err="1" smtClean="0"/>
              <a:t>Ponticus</a:t>
            </a:r>
            <a:r>
              <a:rPr lang="en-GB" dirty="0" smtClean="0"/>
              <a:t> becomes the reader mentioned in 13f</a:t>
            </a:r>
          </a:p>
          <a:p>
            <a:r>
              <a:rPr lang="en-GB" dirty="0" smtClean="0"/>
              <a:t>Similarities between narrator and </a:t>
            </a:r>
            <a:r>
              <a:rPr lang="en-GB" dirty="0" err="1" smtClean="0"/>
              <a:t>Ponticus</a:t>
            </a:r>
            <a:r>
              <a:rPr lang="en-GB" dirty="0" smtClean="0"/>
              <a:t>? Are both excluded from the object of desire?</a:t>
            </a:r>
          </a:p>
          <a:p>
            <a:pPr>
              <a:buNone/>
            </a:pPr>
            <a:endParaRPr lang="en-GB" dirty="0" smtClean="0"/>
          </a:p>
          <a:p>
            <a:pPr>
              <a:buNone/>
            </a:pPr>
            <a:endParaRPr lang="en-GB" dirty="0" smtClean="0"/>
          </a:p>
          <a:p>
            <a:endParaRPr lang="en-GB" dirty="0" smtClean="0"/>
          </a:p>
          <a:p>
            <a:endParaRPr lang="en-GB" dirty="0" smtClean="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Werbende</a:t>
            </a:r>
            <a:r>
              <a:rPr lang="en-GB" dirty="0" smtClean="0"/>
              <a:t> </a:t>
            </a:r>
            <a:r>
              <a:rPr lang="en-GB" dirty="0" err="1" smtClean="0"/>
              <a:t>Dichtung</a:t>
            </a:r>
            <a:r>
              <a:rPr lang="en-GB" dirty="0" smtClean="0"/>
              <a:t> 2: Prop. 1.9 again</a:t>
            </a:r>
            <a:endParaRPr lang="en-GB" dirty="0"/>
          </a:p>
        </p:txBody>
      </p:sp>
      <p:sp>
        <p:nvSpPr>
          <p:cNvPr id="6" name="Content Placeholder 5"/>
          <p:cNvSpPr>
            <a:spLocks noGrp="1"/>
          </p:cNvSpPr>
          <p:nvPr>
            <p:ph sz="quarter" idx="1"/>
          </p:nvPr>
        </p:nvSpPr>
        <p:spPr/>
        <p:txBody>
          <a:bodyPr>
            <a:normAutofit fontScale="85000" lnSpcReduction="10000"/>
          </a:bodyPr>
          <a:lstStyle/>
          <a:p>
            <a:r>
              <a:rPr lang="en-GB" dirty="0" smtClean="0"/>
              <a:t>Looking more closely at 1.9 we note a number of different pulls on the narrator:</a:t>
            </a:r>
          </a:p>
          <a:p>
            <a:r>
              <a:rPr lang="en-GB" dirty="0" smtClean="0"/>
              <a:t>1.9.1-8 focus on the narrator’s expert predictions of </a:t>
            </a:r>
            <a:r>
              <a:rPr lang="en-GB" dirty="0" err="1" smtClean="0"/>
              <a:t>Ponticus</a:t>
            </a:r>
            <a:r>
              <a:rPr lang="en-GB" dirty="0" smtClean="0"/>
              <a:t> conversion to elegiac life: ‘Cynic, I told you…’ ‘I’ve earned my expertise by tears and suffering’ (the method is slightly disconcerting!)</a:t>
            </a:r>
          </a:p>
          <a:p>
            <a:pPr lvl="1"/>
            <a:r>
              <a:rPr lang="en-GB" dirty="0" smtClean="0"/>
              <a:t>Confirmation of </a:t>
            </a:r>
            <a:r>
              <a:rPr lang="en-GB" dirty="0" err="1" smtClean="0"/>
              <a:t>Ponticus</a:t>
            </a:r>
            <a:r>
              <a:rPr lang="en-GB" dirty="0" smtClean="0"/>
              <a:t> new identity in 27f: ‘your eyes once caught’: </a:t>
            </a:r>
            <a:r>
              <a:rPr lang="en-GB" dirty="0" err="1" smtClean="0"/>
              <a:t>Ponticus</a:t>
            </a:r>
            <a:r>
              <a:rPr lang="en-GB" dirty="0" smtClean="0"/>
              <a:t> as the narrator of Prop. 1.1.1f? </a:t>
            </a:r>
          </a:p>
          <a:p>
            <a:r>
              <a:rPr lang="en-GB" dirty="0" smtClean="0"/>
              <a:t>9-14 on elegy as an effective means of winning the girl ‘what every girl wants to hear’</a:t>
            </a:r>
          </a:p>
          <a:p>
            <a:r>
              <a:rPr lang="en-GB" dirty="0" smtClean="0"/>
              <a:t>15f: things are going well 17f: bad things may come – but the narrator still has the skill to predict them accurately</a:t>
            </a:r>
          </a:p>
          <a:p>
            <a:pPr>
              <a:buNone/>
            </a:pPr>
            <a:endParaRPr lang="en-GB" dirty="0" smtClean="0"/>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 1.9.33f: </a:t>
            </a:r>
            <a:r>
              <a:rPr lang="en-GB" dirty="0" err="1" smtClean="0"/>
              <a:t>Demontage</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So for goodness sake confess your error now. In love  	it is often a relief to name one’s ruin. (Prop. 	1.9.33f)</a:t>
            </a:r>
          </a:p>
          <a:p>
            <a:endParaRPr lang="en-GB" dirty="0" smtClean="0"/>
          </a:p>
          <a:p>
            <a:r>
              <a:rPr lang="en-GB" dirty="0" smtClean="0"/>
              <a:t>This, not wooing of a woman, is the purpose of the narrator’s discourse? </a:t>
            </a:r>
          </a:p>
          <a:p>
            <a:pPr lvl="1"/>
            <a:r>
              <a:rPr lang="en-GB" dirty="0" smtClean="0"/>
              <a:t>I’ve earned my expertise by tears and suffering / would I were heart-whole and a layman!</a:t>
            </a:r>
          </a:p>
          <a:p>
            <a:pPr lvl="1"/>
            <a:r>
              <a:rPr lang="en-GB" dirty="0" smtClean="0"/>
              <a:t>‘poor wretch’</a:t>
            </a:r>
          </a:p>
          <a:p>
            <a:pPr lvl="1"/>
            <a:r>
              <a:rPr lang="en-GB" dirty="0" smtClean="0"/>
              <a:t>‘than in your marrow feel so often the Boy’s bow / and have no power to say her anger nay. / Love never offers anyone an easy flight / without at other times depressing him.’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Hellenistic learning</a:t>
            </a:r>
            <a:endParaRPr lang="en-US"/>
          </a:p>
        </p:txBody>
      </p:sp>
      <p:sp>
        <p:nvSpPr>
          <p:cNvPr id="13315" name="Rectangle 3"/>
          <p:cNvSpPr>
            <a:spLocks noGrp="1" noChangeArrowheads="1"/>
          </p:cNvSpPr>
          <p:nvPr>
            <p:ph sz="quarter" idx="1"/>
          </p:nvPr>
        </p:nvSpPr>
        <p:spPr>
          <a:xfrm>
            <a:off x="214282" y="1589567"/>
            <a:ext cx="4429156" cy="5054144"/>
          </a:xfrm>
        </p:spPr>
        <p:txBody>
          <a:bodyPr>
            <a:normAutofit fontScale="70000" lnSpcReduction="20000"/>
          </a:bodyPr>
          <a:lstStyle/>
          <a:p>
            <a:pPr>
              <a:lnSpc>
                <a:spcPct val="90000"/>
              </a:lnSpc>
            </a:pPr>
            <a:r>
              <a:rPr lang="en-GB" dirty="0" smtClean="0"/>
              <a:t>No </a:t>
            </a:r>
            <a:r>
              <a:rPr lang="en-GB" dirty="0"/>
              <a:t>one can equal </a:t>
            </a:r>
            <a:r>
              <a:rPr lang="en-GB" dirty="0" smtClean="0"/>
              <a:t>Homer: </a:t>
            </a:r>
            <a:r>
              <a:rPr lang="en-GB" dirty="0"/>
              <a:t>focus on the smaller literary scale</a:t>
            </a:r>
          </a:p>
          <a:p>
            <a:pPr lvl="1">
              <a:lnSpc>
                <a:spcPct val="90000"/>
              </a:lnSpc>
            </a:pPr>
            <a:r>
              <a:rPr lang="en-GB" dirty="0"/>
              <a:t>No long continuous epics but “slimmer” literary genres: epigram, pastoral, </a:t>
            </a:r>
            <a:r>
              <a:rPr lang="en-GB" dirty="0" err="1"/>
              <a:t>epyllion</a:t>
            </a:r>
            <a:r>
              <a:rPr lang="en-GB" dirty="0"/>
              <a:t> (missing moments; female </a:t>
            </a:r>
            <a:r>
              <a:rPr lang="en-GB" dirty="0" smtClean="0"/>
              <a:t>characters)</a:t>
            </a:r>
          </a:p>
          <a:p>
            <a:pPr lvl="1">
              <a:lnSpc>
                <a:spcPct val="90000"/>
              </a:lnSpc>
            </a:pPr>
            <a:r>
              <a:rPr lang="en-GB" dirty="0" smtClean="0"/>
              <a:t>Multimedia? </a:t>
            </a:r>
            <a:r>
              <a:rPr lang="en-GB" dirty="0" err="1" smtClean="0"/>
              <a:t>Ekphrasis</a:t>
            </a:r>
            <a:r>
              <a:rPr lang="en-GB" dirty="0" smtClean="0"/>
              <a:t> is an essential concept here</a:t>
            </a:r>
          </a:p>
          <a:p>
            <a:pPr lvl="1">
              <a:lnSpc>
                <a:spcPct val="90000"/>
              </a:lnSpc>
            </a:pPr>
            <a:r>
              <a:rPr lang="en-GB" dirty="0" smtClean="0"/>
              <a:t>This is clearly reflected in elegy’s self-presentation as a ‘slender’ type of poetry: </a:t>
            </a:r>
            <a:r>
              <a:rPr lang="en-GB" dirty="0" err="1" smtClean="0"/>
              <a:t>lepidus</a:t>
            </a:r>
            <a:r>
              <a:rPr lang="en-GB" dirty="0" smtClean="0"/>
              <a:t>, </a:t>
            </a:r>
            <a:r>
              <a:rPr lang="en-GB" dirty="0" err="1" smtClean="0"/>
              <a:t>mollis</a:t>
            </a:r>
            <a:r>
              <a:rPr lang="en-GB" dirty="0" smtClean="0"/>
              <a:t>, </a:t>
            </a:r>
            <a:r>
              <a:rPr lang="en-GB" dirty="0" err="1" smtClean="0"/>
              <a:t>libelli</a:t>
            </a:r>
            <a:r>
              <a:rPr lang="en-GB" dirty="0" smtClean="0"/>
              <a:t> (little books)</a:t>
            </a:r>
            <a:endParaRPr lang="en-GB" dirty="0"/>
          </a:p>
          <a:p>
            <a:pPr>
              <a:lnSpc>
                <a:spcPct val="90000"/>
              </a:lnSpc>
            </a:pPr>
            <a:r>
              <a:rPr lang="en-GB" dirty="0" smtClean="0"/>
              <a:t>However: Learning </a:t>
            </a:r>
            <a:r>
              <a:rPr lang="en-GB" dirty="0"/>
              <a:t>and mythology from Homer and onwards </a:t>
            </a:r>
            <a:r>
              <a:rPr lang="en-GB" dirty="0" smtClean="0"/>
              <a:t>is vital – </a:t>
            </a:r>
            <a:r>
              <a:rPr lang="en-GB" dirty="0"/>
              <a:t>you need to know your myths to decipher Hellenistic-style poetry! </a:t>
            </a:r>
            <a:endParaRPr lang="en-GB" dirty="0" smtClean="0"/>
          </a:p>
          <a:p>
            <a:pPr lvl="1">
              <a:lnSpc>
                <a:spcPct val="90000"/>
              </a:lnSpc>
            </a:pPr>
            <a:r>
              <a:rPr lang="en-GB" dirty="0" smtClean="0"/>
              <a:t>Keen interest in Homeric texts reflected in editing and commentaries produced in Alexandria</a:t>
            </a:r>
          </a:p>
          <a:p>
            <a:pPr lvl="1">
              <a:lnSpc>
                <a:spcPct val="90000"/>
              </a:lnSpc>
            </a:pPr>
            <a:r>
              <a:rPr lang="en-GB" dirty="0" smtClean="0"/>
              <a:t>The library one of the seven wonders of the ancient world</a:t>
            </a:r>
            <a:endParaRPr lang="en-US" dirty="0"/>
          </a:p>
        </p:txBody>
      </p:sp>
      <p:pic>
        <p:nvPicPr>
          <p:cNvPr id="5" name="Content Placeholder 4" descr="library.jpg"/>
          <p:cNvPicPr>
            <a:picLocks noGrp="1" noChangeAspect="1"/>
          </p:cNvPicPr>
          <p:nvPr>
            <p:ph sz="quarter" idx="2"/>
          </p:nvPr>
        </p:nvPicPr>
        <p:blipFill>
          <a:blip r:embed="rId2" cstate="print"/>
          <a:stretch>
            <a:fillRect/>
          </a:stretch>
        </p:blipFill>
        <p:spPr>
          <a:xfrm>
            <a:off x="4929190" y="1714488"/>
            <a:ext cx="3747679" cy="3730644"/>
          </a:xfrm>
        </p:spPr>
      </p:pic>
    </p:spTree>
    <p:extLst>
      <p:ext uri="{BB962C8B-B14F-4D97-AF65-F5344CB8AC3E}">
        <p14:creationId xmlns:p14="http://schemas.microsoft.com/office/powerpoint/2010/main" val="40897287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Callimachus and </a:t>
            </a:r>
            <a:r>
              <a:rPr lang="en-GB" dirty="0" err="1" smtClean="0"/>
              <a:t>Philetas</a:t>
            </a:r>
            <a:endParaRPr lang="en-GB" dirty="0"/>
          </a:p>
        </p:txBody>
      </p:sp>
      <p:pic>
        <p:nvPicPr>
          <p:cNvPr id="5" name="Content Placeholder 4" descr="Coma Berenices.jpg"/>
          <p:cNvPicPr>
            <a:picLocks noGrp="1" noChangeAspect="1"/>
          </p:cNvPicPr>
          <p:nvPr>
            <p:ph sz="quarter" idx="1"/>
          </p:nvPr>
        </p:nvPicPr>
        <p:blipFill>
          <a:blip r:embed="rId2" cstate="print"/>
          <a:stretch>
            <a:fillRect/>
          </a:stretch>
        </p:blipFill>
        <p:spPr>
          <a:xfrm>
            <a:off x="642910" y="1571612"/>
            <a:ext cx="3429024" cy="5143536"/>
          </a:xfrm>
        </p:spPr>
      </p:pic>
      <p:sp>
        <p:nvSpPr>
          <p:cNvPr id="4" name="Content Placeholder 3"/>
          <p:cNvSpPr>
            <a:spLocks noGrp="1"/>
          </p:cNvSpPr>
          <p:nvPr>
            <p:ph sz="quarter" idx="2"/>
          </p:nvPr>
        </p:nvSpPr>
        <p:spPr>
          <a:xfrm>
            <a:off x="4844901" y="1589566"/>
            <a:ext cx="3886200" cy="4982705"/>
          </a:xfrm>
        </p:spPr>
        <p:txBody>
          <a:bodyPr>
            <a:normAutofit fontScale="77500" lnSpcReduction="20000"/>
          </a:bodyPr>
          <a:lstStyle/>
          <a:p>
            <a:r>
              <a:rPr lang="en-GB" dirty="0" smtClean="0"/>
              <a:t>We have already mentioned that elegy draws on Hellenistic epigram, a genre flourishing esp. 2</a:t>
            </a:r>
            <a:r>
              <a:rPr lang="en-GB" baseline="30000" dirty="0" smtClean="0"/>
              <a:t>nd</a:t>
            </a:r>
            <a:r>
              <a:rPr lang="en-GB" dirty="0" smtClean="0"/>
              <a:t>  and 1</a:t>
            </a:r>
            <a:r>
              <a:rPr lang="en-GB" baseline="30000" dirty="0" smtClean="0"/>
              <a:t>st</a:t>
            </a:r>
            <a:r>
              <a:rPr lang="en-GB" dirty="0" smtClean="0"/>
              <a:t> C: Callimachus, </a:t>
            </a:r>
            <a:r>
              <a:rPr lang="en-GB" dirty="0" err="1" smtClean="0"/>
              <a:t>Philetas</a:t>
            </a:r>
            <a:r>
              <a:rPr lang="en-GB" dirty="0" smtClean="0"/>
              <a:t>, </a:t>
            </a:r>
            <a:r>
              <a:rPr lang="en-GB" dirty="0" err="1" smtClean="0"/>
              <a:t>Meleager</a:t>
            </a:r>
            <a:r>
              <a:rPr lang="en-GB" dirty="0" smtClean="0"/>
              <a:t> are all used as </a:t>
            </a:r>
            <a:r>
              <a:rPr lang="en-GB" dirty="0" err="1" smtClean="0"/>
              <a:t>intertexts</a:t>
            </a:r>
            <a:r>
              <a:rPr lang="en-GB" dirty="0" smtClean="0"/>
              <a:t> esp. in Propertius</a:t>
            </a:r>
          </a:p>
          <a:p>
            <a:r>
              <a:rPr lang="en-GB" dirty="0" smtClean="0"/>
              <a:t>Callimachus is also known for longer catalogue elegies, the </a:t>
            </a:r>
            <a:r>
              <a:rPr lang="en-GB" i="1" dirty="0" err="1" smtClean="0"/>
              <a:t>Aitia</a:t>
            </a:r>
            <a:r>
              <a:rPr lang="en-GB" i="1" dirty="0" smtClean="0"/>
              <a:t>, </a:t>
            </a:r>
            <a:r>
              <a:rPr lang="en-GB" dirty="0" smtClean="0"/>
              <a:t>giving origin myths for cosmology</a:t>
            </a:r>
          </a:p>
          <a:p>
            <a:pPr lvl="1"/>
            <a:r>
              <a:rPr lang="en-GB" i="1" dirty="0" smtClean="0"/>
              <a:t>The lock of </a:t>
            </a:r>
            <a:r>
              <a:rPr lang="en-GB" i="1" dirty="0" err="1" smtClean="0"/>
              <a:t>Berenice</a:t>
            </a:r>
            <a:endParaRPr lang="en-GB" i="1" dirty="0" smtClean="0"/>
          </a:p>
          <a:p>
            <a:r>
              <a:rPr lang="en-GB" dirty="0" err="1" smtClean="0"/>
              <a:t>Philetas</a:t>
            </a:r>
            <a:r>
              <a:rPr lang="en-GB" dirty="0" smtClean="0"/>
              <a:t> also writes elegiac ‘explanations’ of rare words, and </a:t>
            </a:r>
            <a:r>
              <a:rPr lang="en-GB" dirty="0" err="1" smtClean="0"/>
              <a:t>epyllia</a:t>
            </a:r>
            <a:endParaRPr lang="en-GB" dirty="0"/>
          </a:p>
        </p:txBody>
      </p:sp>
      <p:sp>
        <p:nvSpPr>
          <p:cNvPr id="6" name="Rectangle 5"/>
          <p:cNvSpPr/>
          <p:nvPr/>
        </p:nvSpPr>
        <p:spPr>
          <a:xfrm>
            <a:off x="285720" y="6000768"/>
            <a:ext cx="3786214" cy="6429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a:t>
            </a:r>
            <a:r>
              <a:rPr lang="en-GB" baseline="30000" dirty="0" smtClean="0"/>
              <a:t>st</a:t>
            </a:r>
            <a:r>
              <a:rPr lang="en-GB" dirty="0" smtClean="0"/>
              <a:t> C. AD papyrus fragment of Callimachus, now in Florence</a:t>
            </a:r>
            <a:endParaRPr lang="en-GB" dirty="0"/>
          </a:p>
        </p:txBody>
      </p:sp>
    </p:spTree>
    <p:extLst>
      <p:ext uri="{BB962C8B-B14F-4D97-AF65-F5344CB8AC3E}">
        <p14:creationId xmlns:p14="http://schemas.microsoft.com/office/powerpoint/2010/main" val="1426754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Notifications</a:t>
            </a:r>
            <a:endParaRPr lang="en-GB" dirty="0"/>
          </a:p>
        </p:txBody>
      </p:sp>
      <p:sp>
        <p:nvSpPr>
          <p:cNvPr id="6" name="Content Placeholder 5"/>
          <p:cNvSpPr>
            <a:spLocks noGrp="1"/>
          </p:cNvSpPr>
          <p:nvPr>
            <p:ph sz="quarter" idx="1"/>
          </p:nvPr>
        </p:nvSpPr>
        <p:spPr/>
        <p:txBody>
          <a:bodyPr>
            <a:normAutofit fontScale="92500" lnSpcReduction="20000"/>
          </a:bodyPr>
          <a:lstStyle/>
          <a:p>
            <a:r>
              <a:rPr lang="en-GB" dirty="0" smtClean="0"/>
              <a:t>The </a:t>
            </a:r>
            <a:r>
              <a:rPr lang="en-GB" dirty="0" err="1" smtClean="0"/>
              <a:t>Roderic</a:t>
            </a:r>
            <a:r>
              <a:rPr lang="en-GB" dirty="0" smtClean="0"/>
              <a:t> Bowen session is still being arranged: please check the forum for an update early next week</a:t>
            </a:r>
          </a:p>
          <a:p>
            <a:r>
              <a:rPr lang="en-GB" dirty="0" smtClean="0"/>
              <a:t>There will be no lecture Tuesday 19 March (nor a seminar)</a:t>
            </a:r>
          </a:p>
          <a:p>
            <a:r>
              <a:rPr lang="en-GB" dirty="0" smtClean="0"/>
              <a:t>We will be changing the order of the next four lectures slightly, running them in this order:</a:t>
            </a:r>
          </a:p>
          <a:p>
            <a:pPr lvl="1"/>
            <a:r>
              <a:rPr lang="en-GB" dirty="0" smtClean="0"/>
              <a:t>Elegiac poetry books</a:t>
            </a:r>
          </a:p>
          <a:p>
            <a:pPr lvl="1"/>
            <a:r>
              <a:rPr lang="en-GB" dirty="0" smtClean="0"/>
              <a:t>Mythology</a:t>
            </a:r>
          </a:p>
          <a:p>
            <a:pPr lvl="1"/>
            <a:r>
              <a:rPr lang="en-GB" dirty="0" smtClean="0"/>
              <a:t>Unreliable narration</a:t>
            </a:r>
          </a:p>
          <a:p>
            <a:pPr lvl="1"/>
            <a:r>
              <a:rPr lang="en-GB" dirty="0" smtClean="0"/>
              <a:t>Elegiac real-life authors</a:t>
            </a:r>
          </a:p>
          <a:p>
            <a:r>
              <a:rPr lang="en-GB" dirty="0" smtClean="0"/>
              <a:t>Please check the individual titles for prep reading</a:t>
            </a:r>
            <a:endParaRPr lang="en-GB" dirty="0"/>
          </a:p>
        </p:txBody>
      </p:sp>
    </p:spTree>
    <p:extLst>
      <p:ext uri="{BB962C8B-B14F-4D97-AF65-F5344CB8AC3E}">
        <p14:creationId xmlns:p14="http://schemas.microsoft.com/office/powerpoint/2010/main" val="25888785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 titles</a:t>
            </a:r>
            <a:endParaRPr lang="en-GB" dirty="0"/>
          </a:p>
        </p:txBody>
      </p:sp>
      <p:sp>
        <p:nvSpPr>
          <p:cNvPr id="3" name="Content Placeholder 2"/>
          <p:cNvSpPr>
            <a:spLocks noGrp="1"/>
          </p:cNvSpPr>
          <p:nvPr>
            <p:ph sz="quarter" idx="1"/>
          </p:nvPr>
        </p:nvSpPr>
        <p:spPr/>
        <p:txBody>
          <a:bodyPr/>
          <a:lstStyle/>
          <a:p>
            <a:r>
              <a:rPr lang="en-GB" dirty="0" smtClean="0"/>
              <a:t>Do not make your topic too broad</a:t>
            </a:r>
          </a:p>
          <a:p>
            <a:r>
              <a:rPr lang="en-GB" dirty="0" smtClean="0"/>
              <a:t>Even a broad interest (like the relationship between elegy and Augustus) can be ‘broken down’ and ‘anchored’ in specific passages of text: please do so when refining your titles</a:t>
            </a:r>
          </a:p>
          <a:p>
            <a:r>
              <a:rPr lang="en-GB" dirty="0" smtClean="0"/>
              <a:t>This will allow you to make a proper, in-depth analysis in your presentation, rather than list passages in a descriptive way</a:t>
            </a:r>
          </a:p>
          <a:p>
            <a:endParaRPr lang="en-GB" dirty="0"/>
          </a:p>
        </p:txBody>
      </p:sp>
    </p:spTree>
    <p:extLst>
      <p:ext uri="{BB962C8B-B14F-4D97-AF65-F5344CB8AC3E}">
        <p14:creationId xmlns:p14="http://schemas.microsoft.com/office/powerpoint/2010/main" val="3881534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Presentations: Close readings</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Here you need to work carefully to avoid being drawn into descriptive discourse</a:t>
            </a:r>
          </a:p>
          <a:p>
            <a:r>
              <a:rPr lang="en-GB" dirty="0" smtClean="0"/>
              <a:t>Avoid this by noting clearly what features you are interested in, and focus (ruthlessly) on these</a:t>
            </a:r>
          </a:p>
          <a:p>
            <a:pPr lvl="1"/>
            <a:r>
              <a:rPr lang="en-GB" dirty="0" smtClean="0"/>
              <a:t>As usual, you will need to use parallel primary sources as well as ‘your’ poem</a:t>
            </a:r>
          </a:p>
          <a:p>
            <a:r>
              <a:rPr lang="en-GB" dirty="0" smtClean="0"/>
              <a:t>Avoid this also by counting on the preparation of your audience: if we have a presentation of Prop. 3.5 scheduled, you will all be expected to prepare this poem</a:t>
            </a:r>
          </a:p>
          <a:p>
            <a:pPr lvl="1"/>
            <a:r>
              <a:rPr lang="en-GB" dirty="0" smtClean="0"/>
              <a:t>You should not need to give an overview of contents!</a:t>
            </a:r>
          </a:p>
          <a:p>
            <a:pPr lvl="1"/>
            <a:r>
              <a:rPr lang="en-GB" dirty="0" smtClean="0"/>
              <a:t>…but if you’re working on a long text, you might want to counter this by using a hand-out to supplement your </a:t>
            </a:r>
            <a:r>
              <a:rPr lang="en-GB" dirty="0" err="1" smtClean="0"/>
              <a:t>powerpoint</a:t>
            </a:r>
            <a:endParaRPr lang="en-GB" dirty="0"/>
          </a:p>
        </p:txBody>
      </p:sp>
    </p:spTree>
    <p:extLst>
      <p:ext uri="{BB962C8B-B14F-4D97-AF65-F5344CB8AC3E}">
        <p14:creationId xmlns:p14="http://schemas.microsoft.com/office/powerpoint/2010/main" val="85534743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589</TotalTime>
  <Words>1381</Words>
  <Application>Microsoft Office PowerPoint</Application>
  <PresentationFormat>On-screen Show (4:3)</PresentationFormat>
  <Paragraphs>85</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Median</vt:lpstr>
      <vt:lpstr>Augustan lovers 18 </vt:lpstr>
      <vt:lpstr>Genre matters</vt:lpstr>
      <vt:lpstr>Prop. 1.9.9-14</vt:lpstr>
      <vt:lpstr>Prop. 1.7.1-8</vt:lpstr>
      <vt:lpstr>Werbende Dichtung: Poetry with purpose?</vt:lpstr>
      <vt:lpstr>Werbende Dichtung 2: Prop. 1.9 again</vt:lpstr>
      <vt:lpstr>Prop. 1.9.33f: Demontage</vt:lpstr>
      <vt:lpstr>Hellenistic learning</vt:lpstr>
      <vt:lpstr>Callimachus and Philetas</vt:lpstr>
      <vt:lpstr>Notifications</vt:lpstr>
      <vt:lpstr>Presentation titles</vt:lpstr>
      <vt:lpstr>Presentations: Close readings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 7</dc:title>
  <dc:creator>sg001</dc:creator>
  <cp:lastModifiedBy>Magdalena Ohrman</cp:lastModifiedBy>
  <cp:revision>50</cp:revision>
  <cp:lastPrinted>2013-03-14T09:47:08Z</cp:lastPrinted>
  <dcterms:created xsi:type="dcterms:W3CDTF">2010-01-23T11:43:26Z</dcterms:created>
  <dcterms:modified xsi:type="dcterms:W3CDTF">2013-03-14T09:56:58Z</dcterms:modified>
</cp:coreProperties>
</file>