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5"/>
  </p:notesMasterIdLst>
  <p:sldIdLst>
    <p:sldId id="719" r:id="rId24"/>
    <p:sldId id="301" r:id="rId25"/>
    <p:sldId id="302" r:id="rId26"/>
    <p:sldId id="835" r:id="rId27"/>
    <p:sldId id="1138" r:id="rId28"/>
    <p:sldId id="1137" r:id="rId29"/>
    <p:sldId id="1139" r:id="rId30"/>
    <p:sldId id="1140" r:id="rId31"/>
    <p:sldId id="1157" r:id="rId32"/>
    <p:sldId id="1141" r:id="rId33"/>
    <p:sldId id="1142" r:id="rId34"/>
    <p:sldId id="1147" r:id="rId35"/>
    <p:sldId id="1143" r:id="rId36"/>
    <p:sldId id="1144" r:id="rId37"/>
    <p:sldId id="1145" r:id="rId38"/>
    <p:sldId id="1146" r:id="rId39"/>
    <p:sldId id="1148" r:id="rId40"/>
    <p:sldId id="1149" r:id="rId41"/>
    <p:sldId id="1151" r:id="rId42"/>
    <p:sldId id="1152" r:id="rId43"/>
    <p:sldId id="1154" r:id="rId44"/>
    <p:sldId id="1153" r:id="rId45"/>
    <p:sldId id="1155" r:id="rId46"/>
    <p:sldId id="1156" r:id="rId47"/>
    <p:sldId id="1150" r:id="rId48"/>
    <p:sldId id="1158" r:id="rId49"/>
    <p:sldId id="1159" r:id="rId50"/>
    <p:sldId id="1160" r:id="rId51"/>
    <p:sldId id="1161" r:id="rId52"/>
    <p:sldId id="1162" r:id="rId53"/>
    <p:sldId id="721"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82"/>
    <p:restoredTop sz="92628" autoAdjust="0"/>
  </p:normalViewPr>
  <p:slideViewPr>
    <p:cSldViewPr snapToGrid="0">
      <p:cViewPr varScale="1">
        <p:scale>
          <a:sx n="96" d="100"/>
          <a:sy n="96" d="100"/>
        </p:scale>
        <p:origin x="117" y="189"/>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060901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1945395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621522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4052286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2394908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1160503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3607342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2513354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298280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5389830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27435108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34570286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3638277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3746956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2535679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3572816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2269609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30854929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8083693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5132589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42319269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16606980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20588144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6516863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28840499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27360142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3845211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31</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E0CB1B8-0A08-4535-8905-B2FD876251AD}"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8F92FB-F70D-4828-92B0-9EB387A2C0B1}"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EABC9F7-2D58-4CF8-BC0B-F3C56E805A3F}"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3E90D40-32BF-44EC-9FBF-79CBEE8987EE}"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7700F4-F9F4-4791-9C66-C8374E9DB338}"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42C8BE5-4892-49AE-B1EF-27D23C2FF0F3}"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5471E41-DF5C-4B88-9100-DAA69DB3F17F}" type="datetime1">
              <a:rPr lang="en-GB" noProof="0" smtClean="0"/>
              <a:t>02/05/2023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- 15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DB2311D-5090-41B9-AFB9-30D0F9532F95}"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53B795-0985-4D1F-841D-7BA17D55BE6E}"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F8331C7-8093-43CA-93C7-D3573DF60A90}"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0B2C7C65-9173-41AC-A2EF-AAFF3D812E3B}" type="datetime1">
              <a:rPr lang="en-GB" noProof="0" smtClean="0"/>
              <a:t>02/05/2023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- 15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9B33330-01DC-4EF5-A63E-977776507C93}"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5EA3CB-DD46-4687-B72F-EAC32D94B69A}"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29BC3F1-3745-45AA-9EE0-30C294190F6B}"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DE97CE-5DD3-4140-B6B8-EDEC76209233}"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1A5384A-6D92-45ED-99C4-C84279E18F68}"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4D48A42-1EB4-488D-8F50-D31CCD3D3E0F}"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70FCFB7-E7F9-4F96-9681-BDDD1C7C6D7D}"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4FC2CF3-9C20-430D-B0CD-0A7E0CD9F2C0}" type="datetime1">
              <a:rPr lang="en-GB" noProof="0" smtClean="0"/>
              <a:t>02/05/2023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- 15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3B168F4-9B86-457C-A8A1-8F2B27FA1BB5}"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C60FCC-14BE-483C-9644-8FA151E1DF6F}"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93DB574-D188-467C-987F-07E5CB732C9A}"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9CA7F2D-ECB5-4A17-B77F-2D72DD122A90}" type="datetime1">
              <a:rPr lang="en-GB" noProof="0" smtClean="0"/>
              <a:t>02/05/2023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- 15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DED73C7-EAEF-41C2-A669-566B8BF88829}"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C65747A-B81B-47F1-818D-4D6FC1BAEE3E}"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43D06AC-5ED9-4665-B3E3-69D3970C8767}"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BF3ECD50-6356-4C44-B366-4660052D18CD}" type="datetime1">
              <a:rPr lang="en-GB" noProof="0" smtClean="0"/>
              <a:t>02/05/2023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- 15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AAEFD32-4B8D-4FFD-8453-EF7DCCE855D8}"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BC0BB65-BF82-48C0-A1E4-911C225B1CE1}"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34A7ABE-DD6B-4F68-8B53-666A5B2AB95F}"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5205ED8-949B-4E81-98AD-80E603725548}" type="datetime1">
              <a:rPr lang="en-GB" noProof="0" smtClean="0"/>
              <a:t>02/05/2023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- 15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1C59D09-19A6-4590-917F-8273DB209F95}"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4BB03-098E-4EB4-A463-8F8FCA62F407}"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A69F458-4E24-4190-BC51-4B44F7E20BE9}"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D60F297-300E-4131-9071-BEF41B293694}" type="datetime1">
              <a:rPr lang="en-GB" noProof="0" smtClean="0"/>
              <a:t>02/05/2023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- 15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D251740-B2A4-40E8-8FB4-FC9918844727}" type="datetime1">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- 15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552A37-1D69-4FF2-828D-8791552A938A}" type="datetime1">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- 15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F0BB9A1-F94A-47F1-B433-E3292A866982}" type="datetime1">
              <a:rPr lang="en-GB" smtClean="0"/>
              <a:t>02/05/2023</a:t>
            </a:fld>
            <a:endParaRPr lang="en-US" dirty="0"/>
          </a:p>
        </p:txBody>
      </p:sp>
      <p:sp>
        <p:nvSpPr>
          <p:cNvPr id="4" name="Footer Placeholder 3"/>
          <p:cNvSpPr>
            <a:spLocks noGrp="1"/>
          </p:cNvSpPr>
          <p:nvPr>
            <p:ph type="ftr" sz="quarter" idx="11"/>
          </p:nvPr>
        </p:nvSpPr>
        <p:spPr/>
        <p:txBody>
          <a:bodyPr/>
          <a:lstStyle/>
          <a:p>
            <a:r>
              <a:rPr lang="en-US"/>
              <a:t>Lecture - 15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27.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- 15</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824423" y="1413794"/>
            <a:ext cx="10780808" cy="5230549"/>
          </a:xfrm>
        </p:spPr>
        <p:txBody>
          <a:bodyPr>
            <a:normAutofit/>
          </a:bodyPr>
          <a:lstStyle/>
          <a:p>
            <a:pPr marL="660400" indent="-571500"/>
            <a:r>
              <a:rPr lang="en-GB" dirty="0">
                <a:solidFill>
                  <a:schemeClr val="tx1"/>
                </a:solidFill>
              </a:rPr>
              <a:t>Introduction</a:t>
            </a:r>
          </a:p>
          <a:p>
            <a:pPr marL="660400" indent="-571500"/>
            <a:r>
              <a:rPr lang="en-GB" dirty="0"/>
              <a:t>Doppler effect</a:t>
            </a:r>
            <a:endParaRPr lang="en-GB" dirty="0">
              <a:solidFill>
                <a:schemeClr val="tx1"/>
              </a:solidFill>
            </a:endParaRPr>
          </a:p>
          <a:p>
            <a:pPr marL="660400" indent="-571500"/>
            <a:r>
              <a:rPr lang="en-GB" dirty="0"/>
              <a:t>Radar</a:t>
            </a:r>
          </a:p>
          <a:p>
            <a:pPr marL="660400" indent="-571500"/>
            <a:r>
              <a:rPr lang="en-GB" dirty="0"/>
              <a:t>Continuous wave radar</a:t>
            </a:r>
          </a:p>
          <a:p>
            <a:pPr marL="660400" indent="-571500"/>
            <a:r>
              <a:rPr lang="en-GB" dirty="0"/>
              <a:t>Millimetre wave radar</a:t>
            </a:r>
          </a:p>
          <a:p>
            <a:pPr marL="660400" indent="-571500"/>
            <a:r>
              <a:rPr lang="en-GB" dirty="0"/>
              <a:t>Pulse Radar</a:t>
            </a:r>
          </a:p>
          <a:p>
            <a:pPr marL="660400" indent="-571500"/>
            <a:endParaRPr lang="en-GB" sz="3200" dirty="0"/>
          </a:p>
          <a:p>
            <a:pPr marL="660400" indent="-571500"/>
            <a:endParaRPr lang="en-IN" sz="4000" dirty="0">
              <a:cs typeface="Times New Roman" panose="02020603050405020304" pitchFamily="18" charset="0"/>
            </a:endParaRPr>
          </a:p>
          <a:p>
            <a:pPr marL="660400" indent="-571500"/>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Lecture - 15 / Electromagnetic Radiation</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Doppler effect</a:t>
            </a:r>
          </a:p>
          <a:p>
            <a:pPr marL="514350"/>
            <a:r>
              <a:rPr lang="en-IN" sz="3200" dirty="0"/>
              <a:t>Describe the types of Radar.</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Lecture - 15 / Electromagnetic Radiation</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b="0" i="0" dirty="0">
                <a:effectLst/>
              </a:rPr>
              <a:t>The </a:t>
            </a:r>
            <a:r>
              <a:rPr lang="en-GB" b="1" i="0" dirty="0">
                <a:effectLst/>
              </a:rPr>
              <a:t>Doppler effect</a:t>
            </a:r>
            <a:r>
              <a:rPr lang="en-GB" b="0" i="0" dirty="0">
                <a:effectLst/>
              </a:rPr>
              <a:t> or </a:t>
            </a:r>
            <a:r>
              <a:rPr lang="en-GB" b="1" i="0" dirty="0">
                <a:effectLst/>
              </a:rPr>
              <a:t>Doppler shift</a:t>
            </a:r>
            <a:r>
              <a:rPr lang="en-GB" b="0" i="0" dirty="0">
                <a:effectLst/>
              </a:rPr>
              <a:t>  is the </a:t>
            </a:r>
            <a:r>
              <a:rPr lang="en-GB" b="1" i="0" dirty="0">
                <a:effectLst/>
              </a:rPr>
              <a:t>apparent change in </a:t>
            </a:r>
            <a:r>
              <a:rPr lang="en-GB" b="1" i="0" u="none" strike="noStrike" dirty="0">
                <a:effectLst/>
              </a:rPr>
              <a:t>frequency</a:t>
            </a:r>
            <a:r>
              <a:rPr lang="en-GB" b="1" i="0" dirty="0">
                <a:effectLst/>
              </a:rPr>
              <a:t> of a </a:t>
            </a:r>
            <a:r>
              <a:rPr lang="en-GB" b="1" i="0" u="none" strike="noStrike" dirty="0">
                <a:effectLst/>
              </a:rPr>
              <a:t>wave</a:t>
            </a:r>
            <a:r>
              <a:rPr lang="en-GB" b="1" i="0" dirty="0">
                <a:effectLst/>
              </a:rPr>
              <a:t> </a:t>
            </a:r>
            <a:r>
              <a:rPr lang="en-GB" b="0" i="0" dirty="0">
                <a:effectLst/>
              </a:rPr>
              <a:t>in </a:t>
            </a:r>
            <a:r>
              <a:rPr lang="en-GB" b="1" i="0" dirty="0">
                <a:effectLst/>
              </a:rPr>
              <a:t>relation to an </a:t>
            </a:r>
            <a:r>
              <a:rPr lang="en-GB" b="1" i="0" u="none" strike="noStrike" dirty="0">
                <a:effectLst/>
              </a:rPr>
              <a:t>observer</a:t>
            </a:r>
            <a:r>
              <a:rPr lang="en-GB" b="1" i="0" dirty="0">
                <a:effectLst/>
              </a:rPr>
              <a:t> moving </a:t>
            </a:r>
            <a:r>
              <a:rPr lang="en-GB" b="0" i="0" dirty="0">
                <a:effectLst/>
              </a:rPr>
              <a:t>relative to the wave source.</a:t>
            </a:r>
          </a:p>
          <a:p>
            <a:pPr>
              <a:lnSpc>
                <a:spcPct val="120000"/>
              </a:lnSpc>
            </a:pPr>
            <a:r>
              <a:rPr lang="en-GB" b="0" i="0" dirty="0">
                <a:effectLst/>
              </a:rPr>
              <a:t>A </a:t>
            </a:r>
            <a:r>
              <a:rPr lang="en-GB" b="1" i="0" dirty="0">
                <a:effectLst/>
              </a:rPr>
              <a:t>common example of Doppler shift</a:t>
            </a:r>
            <a:r>
              <a:rPr lang="en-GB" b="0" i="0" dirty="0">
                <a:effectLst/>
              </a:rPr>
              <a:t> is the change of </a:t>
            </a:r>
            <a:r>
              <a:rPr lang="en-GB" b="1" i="0" u="none" strike="noStrike" dirty="0">
                <a:effectLst/>
              </a:rPr>
              <a:t>pitch</a:t>
            </a:r>
            <a:r>
              <a:rPr lang="en-GB" b="1" i="0" dirty="0">
                <a:effectLst/>
              </a:rPr>
              <a:t> heard when a </a:t>
            </a:r>
            <a:r>
              <a:rPr lang="en-GB" b="1" i="0" u="none" strike="noStrike" dirty="0">
                <a:effectLst/>
              </a:rPr>
              <a:t>vehicle</a:t>
            </a:r>
            <a:r>
              <a:rPr lang="en-GB" b="1" i="0" dirty="0">
                <a:effectLst/>
              </a:rPr>
              <a:t> sounding a horn approaches and recedes </a:t>
            </a:r>
            <a:r>
              <a:rPr lang="en-GB" b="0" i="0" dirty="0">
                <a:effectLst/>
              </a:rPr>
              <a:t>from an observer. </a:t>
            </a:r>
          </a:p>
          <a:p>
            <a:pPr>
              <a:lnSpc>
                <a:spcPct val="120000"/>
              </a:lnSpc>
            </a:pPr>
            <a:r>
              <a:rPr lang="en-GB" b="0" i="0" dirty="0">
                <a:effectLst/>
              </a:rPr>
              <a:t>Compared to the </a:t>
            </a:r>
            <a:r>
              <a:rPr lang="en-GB" b="1" i="0" dirty="0">
                <a:effectLst/>
              </a:rPr>
              <a:t>emitted frequency, the received frequency is higher during the approach</a:t>
            </a:r>
            <a:r>
              <a:rPr lang="en-GB" b="0" i="0" dirty="0">
                <a:effectLst/>
              </a:rPr>
              <a:t>, </a:t>
            </a:r>
            <a:r>
              <a:rPr lang="en-GB" b="1" i="0" dirty="0">
                <a:effectLst/>
              </a:rPr>
              <a:t>identical at the instant of passing by, and lower during the recession</a:t>
            </a:r>
            <a:r>
              <a:rPr lang="en-GB" b="1" i="0" dirty="0">
                <a:solidFill>
                  <a:srgbClr val="202122"/>
                </a:solidFill>
                <a:effectLst/>
                <a:latin typeface="Arial" panose="020B0604020202020204" pitchFamily="34" charset="0"/>
              </a:rPr>
              <a:t>.</a:t>
            </a: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619884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1026" name="Picture 2" descr="undefined">
            <a:extLst>
              <a:ext uri="{FF2B5EF4-FFF2-40B4-BE49-F238E27FC236}">
                <a16:creationId xmlns:a16="http://schemas.microsoft.com/office/drawing/2014/main" id="{8E98A079-941B-189B-6FA9-51D8D8FC8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2210" y="4933973"/>
            <a:ext cx="476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oppler Effect Demonstrations and Animations">
            <a:extLst>
              <a:ext uri="{FF2B5EF4-FFF2-40B4-BE49-F238E27FC236}">
                <a16:creationId xmlns:a16="http://schemas.microsoft.com/office/drawing/2014/main" id="{955E2E0D-52DA-8081-FF22-C3FF7543AF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5536" y="1608455"/>
            <a:ext cx="4911090" cy="2750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1721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b="0" i="0" dirty="0">
                <a:solidFill>
                  <a:srgbClr val="202122"/>
                </a:solidFill>
                <a:effectLst/>
              </a:rPr>
              <a:t>The </a:t>
            </a:r>
            <a:r>
              <a:rPr lang="en-GB" b="1" i="0" dirty="0">
                <a:solidFill>
                  <a:srgbClr val="202122"/>
                </a:solidFill>
                <a:effectLst/>
              </a:rPr>
              <a:t>reason for the Doppler effect is </a:t>
            </a:r>
            <a:r>
              <a:rPr lang="en-GB" b="0" i="0" dirty="0">
                <a:solidFill>
                  <a:srgbClr val="202122"/>
                </a:solidFill>
                <a:effectLst/>
              </a:rPr>
              <a:t>that </a:t>
            </a:r>
            <a:r>
              <a:rPr lang="en-GB" b="1" i="0" dirty="0">
                <a:solidFill>
                  <a:srgbClr val="202122"/>
                </a:solidFill>
                <a:effectLst/>
              </a:rPr>
              <a:t>when the source of the waves is moving towards the observer</a:t>
            </a:r>
            <a:r>
              <a:rPr lang="en-GB" b="0" i="0" dirty="0">
                <a:solidFill>
                  <a:srgbClr val="202122"/>
                </a:solidFill>
                <a:effectLst/>
              </a:rPr>
              <a:t>, each </a:t>
            </a:r>
            <a:r>
              <a:rPr lang="en-GB" b="1" i="0" dirty="0">
                <a:effectLst/>
              </a:rPr>
              <a:t>successive wave </a:t>
            </a:r>
            <a:r>
              <a:rPr lang="en-GB" b="1" i="0" u="none" strike="noStrike" dirty="0">
                <a:effectLst/>
              </a:rPr>
              <a:t>crest</a:t>
            </a:r>
            <a:r>
              <a:rPr lang="en-GB" b="1" i="0" dirty="0">
                <a:effectLst/>
              </a:rPr>
              <a:t> is </a:t>
            </a:r>
            <a:r>
              <a:rPr lang="en-GB" b="1" i="0" dirty="0">
                <a:solidFill>
                  <a:srgbClr val="202122"/>
                </a:solidFill>
                <a:effectLst/>
              </a:rPr>
              <a:t>emitted from a position closer to the observer</a:t>
            </a:r>
            <a:r>
              <a:rPr lang="en-GB" b="0" i="0" dirty="0">
                <a:solidFill>
                  <a:srgbClr val="202122"/>
                </a:solidFill>
                <a:effectLst/>
              </a:rPr>
              <a:t> than the </a:t>
            </a:r>
            <a:r>
              <a:rPr lang="en-GB" b="1" i="0" dirty="0">
                <a:solidFill>
                  <a:srgbClr val="202122"/>
                </a:solidFill>
                <a:effectLst/>
              </a:rPr>
              <a:t>crest of the previous wave</a:t>
            </a:r>
            <a:r>
              <a:rPr lang="en-GB" b="0" i="0" dirty="0">
                <a:solidFill>
                  <a:srgbClr val="202122"/>
                </a:solidFill>
                <a:effectLst/>
              </a:rPr>
              <a:t>.</a:t>
            </a:r>
            <a:endParaRPr lang="en-GB" b="0" i="0" baseline="30000" dirty="0">
              <a:solidFill>
                <a:srgbClr val="3366CC"/>
              </a:solidFill>
              <a:effectLst/>
            </a:endParaRPr>
          </a:p>
          <a:p>
            <a:pPr>
              <a:lnSpc>
                <a:spcPct val="120000"/>
              </a:lnSpc>
            </a:pPr>
            <a:r>
              <a:rPr lang="en-GB" b="0" i="0" dirty="0">
                <a:solidFill>
                  <a:srgbClr val="202122"/>
                </a:solidFill>
                <a:effectLst/>
              </a:rPr>
              <a:t>Therefore, </a:t>
            </a:r>
            <a:r>
              <a:rPr lang="en-GB" b="1" i="0" dirty="0">
                <a:solidFill>
                  <a:srgbClr val="202122"/>
                </a:solidFill>
                <a:effectLst/>
              </a:rPr>
              <a:t>each wave takes slightly less time to reach the observer than the previous wave. </a:t>
            </a:r>
          </a:p>
          <a:p>
            <a:pPr>
              <a:lnSpc>
                <a:spcPct val="120000"/>
              </a:lnSpc>
            </a:pPr>
            <a:r>
              <a:rPr lang="en-GB" b="0" i="0" dirty="0">
                <a:solidFill>
                  <a:srgbClr val="202122"/>
                </a:solidFill>
                <a:effectLst/>
              </a:rPr>
              <a:t>Hence, the </a:t>
            </a:r>
            <a:r>
              <a:rPr lang="en-GB" b="1" i="0" dirty="0">
                <a:solidFill>
                  <a:srgbClr val="202122"/>
                </a:solidFill>
                <a:effectLst/>
              </a:rPr>
              <a:t>time between the arrivals of successive wave crests at the observer is reduced, causing an increase in the frequency</a:t>
            </a: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2333265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fontScale="92500" lnSpcReduction="20000"/>
          </a:bodyPr>
          <a:lstStyle/>
          <a:p>
            <a:pPr>
              <a:lnSpc>
                <a:spcPct val="120000"/>
              </a:lnSpc>
            </a:pPr>
            <a:r>
              <a:rPr lang="en-GB" b="1" dirty="0"/>
              <a:t>Radio detection and ranging </a:t>
            </a:r>
            <a:r>
              <a:rPr lang="en-GB" dirty="0"/>
              <a:t>(radar) involves the </a:t>
            </a:r>
            <a:r>
              <a:rPr lang="en-GB" b="1" dirty="0"/>
              <a:t>transmission of an electromagnetic wave</a:t>
            </a:r>
            <a:r>
              <a:rPr lang="en-GB" dirty="0"/>
              <a:t> to a </a:t>
            </a:r>
            <a:r>
              <a:rPr lang="en-GB" b="1" dirty="0"/>
              <a:t>potential object of interest</a:t>
            </a:r>
            <a:r>
              <a:rPr lang="en-GB" dirty="0"/>
              <a:t>, </a:t>
            </a:r>
            <a:r>
              <a:rPr lang="en-GB" b="1" dirty="0"/>
              <a:t>scattering of the wave by the object, receipt of the scattered energy at the receive site</a:t>
            </a:r>
            <a:r>
              <a:rPr lang="en-GB" dirty="0"/>
              <a:t>, and </a:t>
            </a:r>
            <a:r>
              <a:rPr lang="en-GB" b="1" dirty="0"/>
              <a:t>signal processing applied to the received signal </a:t>
            </a:r>
            <a:r>
              <a:rPr lang="en-GB" dirty="0"/>
              <a:t>to </a:t>
            </a:r>
            <a:r>
              <a:rPr lang="en-GB" b="1" dirty="0"/>
              <a:t>generate the desired information product. </a:t>
            </a:r>
          </a:p>
          <a:p>
            <a:pPr>
              <a:lnSpc>
                <a:spcPct val="120000"/>
              </a:lnSpc>
            </a:pPr>
            <a:r>
              <a:rPr lang="en-GB" dirty="0"/>
              <a:t>Originally developed to </a:t>
            </a:r>
            <a:r>
              <a:rPr lang="en-GB" b="1" dirty="0"/>
              <a:t>detect enemy aircraft during World War II</a:t>
            </a:r>
          </a:p>
          <a:p>
            <a:pPr>
              <a:lnSpc>
                <a:spcPct val="120000"/>
              </a:lnSpc>
            </a:pPr>
            <a:r>
              <a:rPr lang="en-GB" b="1" dirty="0"/>
              <a:t>Radar </a:t>
            </a:r>
            <a:r>
              <a:rPr lang="en-GB" dirty="0"/>
              <a:t>has through the years shown </a:t>
            </a:r>
            <a:r>
              <a:rPr lang="en-GB" b="1" dirty="0"/>
              <a:t>diverse application, not just for military consumers, but also for commercial customers</a:t>
            </a:r>
            <a:r>
              <a:rPr lang="en-GB" dirty="0"/>
              <a:t>. </a:t>
            </a:r>
          </a:p>
          <a:p>
            <a:pPr>
              <a:lnSpc>
                <a:spcPct val="120000"/>
              </a:lnSpc>
            </a:pPr>
            <a:r>
              <a:rPr lang="en-GB" dirty="0"/>
              <a:t>Radar systems are still used to </a:t>
            </a:r>
            <a:r>
              <a:rPr lang="en-GB" b="1" dirty="0"/>
              <a:t>detect enemy aircraft, but they also keep commercial air routes safe, detect speeding vehicles on highways, image polar ice caps, assess deforestation in rain forests from satellite platforms, and image objects under foliage or behind walls</a:t>
            </a: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754641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fontScale="92500" lnSpcReduction="10000"/>
          </a:bodyPr>
          <a:lstStyle/>
          <a:p>
            <a:pPr marL="0" indent="0">
              <a:lnSpc>
                <a:spcPct val="120000"/>
              </a:lnSpc>
              <a:buNone/>
            </a:pPr>
            <a:r>
              <a:rPr lang="en-GB" dirty="0"/>
              <a:t>Radar Applications is comprised of three sections: </a:t>
            </a:r>
          </a:p>
          <a:p>
            <a:pPr marL="0" indent="0">
              <a:lnSpc>
                <a:spcPct val="120000"/>
              </a:lnSpc>
              <a:buNone/>
            </a:pPr>
            <a:r>
              <a:rPr lang="en-GB" b="1" dirty="0"/>
              <a:t>Tactical Radar, </a:t>
            </a:r>
          </a:p>
          <a:p>
            <a:pPr>
              <a:lnSpc>
                <a:spcPct val="120000"/>
              </a:lnSpc>
            </a:pPr>
            <a:r>
              <a:rPr lang="en-GB" dirty="0"/>
              <a:t>Tactical radar systems are used to </a:t>
            </a:r>
            <a:r>
              <a:rPr lang="en-GB" b="1" dirty="0"/>
              <a:t>execute an action within a limited timeframe</a:t>
            </a:r>
            <a:r>
              <a:rPr lang="en-GB" dirty="0"/>
              <a:t>, as </a:t>
            </a:r>
            <a:r>
              <a:rPr lang="en-GB" b="1" dirty="0"/>
              <a:t>opposed to information gathering that indirectly supports future activities</a:t>
            </a:r>
            <a:r>
              <a:rPr lang="en-GB" dirty="0"/>
              <a:t>. </a:t>
            </a:r>
          </a:p>
          <a:p>
            <a:pPr>
              <a:lnSpc>
                <a:spcPct val="120000"/>
              </a:lnSpc>
            </a:pPr>
            <a:r>
              <a:rPr lang="en-GB" dirty="0"/>
              <a:t>As a military example, </a:t>
            </a:r>
            <a:r>
              <a:rPr lang="en-GB" b="1" dirty="0"/>
              <a:t>tactical radar is used to track and engage an incoming missile</a:t>
            </a:r>
            <a:r>
              <a:rPr lang="en-GB" dirty="0"/>
              <a:t>.</a:t>
            </a:r>
          </a:p>
          <a:p>
            <a:pPr>
              <a:lnSpc>
                <a:spcPct val="120000"/>
              </a:lnSpc>
            </a:pPr>
            <a:r>
              <a:rPr lang="en-GB" dirty="0"/>
              <a:t>Police </a:t>
            </a:r>
            <a:r>
              <a:rPr lang="en-GB" b="1" dirty="0"/>
              <a:t>radar is used to evaluate speeds of individual vehicles relative to allowable limits and is a civilian safety example</a:t>
            </a:r>
            <a:r>
              <a:rPr lang="en-GB" dirty="0"/>
              <a:t>. </a:t>
            </a:r>
          </a:p>
          <a:p>
            <a:pPr>
              <a:lnSpc>
                <a:spcPct val="120000"/>
              </a:lnSpc>
            </a:pPr>
            <a:r>
              <a:rPr lang="en-GB" dirty="0"/>
              <a:t>Determination of </a:t>
            </a:r>
            <a:r>
              <a:rPr lang="en-GB" b="1" dirty="0"/>
              <a:t>liquid levels in industrial storage tanks, known as level gauge measurement</a:t>
            </a:r>
            <a:r>
              <a:rPr lang="en-GB" dirty="0"/>
              <a:t>, is a commercial example. </a:t>
            </a:r>
          </a:p>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1653507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a:bodyPr>
          <a:lstStyle/>
          <a:p>
            <a:pPr marL="0" indent="0">
              <a:lnSpc>
                <a:spcPct val="120000"/>
              </a:lnSpc>
              <a:buNone/>
            </a:pPr>
            <a:r>
              <a:rPr lang="en-GB" b="1" dirty="0"/>
              <a:t>Intelligence Surveillance and Reconnaissance (ISR) Radar</a:t>
            </a:r>
          </a:p>
          <a:p>
            <a:pPr>
              <a:lnSpc>
                <a:spcPct val="120000"/>
              </a:lnSpc>
            </a:pPr>
            <a:r>
              <a:rPr lang="en-GB" dirty="0"/>
              <a:t>ISR radar systems </a:t>
            </a:r>
            <a:r>
              <a:rPr lang="en-GB" b="1" dirty="0"/>
              <a:t>gather information in support of other actions</a:t>
            </a:r>
            <a:r>
              <a:rPr lang="en-GB" dirty="0"/>
              <a:t>. Examples include the </a:t>
            </a:r>
            <a:r>
              <a:rPr lang="en-GB" b="1" dirty="0"/>
              <a:t>collection of spotlight SAR imagery to determine if activity is taking place in the vicinity of a missile site </a:t>
            </a:r>
            <a:r>
              <a:rPr lang="en-GB" dirty="0"/>
              <a:t>and </a:t>
            </a:r>
            <a:r>
              <a:rPr lang="en-GB" b="1" dirty="0"/>
              <a:t>detection of troop movement using ground moving target indication</a:t>
            </a:r>
          </a:p>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4216151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fontScale="85000" lnSpcReduction="10000"/>
          </a:bodyPr>
          <a:lstStyle/>
          <a:p>
            <a:pPr>
              <a:lnSpc>
                <a:spcPct val="120000"/>
              </a:lnSpc>
            </a:pPr>
            <a:r>
              <a:rPr lang="en-GB" b="1" dirty="0"/>
              <a:t>Continuous wave (CW) radar systems </a:t>
            </a:r>
            <a:r>
              <a:rPr lang="en-GB" dirty="0"/>
              <a:t>continuously </a:t>
            </a:r>
            <a:r>
              <a:rPr lang="en-GB" b="1" dirty="0"/>
              <a:t>transmit an illumination signal and simultaneously continuously receive echo reflections scattered </a:t>
            </a:r>
            <a:r>
              <a:rPr lang="en-GB" dirty="0"/>
              <a:t>from objects. </a:t>
            </a:r>
          </a:p>
          <a:p>
            <a:pPr>
              <a:lnSpc>
                <a:spcPct val="120000"/>
              </a:lnSpc>
            </a:pPr>
            <a:r>
              <a:rPr lang="en-GB" dirty="0"/>
              <a:t>If an </a:t>
            </a:r>
            <a:r>
              <a:rPr lang="en-GB" b="1" dirty="0"/>
              <a:t>illuminated object is stationary</a:t>
            </a:r>
            <a:r>
              <a:rPr lang="en-GB" dirty="0"/>
              <a:t>, the </a:t>
            </a:r>
            <a:r>
              <a:rPr lang="en-GB" b="1" dirty="0"/>
              <a:t>frequency of the echo signal is unchanged from that transmitted. </a:t>
            </a:r>
          </a:p>
          <a:p>
            <a:pPr>
              <a:lnSpc>
                <a:spcPct val="120000"/>
              </a:lnSpc>
            </a:pPr>
            <a:r>
              <a:rPr lang="en-GB" dirty="0"/>
              <a:t>However, </a:t>
            </a:r>
            <a:r>
              <a:rPr lang="en-GB" b="1" dirty="0"/>
              <a:t>if an object is moving</a:t>
            </a:r>
            <a:r>
              <a:rPr lang="en-GB" dirty="0"/>
              <a:t>, then the </a:t>
            </a:r>
            <a:r>
              <a:rPr lang="en-GB" b="1" dirty="0"/>
              <a:t>frequency of the echo signal is altered due to the Doppler effect. </a:t>
            </a:r>
          </a:p>
          <a:p>
            <a:pPr>
              <a:lnSpc>
                <a:spcPct val="120000"/>
              </a:lnSpc>
            </a:pPr>
            <a:r>
              <a:rPr lang="en-GB" dirty="0"/>
              <a:t>By </a:t>
            </a:r>
            <a:r>
              <a:rPr lang="en-GB" b="1" dirty="0"/>
              <a:t>detecting this Doppler frequency</a:t>
            </a:r>
            <a:r>
              <a:rPr lang="en-GB" dirty="0"/>
              <a:t>, the </a:t>
            </a:r>
            <a:r>
              <a:rPr lang="en-GB" b="1" dirty="0"/>
              <a:t>object’s motion can be determined</a:t>
            </a:r>
            <a:r>
              <a:rPr lang="en-GB" dirty="0"/>
              <a:t>.</a:t>
            </a:r>
          </a:p>
          <a:p>
            <a:pPr>
              <a:lnSpc>
                <a:spcPct val="120000"/>
              </a:lnSpc>
            </a:pPr>
            <a:r>
              <a:rPr lang="en-GB" dirty="0"/>
              <a:t>The </a:t>
            </a:r>
            <a:r>
              <a:rPr lang="en-GB" b="1" dirty="0"/>
              <a:t>faster the object moves in a given direction</a:t>
            </a:r>
            <a:r>
              <a:rPr lang="en-GB" dirty="0"/>
              <a:t>, the </a:t>
            </a:r>
            <a:r>
              <a:rPr lang="en-GB" b="1" dirty="0"/>
              <a:t>larger the Doppler frequency</a:t>
            </a:r>
            <a:r>
              <a:rPr lang="en-GB" dirty="0"/>
              <a:t>.</a:t>
            </a:r>
          </a:p>
          <a:p>
            <a:pPr>
              <a:lnSpc>
                <a:spcPct val="120000"/>
              </a:lnSpc>
            </a:pPr>
            <a:r>
              <a:rPr lang="en-GB" b="1" dirty="0"/>
              <a:t>CW radar systems </a:t>
            </a:r>
            <a:r>
              <a:rPr lang="en-GB" dirty="0"/>
              <a:t>are generally used in </a:t>
            </a:r>
            <a:r>
              <a:rPr lang="en-GB" b="1" dirty="0"/>
              <a:t>compact, short-range, low-cost applications.</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4044179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5" name="Picture 4">
            <a:extLst>
              <a:ext uri="{FF2B5EF4-FFF2-40B4-BE49-F238E27FC236}">
                <a16:creationId xmlns:a16="http://schemas.microsoft.com/office/drawing/2014/main" id="{2C52F9E3-7804-0D40-1D34-C9409501B630}"/>
              </a:ext>
            </a:extLst>
          </p:cNvPr>
          <p:cNvPicPr>
            <a:picLocks noChangeAspect="1"/>
          </p:cNvPicPr>
          <p:nvPr/>
        </p:nvPicPr>
        <p:blipFill>
          <a:blip r:embed="rId3"/>
          <a:stretch>
            <a:fillRect/>
          </a:stretch>
        </p:blipFill>
        <p:spPr>
          <a:xfrm>
            <a:off x="1394460" y="1955620"/>
            <a:ext cx="8763000" cy="4105275"/>
          </a:xfrm>
          <a:prstGeom prst="rect">
            <a:avLst/>
          </a:prstGeom>
        </p:spPr>
      </p:pic>
    </p:spTree>
    <p:extLst>
      <p:ext uri="{BB962C8B-B14F-4D97-AF65-F5344CB8AC3E}">
        <p14:creationId xmlns:p14="http://schemas.microsoft.com/office/powerpoint/2010/main" val="1924486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The </a:t>
                </a:r>
                <a:r>
                  <a:rPr lang="en-GB" b="1" dirty="0"/>
                  <a:t>velocity of an object in the radial direction </a:t>
                </a:r>
                <a:r>
                  <a:rPr lang="en-GB" dirty="0"/>
                  <a:t>with respect to the </a:t>
                </a:r>
                <a:r>
                  <a:rPr lang="en-GB" b="1" dirty="0"/>
                  <a:t>radar is related to the Doppler frequency shift</a:t>
                </a:r>
                <a:r>
                  <a:rPr lang="en-GB" dirty="0"/>
                  <a:t>, </a:t>
                </a:r>
                <a14:m>
                  <m:oMath xmlns:m="http://schemas.openxmlformats.org/officeDocument/2006/math">
                    <m:sSubSup>
                      <m:sSubSupPr>
                        <m:ctrlPr>
                          <a:rPr lang="en-GB" i="1" smtClean="0">
                            <a:latin typeface="Cambria Math" panose="02040503050406030204" pitchFamily="18" charset="0"/>
                          </a:rPr>
                        </m:ctrlPr>
                      </m:sSubSupPr>
                      <m:e>
                        <m:r>
                          <a:rPr lang="en-GB" b="0" i="1" smtClean="0">
                            <a:latin typeface="Cambria Math" panose="02040503050406030204" pitchFamily="18" charset="0"/>
                          </a:rPr>
                          <m:t>𝑓</m:t>
                        </m:r>
                      </m:e>
                      <m:sub>
                        <m:r>
                          <a:rPr lang="en-GB" b="0" i="1" smtClean="0">
                            <a:latin typeface="Cambria Math" panose="02040503050406030204" pitchFamily="18" charset="0"/>
                          </a:rPr>
                          <m:t>𝐷𝑜𝑝</m:t>
                        </m:r>
                      </m:sub>
                      <m:sup/>
                    </m:sSubSup>
                  </m:oMath>
                </a14:m>
                <a:r>
                  <a:rPr lang="en-GB" dirty="0"/>
                  <a:t> by </a:t>
                </a:r>
              </a:p>
              <a:p>
                <a:pPr marL="0" indent="0">
                  <a:lnSpc>
                    <a:spcPct val="120000"/>
                  </a:lnSpc>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𝑉</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𝜆</m:t>
                          </m:r>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𝑓</m:t>
                              </m:r>
                            </m:e>
                            <m:sub>
                              <m:r>
                                <a:rPr lang="en-GB" b="0" i="1" smtClean="0">
                                  <a:latin typeface="Cambria Math" panose="02040503050406030204" pitchFamily="18" charset="0"/>
                                </a:rPr>
                                <m:t>𝐷𝑜𝑝</m:t>
                              </m:r>
                            </m:sub>
                            <m:sup/>
                          </m:sSubSup>
                        </m:num>
                        <m:den>
                          <m:r>
                            <a:rPr lang="en-GB" b="0" i="1" smtClean="0">
                              <a:latin typeface="Cambria Math" panose="02040503050406030204" pitchFamily="18" charset="0"/>
                            </a:rPr>
                            <m:t>2</m:t>
                          </m:r>
                        </m:den>
                      </m:f>
                    </m:oMath>
                  </m:oMathPara>
                </a14:m>
                <a:endParaRPr lang="en-GB" dirty="0"/>
              </a:p>
              <a:p>
                <a:pPr marL="0" indent="0">
                  <a:lnSpc>
                    <a:spcPct val="120000"/>
                  </a:lnSpc>
                  <a:buNone/>
                </a:pPr>
                <a:r>
                  <a:rPr lang="en-GB" dirty="0"/>
                  <a:t>where </a:t>
                </a:r>
              </a:p>
              <a:p>
                <a:pPr>
                  <a:lnSpc>
                    <a:spcPct val="120000"/>
                  </a:lnSpc>
                </a:pPr>
                <a:r>
                  <a:rPr lang="en-GB" dirty="0"/>
                  <a:t>V-radial velocity of the object (m/s),  </a:t>
                </a:r>
              </a:p>
              <a:p>
                <a:pPr>
                  <a:lnSpc>
                    <a:spcPct val="120000"/>
                  </a:lnSpc>
                </a:pPr>
                <a14:m>
                  <m:oMath xmlns:m="http://schemas.openxmlformats.org/officeDocument/2006/math">
                    <m:r>
                      <a:rPr lang="en-GB" b="0" i="1" smtClean="0">
                        <a:latin typeface="Cambria Math" panose="02040503050406030204" pitchFamily="18" charset="0"/>
                      </a:rPr>
                      <m:t>𝜆</m:t>
                    </m:r>
                    <m:r>
                      <a:rPr lang="en-GB" b="0" i="1" smtClean="0">
                        <a:latin typeface="Cambria Math" panose="02040503050406030204" pitchFamily="18" charset="0"/>
                      </a:rPr>
                      <m:t> </m:t>
                    </m:r>
                  </m:oMath>
                </a14:m>
                <a:r>
                  <a:rPr lang="en-GB" dirty="0"/>
                  <a:t>-wavelength of the CW signal (m), </a:t>
                </a:r>
              </a:p>
              <a:p>
                <a:pPr>
                  <a:lnSpc>
                    <a:spcPct val="120000"/>
                  </a:lnSpc>
                </a:pPr>
                <a14:m>
                  <m:oMath xmlns:m="http://schemas.openxmlformats.org/officeDocument/2006/math">
                    <m:sSubSup>
                      <m:sSubSupPr>
                        <m:ctrlPr>
                          <a:rPr lang="en-GB" b="0" i="1" smtClean="0">
                            <a:latin typeface="Cambria Math" panose="02040503050406030204" pitchFamily="18" charset="0"/>
                          </a:rPr>
                        </m:ctrlPr>
                      </m:sSubSupPr>
                      <m:e>
                        <m:r>
                          <a:rPr lang="en-GB" b="0" i="1" smtClean="0">
                            <a:latin typeface="Cambria Math" panose="02040503050406030204" pitchFamily="18" charset="0"/>
                          </a:rPr>
                          <m:t>𝑓</m:t>
                        </m:r>
                      </m:e>
                      <m:sub>
                        <m:r>
                          <a:rPr lang="en-GB" b="0" i="1" smtClean="0">
                            <a:latin typeface="Cambria Math" panose="02040503050406030204" pitchFamily="18" charset="0"/>
                          </a:rPr>
                          <m:t>𝐷𝑜𝑝</m:t>
                        </m:r>
                      </m:sub>
                      <m:sup/>
                    </m:sSubSup>
                    <m:r>
                      <a:rPr lang="en-GB" b="0" i="1" smtClean="0">
                        <a:latin typeface="Cambria Math" panose="02040503050406030204" pitchFamily="18" charset="0"/>
                      </a:rPr>
                      <m:t> </m:t>
                    </m:r>
                    <m:r>
                      <a:rPr lang="en-GB" b="0" i="0" smtClean="0">
                        <a:latin typeface="Cambria Math" panose="02040503050406030204" pitchFamily="18" charset="0"/>
                      </a:rPr>
                      <m:t>−</m:t>
                    </m:r>
                  </m:oMath>
                </a14:m>
                <a:r>
                  <a:rPr lang="en-GB" dirty="0"/>
                  <a:t>Doppler frequency (Hz)</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6371" y="1329967"/>
                <a:ext cx="11430645" cy="5356583"/>
              </a:xfrm>
              <a:blipFill>
                <a:blip r:embed="rId3"/>
                <a:stretch>
                  <a:fillRect l="-1120" t="-114" r="-373"/>
                </a:stretch>
              </a:blipFill>
            </p:spPr>
            <p:txBody>
              <a:bodyPr/>
              <a:lstStyle/>
              <a:p>
                <a:r>
                  <a:rPr lang="en-GB">
                    <a:noFill/>
                  </a:rPr>
                  <a:t> </a:t>
                </a:r>
              </a:p>
            </p:txBody>
          </p:sp>
        </mc:Fallback>
      </mc:AlternateContent>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1192020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lnSpcReduction="10000"/>
          </a:bodyPr>
          <a:lstStyle/>
          <a:p>
            <a:pPr>
              <a:lnSpc>
                <a:spcPct val="120000"/>
              </a:lnSpc>
            </a:pPr>
            <a:r>
              <a:rPr lang="en-GB" dirty="0"/>
              <a:t>The </a:t>
            </a:r>
            <a:r>
              <a:rPr lang="en-GB" b="1" dirty="0"/>
              <a:t>Doppler effect</a:t>
            </a:r>
            <a:r>
              <a:rPr lang="en-GB" dirty="0"/>
              <a:t>, on which simple </a:t>
            </a:r>
            <a:r>
              <a:rPr lang="en-GB" b="1" dirty="0"/>
              <a:t>CW radar relies is caused by relative motion. </a:t>
            </a:r>
          </a:p>
          <a:p>
            <a:pPr>
              <a:lnSpc>
                <a:spcPct val="120000"/>
              </a:lnSpc>
            </a:pPr>
            <a:r>
              <a:rPr lang="en-GB" dirty="0"/>
              <a:t>The </a:t>
            </a:r>
            <a:r>
              <a:rPr lang="en-GB" b="1" dirty="0"/>
              <a:t>echoes that return to the radar are effectively compressed by the action of the moving object</a:t>
            </a:r>
            <a:r>
              <a:rPr lang="en-GB" dirty="0"/>
              <a:t> (or </a:t>
            </a:r>
            <a:r>
              <a:rPr lang="en-GB" b="1" dirty="0"/>
              <a:t>expanded if the object were moving away from the radar</a:t>
            </a:r>
            <a:r>
              <a:rPr lang="en-GB" dirty="0"/>
              <a:t>). </a:t>
            </a:r>
          </a:p>
          <a:p>
            <a:pPr>
              <a:lnSpc>
                <a:spcPct val="120000"/>
              </a:lnSpc>
            </a:pPr>
            <a:r>
              <a:rPr lang="en-GB" dirty="0"/>
              <a:t>This </a:t>
            </a:r>
            <a:r>
              <a:rPr lang="en-GB" b="1" dirty="0"/>
              <a:t>compression acts to reduce the wavelength of the reflected signals at the receiver, so the observed frequency is increased.</a:t>
            </a:r>
            <a:r>
              <a:rPr lang="en-GB" dirty="0"/>
              <a:t> </a:t>
            </a:r>
          </a:p>
          <a:p>
            <a:pPr>
              <a:lnSpc>
                <a:spcPct val="120000"/>
              </a:lnSpc>
            </a:pPr>
            <a:r>
              <a:rPr lang="en-GB" dirty="0"/>
              <a:t>The </a:t>
            </a:r>
            <a:r>
              <a:rPr lang="en-GB" b="1" dirty="0"/>
              <a:t>higher the speed of the object, the greater the wavelength compression and therefore an increase in the Doppler frequency shift is observed</a:t>
            </a:r>
            <a:r>
              <a:rPr lang="en-GB" dirty="0"/>
              <a:t>.</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2199332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fontScale="85000" lnSpcReduction="10000"/>
          </a:bodyPr>
          <a:lstStyle/>
          <a:p>
            <a:pPr>
              <a:lnSpc>
                <a:spcPct val="120000"/>
              </a:lnSpc>
            </a:pPr>
            <a:r>
              <a:rPr lang="en-GB" dirty="0"/>
              <a:t>The concept  outlined is known as an </a:t>
            </a:r>
            <a:r>
              <a:rPr lang="en-GB" b="1" dirty="0"/>
              <a:t>unmodulated CW radar system </a:t>
            </a:r>
            <a:r>
              <a:rPr lang="en-GB" dirty="0"/>
              <a:t>in that a </a:t>
            </a:r>
            <a:r>
              <a:rPr lang="en-GB" b="1" dirty="0"/>
              <a:t>pure tone is used to measure the Doppler shift from a moving object</a:t>
            </a:r>
            <a:r>
              <a:rPr lang="en-GB" dirty="0"/>
              <a:t>. </a:t>
            </a:r>
          </a:p>
          <a:p>
            <a:pPr>
              <a:lnSpc>
                <a:spcPct val="120000"/>
              </a:lnSpc>
            </a:pPr>
            <a:r>
              <a:rPr lang="en-GB" dirty="0"/>
              <a:t>A </a:t>
            </a:r>
            <a:r>
              <a:rPr lang="en-GB" b="1" dirty="0"/>
              <a:t>drawback of such a CW radar system is that it is unable to detect stationary objects or measure the range to an object </a:t>
            </a:r>
            <a:r>
              <a:rPr lang="en-GB" dirty="0"/>
              <a:t>(because range is ambiguous to a wavelength). </a:t>
            </a:r>
          </a:p>
          <a:p>
            <a:pPr>
              <a:lnSpc>
                <a:spcPct val="120000"/>
              </a:lnSpc>
            </a:pPr>
            <a:r>
              <a:rPr lang="en-GB" dirty="0"/>
              <a:t>These limitations can </a:t>
            </a:r>
            <a:r>
              <a:rPr lang="en-GB" b="1" dirty="0"/>
              <a:t>be overcome by modulation of the transmitted signal</a:t>
            </a:r>
            <a:r>
              <a:rPr lang="en-GB" dirty="0"/>
              <a:t>. </a:t>
            </a:r>
          </a:p>
          <a:p>
            <a:pPr>
              <a:lnSpc>
                <a:spcPct val="120000"/>
              </a:lnSpc>
            </a:pPr>
            <a:r>
              <a:rPr lang="en-GB" dirty="0"/>
              <a:t>The </a:t>
            </a:r>
            <a:r>
              <a:rPr lang="en-GB" b="1" dirty="0"/>
              <a:t>modulation imparts a code on the CW signal as a function of time </a:t>
            </a:r>
            <a:r>
              <a:rPr lang="en-GB" dirty="0"/>
              <a:t>and therefore radial range. </a:t>
            </a:r>
          </a:p>
          <a:p>
            <a:pPr>
              <a:lnSpc>
                <a:spcPct val="120000"/>
              </a:lnSpc>
            </a:pPr>
            <a:r>
              <a:rPr lang="en-GB" dirty="0"/>
              <a:t>For example, the </a:t>
            </a:r>
            <a:r>
              <a:rPr lang="en-GB" b="1" dirty="0"/>
              <a:t>frequency of the transmission can be linearly changed as a function of time</a:t>
            </a:r>
            <a:r>
              <a:rPr lang="en-GB" dirty="0"/>
              <a:t>. </a:t>
            </a:r>
          </a:p>
          <a:p>
            <a:pPr>
              <a:lnSpc>
                <a:spcPct val="120000"/>
              </a:lnSpc>
            </a:pPr>
            <a:r>
              <a:rPr lang="en-GB" dirty="0"/>
              <a:t>In this way a </a:t>
            </a:r>
            <a:r>
              <a:rPr lang="en-GB" b="1" dirty="0"/>
              <a:t>particular value of frequency represents a particular time delay </a:t>
            </a:r>
            <a:r>
              <a:rPr lang="en-GB" dirty="0"/>
              <a:t>and hence can be </a:t>
            </a:r>
            <a:r>
              <a:rPr lang="en-GB" b="1" dirty="0"/>
              <a:t>associated with a particular range. </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Tree>
    <p:extLst>
      <p:ext uri="{BB962C8B-B14F-4D97-AF65-F5344CB8AC3E}">
        <p14:creationId xmlns:p14="http://schemas.microsoft.com/office/powerpoint/2010/main" val="3606355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The time delay,</a:t>
                </a:r>
                <a:r>
                  <a:rPr lang="en-GB" b="1" dirty="0"/>
                  <a:t> </a:t>
                </a:r>
                <a14:m>
                  <m:oMath xmlns:m="http://schemas.openxmlformats.org/officeDocument/2006/math">
                    <m:r>
                      <a:rPr lang="en-GB" b="1" i="1" smtClean="0">
                        <a:latin typeface="Cambria Math" panose="02040503050406030204" pitchFamily="18" charset="0"/>
                        <a:ea typeface="Cambria Math" panose="02040503050406030204" pitchFamily="18" charset="0"/>
                      </a:rPr>
                      <m:t>∆</m:t>
                    </m:r>
                    <m:r>
                      <a:rPr lang="en-GB" b="1" i="1" smtClean="0">
                        <a:latin typeface="Cambria Math" panose="02040503050406030204" pitchFamily="18" charset="0"/>
                        <a:ea typeface="Cambria Math" panose="02040503050406030204" pitchFamily="18" charset="0"/>
                      </a:rPr>
                      <m:t>𝒕</m:t>
                    </m:r>
                  </m:oMath>
                </a14:m>
                <a:r>
                  <a:rPr lang="en-GB" dirty="0"/>
                  <a:t>, between the </a:t>
                </a:r>
                <a:r>
                  <a:rPr lang="en-GB" b="1" dirty="0"/>
                  <a:t>transmitting frequency and the frequency of the echo signal, at any instant in time, is proportional to the distance to an object. </a:t>
                </a:r>
              </a:p>
              <a:p>
                <a:pPr>
                  <a:lnSpc>
                    <a:spcPct val="120000"/>
                  </a:lnSpc>
                </a:pPr>
                <a:r>
                  <a:rPr lang="en-GB" dirty="0"/>
                  <a:t>The time taken for an echo to be received is given by </a:t>
                </a:r>
              </a:p>
              <a:p>
                <a:pPr marL="0" indent="0">
                  <a:lnSpc>
                    <a:spcPct val="120000"/>
                  </a:lnSpc>
                  <a:buNone/>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𝑡</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𝑅</m:t>
                          </m:r>
                        </m:num>
                        <m:den>
                          <m:r>
                            <a:rPr lang="en-GB" b="0" i="1" smtClean="0">
                              <a:latin typeface="Cambria Math" panose="02040503050406030204" pitchFamily="18" charset="0"/>
                              <a:ea typeface="Cambria Math" panose="02040503050406030204" pitchFamily="18" charset="0"/>
                            </a:rPr>
                            <m:t>𝑐</m:t>
                          </m:r>
                        </m:den>
                      </m:f>
                    </m:oMath>
                  </m:oMathPara>
                </a14:m>
                <a:endParaRPr lang="en-GB" b="0" dirty="0">
                  <a:ea typeface="Cambria Math" panose="02040503050406030204" pitchFamily="18" charset="0"/>
                </a:endParaRPr>
              </a:p>
              <a:p>
                <a:pPr marL="0" indent="0">
                  <a:lnSpc>
                    <a:spcPct val="120000"/>
                  </a:lnSpc>
                  <a:buNone/>
                </a:pPr>
                <a:r>
                  <a:rPr lang="en-GB" dirty="0"/>
                  <a:t> where, </a:t>
                </a:r>
              </a:p>
              <a:p>
                <a:pPr marL="457200" lvl="1" indent="0">
                  <a:lnSpc>
                    <a:spcPct val="120000"/>
                  </a:lnSpc>
                  <a:buNone/>
                </a:pPr>
                <a:r>
                  <a:rPr lang="en-GB" dirty="0"/>
                  <a:t>R- range from the radar to the object (m) </a:t>
                </a:r>
              </a:p>
              <a:p>
                <a:pPr marL="457200" lvl="1" indent="0">
                  <a:lnSpc>
                    <a:spcPct val="120000"/>
                  </a:lnSpc>
                  <a:buNone/>
                </a:pPr>
                <a:r>
                  <a:rPr lang="en-GB" dirty="0"/>
                  <a:t>c -  velocity of light (m/s ).</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6371" y="1329967"/>
                <a:ext cx="11430645" cy="5356583"/>
              </a:xfrm>
              <a:blipFill>
                <a:blip r:embed="rId3"/>
                <a:stretch>
                  <a:fillRect l="-960" t="-114" r="-960"/>
                </a:stretch>
              </a:blipFill>
            </p:spPr>
            <p:txBody>
              <a:bodyPr/>
              <a:lstStyle/>
              <a:p>
                <a:r>
                  <a:rPr lang="en-GB">
                    <a:noFill/>
                  </a:rPr>
                  <a:t> </a:t>
                </a:r>
              </a:p>
            </p:txBody>
          </p:sp>
        </mc:Fallback>
      </mc:AlternateContent>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1490714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5" name="Picture 4">
            <a:extLst>
              <a:ext uri="{FF2B5EF4-FFF2-40B4-BE49-F238E27FC236}">
                <a16:creationId xmlns:a16="http://schemas.microsoft.com/office/drawing/2014/main" id="{6608EF57-E239-E090-397B-D2A8A8FD3D93}"/>
              </a:ext>
            </a:extLst>
          </p:cNvPr>
          <p:cNvPicPr>
            <a:picLocks noChangeAspect="1"/>
          </p:cNvPicPr>
          <p:nvPr/>
        </p:nvPicPr>
        <p:blipFill>
          <a:blip r:embed="rId3"/>
          <a:stretch>
            <a:fillRect/>
          </a:stretch>
        </p:blipFill>
        <p:spPr>
          <a:xfrm>
            <a:off x="2390775" y="1746906"/>
            <a:ext cx="7029450" cy="4714875"/>
          </a:xfrm>
          <a:prstGeom prst="rect">
            <a:avLst/>
          </a:prstGeom>
        </p:spPr>
      </p:pic>
    </p:spTree>
    <p:extLst>
      <p:ext uri="{BB962C8B-B14F-4D97-AF65-F5344CB8AC3E}">
        <p14:creationId xmlns:p14="http://schemas.microsoft.com/office/powerpoint/2010/main" val="491335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A </a:t>
            </a:r>
            <a:r>
              <a:rPr lang="en-GB" b="1" dirty="0"/>
              <a:t>disadvantage of CW radars</a:t>
            </a:r>
            <a:r>
              <a:rPr lang="en-GB" dirty="0"/>
              <a:t>, though, is reduced dynamic range because of </a:t>
            </a:r>
            <a:r>
              <a:rPr lang="en-GB" b="1" dirty="0"/>
              <a:t>simultaneous transmission and reception</a:t>
            </a:r>
            <a:r>
              <a:rPr lang="en-GB" dirty="0"/>
              <a:t>. </a:t>
            </a:r>
          </a:p>
          <a:p>
            <a:pPr>
              <a:lnSpc>
                <a:spcPct val="120000"/>
              </a:lnSpc>
            </a:pPr>
            <a:r>
              <a:rPr lang="en-GB" b="1" dirty="0"/>
              <a:t>Transmission is continuous </a:t>
            </a:r>
            <a:r>
              <a:rPr lang="en-GB" dirty="0"/>
              <a:t>and therefore </a:t>
            </a:r>
            <a:r>
              <a:rPr lang="en-GB" b="1" dirty="0"/>
              <a:t>competes with the weak reflected echo signal</a:t>
            </a:r>
            <a:r>
              <a:rPr lang="en-GB" dirty="0"/>
              <a:t>, which it can easily swamp, thus </a:t>
            </a:r>
            <a:r>
              <a:rPr lang="en-GB" b="1" dirty="0"/>
              <a:t>preventing detection of objects. </a:t>
            </a:r>
          </a:p>
          <a:p>
            <a:pPr>
              <a:lnSpc>
                <a:spcPct val="120000"/>
              </a:lnSpc>
            </a:pPr>
            <a:r>
              <a:rPr lang="en-GB" dirty="0"/>
              <a:t>This </a:t>
            </a:r>
            <a:r>
              <a:rPr lang="en-GB" b="1" dirty="0"/>
              <a:t>improves the isolation between the transmit and receive signals</a:t>
            </a:r>
            <a:r>
              <a:rPr lang="en-GB" dirty="0"/>
              <a:t>. </a:t>
            </a:r>
          </a:p>
          <a:p>
            <a:pPr>
              <a:lnSpc>
                <a:spcPct val="120000"/>
              </a:lnSpc>
            </a:pPr>
            <a:r>
              <a:rPr lang="en-GB" dirty="0"/>
              <a:t>To </a:t>
            </a:r>
            <a:r>
              <a:rPr lang="en-GB" b="1" dirty="0"/>
              <a:t>further improve matters</a:t>
            </a:r>
            <a:r>
              <a:rPr lang="en-GB" dirty="0"/>
              <a:t>, it is usual to </a:t>
            </a:r>
            <a:r>
              <a:rPr lang="en-GB" b="1" dirty="0"/>
              <a:t>use separate antennas for transmission and reception</a:t>
            </a:r>
            <a:r>
              <a:rPr lang="en-GB" dirty="0"/>
              <a:t> arranged to keep the transmit signal from ‘‘</a:t>
            </a:r>
            <a:r>
              <a:rPr lang="en-GB" b="1" dirty="0"/>
              <a:t>leaking’’ across into </a:t>
            </a:r>
            <a:r>
              <a:rPr lang="en-GB" dirty="0"/>
              <a:t>the receive antenna</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2813928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Three main forms of Continuous radar are examined: </a:t>
            </a:r>
            <a:r>
              <a:rPr lang="en-GB" b="1" dirty="0"/>
              <a:t>(1) autodyne, (2) homodyne, and (3) heterodyne.</a:t>
            </a:r>
          </a:p>
          <a:p>
            <a:pPr>
              <a:lnSpc>
                <a:spcPct val="120000"/>
              </a:lnSpc>
            </a:pPr>
            <a:r>
              <a:rPr lang="en-GB" dirty="0"/>
              <a:t>The simplest of all the configurations is the autodyne. Its configuration uses a </a:t>
            </a:r>
            <a:r>
              <a:rPr lang="en-GB" b="1" dirty="0"/>
              <a:t>free running oscillator </a:t>
            </a:r>
            <a:r>
              <a:rPr lang="en-GB" dirty="0"/>
              <a:t>as the transmission source. </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5" name="Picture 4">
            <a:extLst>
              <a:ext uri="{FF2B5EF4-FFF2-40B4-BE49-F238E27FC236}">
                <a16:creationId xmlns:a16="http://schemas.microsoft.com/office/drawing/2014/main" id="{8A4296AC-DD99-C04A-E569-A9FFC6F59D6E}"/>
              </a:ext>
            </a:extLst>
          </p:cNvPr>
          <p:cNvPicPr>
            <a:picLocks noChangeAspect="1"/>
          </p:cNvPicPr>
          <p:nvPr/>
        </p:nvPicPr>
        <p:blipFill>
          <a:blip r:embed="rId3"/>
          <a:stretch>
            <a:fillRect/>
          </a:stretch>
        </p:blipFill>
        <p:spPr>
          <a:xfrm>
            <a:off x="3566160" y="3752006"/>
            <a:ext cx="7398067" cy="3105994"/>
          </a:xfrm>
          <a:prstGeom prst="rect">
            <a:avLst/>
          </a:prstGeom>
        </p:spPr>
      </p:pic>
    </p:spTree>
    <p:extLst>
      <p:ext uri="{BB962C8B-B14F-4D97-AF65-F5344CB8AC3E}">
        <p14:creationId xmlns:p14="http://schemas.microsoft.com/office/powerpoint/2010/main" val="3825451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fontScale="85000" lnSpcReduction="20000"/>
          </a:bodyPr>
          <a:lstStyle/>
          <a:p>
            <a:pPr>
              <a:lnSpc>
                <a:spcPct val="120000"/>
              </a:lnSpc>
            </a:pPr>
            <a:r>
              <a:rPr lang="en-GB" dirty="0"/>
              <a:t>The </a:t>
            </a:r>
            <a:r>
              <a:rPr lang="en-GB" b="1" dirty="0"/>
              <a:t>autodyne configuration </a:t>
            </a:r>
            <a:r>
              <a:rPr lang="en-GB" dirty="0"/>
              <a:t>sometimes referred to as a </a:t>
            </a:r>
            <a:r>
              <a:rPr lang="en-GB" b="1" dirty="0"/>
              <a:t>self-mixing oscillator or self oscillating mixer. </a:t>
            </a:r>
          </a:p>
          <a:p>
            <a:pPr>
              <a:lnSpc>
                <a:spcPct val="120000"/>
              </a:lnSpc>
            </a:pPr>
            <a:r>
              <a:rPr lang="en-GB" dirty="0"/>
              <a:t>While </a:t>
            </a:r>
            <a:r>
              <a:rPr lang="en-GB" b="1" dirty="0"/>
              <a:t>stationary targets </a:t>
            </a:r>
            <a:r>
              <a:rPr lang="en-GB" dirty="0"/>
              <a:t>are not </a:t>
            </a:r>
            <a:r>
              <a:rPr lang="en-GB" b="1" dirty="0"/>
              <a:t>detectable with this CW radar configuration</a:t>
            </a:r>
            <a:r>
              <a:rPr lang="en-GB" dirty="0"/>
              <a:t>, the </a:t>
            </a:r>
            <a:r>
              <a:rPr lang="en-GB" b="1" dirty="0"/>
              <a:t>return signal from moving targets experiences a Doppler frequency shift</a:t>
            </a:r>
            <a:r>
              <a:rPr lang="en-GB" dirty="0"/>
              <a:t>. </a:t>
            </a:r>
          </a:p>
          <a:p>
            <a:pPr>
              <a:lnSpc>
                <a:spcPct val="120000"/>
              </a:lnSpc>
            </a:pPr>
            <a:r>
              <a:rPr lang="en-GB" dirty="0"/>
              <a:t>The </a:t>
            </a:r>
            <a:r>
              <a:rPr lang="en-GB" b="1" dirty="0"/>
              <a:t>different transmit and receive frequencies are mixed via the oscillator,</a:t>
            </a:r>
            <a:r>
              <a:rPr lang="en-GB" dirty="0"/>
              <a:t> yielding a </a:t>
            </a:r>
            <a:r>
              <a:rPr lang="en-GB" b="1" dirty="0"/>
              <a:t>difference frequency equal to the Doppler shift</a:t>
            </a:r>
            <a:r>
              <a:rPr lang="en-GB" dirty="0"/>
              <a:t>. </a:t>
            </a:r>
          </a:p>
          <a:p>
            <a:pPr>
              <a:lnSpc>
                <a:spcPct val="120000"/>
              </a:lnSpc>
            </a:pPr>
            <a:r>
              <a:rPr lang="en-GB" dirty="0"/>
              <a:t>This </a:t>
            </a:r>
            <a:r>
              <a:rPr lang="en-GB" b="1" dirty="0"/>
              <a:t>difference or beat frequency passes via capacitive coupling </a:t>
            </a:r>
            <a:r>
              <a:rPr lang="en-GB" dirty="0"/>
              <a:t>to the </a:t>
            </a:r>
            <a:r>
              <a:rPr lang="en-GB" b="1" dirty="0"/>
              <a:t>radar for signal processing.</a:t>
            </a:r>
            <a:r>
              <a:rPr lang="en-GB" dirty="0"/>
              <a:t> </a:t>
            </a:r>
          </a:p>
          <a:p>
            <a:pPr>
              <a:lnSpc>
                <a:spcPct val="120000"/>
              </a:lnSpc>
            </a:pPr>
            <a:r>
              <a:rPr lang="en-GB" b="1" dirty="0"/>
              <a:t>Police speed radar systems generally use the autodyne configuration </a:t>
            </a:r>
            <a:r>
              <a:rPr lang="en-GB" dirty="0"/>
              <a:t>in the form of a Gunn oscillator source. </a:t>
            </a:r>
          </a:p>
          <a:p>
            <a:pPr>
              <a:lnSpc>
                <a:spcPct val="120000"/>
              </a:lnSpc>
            </a:pPr>
            <a:r>
              <a:rPr lang="en-GB" dirty="0"/>
              <a:t>It is also suitable for </a:t>
            </a:r>
            <a:r>
              <a:rPr lang="en-GB" b="1" dirty="0"/>
              <a:t>intrusion alarms and automatic door opener sensors</a:t>
            </a:r>
            <a:r>
              <a:rPr lang="en-GB" dirty="0"/>
              <a:t>. </a:t>
            </a:r>
          </a:p>
          <a:p>
            <a:pPr>
              <a:lnSpc>
                <a:spcPct val="120000"/>
              </a:lnSpc>
            </a:pPr>
            <a:r>
              <a:rPr lang="en-GB" dirty="0"/>
              <a:t>However, the </a:t>
            </a:r>
            <a:r>
              <a:rPr lang="en-GB" b="1" dirty="0"/>
              <a:t>simple autodyne CW radar configuration has relatively poor sensitivity</a:t>
            </a:r>
            <a:r>
              <a:rPr lang="en-GB" dirty="0"/>
              <a:t>,</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870210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pic>
        <p:nvPicPr>
          <p:cNvPr id="5" name="Content Placeholder 4">
            <a:extLst>
              <a:ext uri="{FF2B5EF4-FFF2-40B4-BE49-F238E27FC236}">
                <a16:creationId xmlns:a16="http://schemas.microsoft.com/office/drawing/2014/main" id="{E6C667E9-BE86-9134-CE62-0FB457B88584}"/>
              </a:ext>
            </a:extLst>
          </p:cNvPr>
          <p:cNvPicPr>
            <a:picLocks noGrp="1" noChangeAspect="1"/>
          </p:cNvPicPr>
          <p:nvPr>
            <p:ph idx="1"/>
          </p:nvPr>
        </p:nvPicPr>
        <p:blipFill>
          <a:blip r:embed="rId3"/>
          <a:stretch>
            <a:fillRect/>
          </a:stretch>
        </p:blipFill>
        <p:spPr>
          <a:xfrm>
            <a:off x="2320131" y="1898650"/>
            <a:ext cx="7762875" cy="4219575"/>
          </a:xfrm>
        </p:spPr>
      </p:pic>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
        <p:nvSpPr>
          <p:cNvPr id="9" name="TextBox 8">
            <a:extLst>
              <a:ext uri="{FF2B5EF4-FFF2-40B4-BE49-F238E27FC236}">
                <a16:creationId xmlns:a16="http://schemas.microsoft.com/office/drawing/2014/main" id="{94DA1A14-2068-9E75-5825-0ED699ADF724}"/>
              </a:ext>
            </a:extLst>
          </p:cNvPr>
          <p:cNvSpPr txBox="1"/>
          <p:nvPr/>
        </p:nvSpPr>
        <p:spPr>
          <a:xfrm>
            <a:off x="900732" y="1450321"/>
            <a:ext cx="9594989" cy="400110"/>
          </a:xfrm>
          <a:prstGeom prst="rect">
            <a:avLst/>
          </a:prstGeom>
          <a:noFill/>
        </p:spPr>
        <p:txBody>
          <a:bodyPr wrap="square">
            <a:spAutoFit/>
          </a:bodyPr>
          <a:lstStyle/>
          <a:p>
            <a:r>
              <a:rPr lang="en-GB" sz="2000" dirty="0"/>
              <a:t>Homodyne CW Radar Block Diagram with Separate Antennas for Transmit and Receive.</a:t>
            </a:r>
          </a:p>
        </p:txBody>
      </p:sp>
    </p:spTree>
    <p:extLst>
      <p:ext uri="{BB962C8B-B14F-4D97-AF65-F5344CB8AC3E}">
        <p14:creationId xmlns:p14="http://schemas.microsoft.com/office/powerpoint/2010/main" val="30559246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
        <p:nvSpPr>
          <p:cNvPr id="4" name="Content Placeholder 3">
            <a:extLst>
              <a:ext uri="{FF2B5EF4-FFF2-40B4-BE49-F238E27FC236}">
                <a16:creationId xmlns:a16="http://schemas.microsoft.com/office/drawing/2014/main" id="{B3BAADA5-6E98-00EB-89BD-0C0D7FE2039A}"/>
              </a:ext>
            </a:extLst>
          </p:cNvPr>
          <p:cNvSpPr>
            <a:spLocks noGrp="1"/>
          </p:cNvSpPr>
          <p:nvPr>
            <p:ph idx="1"/>
          </p:nvPr>
        </p:nvSpPr>
        <p:spPr/>
        <p:txBody>
          <a:bodyPr/>
          <a:lstStyle/>
          <a:p>
            <a:pPr marL="0" indent="0">
              <a:buNone/>
            </a:pPr>
            <a:r>
              <a:rPr lang="sv-SE" dirty="0"/>
              <a:t>Single Antenna Homodyne CW Radar Block Diagram</a:t>
            </a:r>
            <a:endParaRPr lang="en-GB" dirty="0"/>
          </a:p>
        </p:txBody>
      </p:sp>
      <p:pic>
        <p:nvPicPr>
          <p:cNvPr id="10" name="Picture 9">
            <a:extLst>
              <a:ext uri="{FF2B5EF4-FFF2-40B4-BE49-F238E27FC236}">
                <a16:creationId xmlns:a16="http://schemas.microsoft.com/office/drawing/2014/main" id="{74148170-93C6-3074-2686-30E9C71442B1}"/>
              </a:ext>
            </a:extLst>
          </p:cNvPr>
          <p:cNvPicPr>
            <a:picLocks noChangeAspect="1"/>
          </p:cNvPicPr>
          <p:nvPr/>
        </p:nvPicPr>
        <p:blipFill>
          <a:blip r:embed="rId3"/>
          <a:stretch>
            <a:fillRect/>
          </a:stretch>
        </p:blipFill>
        <p:spPr>
          <a:xfrm>
            <a:off x="2111650" y="2601567"/>
            <a:ext cx="7600950" cy="3086100"/>
          </a:xfrm>
          <a:prstGeom prst="rect">
            <a:avLst/>
          </a:prstGeom>
        </p:spPr>
      </p:pic>
    </p:spTree>
    <p:extLst>
      <p:ext uri="{BB962C8B-B14F-4D97-AF65-F5344CB8AC3E}">
        <p14:creationId xmlns:p14="http://schemas.microsoft.com/office/powerpoint/2010/main" val="22696802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
        <p:nvSpPr>
          <p:cNvPr id="4" name="Content Placeholder 3">
            <a:extLst>
              <a:ext uri="{FF2B5EF4-FFF2-40B4-BE49-F238E27FC236}">
                <a16:creationId xmlns:a16="http://schemas.microsoft.com/office/drawing/2014/main" id="{EED56380-F305-0881-DE9C-7ADEB54A138F}"/>
              </a:ext>
            </a:extLst>
          </p:cNvPr>
          <p:cNvSpPr>
            <a:spLocks noGrp="1"/>
          </p:cNvSpPr>
          <p:nvPr>
            <p:ph idx="1"/>
          </p:nvPr>
        </p:nvSpPr>
        <p:spPr>
          <a:xfrm>
            <a:off x="559904" y="1421296"/>
            <a:ext cx="10972800" cy="4691269"/>
          </a:xfrm>
        </p:spPr>
        <p:txBody>
          <a:bodyPr>
            <a:normAutofit fontScale="92500" lnSpcReduction="20000"/>
          </a:bodyPr>
          <a:lstStyle/>
          <a:p>
            <a:r>
              <a:rPr lang="en-GB" dirty="0"/>
              <a:t>The </a:t>
            </a:r>
            <a:r>
              <a:rPr lang="en-GB" b="1" dirty="0"/>
              <a:t>homodyne CW radar </a:t>
            </a:r>
            <a:r>
              <a:rPr lang="en-GB" dirty="0"/>
              <a:t>configuration offers improved sensitivity because of </a:t>
            </a:r>
            <a:r>
              <a:rPr lang="en-GB" b="1" dirty="0"/>
              <a:t>better performance </a:t>
            </a:r>
            <a:r>
              <a:rPr lang="en-GB" dirty="0"/>
              <a:t>when using a </a:t>
            </a:r>
            <a:r>
              <a:rPr lang="en-GB" b="1" dirty="0"/>
              <a:t>separate mixer and because of the greater transmit-to-receive isolation </a:t>
            </a:r>
            <a:r>
              <a:rPr lang="en-GB" dirty="0"/>
              <a:t>with separate antennas for transmit and receive. </a:t>
            </a:r>
          </a:p>
          <a:p>
            <a:r>
              <a:rPr lang="en-GB" dirty="0"/>
              <a:t>A block diagram of a </a:t>
            </a:r>
            <a:r>
              <a:rPr lang="en-GB" b="1" dirty="0"/>
              <a:t>homodyne CW radar </a:t>
            </a:r>
            <a:r>
              <a:rPr lang="en-GB" dirty="0"/>
              <a:t>with the </a:t>
            </a:r>
            <a:r>
              <a:rPr lang="en-GB" b="1" dirty="0"/>
              <a:t>transmit signal coupled to the mixer</a:t>
            </a:r>
            <a:r>
              <a:rPr lang="en-GB" dirty="0"/>
              <a:t>. </a:t>
            </a:r>
          </a:p>
          <a:p>
            <a:r>
              <a:rPr lang="en-GB" dirty="0"/>
              <a:t>While a </a:t>
            </a:r>
            <a:r>
              <a:rPr lang="en-GB" b="1" dirty="0"/>
              <a:t>transmit–receive switch cannot be used with CW waveforms</a:t>
            </a:r>
            <a:r>
              <a:rPr lang="en-GB" dirty="0"/>
              <a:t>, a </a:t>
            </a:r>
            <a:r>
              <a:rPr lang="en-GB" b="1" dirty="0"/>
              <a:t>single-antenna CW radar configuration </a:t>
            </a:r>
            <a:r>
              <a:rPr lang="en-GB" dirty="0"/>
              <a:t>is feasible. </a:t>
            </a:r>
          </a:p>
          <a:p>
            <a:r>
              <a:rPr lang="en-GB" dirty="0"/>
              <a:t>This </a:t>
            </a:r>
            <a:r>
              <a:rPr lang="en-GB" b="1" dirty="0"/>
              <a:t>requires a transmit–receive diplexer</a:t>
            </a:r>
            <a:r>
              <a:rPr lang="en-GB" dirty="0"/>
              <a:t>, such as a circulator, to </a:t>
            </a:r>
            <a:r>
              <a:rPr lang="en-GB" b="1" dirty="0"/>
              <a:t>separate the transmit and receive signals</a:t>
            </a:r>
            <a:r>
              <a:rPr lang="en-GB" dirty="0"/>
              <a:t>. </a:t>
            </a:r>
          </a:p>
          <a:p>
            <a:r>
              <a:rPr lang="en-GB" b="1" dirty="0"/>
              <a:t>Different polarizations on transmit and receive have also been used in some CW radars to enhance isolation</a:t>
            </a:r>
            <a:r>
              <a:rPr lang="en-GB" dirty="0"/>
              <a:t>, although this can add expense. </a:t>
            </a:r>
          </a:p>
          <a:p>
            <a:r>
              <a:rPr lang="en-GB" dirty="0"/>
              <a:t>All </a:t>
            </a:r>
            <a:r>
              <a:rPr lang="en-GB" b="1" dirty="0"/>
              <a:t>approaches have a degree of coupling or leakage that ultimately limits </a:t>
            </a:r>
            <a:r>
              <a:rPr lang="en-GB" dirty="0"/>
              <a:t>the isolation and </a:t>
            </a:r>
            <a:r>
              <a:rPr lang="en-GB" b="1" dirty="0"/>
              <a:t>hence maximum detection range</a:t>
            </a:r>
            <a:r>
              <a:rPr lang="en-GB" dirty="0"/>
              <a:t>.</a:t>
            </a:r>
          </a:p>
        </p:txBody>
      </p:sp>
    </p:spTree>
    <p:extLst>
      <p:ext uri="{BB962C8B-B14F-4D97-AF65-F5344CB8AC3E}">
        <p14:creationId xmlns:p14="http://schemas.microsoft.com/office/powerpoint/2010/main" val="2388058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
        <p:nvSpPr>
          <p:cNvPr id="4" name="Content Placeholder 3">
            <a:extLst>
              <a:ext uri="{FF2B5EF4-FFF2-40B4-BE49-F238E27FC236}">
                <a16:creationId xmlns:a16="http://schemas.microsoft.com/office/drawing/2014/main" id="{EED56380-F305-0881-DE9C-7ADEB54A138F}"/>
              </a:ext>
            </a:extLst>
          </p:cNvPr>
          <p:cNvSpPr>
            <a:spLocks noGrp="1"/>
          </p:cNvSpPr>
          <p:nvPr>
            <p:ph idx="1"/>
          </p:nvPr>
        </p:nvSpPr>
        <p:spPr>
          <a:xfrm>
            <a:off x="395908" y="1470484"/>
            <a:ext cx="10972800" cy="3917032"/>
          </a:xfrm>
        </p:spPr>
        <p:txBody>
          <a:bodyPr>
            <a:normAutofit/>
          </a:bodyPr>
          <a:lstStyle/>
          <a:p>
            <a:pPr marL="0" indent="0">
              <a:buNone/>
            </a:pPr>
            <a:r>
              <a:rPr lang="sv-SE" dirty="0"/>
              <a:t>Heterodyne CW Radar Block Diagram.</a:t>
            </a:r>
            <a:endParaRPr lang="en-GB" dirty="0"/>
          </a:p>
        </p:txBody>
      </p:sp>
      <p:pic>
        <p:nvPicPr>
          <p:cNvPr id="5" name="Picture 4">
            <a:extLst>
              <a:ext uri="{FF2B5EF4-FFF2-40B4-BE49-F238E27FC236}">
                <a16:creationId xmlns:a16="http://schemas.microsoft.com/office/drawing/2014/main" id="{9BC7C1EA-D99D-7F84-0C22-13BEC7C2EB81}"/>
              </a:ext>
            </a:extLst>
          </p:cNvPr>
          <p:cNvPicPr>
            <a:picLocks noChangeAspect="1"/>
          </p:cNvPicPr>
          <p:nvPr/>
        </p:nvPicPr>
        <p:blipFill>
          <a:blip r:embed="rId3"/>
          <a:stretch>
            <a:fillRect/>
          </a:stretch>
        </p:blipFill>
        <p:spPr>
          <a:xfrm>
            <a:off x="1809750" y="1952315"/>
            <a:ext cx="8572500" cy="4410075"/>
          </a:xfrm>
          <a:prstGeom prst="rect">
            <a:avLst/>
          </a:prstGeom>
        </p:spPr>
      </p:pic>
    </p:spTree>
    <p:extLst>
      <p:ext uri="{BB962C8B-B14F-4D97-AF65-F5344CB8AC3E}">
        <p14:creationId xmlns:p14="http://schemas.microsoft.com/office/powerpoint/2010/main" val="4023750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
        <p:nvSpPr>
          <p:cNvPr id="4" name="Content Placeholder 3">
            <a:extLst>
              <a:ext uri="{FF2B5EF4-FFF2-40B4-BE49-F238E27FC236}">
                <a16:creationId xmlns:a16="http://schemas.microsoft.com/office/drawing/2014/main" id="{EED56380-F305-0881-DE9C-7ADEB54A138F}"/>
              </a:ext>
            </a:extLst>
          </p:cNvPr>
          <p:cNvSpPr>
            <a:spLocks noGrp="1"/>
          </p:cNvSpPr>
          <p:nvPr>
            <p:ph idx="1"/>
          </p:nvPr>
        </p:nvSpPr>
        <p:spPr>
          <a:xfrm>
            <a:off x="395908" y="1470484"/>
            <a:ext cx="10972800" cy="4771290"/>
          </a:xfrm>
        </p:spPr>
        <p:txBody>
          <a:bodyPr>
            <a:normAutofit fontScale="92500"/>
          </a:bodyPr>
          <a:lstStyle/>
          <a:p>
            <a:r>
              <a:rPr lang="en-GB" dirty="0"/>
              <a:t>The heterodyne CW radar configuration offers another improvement in performance but at the cost of further complexity. </a:t>
            </a:r>
          </a:p>
          <a:p>
            <a:r>
              <a:rPr lang="en-GB" dirty="0"/>
              <a:t>the transmit modulation is imparted at a convenient intermediate frequency (IF) and then mixed with the local oscillator to the desired carrier frequency. </a:t>
            </a:r>
          </a:p>
          <a:p>
            <a:r>
              <a:rPr lang="en-GB" dirty="0"/>
              <a:t>The receive signal is mixed with the local oscillator, and the signal processing is done at IF. </a:t>
            </a:r>
          </a:p>
          <a:p>
            <a:r>
              <a:rPr lang="en-GB" dirty="0"/>
              <a:t>Filtering improves performance still further by reducing the effects </a:t>
            </a:r>
            <a:r>
              <a:rPr lang="en-GB"/>
              <a:t>of noises. </a:t>
            </a:r>
            <a:endParaRPr lang="en-GB" dirty="0"/>
          </a:p>
          <a:p>
            <a:r>
              <a:rPr lang="en-GB" dirty="0"/>
              <a:t>The design approach depicted offers the potential for good performance with separate transmit and receive antennas enabling good isolation, an RF power amplifier (PA) for higher transmit power, a low noise amplifier (LNA) before the mixer for lower noise figure.</a:t>
            </a:r>
          </a:p>
        </p:txBody>
      </p:sp>
    </p:spTree>
    <p:extLst>
      <p:ext uri="{BB962C8B-B14F-4D97-AF65-F5344CB8AC3E}">
        <p14:creationId xmlns:p14="http://schemas.microsoft.com/office/powerpoint/2010/main" val="42695385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fontScale="55000" lnSpcReduction="20000"/>
          </a:bodyPr>
          <a:lstStyle/>
          <a:p>
            <a:pPr marL="0" indent="0">
              <a:lnSpc>
                <a:spcPct val="120000"/>
              </a:lnSpc>
              <a:buNone/>
            </a:pPr>
            <a:r>
              <a:rPr lang="en-GB" b="1" dirty="0"/>
              <a:t>Applications</a:t>
            </a:r>
          </a:p>
          <a:p>
            <a:pPr>
              <a:lnSpc>
                <a:spcPct val="120000"/>
              </a:lnSpc>
            </a:pPr>
            <a:r>
              <a:rPr lang="en-GB" dirty="0"/>
              <a:t>Radar altimeters,</a:t>
            </a:r>
          </a:p>
          <a:p>
            <a:pPr>
              <a:lnSpc>
                <a:spcPct val="120000"/>
              </a:lnSpc>
            </a:pPr>
            <a:r>
              <a:rPr lang="en-GB" dirty="0"/>
              <a:t>Police radars,</a:t>
            </a:r>
          </a:p>
          <a:p>
            <a:pPr>
              <a:lnSpc>
                <a:spcPct val="120000"/>
              </a:lnSpc>
            </a:pPr>
            <a:r>
              <a:rPr lang="en-GB" dirty="0"/>
              <a:t>Missile seekers,</a:t>
            </a:r>
          </a:p>
          <a:p>
            <a:pPr>
              <a:lnSpc>
                <a:spcPct val="120000"/>
              </a:lnSpc>
            </a:pPr>
            <a:r>
              <a:rPr lang="en-GB" dirty="0"/>
              <a:t>Active protection systems,</a:t>
            </a:r>
          </a:p>
          <a:p>
            <a:pPr>
              <a:lnSpc>
                <a:spcPct val="120000"/>
              </a:lnSpc>
            </a:pPr>
            <a:r>
              <a:rPr lang="en-GB" dirty="0"/>
              <a:t>Artillery and missile fuses,</a:t>
            </a:r>
          </a:p>
          <a:p>
            <a:pPr>
              <a:lnSpc>
                <a:spcPct val="120000"/>
              </a:lnSpc>
            </a:pPr>
            <a:r>
              <a:rPr lang="en-GB" dirty="0"/>
              <a:t>Doppler navigators,</a:t>
            </a:r>
          </a:p>
          <a:p>
            <a:pPr>
              <a:lnSpc>
                <a:spcPct val="120000"/>
              </a:lnSpc>
            </a:pPr>
            <a:r>
              <a:rPr lang="en-GB" dirty="0"/>
              <a:t>Buried object detection,</a:t>
            </a:r>
          </a:p>
          <a:p>
            <a:pPr>
              <a:lnSpc>
                <a:spcPct val="120000"/>
              </a:lnSpc>
            </a:pPr>
            <a:r>
              <a:rPr lang="en-GB" dirty="0"/>
              <a:t>Short-range navigation,</a:t>
            </a:r>
          </a:p>
          <a:p>
            <a:pPr>
              <a:lnSpc>
                <a:spcPct val="120000"/>
              </a:lnSpc>
            </a:pPr>
            <a:r>
              <a:rPr lang="en-GB" dirty="0"/>
              <a:t>Ship docking,</a:t>
            </a:r>
          </a:p>
          <a:p>
            <a:pPr>
              <a:lnSpc>
                <a:spcPct val="120000"/>
              </a:lnSpc>
            </a:pPr>
            <a:r>
              <a:rPr lang="en-GB" dirty="0"/>
              <a:t>Automobile automatic cruise control, </a:t>
            </a:r>
          </a:p>
          <a:p>
            <a:pPr>
              <a:lnSpc>
                <a:spcPct val="120000"/>
              </a:lnSpc>
            </a:pPr>
            <a:r>
              <a:rPr lang="en-GB" dirty="0"/>
              <a:t>collision avoidance Meteorology,</a:t>
            </a:r>
          </a:p>
          <a:p>
            <a:pPr>
              <a:lnSpc>
                <a:spcPct val="120000"/>
              </a:lnSpc>
            </a:pPr>
            <a:r>
              <a:rPr lang="en-GB" dirty="0"/>
              <a:t>weather sensing </a:t>
            </a:r>
          </a:p>
          <a:p>
            <a:pPr>
              <a:lnSpc>
                <a:spcPct val="120000"/>
              </a:lnSpc>
            </a:pPr>
            <a:r>
              <a:rPr lang="en-GB" dirty="0"/>
              <a:t>Tank-level measurement </a:t>
            </a:r>
          </a:p>
          <a:p>
            <a:pPr>
              <a:lnSpc>
                <a:spcPct val="120000"/>
              </a:lnSpc>
            </a:pPr>
            <a:r>
              <a:rPr lang="en-GB" dirty="0"/>
              <a:t>Radar cross section (RCS) measurement range Over-the-horizon radar – long range</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4276491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err="1">
                <a:solidFill>
                  <a:schemeClr val="bg1"/>
                </a:solidFill>
              </a:rPr>
              <a:t>Millimeter</a:t>
            </a:r>
            <a:r>
              <a:rPr lang="en-IN" b="1" dirty="0">
                <a:solidFill>
                  <a:schemeClr val="bg1"/>
                </a:solidFill>
              </a:rPr>
              <a:t> wave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err="1"/>
              <a:t>Millimeter</a:t>
            </a:r>
            <a:r>
              <a:rPr lang="en-GB" dirty="0"/>
              <a:t> wave (MMW) radar does not represent a specific radar application but a class of radars that operates over the range of frequencies from 30 GHz to 300 GHz. </a:t>
            </a:r>
          </a:p>
          <a:p>
            <a:pPr>
              <a:lnSpc>
                <a:spcPct val="120000"/>
              </a:lnSpc>
            </a:pPr>
            <a:r>
              <a:rPr lang="en-GB" dirty="0"/>
              <a:t>This corresponds to wavelengths measured in </a:t>
            </a:r>
            <a:r>
              <a:rPr lang="en-GB" dirty="0" err="1"/>
              <a:t>millimeters</a:t>
            </a:r>
            <a:r>
              <a:rPr lang="en-GB" dirty="0"/>
              <a:t>, hence the name. </a:t>
            </a:r>
          </a:p>
          <a:p>
            <a:pPr>
              <a:lnSpc>
                <a:spcPct val="120000"/>
              </a:lnSpc>
            </a:pPr>
            <a:r>
              <a:rPr lang="en-GB" dirty="0"/>
              <a:t>While the first MMW systems were large and bulky, today’s systems have higher effective output powers and greater efficiencies in extremely small packages.</a:t>
            </a:r>
          </a:p>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4710941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err="1">
                <a:solidFill>
                  <a:schemeClr val="bg1"/>
                </a:solidFill>
              </a:rPr>
              <a:t>Millimeter</a:t>
            </a:r>
            <a:r>
              <a:rPr lang="en-IN" b="1" dirty="0">
                <a:solidFill>
                  <a:schemeClr val="bg1"/>
                </a:solidFill>
              </a:rPr>
              <a:t> wave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Initially the MMW region was dominated by military applications such as seekers and missiles, there are many additional applications now in use from Cell phones, wireless Internet, digital radio, satellite communications (SATCOM), collision avoidance, automated aircraft landing, combat identification systems, police radars, and concealed-weapon detection systems are also used in this range, and many others continue to emerge in the commercial market.</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Tree>
    <p:extLst>
      <p:ext uri="{BB962C8B-B14F-4D97-AF65-F5344CB8AC3E}">
        <p14:creationId xmlns:p14="http://schemas.microsoft.com/office/powerpoint/2010/main" val="1281031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5" name="Picture 4">
            <a:extLst>
              <a:ext uri="{FF2B5EF4-FFF2-40B4-BE49-F238E27FC236}">
                <a16:creationId xmlns:a16="http://schemas.microsoft.com/office/drawing/2014/main" id="{710921D0-65F8-69E0-7C1F-6260BAA24DEF}"/>
              </a:ext>
            </a:extLst>
          </p:cNvPr>
          <p:cNvPicPr>
            <a:picLocks noChangeAspect="1"/>
          </p:cNvPicPr>
          <p:nvPr/>
        </p:nvPicPr>
        <p:blipFill>
          <a:blip r:embed="rId3"/>
          <a:stretch>
            <a:fillRect/>
          </a:stretch>
        </p:blipFill>
        <p:spPr>
          <a:xfrm>
            <a:off x="4175787" y="1926639"/>
            <a:ext cx="4184634" cy="4535142"/>
          </a:xfrm>
          <a:prstGeom prst="rect">
            <a:avLst/>
          </a:prstGeom>
        </p:spPr>
      </p:pic>
    </p:spTree>
    <p:extLst>
      <p:ext uri="{BB962C8B-B14F-4D97-AF65-F5344CB8AC3E}">
        <p14:creationId xmlns:p14="http://schemas.microsoft.com/office/powerpoint/2010/main" val="714778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486371" y="1329967"/>
            <a:ext cx="11430645" cy="5356583"/>
          </a:xfrm>
        </p:spPr>
        <p:txBody>
          <a:bodyPr>
            <a:normAutofit fontScale="92500"/>
          </a:bodyPr>
          <a:lstStyle/>
          <a:p>
            <a:pPr marL="342900" lvl="0" indent="-342900" algn="just">
              <a:lnSpc>
                <a:spcPct val="150000"/>
              </a:lnSpc>
              <a:buSzPts val="1000"/>
              <a:buFont typeface="Symbol" panose="05050102010706020507" pitchFamily="18" charset="2"/>
              <a:buChar char=""/>
              <a:tabLst>
                <a:tab pos="457200" algn="l"/>
              </a:tabLst>
            </a:pPr>
            <a:r>
              <a:rPr lang="en-GB" sz="2400" b="1" dirty="0">
                <a:solidFill>
                  <a:srgbClr val="000000"/>
                </a:solidFill>
                <a:effectLst/>
                <a:ea typeface="Times New Roman" panose="02020603050405020304" pitchFamily="18" charset="0"/>
              </a:rPr>
              <a:t>Pulse Modulator</a:t>
            </a:r>
            <a:r>
              <a:rPr lang="en-GB" sz="2400" dirty="0">
                <a:solidFill>
                  <a:srgbClr val="000000"/>
                </a:solidFill>
                <a:effectLst/>
                <a:ea typeface="Times New Roman" panose="02020603050405020304" pitchFamily="18" charset="0"/>
              </a:rPr>
              <a:t> − It produces a pulse-modulated signal and it is applied to the Transmitter.</a:t>
            </a:r>
            <a:endParaRPr lang="en-GB" sz="2400" dirty="0">
              <a:effectLst/>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400" b="1" dirty="0">
                <a:solidFill>
                  <a:srgbClr val="000000"/>
                </a:solidFill>
                <a:effectLst/>
                <a:ea typeface="Times New Roman" panose="02020603050405020304" pitchFamily="18" charset="0"/>
              </a:rPr>
              <a:t>Transmitter</a:t>
            </a:r>
            <a:r>
              <a:rPr lang="en-GB" sz="2400" dirty="0">
                <a:solidFill>
                  <a:srgbClr val="000000"/>
                </a:solidFill>
                <a:effectLst/>
                <a:ea typeface="Times New Roman" panose="02020603050405020304" pitchFamily="18" charset="0"/>
              </a:rPr>
              <a:t> − It transmits the pulse-modulated signal, which is a train of repetitive pulses.</a:t>
            </a:r>
            <a:endParaRPr lang="en-GB" sz="2400" dirty="0">
              <a:effectLst/>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400" b="1" dirty="0">
                <a:solidFill>
                  <a:srgbClr val="000000"/>
                </a:solidFill>
                <a:effectLst/>
                <a:ea typeface="Times New Roman" panose="02020603050405020304" pitchFamily="18" charset="0"/>
              </a:rPr>
              <a:t>Duplexer</a:t>
            </a:r>
            <a:r>
              <a:rPr lang="en-GB" sz="2400" dirty="0">
                <a:solidFill>
                  <a:srgbClr val="000000"/>
                </a:solidFill>
                <a:effectLst/>
                <a:ea typeface="Times New Roman" panose="02020603050405020304" pitchFamily="18" charset="0"/>
              </a:rPr>
              <a:t> − It is a microwave switch, which connects the Antenna to both transmitter section and receiver section alternately. Antenna transmits the pulse-modulated signal, when the duplexer connects the Antenna to the transmitter. Similarly, the signal, which is received by Antenna will be given to Low Noise RF Amplifier, when the duplexer connects the Antenna to Low Noise RF Amplifier.</a:t>
            </a:r>
            <a:endParaRPr lang="en-GB" sz="2400" dirty="0">
              <a:effectLst/>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400" b="1" dirty="0">
                <a:solidFill>
                  <a:srgbClr val="000000"/>
                </a:solidFill>
                <a:effectLst/>
                <a:ea typeface="Times New Roman" panose="02020603050405020304" pitchFamily="18" charset="0"/>
              </a:rPr>
              <a:t>Low Noise RF Amplifier</a:t>
            </a:r>
            <a:r>
              <a:rPr lang="en-GB" sz="2400" dirty="0">
                <a:solidFill>
                  <a:srgbClr val="000000"/>
                </a:solidFill>
                <a:effectLst/>
                <a:ea typeface="Times New Roman" panose="02020603050405020304" pitchFamily="18" charset="0"/>
              </a:rPr>
              <a:t> − It amplifies the weak RF signal, which is received by Antenna. The output of this amplifier is connected to Mixer.</a:t>
            </a:r>
            <a:endParaRPr lang="en-GB" sz="2400" dirty="0">
              <a:effectLst/>
              <a:ea typeface="Times New Roman" panose="02020603050405020304" pitchFamily="18" charset="0"/>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Tree>
    <p:extLst>
      <p:ext uri="{BB962C8B-B14F-4D97-AF65-F5344CB8AC3E}">
        <p14:creationId xmlns:p14="http://schemas.microsoft.com/office/powerpoint/2010/main" val="30359714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486371" y="1329967"/>
            <a:ext cx="11430645" cy="5356583"/>
          </a:xfrm>
        </p:spPr>
        <p:txBody>
          <a:bodyPr>
            <a:normAutofit fontScale="92500" lnSpcReduction="10000"/>
          </a:bodyPr>
          <a:lstStyle/>
          <a:p>
            <a:pPr marL="342900" lvl="0" indent="-342900" algn="just">
              <a:lnSpc>
                <a:spcPct val="150000"/>
              </a:lnSpc>
              <a:buSzPts val="1000"/>
              <a:buFont typeface="Symbol" panose="05050102010706020507" pitchFamily="18" charset="2"/>
              <a:buChar char=""/>
              <a:tabLst>
                <a:tab pos="457200" algn="l"/>
              </a:tabLst>
            </a:pPr>
            <a:r>
              <a:rPr lang="en-GB" sz="2000" b="1" dirty="0">
                <a:solidFill>
                  <a:srgbClr val="000000"/>
                </a:solidFill>
                <a:effectLst/>
                <a:ea typeface="Times New Roman" panose="02020603050405020304" pitchFamily="18" charset="0"/>
              </a:rPr>
              <a:t>Local Oscillator</a:t>
            </a:r>
            <a:r>
              <a:rPr lang="en-GB" sz="2000" dirty="0">
                <a:solidFill>
                  <a:srgbClr val="000000"/>
                </a:solidFill>
                <a:effectLst/>
                <a:ea typeface="Times New Roman" panose="02020603050405020304" pitchFamily="18" charset="0"/>
              </a:rPr>
              <a:t> − It produces a signal having stable frequency. The output of Local Oscillator is connected to Mixer.</a:t>
            </a:r>
            <a:endParaRPr lang="en-GB" sz="2000" dirty="0">
              <a:effectLst/>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000" b="1" dirty="0">
                <a:solidFill>
                  <a:srgbClr val="000000"/>
                </a:solidFill>
                <a:effectLst/>
                <a:ea typeface="Times New Roman" panose="02020603050405020304" pitchFamily="18" charset="0"/>
              </a:rPr>
              <a:t>Mixer</a:t>
            </a:r>
            <a:r>
              <a:rPr lang="en-GB" sz="2000" dirty="0">
                <a:solidFill>
                  <a:srgbClr val="000000"/>
                </a:solidFill>
                <a:effectLst/>
                <a:ea typeface="Times New Roman" panose="02020603050405020304" pitchFamily="18" charset="0"/>
              </a:rPr>
              <a:t> − We know that Mixer can produce both sum and difference of the frequencies that are applied to it. Among which, the difference of the frequencies will be of Intermediate Frequency (IF) type.</a:t>
            </a:r>
            <a:endParaRPr lang="en-GB" sz="2000" dirty="0">
              <a:effectLst/>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000" b="1" dirty="0">
                <a:solidFill>
                  <a:srgbClr val="000000"/>
                </a:solidFill>
                <a:effectLst/>
                <a:ea typeface="Times New Roman" panose="02020603050405020304" pitchFamily="18" charset="0"/>
              </a:rPr>
              <a:t>IF Amplifier</a:t>
            </a:r>
            <a:r>
              <a:rPr lang="en-GB" sz="2000" dirty="0">
                <a:solidFill>
                  <a:srgbClr val="000000"/>
                </a:solidFill>
                <a:effectLst/>
                <a:ea typeface="Times New Roman" panose="02020603050405020304" pitchFamily="18" charset="0"/>
              </a:rPr>
              <a:t> − IF amplifier amplifies the Intermediate Frequency (IF) signal. The IF amplifier shown in the figure allows only the Intermediate Frequency, which is obtained from Mixer and amplifies it. It improves the Signal to Noise Ratio at output.</a:t>
            </a:r>
            <a:endParaRPr lang="en-GB" sz="2000" dirty="0">
              <a:effectLst/>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000" b="1" dirty="0">
                <a:solidFill>
                  <a:srgbClr val="000000"/>
                </a:solidFill>
                <a:effectLst/>
                <a:ea typeface="Times New Roman" panose="02020603050405020304" pitchFamily="18" charset="0"/>
              </a:rPr>
              <a:t>Detector</a:t>
            </a:r>
            <a:r>
              <a:rPr lang="en-GB" sz="2000" dirty="0">
                <a:solidFill>
                  <a:srgbClr val="000000"/>
                </a:solidFill>
                <a:effectLst/>
                <a:ea typeface="Times New Roman" panose="02020603050405020304" pitchFamily="18" charset="0"/>
              </a:rPr>
              <a:t> − It demodulates the signal, which is obtained at the output of the IF Amplifier.</a:t>
            </a:r>
            <a:endParaRPr lang="en-GB" sz="2000" dirty="0">
              <a:effectLst/>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000" b="1" dirty="0">
                <a:solidFill>
                  <a:srgbClr val="000000"/>
                </a:solidFill>
                <a:effectLst/>
                <a:ea typeface="Times New Roman" panose="02020603050405020304" pitchFamily="18" charset="0"/>
              </a:rPr>
              <a:t>Video Amplifier</a:t>
            </a:r>
            <a:r>
              <a:rPr lang="en-GB" sz="2000" dirty="0">
                <a:solidFill>
                  <a:srgbClr val="000000"/>
                </a:solidFill>
                <a:effectLst/>
                <a:ea typeface="Times New Roman" panose="02020603050405020304" pitchFamily="18" charset="0"/>
              </a:rPr>
              <a:t> − As the name suggests, it amplifies the video signal, which is obtained at the output of detector.</a:t>
            </a:r>
            <a:endParaRPr lang="en-GB" sz="2000" dirty="0">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000" b="1" dirty="0">
                <a:solidFill>
                  <a:srgbClr val="000000"/>
                </a:solidFill>
                <a:effectLst/>
                <a:ea typeface="Times New Roman" panose="02020603050405020304" pitchFamily="18" charset="0"/>
              </a:rPr>
              <a:t>Display</a:t>
            </a:r>
            <a:r>
              <a:rPr lang="en-GB" sz="2000" dirty="0">
                <a:solidFill>
                  <a:srgbClr val="000000"/>
                </a:solidFill>
                <a:effectLst/>
                <a:ea typeface="Times New Roman" panose="02020603050405020304" pitchFamily="18" charset="0"/>
              </a:rPr>
              <a:t> − In general, it displays the amplified video signal on CRT screen.</a:t>
            </a:r>
            <a:endParaRPr lang="en-GB" sz="3200"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- 15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Tree>
    <p:extLst>
      <p:ext uri="{BB962C8B-B14F-4D97-AF65-F5344CB8AC3E}">
        <p14:creationId xmlns:p14="http://schemas.microsoft.com/office/powerpoint/2010/main" val="35140582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a:t>Lecture - 15 / Electromagnetic Radiation</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2313</Words>
  <Application>Microsoft Office PowerPoint</Application>
  <PresentationFormat>Widescreen</PresentationFormat>
  <Paragraphs>270</Paragraphs>
  <Slides>31</Slides>
  <Notes>29</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31</vt:i4>
      </vt:variant>
    </vt:vector>
  </HeadingPairs>
  <TitlesOfParts>
    <vt:vector size="56" baseType="lpstr">
      <vt:lpstr>Arial</vt:lpstr>
      <vt:lpstr>Calibri</vt:lpstr>
      <vt:lpstr>Calibri Light</vt:lpstr>
      <vt:lpstr>Cambria Math</vt:lpstr>
      <vt:lpstr>Symbol</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Doppler Effect</vt:lpstr>
      <vt:lpstr>Doppler Effect</vt:lpstr>
      <vt:lpstr>Doppler Effect</vt:lpstr>
      <vt:lpstr>Radar</vt:lpstr>
      <vt:lpstr>Radar</vt:lpstr>
      <vt:lpstr>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Continuous wave radar</vt:lpstr>
      <vt:lpstr>Millimeter wave radar</vt:lpstr>
      <vt:lpstr>Millimeter wave radar</vt:lpstr>
      <vt:lpstr>Pulse radar</vt:lpstr>
      <vt:lpstr>Pulse radar</vt:lpstr>
      <vt:lpstr>Pulse radar</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124</cp:revision>
  <dcterms:created xsi:type="dcterms:W3CDTF">2021-03-09T15:35:42Z</dcterms:created>
  <dcterms:modified xsi:type="dcterms:W3CDTF">2023-05-02T21:33:28Z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