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9" r:id="rId1"/>
  </p:sldMasterIdLst>
  <p:notesMasterIdLst>
    <p:notesMasterId r:id="rId10"/>
  </p:notes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35" autoAdjust="0"/>
    <p:restoredTop sz="94660"/>
  </p:normalViewPr>
  <p:slideViewPr>
    <p:cSldViewPr snapToGrid="0">
      <p:cViewPr varScale="1">
        <p:scale>
          <a:sx n="62" d="100"/>
          <a:sy n="62" d="100"/>
        </p:scale>
        <p:origin x="828"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370F6C-0046-4850-B604-C1EDA13807D5}" type="datetimeFigureOut">
              <a:rPr lang="en-GB" smtClean="0"/>
              <a:t>06/07/2020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ACCE6C-4FA3-45B7-99BC-F49315E0902C}" type="slidenum">
              <a:rPr lang="en-GB" smtClean="0"/>
              <a:t>‹#›</a:t>
            </a:fld>
            <a:endParaRPr lang="en-GB"/>
          </a:p>
        </p:txBody>
      </p:sp>
    </p:spTree>
    <p:extLst>
      <p:ext uri="{BB962C8B-B14F-4D97-AF65-F5344CB8AC3E}">
        <p14:creationId xmlns:p14="http://schemas.microsoft.com/office/powerpoint/2010/main" val="23560936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EACCE6C-4FA3-45B7-99BC-F49315E0902C}" type="slidenum">
              <a:rPr lang="en-GB" smtClean="0"/>
              <a:t>3</a:t>
            </a:fld>
            <a:endParaRPr lang="en-GB"/>
          </a:p>
        </p:txBody>
      </p:sp>
    </p:spTree>
    <p:extLst>
      <p:ext uri="{BB962C8B-B14F-4D97-AF65-F5344CB8AC3E}">
        <p14:creationId xmlns:p14="http://schemas.microsoft.com/office/powerpoint/2010/main" val="17365686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EACCE6C-4FA3-45B7-99BC-F49315E0902C}" type="slidenum">
              <a:rPr lang="en-GB" smtClean="0"/>
              <a:t>4</a:t>
            </a:fld>
            <a:endParaRPr lang="en-GB"/>
          </a:p>
        </p:txBody>
      </p:sp>
    </p:spTree>
    <p:extLst>
      <p:ext uri="{BB962C8B-B14F-4D97-AF65-F5344CB8AC3E}">
        <p14:creationId xmlns:p14="http://schemas.microsoft.com/office/powerpoint/2010/main" val="35114191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EACCE6C-4FA3-45B7-99BC-F49315E0902C}" type="slidenum">
              <a:rPr lang="en-GB" smtClean="0"/>
              <a:t>5</a:t>
            </a:fld>
            <a:endParaRPr lang="en-GB"/>
          </a:p>
        </p:txBody>
      </p:sp>
    </p:spTree>
    <p:extLst>
      <p:ext uri="{BB962C8B-B14F-4D97-AF65-F5344CB8AC3E}">
        <p14:creationId xmlns:p14="http://schemas.microsoft.com/office/powerpoint/2010/main" val="21344806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descr="Tag=AccentColor&#10;Flavor=Light&#10;Target=FillAndLine">
            <a:extLst>
              <a:ext uri="{FF2B5EF4-FFF2-40B4-BE49-F238E27FC236}">
                <a16:creationId xmlns:a16="http://schemas.microsoft.com/office/drawing/2014/main" id="{DA381740-063A-41A4-836D-85D14980EEF0}"/>
              </a:ext>
            </a:extLst>
          </p:cNvPr>
          <p:cNvSpPr/>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24EF9DF8-704A-44AE-8850-307DDACC9387}"/>
              </a:ext>
            </a:extLst>
          </p:cNvPr>
          <p:cNvSpPr>
            <a:spLocks noGrp="1"/>
          </p:cNvSpPr>
          <p:nvPr>
            <p:ph type="ctrTitle"/>
          </p:nvPr>
        </p:nvSpPr>
        <p:spPr>
          <a:xfrm>
            <a:off x="841248" y="448056"/>
            <a:ext cx="10515600" cy="4069080"/>
          </a:xfrm>
        </p:spPr>
        <p:txBody>
          <a:bodyPr anchor="b">
            <a:noAutofit/>
          </a:bodyPr>
          <a:lstStyle>
            <a:lvl1pPr algn="l">
              <a:defRPr sz="96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3CC72E09-06F3-48B9-9B95-DE15EC98017B}"/>
              </a:ext>
            </a:extLst>
          </p:cNvPr>
          <p:cNvSpPr>
            <a:spLocks noGrp="1"/>
          </p:cNvSpPr>
          <p:nvPr>
            <p:ph type="subTitle" idx="1"/>
          </p:nvPr>
        </p:nvSpPr>
        <p:spPr>
          <a:xfrm>
            <a:off x="841248" y="4983480"/>
            <a:ext cx="10515600" cy="1124712"/>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E11CD474-E5E1-4D01-97F6-0C9FC09332C0}"/>
              </a:ext>
            </a:extLst>
          </p:cNvPr>
          <p:cNvSpPr>
            <a:spLocks noGrp="1"/>
          </p:cNvSpPr>
          <p:nvPr>
            <p:ph type="dt" sz="half" idx="10"/>
          </p:nvPr>
        </p:nvSpPr>
        <p:spPr/>
        <p:txBody>
          <a:bodyPr/>
          <a:lstStyle/>
          <a:p>
            <a:fld id="{72345051-2045-45DA-935E-2E3CA1A69ADC}" type="datetimeFigureOut">
              <a:rPr lang="en-US" smtClean="0"/>
              <a:t>7/6/2020</a:t>
            </a:fld>
            <a:endParaRPr lang="en-US"/>
          </a:p>
        </p:txBody>
      </p:sp>
      <p:sp>
        <p:nvSpPr>
          <p:cNvPr id="5" name="Footer Placeholder 4">
            <a:extLst>
              <a:ext uri="{FF2B5EF4-FFF2-40B4-BE49-F238E27FC236}">
                <a16:creationId xmlns:a16="http://schemas.microsoft.com/office/drawing/2014/main" id="{C636BBC7-EB9B-4B36-88E9-DBF65D270E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48786C7-DD8D-492F-9A9A-A7B3EBE27FE9}"/>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41499343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5D02BC-5A24-47F7-A4DF-B93FBC0C51B0}"/>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48E9219E-EE74-4093-94D6-F663E059C504}"/>
              </a:ext>
            </a:extLst>
          </p:cNvPr>
          <p:cNvSpPr>
            <a:spLocks noGrp="1"/>
          </p:cNvSpPr>
          <p:nvPr>
            <p:ph idx="1"/>
          </p:nvPr>
        </p:nvSpPr>
        <p:spPr>
          <a:xfrm>
            <a:off x="838200" y="1929384"/>
            <a:ext cx="10515600" cy="4251960"/>
          </a:xfrm>
        </p:spPr>
        <p:txBody>
          <a:bodyPr>
            <a:normAutofit/>
          </a:bodyPr>
          <a:lstStyle>
            <a:lvl1pPr>
              <a:defRPr sz="2800"/>
            </a:lvl1pPr>
            <a:lvl2pPr>
              <a:defRPr sz="24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2A61642-BFBA-48AE-A29C-C2AA7386AE95}"/>
              </a:ext>
            </a:extLst>
          </p:cNvPr>
          <p:cNvSpPr>
            <a:spLocks noGrp="1"/>
          </p:cNvSpPr>
          <p:nvPr>
            <p:ph type="dt" sz="half" idx="10"/>
          </p:nvPr>
        </p:nvSpPr>
        <p:spPr/>
        <p:txBody>
          <a:bodyPr/>
          <a:lstStyle/>
          <a:p>
            <a:fld id="{72345051-2045-45DA-935E-2E3CA1A69ADC}" type="datetimeFigureOut">
              <a:rPr lang="en-US" smtClean="0"/>
              <a:t>7/6/2020</a:t>
            </a:fld>
            <a:endParaRPr lang="en-US"/>
          </a:p>
        </p:txBody>
      </p:sp>
      <p:sp>
        <p:nvSpPr>
          <p:cNvPr id="5" name="Footer Placeholder 4">
            <a:extLst>
              <a:ext uri="{FF2B5EF4-FFF2-40B4-BE49-F238E27FC236}">
                <a16:creationId xmlns:a16="http://schemas.microsoft.com/office/drawing/2014/main" id="{2AD2029B-6646-4DBF-A302-76A513FC64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E6D4DFD-766F-4E45-A00C-2B5E8CE9A908}"/>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8" name="Rectangle 7" descr="Tag=AccentColor&#10;Flavor=Light&#10;Target=FillAndLine">
            <a:extLst>
              <a:ext uri="{FF2B5EF4-FFF2-40B4-BE49-F238E27FC236}">
                <a16:creationId xmlns:a16="http://schemas.microsoft.com/office/drawing/2014/main" id="{EBDD1931-9E86-4402-9A68-33A2D9EFB198}"/>
              </a:ext>
            </a:extLst>
          </p:cNvPr>
          <p:cNvSpPr/>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1651043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C218C0-6540-400C-BB51-353D5FD5CB00}"/>
              </a:ext>
            </a:extLst>
          </p:cNvPr>
          <p:cNvSpPr>
            <a:spLocks noGrp="1"/>
          </p:cNvSpPr>
          <p:nvPr>
            <p:ph type="title"/>
          </p:nvPr>
        </p:nvSpPr>
        <p:spPr>
          <a:xfrm>
            <a:off x="841248" y="448056"/>
            <a:ext cx="10515600" cy="4069080"/>
          </a:xfrm>
        </p:spPr>
        <p:txBody>
          <a:bodyPr anchor="b">
            <a:normAutofit/>
          </a:bodyPr>
          <a:lstStyle>
            <a:lvl1pPr>
              <a:defRPr sz="8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A81CD69-43B3-4FF7-AA41-30C36C957E65}"/>
              </a:ext>
            </a:extLst>
          </p:cNvPr>
          <p:cNvSpPr>
            <a:spLocks noGrp="1"/>
          </p:cNvSpPr>
          <p:nvPr>
            <p:ph type="body" idx="1"/>
          </p:nvPr>
        </p:nvSpPr>
        <p:spPr>
          <a:xfrm>
            <a:off x="841248" y="4983480"/>
            <a:ext cx="10515600" cy="1124712"/>
          </a:xfrm>
        </p:spPr>
        <p:txBody>
          <a:bodyPr>
            <a:normAutofit/>
          </a:bodyPr>
          <a:lstStyle>
            <a:lvl1pPr marL="0" indent="0">
              <a:buNone/>
              <a:defRPr sz="28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2BF300D-5CBE-47E9-A193-E23C8314D0EA}"/>
              </a:ext>
            </a:extLst>
          </p:cNvPr>
          <p:cNvSpPr>
            <a:spLocks noGrp="1"/>
          </p:cNvSpPr>
          <p:nvPr>
            <p:ph type="dt" sz="half" idx="10"/>
          </p:nvPr>
        </p:nvSpPr>
        <p:spPr/>
        <p:txBody>
          <a:bodyPr/>
          <a:lstStyle/>
          <a:p>
            <a:fld id="{72345051-2045-45DA-935E-2E3CA1A69ADC}" type="datetimeFigureOut">
              <a:rPr lang="en-US" smtClean="0"/>
              <a:t>7/6/2020</a:t>
            </a:fld>
            <a:endParaRPr lang="en-US"/>
          </a:p>
        </p:txBody>
      </p:sp>
      <p:sp>
        <p:nvSpPr>
          <p:cNvPr id="5" name="Footer Placeholder 4">
            <a:extLst>
              <a:ext uri="{FF2B5EF4-FFF2-40B4-BE49-F238E27FC236}">
                <a16:creationId xmlns:a16="http://schemas.microsoft.com/office/drawing/2014/main" id="{56E7DF3F-C51A-4DB1-9FCE-E3E0D8E9257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5269CF4-FAAB-44EF-A2A5-8352B4AA384F}"/>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7" name="Rectangle 6" descr="Tag=AccentColor&#10;Flavor=Light&#10;Target=FillAndLine">
            <a:extLst>
              <a:ext uri="{FF2B5EF4-FFF2-40B4-BE49-F238E27FC236}">
                <a16:creationId xmlns:a16="http://schemas.microsoft.com/office/drawing/2014/main" id="{417A8947-4521-4FE1-8E44-27363435CE1B}"/>
              </a:ext>
            </a:extLst>
          </p:cNvPr>
          <p:cNvSpPr/>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23354324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ADE264-531D-49C1-A8AF-2B4C1D218FAB}"/>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4B9A1B8-2F1B-46AA-858A-CFFF5AF7CEB0}"/>
              </a:ext>
            </a:extLst>
          </p:cNvPr>
          <p:cNvSpPr>
            <a:spLocks noGrp="1"/>
          </p:cNvSpPr>
          <p:nvPr>
            <p:ph sz="half" idx="1"/>
          </p:nvPr>
        </p:nvSpPr>
        <p:spPr>
          <a:xfrm>
            <a:off x="838200" y="1929384"/>
            <a:ext cx="5181600" cy="42519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6E6B9631-18C0-43BD-8AF3-9137D6D4C234}"/>
              </a:ext>
            </a:extLst>
          </p:cNvPr>
          <p:cNvSpPr>
            <a:spLocks noGrp="1"/>
          </p:cNvSpPr>
          <p:nvPr>
            <p:ph sz="half" idx="2"/>
          </p:nvPr>
        </p:nvSpPr>
        <p:spPr>
          <a:xfrm>
            <a:off x="6172200" y="1929384"/>
            <a:ext cx="5181600" cy="42519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E9032FCA-14C6-4497-9C27-3F58062442CE}"/>
              </a:ext>
            </a:extLst>
          </p:cNvPr>
          <p:cNvSpPr>
            <a:spLocks noGrp="1"/>
          </p:cNvSpPr>
          <p:nvPr>
            <p:ph type="dt" sz="half" idx="10"/>
          </p:nvPr>
        </p:nvSpPr>
        <p:spPr/>
        <p:txBody>
          <a:bodyPr/>
          <a:lstStyle/>
          <a:p>
            <a:fld id="{72345051-2045-45DA-935E-2E3CA1A69ADC}" type="datetimeFigureOut">
              <a:rPr lang="en-US" smtClean="0"/>
              <a:t>7/6/2020</a:t>
            </a:fld>
            <a:endParaRPr lang="en-US"/>
          </a:p>
        </p:txBody>
      </p:sp>
      <p:sp>
        <p:nvSpPr>
          <p:cNvPr id="6" name="Footer Placeholder 5">
            <a:extLst>
              <a:ext uri="{FF2B5EF4-FFF2-40B4-BE49-F238E27FC236}">
                <a16:creationId xmlns:a16="http://schemas.microsoft.com/office/drawing/2014/main" id="{961E5057-693B-4E10-958E-0ABE79FEC70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70CECB1-0A35-4C10-9D3D-FE4404283011}"/>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9" name="Rectangle 8" descr="Tag=AccentColor&#10;Flavor=Light&#10;Target=FillAndLine">
            <a:extLst>
              <a:ext uri="{FF2B5EF4-FFF2-40B4-BE49-F238E27FC236}">
                <a16:creationId xmlns:a16="http://schemas.microsoft.com/office/drawing/2014/main" id="{2FAAC677-2D37-4F63-9C4B-711A2988EE02}"/>
              </a:ext>
            </a:extLst>
          </p:cNvPr>
          <p:cNvSpPr/>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3683619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8AE282-8875-4F49-AB21-E1C2BCAEA1F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1712EA2-EF8C-4F18-BECF-AD121F72816A}"/>
              </a:ext>
            </a:extLst>
          </p:cNvPr>
          <p:cNvSpPr>
            <a:spLocks noGrp="1"/>
          </p:cNvSpPr>
          <p:nvPr>
            <p:ph type="body" idx="1"/>
          </p:nvPr>
        </p:nvSpPr>
        <p:spPr>
          <a:xfrm>
            <a:off x="839788" y="1938528"/>
            <a:ext cx="5157787" cy="823912"/>
          </a:xfrm>
        </p:spPr>
        <p:txBody>
          <a:bodyPr anchor="b">
            <a:normAutofit/>
          </a:bodyPr>
          <a:lstStyle>
            <a:lvl1pPr marL="0" indent="0">
              <a:buNone/>
              <a:defRPr sz="36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D7B59D4-E93F-40C1-A1A2-F1867830C678}"/>
              </a:ext>
            </a:extLst>
          </p:cNvPr>
          <p:cNvSpPr>
            <a:spLocks noGrp="1"/>
          </p:cNvSpPr>
          <p:nvPr>
            <p:ph sz="half" idx="2"/>
          </p:nvPr>
        </p:nvSpPr>
        <p:spPr>
          <a:xfrm>
            <a:off x="839788" y="2926080"/>
            <a:ext cx="5157787" cy="32644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6E810616-1C77-42AE-8449-D0B64E2B8475}"/>
              </a:ext>
            </a:extLst>
          </p:cNvPr>
          <p:cNvSpPr>
            <a:spLocks noGrp="1"/>
          </p:cNvSpPr>
          <p:nvPr>
            <p:ph type="body" sz="quarter" idx="3"/>
          </p:nvPr>
        </p:nvSpPr>
        <p:spPr>
          <a:xfrm>
            <a:off x="6172200" y="1938528"/>
            <a:ext cx="5183188" cy="823912"/>
          </a:xfrm>
        </p:spPr>
        <p:txBody>
          <a:bodyPr anchor="b">
            <a:normAutofit/>
          </a:bodyPr>
          <a:lstStyle>
            <a:lvl1pPr marL="0" indent="0">
              <a:buNone/>
              <a:defRPr sz="36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A74E172-AFE8-48E4-BBB0-CA6D4EC1127C}"/>
              </a:ext>
            </a:extLst>
          </p:cNvPr>
          <p:cNvSpPr>
            <a:spLocks noGrp="1"/>
          </p:cNvSpPr>
          <p:nvPr>
            <p:ph sz="quarter" idx="4"/>
          </p:nvPr>
        </p:nvSpPr>
        <p:spPr>
          <a:xfrm>
            <a:off x="6172200" y="2926080"/>
            <a:ext cx="5183188" cy="32644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4C9407CC-270D-4C98-B95C-7AE67D2E1913}"/>
              </a:ext>
            </a:extLst>
          </p:cNvPr>
          <p:cNvSpPr>
            <a:spLocks noGrp="1"/>
          </p:cNvSpPr>
          <p:nvPr>
            <p:ph type="dt" sz="half" idx="10"/>
          </p:nvPr>
        </p:nvSpPr>
        <p:spPr/>
        <p:txBody>
          <a:bodyPr/>
          <a:lstStyle/>
          <a:p>
            <a:fld id="{72345051-2045-45DA-935E-2E3CA1A69ADC}" type="datetimeFigureOut">
              <a:rPr lang="en-US" smtClean="0"/>
              <a:t>7/6/2020</a:t>
            </a:fld>
            <a:endParaRPr lang="en-US"/>
          </a:p>
        </p:txBody>
      </p:sp>
      <p:sp>
        <p:nvSpPr>
          <p:cNvPr id="8" name="Footer Placeholder 7">
            <a:extLst>
              <a:ext uri="{FF2B5EF4-FFF2-40B4-BE49-F238E27FC236}">
                <a16:creationId xmlns:a16="http://schemas.microsoft.com/office/drawing/2014/main" id="{454070D5-9B7B-47FC-9F75-F6AD9607452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28EAC17-33BE-4265-8C06-644C2D34FD3C}"/>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11" name="Rectangle 10" descr="Tag=AccentColor&#10;Flavor=Light&#10;Target=FillAndLine">
            <a:extLst>
              <a:ext uri="{FF2B5EF4-FFF2-40B4-BE49-F238E27FC236}">
                <a16:creationId xmlns:a16="http://schemas.microsoft.com/office/drawing/2014/main" id="{F634C457-AEBF-47D7-9200-BAD05D138B12}"/>
              </a:ext>
            </a:extLst>
          </p:cNvPr>
          <p:cNvSpPr/>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23334866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EE9AC0-40CD-4451-BF00-5E2FC7B7451B}"/>
              </a:ext>
            </a:extLst>
          </p:cNvPr>
          <p:cNvSpPr>
            <a:spLocks noGrp="1"/>
          </p:cNvSpPr>
          <p:nvPr>
            <p:ph type="title"/>
          </p:nvPr>
        </p:nvSpPr>
        <p:spPr>
          <a:xfrm>
            <a:off x="2203704" y="1728216"/>
            <a:ext cx="7781544" cy="3392424"/>
          </a:xfrm>
        </p:spPr>
        <p:txBody>
          <a:bodyPr>
            <a:normAutofit/>
          </a:bodyPr>
          <a:lstStyle>
            <a:lvl1pPr algn="ctr">
              <a:defRPr sz="7800"/>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C6FD9A32-9C83-452B-BC69-CC6E95D3C93C}"/>
              </a:ext>
            </a:extLst>
          </p:cNvPr>
          <p:cNvSpPr>
            <a:spLocks noGrp="1"/>
          </p:cNvSpPr>
          <p:nvPr>
            <p:ph type="dt" sz="half" idx="10"/>
          </p:nvPr>
        </p:nvSpPr>
        <p:spPr/>
        <p:txBody>
          <a:bodyPr/>
          <a:lstStyle/>
          <a:p>
            <a:fld id="{72345051-2045-45DA-935E-2E3CA1A69ADC}" type="datetimeFigureOut">
              <a:rPr lang="en-US" smtClean="0"/>
              <a:t>7/6/2020</a:t>
            </a:fld>
            <a:endParaRPr lang="en-US"/>
          </a:p>
        </p:txBody>
      </p:sp>
      <p:sp>
        <p:nvSpPr>
          <p:cNvPr id="4" name="Footer Placeholder 3">
            <a:extLst>
              <a:ext uri="{FF2B5EF4-FFF2-40B4-BE49-F238E27FC236}">
                <a16:creationId xmlns:a16="http://schemas.microsoft.com/office/drawing/2014/main" id="{6B87B83E-E23E-42DE-876D-F55908A97DC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61C03A8-D428-4010-B413-13B1E9922628}"/>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6" name="Rectangle 6" descr="Tag=AccentColor&#10;Flavor=Light&#10;Target=FillAndLine">
            <a:extLst>
              <a:ext uri="{FF2B5EF4-FFF2-40B4-BE49-F238E27FC236}">
                <a16:creationId xmlns:a16="http://schemas.microsoft.com/office/drawing/2014/main" id="{17F03060-85EC-4182-8C18-C6EE0D373E4B}"/>
              </a:ext>
            </a:extLst>
          </p:cNvPr>
          <p:cNvSpPr/>
          <p:nvPr/>
        </p:nvSpPr>
        <p:spPr>
          <a:xfrm>
            <a:off x="3974206" y="5126892"/>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4559419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2816A0-77C4-4A3F-87BD-A7321E3C84D2}"/>
              </a:ext>
            </a:extLst>
          </p:cNvPr>
          <p:cNvSpPr>
            <a:spLocks noGrp="1"/>
          </p:cNvSpPr>
          <p:nvPr>
            <p:ph type="dt" sz="half" idx="10"/>
          </p:nvPr>
        </p:nvSpPr>
        <p:spPr/>
        <p:txBody>
          <a:bodyPr/>
          <a:lstStyle/>
          <a:p>
            <a:fld id="{72345051-2045-45DA-935E-2E3CA1A69ADC}" type="datetimeFigureOut">
              <a:rPr lang="en-US" smtClean="0"/>
              <a:t>7/6/2020</a:t>
            </a:fld>
            <a:endParaRPr lang="en-US"/>
          </a:p>
        </p:txBody>
      </p:sp>
      <p:sp>
        <p:nvSpPr>
          <p:cNvPr id="3" name="Footer Placeholder 2">
            <a:extLst>
              <a:ext uri="{FF2B5EF4-FFF2-40B4-BE49-F238E27FC236}">
                <a16:creationId xmlns:a16="http://schemas.microsoft.com/office/drawing/2014/main" id="{A5FC3464-F026-4C77-9441-55ECA5054D5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87D9257-BADE-4D0B-AF0B-D09FE95FA078}"/>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27195649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A1C48E-F751-45A2-9010-208B81EDBE69}"/>
              </a:ext>
            </a:extLst>
          </p:cNvPr>
          <p:cNvSpPr>
            <a:spLocks noGrp="1"/>
          </p:cNvSpPr>
          <p:nvPr>
            <p:ph type="title"/>
          </p:nvPr>
        </p:nvSpPr>
        <p:spPr>
          <a:xfrm>
            <a:off x="839788" y="457200"/>
            <a:ext cx="3932237" cy="3429000"/>
          </a:xfrm>
        </p:spPr>
        <p:txBody>
          <a:bodyPr anchor="b">
            <a:normAutofit/>
          </a:bodyPr>
          <a:lstStyle>
            <a:lvl1pPr>
              <a:defRPr sz="6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9D501F6-8430-4758-8636-74D68E990EC3}"/>
              </a:ext>
            </a:extLst>
          </p:cNvPr>
          <p:cNvSpPr>
            <a:spLocks noGrp="1"/>
          </p:cNvSpPr>
          <p:nvPr>
            <p:ph idx="1"/>
          </p:nvPr>
        </p:nvSpPr>
        <p:spPr>
          <a:xfrm>
            <a:off x="5303520" y="548640"/>
            <a:ext cx="6053328" cy="5431536"/>
          </a:xfrm>
        </p:spPr>
        <p:txBody>
          <a:bodyPr anchor="ct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2E79DC39-A29C-494C-98B6-999746C5F38A}"/>
              </a:ext>
            </a:extLst>
          </p:cNvPr>
          <p:cNvSpPr>
            <a:spLocks noGrp="1"/>
          </p:cNvSpPr>
          <p:nvPr>
            <p:ph type="body" sz="half" idx="2"/>
          </p:nvPr>
        </p:nvSpPr>
        <p:spPr>
          <a:xfrm>
            <a:off x="839788" y="3977640"/>
            <a:ext cx="3932237" cy="2002536"/>
          </a:xfrm>
        </p:spPr>
        <p:txBody>
          <a:bodyPr>
            <a:normAutofit/>
          </a:bodyPr>
          <a:lstStyle>
            <a:lvl1pPr marL="0" indent="0">
              <a:buNone/>
              <a:defRPr sz="3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584C988-A6DB-469A-B8AA-31866F36E83D}"/>
              </a:ext>
            </a:extLst>
          </p:cNvPr>
          <p:cNvSpPr>
            <a:spLocks noGrp="1"/>
          </p:cNvSpPr>
          <p:nvPr>
            <p:ph type="dt" sz="half" idx="10"/>
          </p:nvPr>
        </p:nvSpPr>
        <p:spPr/>
        <p:txBody>
          <a:bodyPr/>
          <a:lstStyle/>
          <a:p>
            <a:fld id="{72345051-2045-45DA-935E-2E3CA1A69ADC}" type="datetimeFigureOut">
              <a:rPr lang="en-US" smtClean="0"/>
              <a:t>7/6/2020</a:t>
            </a:fld>
            <a:endParaRPr lang="en-US"/>
          </a:p>
        </p:txBody>
      </p:sp>
      <p:sp>
        <p:nvSpPr>
          <p:cNvPr id="6" name="Footer Placeholder 5">
            <a:extLst>
              <a:ext uri="{FF2B5EF4-FFF2-40B4-BE49-F238E27FC236}">
                <a16:creationId xmlns:a16="http://schemas.microsoft.com/office/drawing/2014/main" id="{02BC39C3-81EB-4828-9AD3-2F1FAC521E6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059376C-9810-49A5-BC9A-4E6A02175273}"/>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8" name="Rectangle 6" descr="Tag=AccentColor&#10;Flavor=Light&#10;Target=FillAndLine">
            <a:extLst>
              <a:ext uri="{FF2B5EF4-FFF2-40B4-BE49-F238E27FC236}">
                <a16:creationId xmlns:a16="http://schemas.microsoft.com/office/drawing/2014/main" id="{B9F96F3A-E64D-4401-B02C-BCD5CAA97CFF}"/>
              </a:ext>
            </a:extLst>
          </p:cNvPr>
          <p:cNvSpPr/>
          <p:nvPr/>
        </p:nvSpPr>
        <p:spPr>
          <a:xfrm rot="5400000">
            <a:off x="2797492" y="3254143"/>
            <a:ext cx="4480560" cy="27432"/>
          </a:xfrm>
          <a:custGeom>
            <a:avLst/>
            <a:gdLst>
              <a:gd name="connsiteX0" fmla="*/ 0 w 4480560"/>
              <a:gd name="connsiteY0" fmla="*/ 0 h 27432"/>
              <a:gd name="connsiteX1" fmla="*/ 595274 w 4480560"/>
              <a:gd name="connsiteY1" fmla="*/ 0 h 27432"/>
              <a:gd name="connsiteX2" fmla="*/ 1100938 w 4480560"/>
              <a:gd name="connsiteY2" fmla="*/ 0 h 27432"/>
              <a:gd name="connsiteX3" fmla="*/ 1651406 w 4480560"/>
              <a:gd name="connsiteY3" fmla="*/ 0 h 27432"/>
              <a:gd name="connsiteX4" fmla="*/ 2336292 w 4480560"/>
              <a:gd name="connsiteY4" fmla="*/ 0 h 27432"/>
              <a:gd name="connsiteX5" fmla="*/ 2931566 w 4480560"/>
              <a:gd name="connsiteY5" fmla="*/ 0 h 27432"/>
              <a:gd name="connsiteX6" fmla="*/ 3482035 w 4480560"/>
              <a:gd name="connsiteY6" fmla="*/ 0 h 27432"/>
              <a:gd name="connsiteX7" fmla="*/ 4480560 w 4480560"/>
              <a:gd name="connsiteY7" fmla="*/ 0 h 27432"/>
              <a:gd name="connsiteX8" fmla="*/ 4480560 w 4480560"/>
              <a:gd name="connsiteY8" fmla="*/ 27432 h 27432"/>
              <a:gd name="connsiteX9" fmla="*/ 3840480 w 4480560"/>
              <a:gd name="connsiteY9" fmla="*/ 27432 h 27432"/>
              <a:gd name="connsiteX10" fmla="*/ 3290011 w 4480560"/>
              <a:gd name="connsiteY10" fmla="*/ 27432 h 27432"/>
              <a:gd name="connsiteX11" fmla="*/ 2560320 w 4480560"/>
              <a:gd name="connsiteY11" fmla="*/ 27432 h 27432"/>
              <a:gd name="connsiteX12" fmla="*/ 1965046 w 4480560"/>
              <a:gd name="connsiteY12" fmla="*/ 27432 h 27432"/>
              <a:gd name="connsiteX13" fmla="*/ 1459382 w 4480560"/>
              <a:gd name="connsiteY13" fmla="*/ 27432 h 27432"/>
              <a:gd name="connsiteX14" fmla="*/ 774497 w 4480560"/>
              <a:gd name="connsiteY14" fmla="*/ 27432 h 27432"/>
              <a:gd name="connsiteX15" fmla="*/ 0 w 4480560"/>
              <a:gd name="connsiteY15" fmla="*/ 27432 h 27432"/>
              <a:gd name="connsiteX16" fmla="*/ 0 w 4480560"/>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27432"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79587" y="8304"/>
                  <a:pt x="4480082" y="21512"/>
                  <a:pt x="4480560" y="27432"/>
                </a:cubicBezTo>
                <a:cubicBezTo>
                  <a:pt x="4314132" y="24068"/>
                  <a:pt x="4028383" y="45776"/>
                  <a:pt x="3840480" y="27432"/>
                </a:cubicBezTo>
                <a:cubicBezTo>
                  <a:pt x="3652577" y="9088"/>
                  <a:pt x="3547615" y="11992"/>
                  <a:pt x="3290011" y="27432"/>
                </a:cubicBezTo>
                <a:cubicBezTo>
                  <a:pt x="3032407" y="42872"/>
                  <a:pt x="2830268" y="17863"/>
                  <a:pt x="2560320" y="27432"/>
                </a:cubicBezTo>
                <a:cubicBezTo>
                  <a:pt x="2290372" y="37001"/>
                  <a:pt x="2147422" y="15872"/>
                  <a:pt x="1965046" y="27432"/>
                </a:cubicBezTo>
                <a:cubicBezTo>
                  <a:pt x="1782670" y="38992"/>
                  <a:pt x="1689791" y="49824"/>
                  <a:pt x="1459382" y="27432"/>
                </a:cubicBezTo>
                <a:cubicBezTo>
                  <a:pt x="1228973" y="5040"/>
                  <a:pt x="915486" y="45645"/>
                  <a:pt x="774497" y="27432"/>
                </a:cubicBezTo>
                <a:cubicBezTo>
                  <a:pt x="633508" y="9219"/>
                  <a:pt x="361442" y="-1963"/>
                  <a:pt x="0" y="27432"/>
                </a:cubicBezTo>
                <a:cubicBezTo>
                  <a:pt x="-1048" y="14992"/>
                  <a:pt x="-1120" y="7447"/>
                  <a:pt x="0" y="0"/>
                </a:cubicBezTo>
                <a:close/>
              </a:path>
              <a:path w="4480560" h="27432"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1045" y="9333"/>
                  <a:pt x="4481838" y="19699"/>
                  <a:pt x="4480560" y="27432"/>
                </a:cubicBezTo>
                <a:cubicBezTo>
                  <a:pt x="4279652" y="2294"/>
                  <a:pt x="4200762" y="50710"/>
                  <a:pt x="3930091" y="27432"/>
                </a:cubicBezTo>
                <a:cubicBezTo>
                  <a:pt x="3659420" y="4154"/>
                  <a:pt x="3456052" y="31438"/>
                  <a:pt x="3290011" y="27432"/>
                </a:cubicBezTo>
                <a:cubicBezTo>
                  <a:pt x="3123970" y="23426"/>
                  <a:pt x="2882392" y="41962"/>
                  <a:pt x="2649931" y="27432"/>
                </a:cubicBezTo>
                <a:cubicBezTo>
                  <a:pt x="2417470" y="12902"/>
                  <a:pt x="2238426" y="16481"/>
                  <a:pt x="2054657" y="27432"/>
                </a:cubicBezTo>
                <a:cubicBezTo>
                  <a:pt x="1870888" y="38383"/>
                  <a:pt x="1566368" y="54184"/>
                  <a:pt x="1324966" y="27432"/>
                </a:cubicBezTo>
                <a:cubicBezTo>
                  <a:pt x="1083564" y="680"/>
                  <a:pt x="787410" y="20090"/>
                  <a:pt x="595274" y="27432"/>
                </a:cubicBezTo>
                <a:cubicBezTo>
                  <a:pt x="403138" y="34774"/>
                  <a:pt x="169622" y="19643"/>
                  <a:pt x="0" y="27432"/>
                </a:cubicBezTo>
                <a:cubicBezTo>
                  <a:pt x="211" y="18145"/>
                  <a:pt x="120" y="6480"/>
                  <a:pt x="0" y="0"/>
                </a:cubicBezTo>
                <a:close/>
              </a:path>
            </a:pathLst>
          </a:custGeom>
          <a:solidFill>
            <a:schemeClr val="tx1"/>
          </a:solidFill>
          <a:ln w="4445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697676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237704-80BD-41B0-8395-41618EC3AFBC}"/>
              </a:ext>
            </a:extLst>
          </p:cNvPr>
          <p:cNvSpPr>
            <a:spLocks noGrp="1"/>
          </p:cNvSpPr>
          <p:nvPr>
            <p:ph type="title"/>
          </p:nvPr>
        </p:nvSpPr>
        <p:spPr>
          <a:xfrm>
            <a:off x="839788" y="457200"/>
            <a:ext cx="3931920" cy="3429000"/>
          </a:xfrm>
        </p:spPr>
        <p:txBody>
          <a:bodyPr anchor="b">
            <a:normAutofit/>
          </a:bodyPr>
          <a:lstStyle>
            <a:lvl1pPr>
              <a:defRPr sz="60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14DA4032-EC66-4974-BD30-898B60E4B562}"/>
              </a:ext>
            </a:extLst>
          </p:cNvPr>
          <p:cNvSpPr>
            <a:spLocks noGrp="1"/>
          </p:cNvSpPr>
          <p:nvPr>
            <p:ph type="pic" idx="1"/>
          </p:nvPr>
        </p:nvSpPr>
        <p:spPr>
          <a:xfrm>
            <a:off x="5303520" y="548640"/>
            <a:ext cx="6053328" cy="543153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921802D0-5574-4631-BA49-92362F8E40DC}"/>
              </a:ext>
            </a:extLst>
          </p:cNvPr>
          <p:cNvSpPr>
            <a:spLocks noGrp="1"/>
          </p:cNvSpPr>
          <p:nvPr>
            <p:ph type="body" sz="half" idx="2"/>
          </p:nvPr>
        </p:nvSpPr>
        <p:spPr>
          <a:xfrm>
            <a:off x="839788" y="3977640"/>
            <a:ext cx="3931920" cy="2002536"/>
          </a:xfrm>
        </p:spPr>
        <p:txBody>
          <a:bodyPr>
            <a:normAutofit/>
          </a:bodyPr>
          <a:lstStyle>
            <a:lvl1pPr marL="0" indent="0">
              <a:buNone/>
              <a:defRPr sz="3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62C2F5B-DDDD-4E64-94A9-99E46F4B06A0}"/>
              </a:ext>
            </a:extLst>
          </p:cNvPr>
          <p:cNvSpPr>
            <a:spLocks noGrp="1"/>
          </p:cNvSpPr>
          <p:nvPr>
            <p:ph type="dt" sz="half" idx="10"/>
          </p:nvPr>
        </p:nvSpPr>
        <p:spPr/>
        <p:txBody>
          <a:bodyPr/>
          <a:lstStyle/>
          <a:p>
            <a:fld id="{72345051-2045-45DA-935E-2E3CA1A69ADC}" type="datetimeFigureOut">
              <a:rPr lang="en-US" smtClean="0"/>
              <a:t>7/6/2020</a:t>
            </a:fld>
            <a:endParaRPr lang="en-US"/>
          </a:p>
        </p:txBody>
      </p:sp>
      <p:sp>
        <p:nvSpPr>
          <p:cNvPr id="6" name="Footer Placeholder 5">
            <a:extLst>
              <a:ext uri="{FF2B5EF4-FFF2-40B4-BE49-F238E27FC236}">
                <a16:creationId xmlns:a16="http://schemas.microsoft.com/office/drawing/2014/main" id="{D4FA8D36-8865-48E7-8249-ED729A5F709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30F98C3-0B62-4361-8408-A01F70807CDB}"/>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8" name="Rectangle 6" descr="Tag=AccentColor&#10;Flavor=Light&#10;Target=FillAndLine">
            <a:extLst>
              <a:ext uri="{FF2B5EF4-FFF2-40B4-BE49-F238E27FC236}">
                <a16:creationId xmlns:a16="http://schemas.microsoft.com/office/drawing/2014/main" id="{FE511AB6-FEAF-4549-BA88-0764BD10B63D}"/>
              </a:ext>
            </a:extLst>
          </p:cNvPr>
          <p:cNvSpPr/>
          <p:nvPr/>
        </p:nvSpPr>
        <p:spPr>
          <a:xfrm rot="5400000">
            <a:off x="2798064" y="3254143"/>
            <a:ext cx="4480560" cy="27432"/>
          </a:xfrm>
          <a:custGeom>
            <a:avLst/>
            <a:gdLst>
              <a:gd name="connsiteX0" fmla="*/ 0 w 4480560"/>
              <a:gd name="connsiteY0" fmla="*/ 0 h 27432"/>
              <a:gd name="connsiteX1" fmla="*/ 595274 w 4480560"/>
              <a:gd name="connsiteY1" fmla="*/ 0 h 27432"/>
              <a:gd name="connsiteX2" fmla="*/ 1100938 w 4480560"/>
              <a:gd name="connsiteY2" fmla="*/ 0 h 27432"/>
              <a:gd name="connsiteX3" fmla="*/ 1651406 w 4480560"/>
              <a:gd name="connsiteY3" fmla="*/ 0 h 27432"/>
              <a:gd name="connsiteX4" fmla="*/ 2336292 w 4480560"/>
              <a:gd name="connsiteY4" fmla="*/ 0 h 27432"/>
              <a:gd name="connsiteX5" fmla="*/ 2931566 w 4480560"/>
              <a:gd name="connsiteY5" fmla="*/ 0 h 27432"/>
              <a:gd name="connsiteX6" fmla="*/ 3482035 w 4480560"/>
              <a:gd name="connsiteY6" fmla="*/ 0 h 27432"/>
              <a:gd name="connsiteX7" fmla="*/ 4480560 w 4480560"/>
              <a:gd name="connsiteY7" fmla="*/ 0 h 27432"/>
              <a:gd name="connsiteX8" fmla="*/ 4480560 w 4480560"/>
              <a:gd name="connsiteY8" fmla="*/ 27432 h 27432"/>
              <a:gd name="connsiteX9" fmla="*/ 3840480 w 4480560"/>
              <a:gd name="connsiteY9" fmla="*/ 27432 h 27432"/>
              <a:gd name="connsiteX10" fmla="*/ 3290011 w 4480560"/>
              <a:gd name="connsiteY10" fmla="*/ 27432 h 27432"/>
              <a:gd name="connsiteX11" fmla="*/ 2560320 w 4480560"/>
              <a:gd name="connsiteY11" fmla="*/ 27432 h 27432"/>
              <a:gd name="connsiteX12" fmla="*/ 1965046 w 4480560"/>
              <a:gd name="connsiteY12" fmla="*/ 27432 h 27432"/>
              <a:gd name="connsiteX13" fmla="*/ 1459382 w 4480560"/>
              <a:gd name="connsiteY13" fmla="*/ 27432 h 27432"/>
              <a:gd name="connsiteX14" fmla="*/ 774497 w 4480560"/>
              <a:gd name="connsiteY14" fmla="*/ 27432 h 27432"/>
              <a:gd name="connsiteX15" fmla="*/ 0 w 4480560"/>
              <a:gd name="connsiteY15" fmla="*/ 27432 h 27432"/>
              <a:gd name="connsiteX16" fmla="*/ 0 w 4480560"/>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27432"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79587" y="8304"/>
                  <a:pt x="4480082" y="21512"/>
                  <a:pt x="4480560" y="27432"/>
                </a:cubicBezTo>
                <a:cubicBezTo>
                  <a:pt x="4314132" y="24068"/>
                  <a:pt x="4028383" y="45776"/>
                  <a:pt x="3840480" y="27432"/>
                </a:cubicBezTo>
                <a:cubicBezTo>
                  <a:pt x="3652577" y="9088"/>
                  <a:pt x="3547615" y="11992"/>
                  <a:pt x="3290011" y="27432"/>
                </a:cubicBezTo>
                <a:cubicBezTo>
                  <a:pt x="3032407" y="42872"/>
                  <a:pt x="2830268" y="17863"/>
                  <a:pt x="2560320" y="27432"/>
                </a:cubicBezTo>
                <a:cubicBezTo>
                  <a:pt x="2290372" y="37001"/>
                  <a:pt x="2147422" y="15872"/>
                  <a:pt x="1965046" y="27432"/>
                </a:cubicBezTo>
                <a:cubicBezTo>
                  <a:pt x="1782670" y="38992"/>
                  <a:pt x="1689791" y="49824"/>
                  <a:pt x="1459382" y="27432"/>
                </a:cubicBezTo>
                <a:cubicBezTo>
                  <a:pt x="1228973" y="5040"/>
                  <a:pt x="915486" y="45645"/>
                  <a:pt x="774497" y="27432"/>
                </a:cubicBezTo>
                <a:cubicBezTo>
                  <a:pt x="633508" y="9219"/>
                  <a:pt x="361442" y="-1963"/>
                  <a:pt x="0" y="27432"/>
                </a:cubicBezTo>
                <a:cubicBezTo>
                  <a:pt x="-1048" y="14992"/>
                  <a:pt x="-1120" y="7447"/>
                  <a:pt x="0" y="0"/>
                </a:cubicBezTo>
                <a:close/>
              </a:path>
              <a:path w="4480560" h="27432"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1045" y="9333"/>
                  <a:pt x="4481838" y="19699"/>
                  <a:pt x="4480560" y="27432"/>
                </a:cubicBezTo>
                <a:cubicBezTo>
                  <a:pt x="4279652" y="2294"/>
                  <a:pt x="4200762" y="50710"/>
                  <a:pt x="3930091" y="27432"/>
                </a:cubicBezTo>
                <a:cubicBezTo>
                  <a:pt x="3659420" y="4154"/>
                  <a:pt x="3456052" y="31438"/>
                  <a:pt x="3290011" y="27432"/>
                </a:cubicBezTo>
                <a:cubicBezTo>
                  <a:pt x="3123970" y="23426"/>
                  <a:pt x="2882392" y="41962"/>
                  <a:pt x="2649931" y="27432"/>
                </a:cubicBezTo>
                <a:cubicBezTo>
                  <a:pt x="2417470" y="12902"/>
                  <a:pt x="2238426" y="16481"/>
                  <a:pt x="2054657" y="27432"/>
                </a:cubicBezTo>
                <a:cubicBezTo>
                  <a:pt x="1870888" y="38383"/>
                  <a:pt x="1566368" y="54184"/>
                  <a:pt x="1324966" y="27432"/>
                </a:cubicBezTo>
                <a:cubicBezTo>
                  <a:pt x="1083564" y="680"/>
                  <a:pt x="787410" y="20090"/>
                  <a:pt x="595274" y="27432"/>
                </a:cubicBezTo>
                <a:cubicBezTo>
                  <a:pt x="403138" y="34774"/>
                  <a:pt x="169622" y="19643"/>
                  <a:pt x="0" y="27432"/>
                </a:cubicBezTo>
                <a:cubicBezTo>
                  <a:pt x="211" y="18145"/>
                  <a:pt x="120" y="6480"/>
                  <a:pt x="0" y="0"/>
                </a:cubicBezTo>
                <a:close/>
              </a:path>
            </a:pathLst>
          </a:custGeom>
          <a:solidFill>
            <a:schemeClr val="tx1"/>
          </a:solidFill>
          <a:ln w="4445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398073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07CF8D-FF51-4FD8-B968-A2C85073478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661A953-02EA-491B-A215-AF8420D74D3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4084D1E-BC98-44E4-8D2C-89CCDC293331}"/>
              </a:ext>
            </a:extLst>
          </p:cNvPr>
          <p:cNvSpPr>
            <a:spLocks noGrp="1"/>
          </p:cNvSpPr>
          <p:nvPr>
            <p:ph type="dt" sz="half" idx="10"/>
          </p:nvPr>
        </p:nvSpPr>
        <p:spPr/>
        <p:txBody>
          <a:bodyPr/>
          <a:lstStyle/>
          <a:p>
            <a:fld id="{72345051-2045-45DA-935E-2E3CA1A69ADC}" type="datetimeFigureOut">
              <a:rPr lang="en-US" smtClean="0"/>
              <a:t>7/6/2020</a:t>
            </a:fld>
            <a:endParaRPr lang="en-US"/>
          </a:p>
        </p:txBody>
      </p:sp>
      <p:sp>
        <p:nvSpPr>
          <p:cNvPr id="5" name="Footer Placeholder 4">
            <a:extLst>
              <a:ext uri="{FF2B5EF4-FFF2-40B4-BE49-F238E27FC236}">
                <a16:creationId xmlns:a16="http://schemas.microsoft.com/office/drawing/2014/main" id="{513019EB-9C2B-4833-B72A-14769415972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5F6E764-5688-45F5-94ED-A7357D2F5689}"/>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26704084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20E3CB6-3025-40BF-A04B-A7B0CB4C01F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EDD5CB3-8B24-48C7-89D3-8DCAD36A453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0BC931-E2BF-4C1D-91AA-89F82F8268B2}"/>
              </a:ext>
            </a:extLst>
          </p:cNvPr>
          <p:cNvSpPr>
            <a:spLocks noGrp="1"/>
          </p:cNvSpPr>
          <p:nvPr>
            <p:ph type="dt" sz="half" idx="10"/>
          </p:nvPr>
        </p:nvSpPr>
        <p:spPr/>
        <p:txBody>
          <a:bodyPr/>
          <a:lstStyle/>
          <a:p>
            <a:fld id="{72345051-2045-45DA-935E-2E3CA1A69ADC}" type="datetimeFigureOut">
              <a:rPr lang="en-US" smtClean="0"/>
              <a:t>7/6/2020</a:t>
            </a:fld>
            <a:endParaRPr lang="en-US"/>
          </a:p>
        </p:txBody>
      </p:sp>
      <p:sp>
        <p:nvSpPr>
          <p:cNvPr id="5" name="Footer Placeholder 4">
            <a:extLst>
              <a:ext uri="{FF2B5EF4-FFF2-40B4-BE49-F238E27FC236}">
                <a16:creationId xmlns:a16="http://schemas.microsoft.com/office/drawing/2014/main" id="{7548A135-AEE9-4483-957E-3D143318DD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28DEFD4-A052-46B3-B2AE-F3091D8A2F7B}"/>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24955712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F72D13B-FFCB-4650-AD3C-CB503735257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D0CA9470-DF15-46A1-BF0E-8A5367A4B0F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63047CB-E94D-482F-BACA-681E96C0EC2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fld id="{72345051-2045-45DA-935E-2E3CA1A69ADC}" type="datetimeFigureOut">
              <a:rPr lang="en-US" smtClean="0"/>
              <a:t>7/6/2020</a:t>
            </a:fld>
            <a:endParaRPr lang="en-US"/>
          </a:p>
        </p:txBody>
      </p:sp>
      <p:sp>
        <p:nvSpPr>
          <p:cNvPr id="5" name="Footer Placeholder 4">
            <a:extLst>
              <a:ext uri="{FF2B5EF4-FFF2-40B4-BE49-F238E27FC236}">
                <a16:creationId xmlns:a16="http://schemas.microsoft.com/office/drawing/2014/main" id="{2CFDA4B5-E797-42FC-8B7A-2294DF24A3D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78ED201-6D0E-422C-B4EC-566A3DC2980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600">
                <a:solidFill>
                  <a:schemeClr val="tx1">
                    <a:tint val="75000"/>
                  </a:schemeClr>
                </a:solidFill>
              </a:defRPr>
            </a:lvl1pPr>
          </a:lstStyle>
          <a:p>
            <a:fld id="{A7CD31F4-64FA-4BA0-9498-67783267A8C8}" type="slidenum">
              <a:rPr lang="en-US" smtClean="0"/>
              <a:t>‹#›</a:t>
            </a:fld>
            <a:endParaRPr lang="en-US"/>
          </a:p>
        </p:txBody>
      </p:sp>
    </p:spTree>
    <p:extLst>
      <p:ext uri="{BB962C8B-B14F-4D97-AF65-F5344CB8AC3E}">
        <p14:creationId xmlns:p14="http://schemas.microsoft.com/office/powerpoint/2010/main" val="2116402191"/>
      </p:ext>
    </p:extLst>
  </p:cSld>
  <p:clrMap bg1="lt1" tx1="dk1" bg2="lt2" tx2="dk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 id="2147483692" r:id="rId6"/>
    <p:sldLayoutId id="2147483688" r:id="rId7"/>
    <p:sldLayoutId id="2147483689" r:id="rId8"/>
    <p:sldLayoutId id="2147483690" r:id="rId9"/>
    <p:sldLayoutId id="2147483691" r:id="rId10"/>
    <p:sldLayoutId id="2147483693" r:id="rId11"/>
  </p:sldLayoutIdLst>
  <p:txStyles>
    <p:titleStyle>
      <a:lvl1pPr algn="l" defTabSz="914400" rtl="0" eaLnBrk="1" latinLnBrk="0" hangingPunct="1">
        <a:lnSpc>
          <a:spcPct val="100000"/>
        </a:lnSpc>
        <a:spcBef>
          <a:spcPct val="0"/>
        </a:spcBef>
        <a:buNone/>
        <a:defRPr sz="4800"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32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8">
            <a:extLst>
              <a:ext uri="{FF2B5EF4-FFF2-40B4-BE49-F238E27FC236}">
                <a16:creationId xmlns:a16="http://schemas.microsoft.com/office/drawing/2014/main" id="{AD35AE2F-5E3A-49D9-8DE1-8A333BA408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3">
            <a:extLst>
              <a:ext uri="{FF2B5EF4-FFF2-40B4-BE49-F238E27FC236}">
                <a16:creationId xmlns:a16="http://schemas.microsoft.com/office/drawing/2014/main" id="{D2E61415-C7C0-49D0-8FFE-5EF076AF2E52}"/>
              </a:ext>
            </a:extLst>
          </p:cNvPr>
          <p:cNvPicPr>
            <a:picLocks noChangeAspect="1"/>
          </p:cNvPicPr>
          <p:nvPr/>
        </p:nvPicPr>
        <p:blipFill rotWithShape="1">
          <a:blip r:embed="rId2">
            <a:alphaModFix amt="50000"/>
          </a:blip>
          <a:srcRect t="9978" r="-1" b="-1"/>
          <a:stretch/>
        </p:blipFill>
        <p:spPr>
          <a:xfrm>
            <a:off x="20" y="10"/>
            <a:ext cx="12188930" cy="6857990"/>
          </a:xfrm>
          <a:prstGeom prst="rect">
            <a:avLst/>
          </a:prstGeom>
        </p:spPr>
      </p:pic>
      <p:sp>
        <p:nvSpPr>
          <p:cNvPr id="2" name="Title 1">
            <a:extLst>
              <a:ext uri="{FF2B5EF4-FFF2-40B4-BE49-F238E27FC236}">
                <a16:creationId xmlns:a16="http://schemas.microsoft.com/office/drawing/2014/main" id="{0A6E8718-DF00-485E-B6FB-DCBC88A86535}"/>
              </a:ext>
            </a:extLst>
          </p:cNvPr>
          <p:cNvSpPr>
            <a:spLocks noGrp="1"/>
          </p:cNvSpPr>
          <p:nvPr>
            <p:ph type="ctrTitle"/>
          </p:nvPr>
        </p:nvSpPr>
        <p:spPr>
          <a:xfrm>
            <a:off x="1524000" y="1122363"/>
            <a:ext cx="9144000" cy="3063240"/>
          </a:xfrm>
        </p:spPr>
        <p:txBody>
          <a:bodyPr>
            <a:normAutofit/>
          </a:bodyPr>
          <a:lstStyle/>
          <a:p>
            <a:pPr algn="ctr"/>
            <a:r>
              <a:rPr lang="en-GB"/>
              <a:t>Gatsby Grange</a:t>
            </a:r>
          </a:p>
        </p:txBody>
      </p:sp>
      <p:sp>
        <p:nvSpPr>
          <p:cNvPr id="3" name="Subtitle 2">
            <a:extLst>
              <a:ext uri="{FF2B5EF4-FFF2-40B4-BE49-F238E27FC236}">
                <a16:creationId xmlns:a16="http://schemas.microsoft.com/office/drawing/2014/main" id="{D7EBD75C-C331-4850-AF1D-235DB3F2DDF8}"/>
              </a:ext>
            </a:extLst>
          </p:cNvPr>
          <p:cNvSpPr>
            <a:spLocks noGrp="1"/>
          </p:cNvSpPr>
          <p:nvPr>
            <p:ph type="subTitle" idx="1"/>
          </p:nvPr>
        </p:nvSpPr>
        <p:spPr>
          <a:xfrm>
            <a:off x="1524000" y="4599432"/>
            <a:ext cx="9144000" cy="1225296"/>
          </a:xfrm>
        </p:spPr>
        <p:txBody>
          <a:bodyPr>
            <a:normAutofit/>
          </a:bodyPr>
          <a:lstStyle/>
          <a:p>
            <a:pPr algn="ctr">
              <a:lnSpc>
                <a:spcPct val="100000"/>
              </a:lnSpc>
            </a:pPr>
            <a:r>
              <a:rPr lang="en-GB" sz="3200" dirty="0"/>
              <a:t>Sorin Cristian Tudor </a:t>
            </a:r>
          </a:p>
          <a:p>
            <a:pPr algn="ctr">
              <a:lnSpc>
                <a:spcPct val="100000"/>
              </a:lnSpc>
            </a:pPr>
            <a:r>
              <a:rPr lang="en-GB" sz="3200" dirty="0"/>
              <a:t>Student ID:1815536</a:t>
            </a:r>
          </a:p>
          <a:p>
            <a:pPr algn="ctr">
              <a:lnSpc>
                <a:spcPct val="100000"/>
              </a:lnSpc>
            </a:pPr>
            <a:endParaRPr lang="en-GB" sz="3200" dirty="0"/>
          </a:p>
        </p:txBody>
      </p:sp>
      <p:sp>
        <p:nvSpPr>
          <p:cNvPr id="7" name="Rectangle 6">
            <a:extLst>
              <a:ext uri="{FF2B5EF4-FFF2-40B4-BE49-F238E27FC236}">
                <a16:creationId xmlns:a16="http://schemas.microsoft.com/office/drawing/2014/main" id="{04D8AD8F-EF7F-481F-B99A-B851389705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4206" y="441942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6">
            <a:extLst>
              <a:ext uri="{FF2B5EF4-FFF2-40B4-BE49-F238E27FC236}">
                <a16:creationId xmlns:a16="http://schemas.microsoft.com/office/drawing/2014/main" id="{79EB4626-023C-436D-9F57-9EB4608090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838200" y="720953"/>
            <a:ext cx="10515600" cy="5416094"/>
          </a:xfrm>
          <a:custGeom>
            <a:avLst/>
            <a:gdLst>
              <a:gd name="connsiteX0" fmla="*/ 0 w 10515600"/>
              <a:gd name="connsiteY0" fmla="*/ 902700 h 5416094"/>
              <a:gd name="connsiteX1" fmla="*/ 902700 w 10515600"/>
              <a:gd name="connsiteY1" fmla="*/ 0 h 5416094"/>
              <a:gd name="connsiteX2" fmla="*/ 1746919 w 10515600"/>
              <a:gd name="connsiteY2" fmla="*/ 0 h 5416094"/>
              <a:gd name="connsiteX3" fmla="*/ 2329833 w 10515600"/>
              <a:gd name="connsiteY3" fmla="*/ 0 h 5416094"/>
              <a:gd name="connsiteX4" fmla="*/ 2825644 w 10515600"/>
              <a:gd name="connsiteY4" fmla="*/ 0 h 5416094"/>
              <a:gd name="connsiteX5" fmla="*/ 3582762 w 10515600"/>
              <a:gd name="connsiteY5" fmla="*/ 0 h 5416094"/>
              <a:gd name="connsiteX6" fmla="*/ 4165675 w 10515600"/>
              <a:gd name="connsiteY6" fmla="*/ 0 h 5416094"/>
              <a:gd name="connsiteX7" fmla="*/ 5009894 w 10515600"/>
              <a:gd name="connsiteY7" fmla="*/ 0 h 5416094"/>
              <a:gd name="connsiteX8" fmla="*/ 5505706 w 10515600"/>
              <a:gd name="connsiteY8" fmla="*/ 0 h 5416094"/>
              <a:gd name="connsiteX9" fmla="*/ 6349925 w 10515600"/>
              <a:gd name="connsiteY9" fmla="*/ 0 h 5416094"/>
              <a:gd name="connsiteX10" fmla="*/ 6758634 w 10515600"/>
              <a:gd name="connsiteY10" fmla="*/ 0 h 5416094"/>
              <a:gd name="connsiteX11" fmla="*/ 7428650 w 10515600"/>
              <a:gd name="connsiteY11" fmla="*/ 0 h 5416094"/>
              <a:gd name="connsiteX12" fmla="*/ 8098665 w 10515600"/>
              <a:gd name="connsiteY12" fmla="*/ 0 h 5416094"/>
              <a:gd name="connsiteX13" fmla="*/ 8681579 w 10515600"/>
              <a:gd name="connsiteY13" fmla="*/ 0 h 5416094"/>
              <a:gd name="connsiteX14" fmla="*/ 9612900 w 10515600"/>
              <a:gd name="connsiteY14" fmla="*/ 0 h 5416094"/>
              <a:gd name="connsiteX15" fmla="*/ 10515600 w 10515600"/>
              <a:gd name="connsiteY15" fmla="*/ 902700 h 5416094"/>
              <a:gd name="connsiteX16" fmla="*/ 10515600 w 10515600"/>
              <a:gd name="connsiteY16" fmla="*/ 1504482 h 5416094"/>
              <a:gd name="connsiteX17" fmla="*/ 10515600 w 10515600"/>
              <a:gd name="connsiteY17" fmla="*/ 2178479 h 5416094"/>
              <a:gd name="connsiteX18" fmla="*/ 10515600 w 10515600"/>
              <a:gd name="connsiteY18" fmla="*/ 2780261 h 5416094"/>
              <a:gd name="connsiteX19" fmla="*/ 10515600 w 10515600"/>
              <a:gd name="connsiteY19" fmla="*/ 3273722 h 5416094"/>
              <a:gd name="connsiteX20" fmla="*/ 10515600 w 10515600"/>
              <a:gd name="connsiteY20" fmla="*/ 3803291 h 5416094"/>
              <a:gd name="connsiteX21" fmla="*/ 10515600 w 10515600"/>
              <a:gd name="connsiteY21" fmla="*/ 4513394 h 5416094"/>
              <a:gd name="connsiteX22" fmla="*/ 9612900 w 10515600"/>
              <a:gd name="connsiteY22" fmla="*/ 5416094 h 5416094"/>
              <a:gd name="connsiteX23" fmla="*/ 9117089 w 10515600"/>
              <a:gd name="connsiteY23" fmla="*/ 5416094 h 5416094"/>
              <a:gd name="connsiteX24" fmla="*/ 8708379 w 10515600"/>
              <a:gd name="connsiteY24" fmla="*/ 5416094 h 5416094"/>
              <a:gd name="connsiteX25" fmla="*/ 8299670 w 10515600"/>
              <a:gd name="connsiteY25" fmla="*/ 5416094 h 5416094"/>
              <a:gd name="connsiteX26" fmla="*/ 7629654 w 10515600"/>
              <a:gd name="connsiteY26" fmla="*/ 5416094 h 5416094"/>
              <a:gd name="connsiteX27" fmla="*/ 7133843 w 10515600"/>
              <a:gd name="connsiteY27" fmla="*/ 5416094 h 5416094"/>
              <a:gd name="connsiteX28" fmla="*/ 6376726 w 10515600"/>
              <a:gd name="connsiteY28" fmla="*/ 5416094 h 5416094"/>
              <a:gd name="connsiteX29" fmla="*/ 5880914 w 10515600"/>
              <a:gd name="connsiteY29" fmla="*/ 5416094 h 5416094"/>
              <a:gd name="connsiteX30" fmla="*/ 5123797 w 10515600"/>
              <a:gd name="connsiteY30" fmla="*/ 5416094 h 5416094"/>
              <a:gd name="connsiteX31" fmla="*/ 4715088 w 10515600"/>
              <a:gd name="connsiteY31" fmla="*/ 5416094 h 5416094"/>
              <a:gd name="connsiteX32" fmla="*/ 3957970 w 10515600"/>
              <a:gd name="connsiteY32" fmla="*/ 5416094 h 5416094"/>
              <a:gd name="connsiteX33" fmla="*/ 3462159 w 10515600"/>
              <a:gd name="connsiteY33" fmla="*/ 5416094 h 5416094"/>
              <a:gd name="connsiteX34" fmla="*/ 3053449 w 10515600"/>
              <a:gd name="connsiteY34" fmla="*/ 5416094 h 5416094"/>
              <a:gd name="connsiteX35" fmla="*/ 2557638 w 10515600"/>
              <a:gd name="connsiteY35" fmla="*/ 5416094 h 5416094"/>
              <a:gd name="connsiteX36" fmla="*/ 1800521 w 10515600"/>
              <a:gd name="connsiteY36" fmla="*/ 5416094 h 5416094"/>
              <a:gd name="connsiteX37" fmla="*/ 902700 w 10515600"/>
              <a:gd name="connsiteY37" fmla="*/ 5416094 h 5416094"/>
              <a:gd name="connsiteX38" fmla="*/ 0 w 10515600"/>
              <a:gd name="connsiteY38" fmla="*/ 4513394 h 5416094"/>
              <a:gd name="connsiteX39" fmla="*/ 0 w 10515600"/>
              <a:gd name="connsiteY39" fmla="*/ 3911612 h 5416094"/>
              <a:gd name="connsiteX40" fmla="*/ 0 w 10515600"/>
              <a:gd name="connsiteY40" fmla="*/ 3309829 h 5416094"/>
              <a:gd name="connsiteX41" fmla="*/ 0 w 10515600"/>
              <a:gd name="connsiteY41" fmla="*/ 2780261 h 5416094"/>
              <a:gd name="connsiteX42" fmla="*/ 0 w 10515600"/>
              <a:gd name="connsiteY42" fmla="*/ 2106265 h 5416094"/>
              <a:gd name="connsiteX43" fmla="*/ 0 w 10515600"/>
              <a:gd name="connsiteY43" fmla="*/ 1504482 h 5416094"/>
              <a:gd name="connsiteX44" fmla="*/ 0 w 10515600"/>
              <a:gd name="connsiteY44" fmla="*/ 902700 h 5416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10515600" h="5416094" extrusionOk="0">
                <a:moveTo>
                  <a:pt x="0" y="902700"/>
                </a:moveTo>
                <a:cubicBezTo>
                  <a:pt x="-57306" y="368805"/>
                  <a:pt x="305054" y="37193"/>
                  <a:pt x="902700" y="0"/>
                </a:cubicBezTo>
                <a:cubicBezTo>
                  <a:pt x="1280419" y="-35006"/>
                  <a:pt x="1407743" y="-35339"/>
                  <a:pt x="1746919" y="0"/>
                </a:cubicBezTo>
                <a:cubicBezTo>
                  <a:pt x="2086095" y="35339"/>
                  <a:pt x="2146539" y="-12333"/>
                  <a:pt x="2329833" y="0"/>
                </a:cubicBezTo>
                <a:cubicBezTo>
                  <a:pt x="2513127" y="12333"/>
                  <a:pt x="2706706" y="12952"/>
                  <a:pt x="2825644" y="0"/>
                </a:cubicBezTo>
                <a:cubicBezTo>
                  <a:pt x="2944582" y="-12952"/>
                  <a:pt x="3420817" y="-27100"/>
                  <a:pt x="3582762" y="0"/>
                </a:cubicBezTo>
                <a:cubicBezTo>
                  <a:pt x="3744707" y="27100"/>
                  <a:pt x="4023584" y="-9167"/>
                  <a:pt x="4165675" y="0"/>
                </a:cubicBezTo>
                <a:cubicBezTo>
                  <a:pt x="4307766" y="9167"/>
                  <a:pt x="4770188" y="27031"/>
                  <a:pt x="5009894" y="0"/>
                </a:cubicBezTo>
                <a:cubicBezTo>
                  <a:pt x="5249600" y="-27031"/>
                  <a:pt x="5349881" y="-194"/>
                  <a:pt x="5505706" y="0"/>
                </a:cubicBezTo>
                <a:cubicBezTo>
                  <a:pt x="5661531" y="194"/>
                  <a:pt x="6129254" y="-29363"/>
                  <a:pt x="6349925" y="0"/>
                </a:cubicBezTo>
                <a:cubicBezTo>
                  <a:pt x="6570596" y="29363"/>
                  <a:pt x="6581199" y="-14617"/>
                  <a:pt x="6758634" y="0"/>
                </a:cubicBezTo>
                <a:cubicBezTo>
                  <a:pt x="6936069" y="14617"/>
                  <a:pt x="7246491" y="25675"/>
                  <a:pt x="7428650" y="0"/>
                </a:cubicBezTo>
                <a:cubicBezTo>
                  <a:pt x="7610809" y="-25675"/>
                  <a:pt x="7825190" y="-17078"/>
                  <a:pt x="8098665" y="0"/>
                </a:cubicBezTo>
                <a:cubicBezTo>
                  <a:pt x="8372141" y="17078"/>
                  <a:pt x="8559625" y="-21568"/>
                  <a:pt x="8681579" y="0"/>
                </a:cubicBezTo>
                <a:cubicBezTo>
                  <a:pt x="8803533" y="21568"/>
                  <a:pt x="9307226" y="-46066"/>
                  <a:pt x="9612900" y="0"/>
                </a:cubicBezTo>
                <a:cubicBezTo>
                  <a:pt x="10119954" y="-10560"/>
                  <a:pt x="10418674" y="366684"/>
                  <a:pt x="10515600" y="902700"/>
                </a:cubicBezTo>
                <a:cubicBezTo>
                  <a:pt x="10494548" y="1140809"/>
                  <a:pt x="10524881" y="1252168"/>
                  <a:pt x="10515600" y="1504482"/>
                </a:cubicBezTo>
                <a:cubicBezTo>
                  <a:pt x="10506319" y="1756796"/>
                  <a:pt x="10494309" y="1995078"/>
                  <a:pt x="10515600" y="2178479"/>
                </a:cubicBezTo>
                <a:cubicBezTo>
                  <a:pt x="10536891" y="2361880"/>
                  <a:pt x="10522845" y="2487483"/>
                  <a:pt x="10515600" y="2780261"/>
                </a:cubicBezTo>
                <a:cubicBezTo>
                  <a:pt x="10508355" y="3073039"/>
                  <a:pt x="10533694" y="3138252"/>
                  <a:pt x="10515600" y="3273722"/>
                </a:cubicBezTo>
                <a:cubicBezTo>
                  <a:pt x="10497506" y="3409192"/>
                  <a:pt x="10514952" y="3569910"/>
                  <a:pt x="10515600" y="3803291"/>
                </a:cubicBezTo>
                <a:cubicBezTo>
                  <a:pt x="10516248" y="4036672"/>
                  <a:pt x="10499126" y="4317688"/>
                  <a:pt x="10515600" y="4513394"/>
                </a:cubicBezTo>
                <a:cubicBezTo>
                  <a:pt x="10585499" y="4997151"/>
                  <a:pt x="10115437" y="5453981"/>
                  <a:pt x="9612900" y="5416094"/>
                </a:cubicBezTo>
                <a:cubicBezTo>
                  <a:pt x="9473271" y="5418358"/>
                  <a:pt x="9316384" y="5423764"/>
                  <a:pt x="9117089" y="5416094"/>
                </a:cubicBezTo>
                <a:cubicBezTo>
                  <a:pt x="8917794" y="5408424"/>
                  <a:pt x="8902141" y="5433256"/>
                  <a:pt x="8708379" y="5416094"/>
                </a:cubicBezTo>
                <a:cubicBezTo>
                  <a:pt x="8514617" y="5398933"/>
                  <a:pt x="8454700" y="5422387"/>
                  <a:pt x="8299670" y="5416094"/>
                </a:cubicBezTo>
                <a:cubicBezTo>
                  <a:pt x="8144640" y="5409801"/>
                  <a:pt x="7907022" y="5398388"/>
                  <a:pt x="7629654" y="5416094"/>
                </a:cubicBezTo>
                <a:cubicBezTo>
                  <a:pt x="7352286" y="5433800"/>
                  <a:pt x="7244777" y="5409877"/>
                  <a:pt x="7133843" y="5416094"/>
                </a:cubicBezTo>
                <a:cubicBezTo>
                  <a:pt x="7022909" y="5422311"/>
                  <a:pt x="6748865" y="5379753"/>
                  <a:pt x="6376726" y="5416094"/>
                </a:cubicBezTo>
                <a:cubicBezTo>
                  <a:pt x="6004587" y="5452435"/>
                  <a:pt x="5991442" y="5438860"/>
                  <a:pt x="5880914" y="5416094"/>
                </a:cubicBezTo>
                <a:cubicBezTo>
                  <a:pt x="5770386" y="5393328"/>
                  <a:pt x="5294303" y="5440618"/>
                  <a:pt x="5123797" y="5416094"/>
                </a:cubicBezTo>
                <a:cubicBezTo>
                  <a:pt x="4953291" y="5391570"/>
                  <a:pt x="4828705" y="5430421"/>
                  <a:pt x="4715088" y="5416094"/>
                </a:cubicBezTo>
                <a:cubicBezTo>
                  <a:pt x="4601471" y="5401767"/>
                  <a:pt x="4227806" y="5381491"/>
                  <a:pt x="3957970" y="5416094"/>
                </a:cubicBezTo>
                <a:cubicBezTo>
                  <a:pt x="3688134" y="5450697"/>
                  <a:pt x="3670638" y="5425309"/>
                  <a:pt x="3462159" y="5416094"/>
                </a:cubicBezTo>
                <a:cubicBezTo>
                  <a:pt x="3253680" y="5406879"/>
                  <a:pt x="3167443" y="5432031"/>
                  <a:pt x="3053449" y="5416094"/>
                </a:cubicBezTo>
                <a:cubicBezTo>
                  <a:pt x="2939455" y="5400158"/>
                  <a:pt x="2701485" y="5433995"/>
                  <a:pt x="2557638" y="5416094"/>
                </a:cubicBezTo>
                <a:cubicBezTo>
                  <a:pt x="2413791" y="5398193"/>
                  <a:pt x="2168647" y="5424510"/>
                  <a:pt x="1800521" y="5416094"/>
                </a:cubicBezTo>
                <a:cubicBezTo>
                  <a:pt x="1432395" y="5407678"/>
                  <a:pt x="1261364" y="5454497"/>
                  <a:pt x="902700" y="5416094"/>
                </a:cubicBezTo>
                <a:cubicBezTo>
                  <a:pt x="519468" y="5419760"/>
                  <a:pt x="63003" y="5077223"/>
                  <a:pt x="0" y="4513394"/>
                </a:cubicBezTo>
                <a:cubicBezTo>
                  <a:pt x="-20265" y="4243495"/>
                  <a:pt x="27650" y="4053844"/>
                  <a:pt x="0" y="3911612"/>
                </a:cubicBezTo>
                <a:cubicBezTo>
                  <a:pt x="-27650" y="3769380"/>
                  <a:pt x="24988" y="3469350"/>
                  <a:pt x="0" y="3309829"/>
                </a:cubicBezTo>
                <a:cubicBezTo>
                  <a:pt x="-24988" y="3150308"/>
                  <a:pt x="-16973" y="2933511"/>
                  <a:pt x="0" y="2780261"/>
                </a:cubicBezTo>
                <a:cubicBezTo>
                  <a:pt x="16973" y="2627011"/>
                  <a:pt x="-11552" y="2315258"/>
                  <a:pt x="0" y="2106265"/>
                </a:cubicBezTo>
                <a:cubicBezTo>
                  <a:pt x="11552" y="1897272"/>
                  <a:pt x="-9167" y="1726905"/>
                  <a:pt x="0" y="1504482"/>
                </a:cubicBezTo>
                <a:cubicBezTo>
                  <a:pt x="9167" y="1282059"/>
                  <a:pt x="10972" y="1160784"/>
                  <a:pt x="0" y="902700"/>
                </a:cubicBezTo>
                <a:close/>
              </a:path>
            </a:pathLst>
          </a:custGeom>
          <a:noFill/>
          <a:ln w="60325" cap="rnd">
            <a:solidFill>
              <a:schemeClr val="tx1"/>
            </a:solidFill>
            <a:round/>
            <a:extLst>
              <a:ext uri="{C807C97D-BFC1-408E-A445-0C87EB9F89A2}">
                <ask:lineSketchStyleProps xmlns:ask="http://schemas.microsoft.com/office/drawing/2018/sketchyshapes" sd="1219033472">
                  <a:prstGeom prst="round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66527254"/>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7">
            <a:extLst>
              <a:ext uri="{FF2B5EF4-FFF2-40B4-BE49-F238E27FC236}">
                <a16:creationId xmlns:a16="http://schemas.microsoft.com/office/drawing/2014/main" id="{C05CBC3C-2E5A-4839-8B9B-2E5A6ADF0F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9">
            <a:extLst>
              <a:ext uri="{FF2B5EF4-FFF2-40B4-BE49-F238E27FC236}">
                <a16:creationId xmlns:a16="http://schemas.microsoft.com/office/drawing/2014/main" id="{827FF362-FC97-4BF5-949B-D4ADFA26E4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888549">
            <a:off x="-1059473" y="-1108988"/>
            <a:ext cx="7179830" cy="5226565"/>
          </a:xfrm>
          <a:custGeom>
            <a:avLst/>
            <a:gdLst>
              <a:gd name="connsiteX0" fmla="*/ 5217841 w 7179830"/>
              <a:gd name="connsiteY0" fmla="*/ 464824 h 5226565"/>
              <a:gd name="connsiteX1" fmla="*/ 5222490 w 7179830"/>
              <a:gd name="connsiteY1" fmla="*/ 464289 h 5226565"/>
              <a:gd name="connsiteX2" fmla="*/ 5216768 w 7179830"/>
              <a:gd name="connsiteY2" fmla="*/ 463394 h 5226565"/>
              <a:gd name="connsiteX3" fmla="*/ 5217841 w 7179830"/>
              <a:gd name="connsiteY3" fmla="*/ 464824 h 5226565"/>
              <a:gd name="connsiteX4" fmla="*/ 4945201 w 7179830"/>
              <a:gd name="connsiteY4" fmla="*/ 5226565 h 5226565"/>
              <a:gd name="connsiteX5" fmla="*/ 140449 w 7179830"/>
              <a:gd name="connsiteY5" fmla="*/ 2240811 h 5226565"/>
              <a:gd name="connsiteX6" fmla="*/ 232913 w 7179830"/>
              <a:gd name="connsiteY6" fmla="*/ 2052782 h 5226565"/>
              <a:gd name="connsiteX7" fmla="*/ 375714 w 7179830"/>
              <a:gd name="connsiteY7" fmla="*/ 1803205 h 5226565"/>
              <a:gd name="connsiteX8" fmla="*/ 1512756 w 7179830"/>
              <a:gd name="connsiteY8" fmla="*/ 638448 h 5226565"/>
              <a:gd name="connsiteX9" fmla="*/ 2902095 w 7179830"/>
              <a:gd name="connsiteY9" fmla="*/ 120440 h 5226565"/>
              <a:gd name="connsiteX10" fmla="*/ 2848453 w 7179830"/>
              <a:gd name="connsiteY10" fmla="*/ 125626 h 5226565"/>
              <a:gd name="connsiteX11" fmla="*/ 1837830 w 7179830"/>
              <a:gd name="connsiteY11" fmla="*/ 426203 h 5226565"/>
              <a:gd name="connsiteX12" fmla="*/ 214608 w 7179830"/>
              <a:gd name="connsiteY12" fmla="*/ 1882239 h 5226565"/>
              <a:gd name="connsiteX13" fmla="*/ 91317 w 7179830"/>
              <a:gd name="connsiteY13" fmla="*/ 2123701 h 5226565"/>
              <a:gd name="connsiteX14" fmla="*/ 64092 w 7179830"/>
              <a:gd name="connsiteY14" fmla="*/ 2193361 h 5226565"/>
              <a:gd name="connsiteX15" fmla="*/ 0 w 7179830"/>
              <a:gd name="connsiteY15" fmla="*/ 2153533 h 5226565"/>
              <a:gd name="connsiteX16" fmla="*/ 42834 w 7179830"/>
              <a:gd name="connsiteY16" fmla="*/ 2047277 h 5226565"/>
              <a:gd name="connsiteX17" fmla="*/ 923582 w 7179830"/>
              <a:gd name="connsiteY17" fmla="*/ 915600 h 5226565"/>
              <a:gd name="connsiteX18" fmla="*/ 2686989 w 7179830"/>
              <a:gd name="connsiteY18" fmla="*/ 73950 h 5226565"/>
              <a:gd name="connsiteX19" fmla="*/ 3059983 w 7179830"/>
              <a:gd name="connsiteY19" fmla="*/ 20308 h 5226565"/>
              <a:gd name="connsiteX20" fmla="*/ 3454435 w 7179830"/>
              <a:gd name="connsiteY20" fmla="*/ 1176 h 5226565"/>
              <a:gd name="connsiteX21" fmla="*/ 3923806 w 7179830"/>
              <a:gd name="connsiteY21" fmla="*/ 49990 h 5226565"/>
              <a:gd name="connsiteX22" fmla="*/ 5350874 w 7179830"/>
              <a:gd name="connsiteY22" fmla="*/ 426917 h 5226565"/>
              <a:gd name="connsiteX23" fmla="*/ 6607360 w 7179830"/>
              <a:gd name="connsiteY23" fmla="*/ 1075097 h 5226565"/>
              <a:gd name="connsiteX24" fmla="*/ 7110534 w 7179830"/>
              <a:gd name="connsiteY24" fmla="*/ 1541421 h 5226565"/>
              <a:gd name="connsiteX25" fmla="*/ 7179830 w 7179830"/>
              <a:gd name="connsiteY25" fmla="*/ 1630542 h 5226565"/>
              <a:gd name="connsiteX26" fmla="*/ 7136295 w 7179830"/>
              <a:gd name="connsiteY26" fmla="*/ 1700600 h 5226565"/>
              <a:gd name="connsiteX27" fmla="*/ 7131140 w 7179830"/>
              <a:gd name="connsiteY27" fmla="*/ 1693045 h 5226565"/>
              <a:gd name="connsiteX28" fmla="*/ 6577499 w 7179830"/>
              <a:gd name="connsiteY28" fmla="*/ 1148230 h 5226565"/>
              <a:gd name="connsiteX29" fmla="*/ 5494816 w 7179830"/>
              <a:gd name="connsiteY29" fmla="*/ 563527 h 5226565"/>
              <a:gd name="connsiteX30" fmla="*/ 5366967 w 7179830"/>
              <a:gd name="connsiteY30" fmla="*/ 514176 h 5226565"/>
              <a:gd name="connsiteX31" fmla="*/ 5244661 w 7179830"/>
              <a:gd name="connsiteY31" fmla="*/ 470725 h 5226565"/>
              <a:gd name="connsiteX32" fmla="*/ 5904822 w 7179830"/>
              <a:gd name="connsiteY32" fmla="*/ 815468 h 5226565"/>
              <a:gd name="connsiteX33" fmla="*/ 7015222 w 7179830"/>
              <a:gd name="connsiteY33" fmla="*/ 1815185 h 5226565"/>
              <a:gd name="connsiteX34" fmla="*/ 7040454 w 7179830"/>
              <a:gd name="connsiteY34" fmla="*/ 1854830 h 5226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179830" h="5226565">
                <a:moveTo>
                  <a:pt x="5217841" y="464824"/>
                </a:moveTo>
                <a:lnTo>
                  <a:pt x="5222490" y="464289"/>
                </a:lnTo>
                <a:lnTo>
                  <a:pt x="5216768" y="463394"/>
                </a:lnTo>
                <a:cubicBezTo>
                  <a:pt x="5216768" y="463394"/>
                  <a:pt x="5216768" y="464646"/>
                  <a:pt x="5217841" y="464824"/>
                </a:cubicBezTo>
                <a:close/>
                <a:moveTo>
                  <a:pt x="4945201" y="5226565"/>
                </a:moveTo>
                <a:lnTo>
                  <a:pt x="140449" y="2240811"/>
                </a:lnTo>
                <a:lnTo>
                  <a:pt x="232913" y="2052782"/>
                </a:lnTo>
                <a:cubicBezTo>
                  <a:pt x="277693" y="1968290"/>
                  <a:pt x="325201" y="1885054"/>
                  <a:pt x="375714" y="1803205"/>
                </a:cubicBezTo>
                <a:cubicBezTo>
                  <a:pt x="667528" y="1329721"/>
                  <a:pt x="1039629" y="935091"/>
                  <a:pt x="1512756" y="638448"/>
                </a:cubicBezTo>
                <a:cubicBezTo>
                  <a:pt x="1939392" y="370950"/>
                  <a:pt x="2405724" y="210560"/>
                  <a:pt x="2902095" y="120440"/>
                </a:cubicBezTo>
                <a:cubicBezTo>
                  <a:pt x="2884054" y="118134"/>
                  <a:pt x="2865727" y="119904"/>
                  <a:pt x="2848453" y="125626"/>
                </a:cubicBezTo>
                <a:cubicBezTo>
                  <a:pt x="2498704" y="175943"/>
                  <a:pt x="2158217" y="277201"/>
                  <a:pt x="1837830" y="426203"/>
                </a:cubicBezTo>
                <a:cubicBezTo>
                  <a:pt x="1147094" y="744660"/>
                  <a:pt x="593502" y="1217071"/>
                  <a:pt x="214608" y="1882239"/>
                </a:cubicBezTo>
                <a:cubicBezTo>
                  <a:pt x="169441" y="1960776"/>
                  <a:pt x="128308" y="2041369"/>
                  <a:pt x="91317" y="2123701"/>
                </a:cubicBezTo>
                <a:lnTo>
                  <a:pt x="64092" y="2193361"/>
                </a:lnTo>
                <a:lnTo>
                  <a:pt x="0" y="2153533"/>
                </a:lnTo>
                <a:lnTo>
                  <a:pt x="42834" y="2047277"/>
                </a:lnTo>
                <a:cubicBezTo>
                  <a:pt x="241792" y="1615775"/>
                  <a:pt x="541268" y="1241591"/>
                  <a:pt x="923582" y="915600"/>
                </a:cubicBezTo>
                <a:cubicBezTo>
                  <a:pt x="1435331" y="478415"/>
                  <a:pt x="2028081" y="205375"/>
                  <a:pt x="2686989" y="73950"/>
                </a:cubicBezTo>
                <a:cubicBezTo>
                  <a:pt x="2810367" y="49274"/>
                  <a:pt x="2934818" y="32466"/>
                  <a:pt x="3059983" y="20308"/>
                </a:cubicBezTo>
                <a:cubicBezTo>
                  <a:pt x="3185149" y="8148"/>
                  <a:pt x="3308706" y="2963"/>
                  <a:pt x="3454435" y="1176"/>
                </a:cubicBezTo>
                <a:cubicBezTo>
                  <a:pt x="3599805" y="-5977"/>
                  <a:pt x="3761985" y="20665"/>
                  <a:pt x="3923806" y="49990"/>
                </a:cubicBezTo>
                <a:cubicBezTo>
                  <a:pt x="4409449" y="137964"/>
                  <a:pt x="4886867" y="257228"/>
                  <a:pt x="5350874" y="426917"/>
                </a:cubicBezTo>
                <a:cubicBezTo>
                  <a:pt x="5797001" y="589991"/>
                  <a:pt x="6223101" y="792223"/>
                  <a:pt x="6607360" y="1075097"/>
                </a:cubicBezTo>
                <a:cubicBezTo>
                  <a:pt x="6794438" y="1212779"/>
                  <a:pt x="6965102" y="1365689"/>
                  <a:pt x="7110534" y="1541421"/>
                </a:cubicBezTo>
                <a:lnTo>
                  <a:pt x="7179830" y="1630542"/>
                </a:lnTo>
                <a:lnTo>
                  <a:pt x="7136295" y="1700600"/>
                </a:lnTo>
                <a:lnTo>
                  <a:pt x="7131140" y="1693045"/>
                </a:lnTo>
                <a:cubicBezTo>
                  <a:pt x="6977874" y="1483026"/>
                  <a:pt x="6788448" y="1305671"/>
                  <a:pt x="6577499" y="1148230"/>
                </a:cubicBezTo>
                <a:cubicBezTo>
                  <a:pt x="6245452" y="900401"/>
                  <a:pt x="5878538" y="716408"/>
                  <a:pt x="5494816" y="563527"/>
                </a:cubicBezTo>
                <a:cubicBezTo>
                  <a:pt x="5452491" y="546487"/>
                  <a:pt x="5409881" y="530036"/>
                  <a:pt x="5366967" y="514176"/>
                </a:cubicBezTo>
                <a:cubicBezTo>
                  <a:pt x="5326377" y="499156"/>
                  <a:pt x="5285430" y="485210"/>
                  <a:pt x="5244661" y="470725"/>
                </a:cubicBezTo>
                <a:cubicBezTo>
                  <a:pt x="5471517" y="572127"/>
                  <a:pt x="5691970" y="687263"/>
                  <a:pt x="5904822" y="815468"/>
                </a:cubicBezTo>
                <a:cubicBezTo>
                  <a:pt x="6336645" y="1080104"/>
                  <a:pt x="6718758" y="1400351"/>
                  <a:pt x="7015222" y="1815185"/>
                </a:cubicBezTo>
                <a:lnTo>
                  <a:pt x="7040454" y="1854830"/>
                </a:lnTo>
                <a:close/>
              </a:path>
            </a:pathLst>
          </a:custGeom>
          <a:solidFill>
            <a:srgbClr val="D43B4E"/>
          </a:solidFill>
          <a:ln w="12700"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6E7AB78A-131F-475E-9EFA-599032F462FC}"/>
              </a:ext>
            </a:extLst>
          </p:cNvPr>
          <p:cNvSpPr>
            <a:spLocks noGrp="1"/>
          </p:cNvSpPr>
          <p:nvPr>
            <p:ph type="title"/>
          </p:nvPr>
        </p:nvSpPr>
        <p:spPr>
          <a:xfrm>
            <a:off x="841246" y="673770"/>
            <a:ext cx="3644489" cy="2414488"/>
          </a:xfrm>
        </p:spPr>
        <p:txBody>
          <a:bodyPr anchor="t">
            <a:normAutofit/>
          </a:bodyPr>
          <a:lstStyle/>
          <a:p>
            <a:r>
              <a:rPr lang="en-GB" sz="4600">
                <a:solidFill>
                  <a:schemeClr val="bg1"/>
                </a:solidFill>
              </a:rPr>
              <a:t>Introduction</a:t>
            </a:r>
          </a:p>
        </p:txBody>
      </p:sp>
      <p:sp>
        <p:nvSpPr>
          <p:cNvPr id="3" name="Content Placeholder 2">
            <a:extLst>
              <a:ext uri="{FF2B5EF4-FFF2-40B4-BE49-F238E27FC236}">
                <a16:creationId xmlns:a16="http://schemas.microsoft.com/office/drawing/2014/main" id="{3BCF07BF-100A-461D-8D20-8D0B76331EDD}"/>
              </a:ext>
            </a:extLst>
          </p:cNvPr>
          <p:cNvSpPr>
            <a:spLocks noGrp="1"/>
          </p:cNvSpPr>
          <p:nvPr>
            <p:ph idx="1"/>
          </p:nvPr>
        </p:nvSpPr>
        <p:spPr>
          <a:xfrm>
            <a:off x="6095999" y="882315"/>
            <a:ext cx="5254754" cy="5294647"/>
          </a:xfrm>
        </p:spPr>
        <p:txBody>
          <a:bodyPr>
            <a:normAutofit/>
          </a:bodyPr>
          <a:lstStyle/>
          <a:p>
            <a:pPr>
              <a:lnSpc>
                <a:spcPct val="100000"/>
              </a:lnSpc>
            </a:pPr>
            <a:r>
              <a:rPr lang="en-GB" sz="2600" dirty="0">
                <a:latin typeface="Times New Roman" pitchFamily="18" charset="0"/>
                <a:cs typeface="Times New Roman" pitchFamily="18" charset="0"/>
              </a:rPr>
              <a:t>This presentation is all about the Gatsby Grange which is a part of small Boutique chain in two locations such as United Kingdom and Northern Ireland (Victoria And et.al., 2018). This presentation based on the brief overview of report which is about the calculation of ratios which helps in evaluating company’s performance in terms of profitability, gearing, liquidity and financial leverage.</a:t>
            </a:r>
            <a:endParaRPr lang="en-US" sz="2600" dirty="0">
              <a:latin typeface="Times New Roman" pitchFamily="18" charset="0"/>
              <a:cs typeface="Times New Roman" pitchFamily="18" charset="0"/>
            </a:endParaRPr>
          </a:p>
          <a:p>
            <a:pPr>
              <a:lnSpc>
                <a:spcPct val="100000"/>
              </a:lnSpc>
            </a:pPr>
            <a:endParaRPr lang="en-GB" sz="2600" dirty="0"/>
          </a:p>
        </p:txBody>
      </p:sp>
    </p:spTree>
    <p:extLst>
      <p:ext uri="{BB962C8B-B14F-4D97-AF65-F5344CB8AC3E}">
        <p14:creationId xmlns:p14="http://schemas.microsoft.com/office/powerpoint/2010/main" val="15245545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A9D2268A-D939-4E78-91B6-6C7E464067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333E1E33-A115-4C50-9200-4E47244E83DC}"/>
              </a:ext>
            </a:extLst>
          </p:cNvPr>
          <p:cNvPicPr>
            <a:picLocks noChangeAspect="1"/>
          </p:cNvPicPr>
          <p:nvPr/>
        </p:nvPicPr>
        <p:blipFill rotWithShape="1">
          <a:blip r:embed="rId3">
            <a:alphaModFix amt="40000"/>
          </a:blip>
          <a:srcRect t="7865" b="7865"/>
          <a:stretch/>
        </p:blipFill>
        <p:spPr>
          <a:xfrm>
            <a:off x="20" y="10"/>
            <a:ext cx="12191979" cy="6857990"/>
          </a:xfrm>
          <a:prstGeom prst="rect">
            <a:avLst/>
          </a:prstGeom>
        </p:spPr>
      </p:pic>
      <p:sp>
        <p:nvSpPr>
          <p:cNvPr id="2" name="Title 1">
            <a:extLst>
              <a:ext uri="{FF2B5EF4-FFF2-40B4-BE49-F238E27FC236}">
                <a16:creationId xmlns:a16="http://schemas.microsoft.com/office/drawing/2014/main" id="{21471BC9-5679-41E9-8E9B-773A2FFF9DB7}"/>
              </a:ext>
            </a:extLst>
          </p:cNvPr>
          <p:cNvSpPr>
            <a:spLocks noGrp="1"/>
          </p:cNvSpPr>
          <p:nvPr>
            <p:ph type="title"/>
          </p:nvPr>
        </p:nvSpPr>
        <p:spPr>
          <a:xfrm>
            <a:off x="640080" y="853673"/>
            <a:ext cx="4023360" cy="5004794"/>
          </a:xfrm>
        </p:spPr>
        <p:txBody>
          <a:bodyPr>
            <a:normAutofit/>
          </a:bodyPr>
          <a:lstStyle/>
          <a:p>
            <a:r>
              <a:rPr lang="en-GB" sz="7200"/>
              <a:t>Brief Overview</a:t>
            </a:r>
          </a:p>
        </p:txBody>
      </p:sp>
      <p:sp>
        <p:nvSpPr>
          <p:cNvPr id="3" name="Content Placeholder 2">
            <a:extLst>
              <a:ext uri="{FF2B5EF4-FFF2-40B4-BE49-F238E27FC236}">
                <a16:creationId xmlns:a16="http://schemas.microsoft.com/office/drawing/2014/main" id="{35F2590A-9668-4F05-B213-FC5B58D056B7}"/>
              </a:ext>
            </a:extLst>
          </p:cNvPr>
          <p:cNvSpPr>
            <a:spLocks noGrp="1"/>
          </p:cNvSpPr>
          <p:nvPr>
            <p:ph idx="1"/>
          </p:nvPr>
        </p:nvSpPr>
        <p:spPr>
          <a:xfrm>
            <a:off x="5599083" y="853673"/>
            <a:ext cx="5715000" cy="5004794"/>
          </a:xfrm>
        </p:spPr>
        <p:txBody>
          <a:bodyPr anchor="ctr">
            <a:normAutofit fontScale="77500" lnSpcReduction="20000"/>
          </a:bodyPr>
          <a:lstStyle/>
          <a:p>
            <a:r>
              <a:rPr lang="en-GB" dirty="0">
                <a:latin typeface="Times New Roman" pitchFamily="18" charset="0"/>
                <a:cs typeface="Times New Roman" pitchFamily="18" charset="0"/>
              </a:rPr>
              <a:t>Financial management is essential tool for organizations to manage their financial resources. In order to evaluate company’s performances, managers of Gatsby Grange use ratio analyses to measure the performance in terms of profitability, liquidity and financial leverage. </a:t>
            </a:r>
            <a:r>
              <a:rPr lang="en-GB" sz="2800" dirty="0">
                <a:latin typeface="Times New Roman" pitchFamily="18" charset="0"/>
                <a:cs typeface="Times New Roman" pitchFamily="18" charset="0"/>
              </a:rPr>
              <a:t>Entire report classified into three parts where first one is about the calculation of ratios and in second part, why ratio is essential to determined for hotel management companies. In the last, final part covers the benefits and drawbacks of ratio analysis in the hotel and tourist industry which further helps in decision making process to enhance their operational efficiency as well as effectiveness. </a:t>
            </a:r>
            <a:endParaRPr lang="en-US" sz="2800" dirty="0">
              <a:latin typeface="Times New Roman" pitchFamily="18" charset="0"/>
              <a:cs typeface="Times New Roman" pitchFamily="18" charset="0"/>
            </a:endParaRPr>
          </a:p>
          <a:p>
            <a:endParaRPr lang="en-US" dirty="0">
              <a:latin typeface="Times New Roman" pitchFamily="18" charset="0"/>
              <a:cs typeface="Times New Roman" pitchFamily="18" charset="0"/>
            </a:endParaRPr>
          </a:p>
          <a:p>
            <a:endParaRPr lang="en-GB" dirty="0"/>
          </a:p>
        </p:txBody>
      </p:sp>
      <p:sp>
        <p:nvSpPr>
          <p:cNvPr id="18" name="sketchy content container">
            <a:extLst>
              <a:ext uri="{FF2B5EF4-FFF2-40B4-BE49-F238E27FC236}">
                <a16:creationId xmlns:a16="http://schemas.microsoft.com/office/drawing/2014/main" id="{E0C43A58-225D-452D-8185-0D89D1EED8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18921" y="493776"/>
            <a:ext cx="6229604" cy="5722227"/>
          </a:xfrm>
          <a:custGeom>
            <a:avLst/>
            <a:gdLst>
              <a:gd name="connsiteX0" fmla="*/ 0 w 6229604"/>
              <a:gd name="connsiteY0" fmla="*/ 0 h 5722227"/>
              <a:gd name="connsiteX1" fmla="*/ 629882 w 6229604"/>
              <a:gd name="connsiteY1" fmla="*/ 0 h 5722227"/>
              <a:gd name="connsiteX2" fmla="*/ 1135172 w 6229604"/>
              <a:gd name="connsiteY2" fmla="*/ 0 h 5722227"/>
              <a:gd name="connsiteX3" fmla="*/ 1951943 w 6229604"/>
              <a:gd name="connsiteY3" fmla="*/ 0 h 5722227"/>
              <a:gd name="connsiteX4" fmla="*/ 2581825 w 6229604"/>
              <a:gd name="connsiteY4" fmla="*/ 0 h 5722227"/>
              <a:gd name="connsiteX5" fmla="*/ 3211707 w 6229604"/>
              <a:gd name="connsiteY5" fmla="*/ 0 h 5722227"/>
              <a:gd name="connsiteX6" fmla="*/ 4028477 w 6229604"/>
              <a:gd name="connsiteY6" fmla="*/ 0 h 5722227"/>
              <a:gd name="connsiteX7" fmla="*/ 4596063 w 6229604"/>
              <a:gd name="connsiteY7" fmla="*/ 0 h 5722227"/>
              <a:gd name="connsiteX8" fmla="*/ 5412834 w 6229604"/>
              <a:gd name="connsiteY8" fmla="*/ 0 h 5722227"/>
              <a:gd name="connsiteX9" fmla="*/ 6229604 w 6229604"/>
              <a:gd name="connsiteY9" fmla="*/ 0 h 5722227"/>
              <a:gd name="connsiteX10" fmla="*/ 6229604 w 6229604"/>
              <a:gd name="connsiteY10" fmla="*/ 635803 h 5722227"/>
              <a:gd name="connsiteX11" fmla="*/ 6229604 w 6229604"/>
              <a:gd name="connsiteY11" fmla="*/ 1271606 h 5722227"/>
              <a:gd name="connsiteX12" fmla="*/ 6229604 w 6229604"/>
              <a:gd name="connsiteY12" fmla="*/ 1964631 h 5722227"/>
              <a:gd name="connsiteX13" fmla="*/ 6229604 w 6229604"/>
              <a:gd name="connsiteY13" fmla="*/ 2428767 h 5722227"/>
              <a:gd name="connsiteX14" fmla="*/ 6229604 w 6229604"/>
              <a:gd name="connsiteY14" fmla="*/ 3064570 h 5722227"/>
              <a:gd name="connsiteX15" fmla="*/ 6229604 w 6229604"/>
              <a:gd name="connsiteY15" fmla="*/ 3700373 h 5722227"/>
              <a:gd name="connsiteX16" fmla="*/ 6229604 w 6229604"/>
              <a:gd name="connsiteY16" fmla="*/ 4336176 h 5722227"/>
              <a:gd name="connsiteX17" fmla="*/ 6229604 w 6229604"/>
              <a:gd name="connsiteY17" fmla="*/ 5029202 h 5722227"/>
              <a:gd name="connsiteX18" fmla="*/ 6229604 w 6229604"/>
              <a:gd name="connsiteY18" fmla="*/ 5722227 h 5722227"/>
              <a:gd name="connsiteX19" fmla="*/ 5475130 w 6229604"/>
              <a:gd name="connsiteY19" fmla="*/ 5722227 h 5722227"/>
              <a:gd name="connsiteX20" fmla="*/ 4907544 w 6229604"/>
              <a:gd name="connsiteY20" fmla="*/ 5722227 h 5722227"/>
              <a:gd name="connsiteX21" fmla="*/ 4090773 w 6229604"/>
              <a:gd name="connsiteY21" fmla="*/ 5722227 h 5722227"/>
              <a:gd name="connsiteX22" fmla="*/ 3398595 w 6229604"/>
              <a:gd name="connsiteY22" fmla="*/ 5722227 h 5722227"/>
              <a:gd name="connsiteX23" fmla="*/ 2831009 w 6229604"/>
              <a:gd name="connsiteY23" fmla="*/ 5722227 h 5722227"/>
              <a:gd name="connsiteX24" fmla="*/ 2138831 w 6229604"/>
              <a:gd name="connsiteY24" fmla="*/ 5722227 h 5722227"/>
              <a:gd name="connsiteX25" fmla="*/ 1633541 w 6229604"/>
              <a:gd name="connsiteY25" fmla="*/ 5722227 h 5722227"/>
              <a:gd name="connsiteX26" fmla="*/ 1128251 w 6229604"/>
              <a:gd name="connsiteY26" fmla="*/ 5722227 h 5722227"/>
              <a:gd name="connsiteX27" fmla="*/ 0 w 6229604"/>
              <a:gd name="connsiteY27" fmla="*/ 5722227 h 5722227"/>
              <a:gd name="connsiteX28" fmla="*/ 0 w 6229604"/>
              <a:gd name="connsiteY28" fmla="*/ 5200869 h 5722227"/>
              <a:gd name="connsiteX29" fmla="*/ 0 w 6229604"/>
              <a:gd name="connsiteY29" fmla="*/ 4450621 h 5722227"/>
              <a:gd name="connsiteX30" fmla="*/ 0 w 6229604"/>
              <a:gd name="connsiteY30" fmla="*/ 3872040 h 5722227"/>
              <a:gd name="connsiteX31" fmla="*/ 0 w 6229604"/>
              <a:gd name="connsiteY31" fmla="*/ 3407904 h 5722227"/>
              <a:gd name="connsiteX32" fmla="*/ 0 w 6229604"/>
              <a:gd name="connsiteY32" fmla="*/ 2714879 h 5722227"/>
              <a:gd name="connsiteX33" fmla="*/ 0 w 6229604"/>
              <a:gd name="connsiteY33" fmla="*/ 2193520 h 5722227"/>
              <a:gd name="connsiteX34" fmla="*/ 0 w 6229604"/>
              <a:gd name="connsiteY34" fmla="*/ 1500495 h 5722227"/>
              <a:gd name="connsiteX35" fmla="*/ 0 w 6229604"/>
              <a:gd name="connsiteY35" fmla="*/ 750248 h 5722227"/>
              <a:gd name="connsiteX36" fmla="*/ 0 w 6229604"/>
              <a:gd name="connsiteY36" fmla="*/ 0 h 5722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6229604" h="5722227" extrusionOk="0">
                <a:moveTo>
                  <a:pt x="0" y="0"/>
                </a:moveTo>
                <a:cubicBezTo>
                  <a:pt x="134765" y="733"/>
                  <a:pt x="359555" y="-15387"/>
                  <a:pt x="629882" y="0"/>
                </a:cubicBezTo>
                <a:cubicBezTo>
                  <a:pt x="900209" y="15387"/>
                  <a:pt x="965450" y="15937"/>
                  <a:pt x="1135172" y="0"/>
                </a:cubicBezTo>
                <a:cubicBezTo>
                  <a:pt x="1304894" y="-15937"/>
                  <a:pt x="1787212" y="10921"/>
                  <a:pt x="1951943" y="0"/>
                </a:cubicBezTo>
                <a:cubicBezTo>
                  <a:pt x="2116674" y="-10921"/>
                  <a:pt x="2378222" y="13313"/>
                  <a:pt x="2581825" y="0"/>
                </a:cubicBezTo>
                <a:cubicBezTo>
                  <a:pt x="2785428" y="-13313"/>
                  <a:pt x="2915218" y="19972"/>
                  <a:pt x="3211707" y="0"/>
                </a:cubicBezTo>
                <a:cubicBezTo>
                  <a:pt x="3508196" y="-19972"/>
                  <a:pt x="3832828" y="-34359"/>
                  <a:pt x="4028477" y="0"/>
                </a:cubicBezTo>
                <a:cubicBezTo>
                  <a:pt x="4224126" y="34359"/>
                  <a:pt x="4361257" y="4467"/>
                  <a:pt x="4596063" y="0"/>
                </a:cubicBezTo>
                <a:cubicBezTo>
                  <a:pt x="4830869" y="-4467"/>
                  <a:pt x="5091403" y="-7365"/>
                  <a:pt x="5412834" y="0"/>
                </a:cubicBezTo>
                <a:cubicBezTo>
                  <a:pt x="5734265" y="7365"/>
                  <a:pt x="6034988" y="-26786"/>
                  <a:pt x="6229604" y="0"/>
                </a:cubicBezTo>
                <a:cubicBezTo>
                  <a:pt x="6208296" y="256153"/>
                  <a:pt x="6219810" y="335049"/>
                  <a:pt x="6229604" y="635803"/>
                </a:cubicBezTo>
                <a:cubicBezTo>
                  <a:pt x="6239398" y="936557"/>
                  <a:pt x="6230184" y="1092448"/>
                  <a:pt x="6229604" y="1271606"/>
                </a:cubicBezTo>
                <a:cubicBezTo>
                  <a:pt x="6229024" y="1450764"/>
                  <a:pt x="6217841" y="1797531"/>
                  <a:pt x="6229604" y="1964631"/>
                </a:cubicBezTo>
                <a:cubicBezTo>
                  <a:pt x="6241367" y="2131731"/>
                  <a:pt x="6220367" y="2235822"/>
                  <a:pt x="6229604" y="2428767"/>
                </a:cubicBezTo>
                <a:cubicBezTo>
                  <a:pt x="6238841" y="2621712"/>
                  <a:pt x="6220929" y="2925917"/>
                  <a:pt x="6229604" y="3064570"/>
                </a:cubicBezTo>
                <a:cubicBezTo>
                  <a:pt x="6238279" y="3203223"/>
                  <a:pt x="6256755" y="3501958"/>
                  <a:pt x="6229604" y="3700373"/>
                </a:cubicBezTo>
                <a:cubicBezTo>
                  <a:pt x="6202453" y="3898788"/>
                  <a:pt x="6201714" y="4046823"/>
                  <a:pt x="6229604" y="4336176"/>
                </a:cubicBezTo>
                <a:cubicBezTo>
                  <a:pt x="6257494" y="4625529"/>
                  <a:pt x="6258821" y="4774033"/>
                  <a:pt x="6229604" y="5029202"/>
                </a:cubicBezTo>
                <a:cubicBezTo>
                  <a:pt x="6200387" y="5284371"/>
                  <a:pt x="6233334" y="5383875"/>
                  <a:pt x="6229604" y="5722227"/>
                </a:cubicBezTo>
                <a:cubicBezTo>
                  <a:pt x="6016393" y="5707881"/>
                  <a:pt x="5684528" y="5751176"/>
                  <a:pt x="5475130" y="5722227"/>
                </a:cubicBezTo>
                <a:cubicBezTo>
                  <a:pt x="5265732" y="5693278"/>
                  <a:pt x="5082862" y="5732690"/>
                  <a:pt x="4907544" y="5722227"/>
                </a:cubicBezTo>
                <a:cubicBezTo>
                  <a:pt x="4732226" y="5711764"/>
                  <a:pt x="4474837" y="5716289"/>
                  <a:pt x="4090773" y="5722227"/>
                </a:cubicBezTo>
                <a:cubicBezTo>
                  <a:pt x="3706709" y="5728165"/>
                  <a:pt x="3645902" y="5723973"/>
                  <a:pt x="3398595" y="5722227"/>
                </a:cubicBezTo>
                <a:cubicBezTo>
                  <a:pt x="3151288" y="5720481"/>
                  <a:pt x="3001606" y="5732695"/>
                  <a:pt x="2831009" y="5722227"/>
                </a:cubicBezTo>
                <a:cubicBezTo>
                  <a:pt x="2660412" y="5711759"/>
                  <a:pt x="2424161" y="5689878"/>
                  <a:pt x="2138831" y="5722227"/>
                </a:cubicBezTo>
                <a:cubicBezTo>
                  <a:pt x="1853501" y="5754576"/>
                  <a:pt x="1788223" y="5720540"/>
                  <a:pt x="1633541" y="5722227"/>
                </a:cubicBezTo>
                <a:cubicBezTo>
                  <a:pt x="1478859" y="5723915"/>
                  <a:pt x="1324151" y="5739059"/>
                  <a:pt x="1128251" y="5722227"/>
                </a:cubicBezTo>
                <a:cubicBezTo>
                  <a:pt x="932351" y="5705396"/>
                  <a:pt x="522340" y="5691488"/>
                  <a:pt x="0" y="5722227"/>
                </a:cubicBezTo>
                <a:cubicBezTo>
                  <a:pt x="-8445" y="5596771"/>
                  <a:pt x="-11215" y="5344833"/>
                  <a:pt x="0" y="5200869"/>
                </a:cubicBezTo>
                <a:cubicBezTo>
                  <a:pt x="11215" y="5056905"/>
                  <a:pt x="20310" y="4693766"/>
                  <a:pt x="0" y="4450621"/>
                </a:cubicBezTo>
                <a:cubicBezTo>
                  <a:pt x="-20310" y="4207476"/>
                  <a:pt x="817" y="4075053"/>
                  <a:pt x="0" y="3872040"/>
                </a:cubicBezTo>
                <a:cubicBezTo>
                  <a:pt x="-817" y="3669027"/>
                  <a:pt x="-21729" y="3595882"/>
                  <a:pt x="0" y="3407904"/>
                </a:cubicBezTo>
                <a:cubicBezTo>
                  <a:pt x="21729" y="3219926"/>
                  <a:pt x="-30605" y="3052469"/>
                  <a:pt x="0" y="2714879"/>
                </a:cubicBezTo>
                <a:cubicBezTo>
                  <a:pt x="30605" y="2377289"/>
                  <a:pt x="-16081" y="2430808"/>
                  <a:pt x="0" y="2193520"/>
                </a:cubicBezTo>
                <a:cubicBezTo>
                  <a:pt x="16081" y="1956232"/>
                  <a:pt x="18120" y="1817979"/>
                  <a:pt x="0" y="1500495"/>
                </a:cubicBezTo>
                <a:cubicBezTo>
                  <a:pt x="-18120" y="1183011"/>
                  <a:pt x="23969" y="972269"/>
                  <a:pt x="0" y="750248"/>
                </a:cubicBezTo>
                <a:cubicBezTo>
                  <a:pt x="-23969" y="528227"/>
                  <a:pt x="-3769" y="358360"/>
                  <a:pt x="0" y="0"/>
                </a:cubicBezTo>
                <a:close/>
              </a:path>
            </a:pathLst>
          </a:custGeom>
          <a:noFill/>
          <a:ln w="25400">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36021494"/>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C21E575-29FB-43F7-8677-4820393996FB}"/>
              </a:ext>
            </a:extLst>
          </p:cNvPr>
          <p:cNvSpPr>
            <a:spLocks noGrp="1"/>
          </p:cNvSpPr>
          <p:nvPr>
            <p:ph type="title"/>
          </p:nvPr>
        </p:nvSpPr>
        <p:spPr>
          <a:xfrm>
            <a:off x="5297762" y="329184"/>
            <a:ext cx="6251110" cy="1783080"/>
          </a:xfrm>
        </p:spPr>
        <p:txBody>
          <a:bodyPr anchor="b">
            <a:normAutofit/>
          </a:bodyPr>
          <a:lstStyle/>
          <a:p>
            <a:r>
              <a:rPr lang="en-GB" sz="7200"/>
              <a:t>Continue….</a:t>
            </a:r>
          </a:p>
        </p:txBody>
      </p:sp>
      <p:sp>
        <p:nvSpPr>
          <p:cNvPr id="11" name="Rectangle 6">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2862" y="2395728"/>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rgbClr val="D43B4E"/>
          </a:solidFill>
          <a:ln w="38100" cap="rnd">
            <a:solidFill>
              <a:srgbClr val="D43B4E"/>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3418D33-84C5-405C-A724-F9A53613356E}"/>
              </a:ext>
            </a:extLst>
          </p:cNvPr>
          <p:cNvSpPr>
            <a:spLocks noGrp="1"/>
          </p:cNvSpPr>
          <p:nvPr>
            <p:ph idx="1"/>
          </p:nvPr>
        </p:nvSpPr>
        <p:spPr>
          <a:xfrm>
            <a:off x="5297762" y="2706624"/>
            <a:ext cx="6251110" cy="3483864"/>
          </a:xfrm>
        </p:spPr>
        <p:txBody>
          <a:bodyPr>
            <a:normAutofit fontScale="77500" lnSpcReduction="20000"/>
          </a:bodyPr>
          <a:lstStyle/>
          <a:p>
            <a:pPr>
              <a:lnSpc>
                <a:spcPct val="100000"/>
              </a:lnSpc>
            </a:pPr>
            <a:r>
              <a:rPr lang="en-GB" sz="2200" dirty="0">
                <a:latin typeface="Arial" panose="020B0604020202020204" pitchFamily="34" charset="0"/>
                <a:cs typeface="Arial" panose="020B0604020202020204" pitchFamily="34" charset="0"/>
              </a:rPr>
              <a:t>According to the calculation of</a:t>
            </a:r>
            <a:r>
              <a:rPr lang="en-GB" sz="2200" b="1" dirty="0">
                <a:latin typeface="Arial" panose="020B0604020202020204" pitchFamily="34" charset="0"/>
                <a:cs typeface="Arial" panose="020B0604020202020204" pitchFamily="34" charset="0"/>
              </a:rPr>
              <a:t> </a:t>
            </a:r>
            <a:r>
              <a:rPr lang="en-GB" sz="2200" dirty="0">
                <a:latin typeface="Arial" panose="020B0604020202020204" pitchFamily="34" charset="0"/>
                <a:cs typeface="Arial" panose="020B0604020202020204" pitchFamily="34" charset="0"/>
              </a:rPr>
              <a:t>Gatsby Grange, company’s performance in terms of profitability was very good where gross profit margin in 2018 was 91% which reduces in 2019 and remained at 85%. On the other side, net profit margin also reduces from 72% to 67% due to high operating expenses (</a:t>
            </a:r>
            <a:r>
              <a:rPr lang="en-GB" sz="2200" dirty="0" err="1">
                <a:latin typeface="Arial" panose="020B0604020202020204" pitchFamily="34" charset="0"/>
                <a:cs typeface="Arial" panose="020B0604020202020204" pitchFamily="34" charset="0"/>
              </a:rPr>
              <a:t>Zolfani</a:t>
            </a:r>
            <a:r>
              <a:rPr lang="en-GB" sz="2200" dirty="0">
                <a:latin typeface="Arial" panose="020B0604020202020204" pitchFamily="34" charset="0"/>
                <a:cs typeface="Arial" panose="020B0604020202020204" pitchFamily="34" charset="0"/>
              </a:rPr>
              <a:t>, Yazdani and </a:t>
            </a:r>
            <a:r>
              <a:rPr lang="en-GB" sz="2200" dirty="0" err="1">
                <a:latin typeface="Arial" panose="020B0604020202020204" pitchFamily="34" charset="0"/>
                <a:cs typeface="Arial" panose="020B0604020202020204" pitchFamily="34" charset="0"/>
              </a:rPr>
              <a:t>Zavadskas</a:t>
            </a:r>
            <a:r>
              <a:rPr lang="en-GB" sz="2200" dirty="0">
                <a:latin typeface="Arial" panose="020B0604020202020204" pitchFamily="34" charset="0"/>
                <a:cs typeface="Arial" panose="020B0604020202020204" pitchFamily="34" charset="0"/>
              </a:rPr>
              <a:t>, 2018). These fluctuation required management concern where they need to formulate strategies to enhance profitability performances.</a:t>
            </a:r>
            <a:r>
              <a:rPr lang="en-GB" sz="2400" kern="1200" dirty="0">
                <a:solidFill>
                  <a:schemeClr val="tx1"/>
                </a:solidFill>
                <a:latin typeface="Arial" panose="020B0604020202020204" pitchFamily="34" charset="0"/>
                <a:cs typeface="Arial" panose="020B0604020202020204" pitchFamily="34" charset="0"/>
              </a:rPr>
              <a:t> Company’s performance in terms of financial leverage is calculated by using debt ratio which is 1.98% in 2018 and in 2019 it was 1.83%. Gearing ratio of the company slightly increases which shows the financial health. Similarly, current ratio for the duration of 2018 was 2.28 and in 2019 it was 2 times which is in favourable condition of the company. </a:t>
            </a:r>
            <a:endParaRPr lang="en-US" sz="1100" dirty="0">
              <a:latin typeface="Arial" panose="020B0604020202020204" pitchFamily="34" charset="0"/>
              <a:cs typeface="Arial" panose="020B0604020202020204" pitchFamily="34" charset="0"/>
            </a:endParaRPr>
          </a:p>
          <a:p>
            <a:pPr>
              <a:lnSpc>
                <a:spcPct val="100000"/>
              </a:lnSpc>
            </a:pPr>
            <a:endParaRPr lang="en-GB" sz="2200" dirty="0"/>
          </a:p>
        </p:txBody>
      </p:sp>
      <p:pic>
        <p:nvPicPr>
          <p:cNvPr id="5" name="Picture 4" descr="A close up of a logo&#10;&#10;Description automatically generated">
            <a:extLst>
              <a:ext uri="{FF2B5EF4-FFF2-40B4-BE49-F238E27FC236}">
                <a16:creationId xmlns:a16="http://schemas.microsoft.com/office/drawing/2014/main" id="{08B3DD20-F582-4060-B760-D56A8DBDCA42}"/>
              </a:ext>
            </a:extLst>
          </p:cNvPr>
          <p:cNvPicPr>
            <a:picLocks noChangeAspect="1"/>
          </p:cNvPicPr>
          <p:nvPr/>
        </p:nvPicPr>
        <p:blipFill rotWithShape="1">
          <a:blip r:embed="rId3"/>
          <a:srcRect l="41997" r="18444" b="-1"/>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Tree>
    <p:extLst>
      <p:ext uri="{BB962C8B-B14F-4D97-AF65-F5344CB8AC3E}">
        <p14:creationId xmlns:p14="http://schemas.microsoft.com/office/powerpoint/2010/main" val="14416988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1A9F7B4E-B03D-4F64-BE33-00D074458D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0E8F134F-9D03-4A7A-A32A-FFEEE874F7A3}"/>
              </a:ext>
            </a:extLst>
          </p:cNvPr>
          <p:cNvPicPr>
            <a:picLocks noChangeAspect="1"/>
          </p:cNvPicPr>
          <p:nvPr/>
        </p:nvPicPr>
        <p:blipFill rotWithShape="1">
          <a:blip r:embed="rId3">
            <a:alphaModFix amt="40000"/>
          </a:blip>
          <a:srcRect t="1415" b="14315"/>
          <a:stretch/>
        </p:blipFill>
        <p:spPr>
          <a:xfrm>
            <a:off x="20" y="10"/>
            <a:ext cx="12191979" cy="6857990"/>
          </a:xfrm>
          <a:prstGeom prst="rect">
            <a:avLst/>
          </a:prstGeom>
        </p:spPr>
      </p:pic>
      <p:sp>
        <p:nvSpPr>
          <p:cNvPr id="2" name="Title 1">
            <a:extLst>
              <a:ext uri="{FF2B5EF4-FFF2-40B4-BE49-F238E27FC236}">
                <a16:creationId xmlns:a16="http://schemas.microsoft.com/office/drawing/2014/main" id="{6DF94271-F403-4A64-9EE9-544EDD1B8DE4}"/>
              </a:ext>
            </a:extLst>
          </p:cNvPr>
          <p:cNvSpPr>
            <a:spLocks noGrp="1"/>
          </p:cNvSpPr>
          <p:nvPr>
            <p:ph type="title"/>
          </p:nvPr>
        </p:nvSpPr>
        <p:spPr>
          <a:xfrm>
            <a:off x="838200" y="365125"/>
            <a:ext cx="10515600" cy="1325563"/>
          </a:xfrm>
        </p:spPr>
        <p:txBody>
          <a:bodyPr>
            <a:normAutofit/>
          </a:bodyPr>
          <a:lstStyle/>
          <a:p>
            <a:r>
              <a:rPr lang="en-GB" sz="7200"/>
              <a:t>Continue…..</a:t>
            </a:r>
          </a:p>
        </p:txBody>
      </p:sp>
      <p:sp>
        <p:nvSpPr>
          <p:cNvPr id="18" name="Rectangle 6">
            <a:extLst>
              <a:ext uri="{FF2B5EF4-FFF2-40B4-BE49-F238E27FC236}">
                <a16:creationId xmlns:a16="http://schemas.microsoft.com/office/drawing/2014/main" id="{1CA8A97F-67F0-4D5F-A850-0C30727D1C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5578" y="1802192"/>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4D2EAA3-C9DE-4F43-8DD5-781302D8EB31}"/>
              </a:ext>
            </a:extLst>
          </p:cNvPr>
          <p:cNvSpPr>
            <a:spLocks noGrp="1"/>
          </p:cNvSpPr>
          <p:nvPr>
            <p:ph idx="1"/>
          </p:nvPr>
        </p:nvSpPr>
        <p:spPr>
          <a:xfrm>
            <a:off x="838200" y="2004446"/>
            <a:ext cx="10515600" cy="4176897"/>
          </a:xfrm>
        </p:spPr>
        <p:txBody>
          <a:bodyPr>
            <a:normAutofit fontScale="85000" lnSpcReduction="20000"/>
          </a:bodyPr>
          <a:lstStyle/>
          <a:p>
            <a:r>
              <a:rPr lang="en-GB" dirty="0">
                <a:latin typeface="Times New Roman" pitchFamily="18" charset="0"/>
                <a:cs typeface="Times New Roman" pitchFamily="18" charset="0"/>
              </a:rPr>
              <a:t>Ratio analysis is an essential management technique for lodging the executives that will upgrade the understanding of money related results and recorded patterns, just as give key execution measurements. Supervisory crews can utilize ratio analysis to characterize the qualities and constraints around which to develop plans and projects.</a:t>
            </a:r>
          </a:p>
          <a:p>
            <a:r>
              <a:rPr lang="en-GB" dirty="0">
                <a:latin typeface="Times New Roman" pitchFamily="18" charset="0"/>
                <a:cs typeface="Times New Roman" pitchFamily="18" charset="0"/>
              </a:rPr>
              <a:t>.</a:t>
            </a:r>
            <a:r>
              <a:rPr lang="en-GB" sz="2800" dirty="0">
                <a:latin typeface="Times New Roman" pitchFamily="18" charset="0"/>
                <a:cs typeface="Times New Roman" pitchFamily="18" charset="0"/>
              </a:rPr>
              <a:t> On the other side, there are several benefits and disadvantages which required determining by the managers at the time of making effective decision in the hotel and tourist industry. Ratio analysis allows the managers to access financial statement for accurate financial performance, measure liquidity or profitability which requited for the stakeholders group to make their decisions. It also used for making future prediction regarding operational performances. There are lot of drawbacks as well which essential for managers to evaluate before using this tool. </a:t>
            </a:r>
            <a:endParaRPr lang="en-US" dirty="0"/>
          </a:p>
          <a:p>
            <a:endParaRPr lang="en-US" dirty="0">
              <a:latin typeface="Times New Roman" pitchFamily="18" charset="0"/>
              <a:cs typeface="Times New Roman" pitchFamily="18" charset="0"/>
            </a:endParaRPr>
          </a:p>
          <a:p>
            <a:endParaRPr lang="en-GB" dirty="0"/>
          </a:p>
        </p:txBody>
      </p:sp>
    </p:spTree>
    <p:extLst>
      <p:ext uri="{BB962C8B-B14F-4D97-AF65-F5344CB8AC3E}">
        <p14:creationId xmlns:p14="http://schemas.microsoft.com/office/powerpoint/2010/main" val="4134467436"/>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1" name="Rectangle 30">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BAA2176-2C42-4B38-8F65-3A2ECA80EC20}"/>
              </a:ext>
            </a:extLst>
          </p:cNvPr>
          <p:cNvSpPr>
            <a:spLocks noGrp="1"/>
          </p:cNvSpPr>
          <p:nvPr>
            <p:ph type="title"/>
          </p:nvPr>
        </p:nvSpPr>
        <p:spPr>
          <a:xfrm>
            <a:off x="841248" y="548640"/>
            <a:ext cx="3419540" cy="5431536"/>
          </a:xfrm>
        </p:spPr>
        <p:txBody>
          <a:bodyPr>
            <a:normAutofit/>
          </a:bodyPr>
          <a:lstStyle/>
          <a:p>
            <a:r>
              <a:rPr lang="en-GB" sz="4700" dirty="0"/>
              <a:t>Conclusion</a:t>
            </a:r>
          </a:p>
        </p:txBody>
      </p:sp>
      <p:sp>
        <p:nvSpPr>
          <p:cNvPr id="33" name="Rectangle 6">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39411" y="3254143"/>
            <a:ext cx="4480560" cy="27432"/>
          </a:xfrm>
          <a:custGeom>
            <a:avLst/>
            <a:gdLst>
              <a:gd name="connsiteX0" fmla="*/ 0 w 4480560"/>
              <a:gd name="connsiteY0" fmla="*/ 0 h 27432"/>
              <a:gd name="connsiteX1" fmla="*/ 595274 w 4480560"/>
              <a:gd name="connsiteY1" fmla="*/ 0 h 27432"/>
              <a:gd name="connsiteX2" fmla="*/ 1100938 w 4480560"/>
              <a:gd name="connsiteY2" fmla="*/ 0 h 27432"/>
              <a:gd name="connsiteX3" fmla="*/ 1651406 w 4480560"/>
              <a:gd name="connsiteY3" fmla="*/ 0 h 27432"/>
              <a:gd name="connsiteX4" fmla="*/ 2336292 w 4480560"/>
              <a:gd name="connsiteY4" fmla="*/ 0 h 27432"/>
              <a:gd name="connsiteX5" fmla="*/ 2931566 w 4480560"/>
              <a:gd name="connsiteY5" fmla="*/ 0 h 27432"/>
              <a:gd name="connsiteX6" fmla="*/ 3482035 w 4480560"/>
              <a:gd name="connsiteY6" fmla="*/ 0 h 27432"/>
              <a:gd name="connsiteX7" fmla="*/ 4480560 w 4480560"/>
              <a:gd name="connsiteY7" fmla="*/ 0 h 27432"/>
              <a:gd name="connsiteX8" fmla="*/ 4480560 w 4480560"/>
              <a:gd name="connsiteY8" fmla="*/ 27432 h 27432"/>
              <a:gd name="connsiteX9" fmla="*/ 3840480 w 4480560"/>
              <a:gd name="connsiteY9" fmla="*/ 27432 h 27432"/>
              <a:gd name="connsiteX10" fmla="*/ 3290011 w 4480560"/>
              <a:gd name="connsiteY10" fmla="*/ 27432 h 27432"/>
              <a:gd name="connsiteX11" fmla="*/ 2560320 w 4480560"/>
              <a:gd name="connsiteY11" fmla="*/ 27432 h 27432"/>
              <a:gd name="connsiteX12" fmla="*/ 1965046 w 4480560"/>
              <a:gd name="connsiteY12" fmla="*/ 27432 h 27432"/>
              <a:gd name="connsiteX13" fmla="*/ 1459382 w 4480560"/>
              <a:gd name="connsiteY13" fmla="*/ 27432 h 27432"/>
              <a:gd name="connsiteX14" fmla="*/ 774497 w 4480560"/>
              <a:gd name="connsiteY14" fmla="*/ 27432 h 27432"/>
              <a:gd name="connsiteX15" fmla="*/ 0 w 4480560"/>
              <a:gd name="connsiteY15" fmla="*/ 27432 h 27432"/>
              <a:gd name="connsiteX16" fmla="*/ 0 w 4480560"/>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27432"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79587" y="8304"/>
                  <a:pt x="4480082" y="21512"/>
                  <a:pt x="4480560" y="27432"/>
                </a:cubicBezTo>
                <a:cubicBezTo>
                  <a:pt x="4314132" y="24068"/>
                  <a:pt x="4028383" y="45776"/>
                  <a:pt x="3840480" y="27432"/>
                </a:cubicBezTo>
                <a:cubicBezTo>
                  <a:pt x="3652577" y="9088"/>
                  <a:pt x="3547615" y="11992"/>
                  <a:pt x="3290011" y="27432"/>
                </a:cubicBezTo>
                <a:cubicBezTo>
                  <a:pt x="3032407" y="42872"/>
                  <a:pt x="2830268" y="17863"/>
                  <a:pt x="2560320" y="27432"/>
                </a:cubicBezTo>
                <a:cubicBezTo>
                  <a:pt x="2290372" y="37001"/>
                  <a:pt x="2147422" y="15872"/>
                  <a:pt x="1965046" y="27432"/>
                </a:cubicBezTo>
                <a:cubicBezTo>
                  <a:pt x="1782670" y="38992"/>
                  <a:pt x="1689791" y="49824"/>
                  <a:pt x="1459382" y="27432"/>
                </a:cubicBezTo>
                <a:cubicBezTo>
                  <a:pt x="1228973" y="5040"/>
                  <a:pt x="915486" y="45645"/>
                  <a:pt x="774497" y="27432"/>
                </a:cubicBezTo>
                <a:cubicBezTo>
                  <a:pt x="633508" y="9219"/>
                  <a:pt x="361442" y="-1963"/>
                  <a:pt x="0" y="27432"/>
                </a:cubicBezTo>
                <a:cubicBezTo>
                  <a:pt x="-1048" y="14992"/>
                  <a:pt x="-1120" y="7447"/>
                  <a:pt x="0" y="0"/>
                </a:cubicBezTo>
                <a:close/>
              </a:path>
              <a:path w="4480560" h="27432"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1045" y="9333"/>
                  <a:pt x="4481838" y="19699"/>
                  <a:pt x="4480560" y="27432"/>
                </a:cubicBezTo>
                <a:cubicBezTo>
                  <a:pt x="4279652" y="2294"/>
                  <a:pt x="4200762" y="50710"/>
                  <a:pt x="3930091" y="27432"/>
                </a:cubicBezTo>
                <a:cubicBezTo>
                  <a:pt x="3659420" y="4154"/>
                  <a:pt x="3456052" y="31438"/>
                  <a:pt x="3290011" y="27432"/>
                </a:cubicBezTo>
                <a:cubicBezTo>
                  <a:pt x="3123970" y="23426"/>
                  <a:pt x="2882392" y="41962"/>
                  <a:pt x="2649931" y="27432"/>
                </a:cubicBezTo>
                <a:cubicBezTo>
                  <a:pt x="2417470" y="12902"/>
                  <a:pt x="2238426" y="16481"/>
                  <a:pt x="2054657" y="27432"/>
                </a:cubicBezTo>
                <a:cubicBezTo>
                  <a:pt x="1870888" y="38383"/>
                  <a:pt x="1566368" y="54184"/>
                  <a:pt x="1324966" y="27432"/>
                </a:cubicBezTo>
                <a:cubicBezTo>
                  <a:pt x="1083564" y="680"/>
                  <a:pt x="787410" y="20090"/>
                  <a:pt x="595274" y="27432"/>
                </a:cubicBezTo>
                <a:cubicBezTo>
                  <a:pt x="403138" y="34774"/>
                  <a:pt x="169622" y="19643"/>
                  <a:pt x="0" y="27432"/>
                </a:cubicBezTo>
                <a:cubicBezTo>
                  <a:pt x="211" y="18145"/>
                  <a:pt x="120" y="6480"/>
                  <a:pt x="0" y="0"/>
                </a:cubicBezTo>
                <a:close/>
              </a:path>
            </a:pathLst>
          </a:custGeom>
          <a:solidFill>
            <a:srgbClr val="D43B4E"/>
          </a:solidFill>
          <a:ln w="41275" cap="rnd">
            <a:solidFill>
              <a:srgbClr val="D43B4E"/>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7144551-B458-4D6C-9E3E-CBB16230C34D}"/>
              </a:ext>
            </a:extLst>
          </p:cNvPr>
          <p:cNvSpPr>
            <a:spLocks noGrp="1"/>
          </p:cNvSpPr>
          <p:nvPr>
            <p:ph idx="1"/>
          </p:nvPr>
        </p:nvSpPr>
        <p:spPr>
          <a:xfrm>
            <a:off x="5298595" y="552091"/>
            <a:ext cx="6052158" cy="5431536"/>
          </a:xfrm>
        </p:spPr>
        <p:txBody>
          <a:bodyPr anchor="ctr">
            <a:normAutofit/>
          </a:bodyPr>
          <a:lstStyle/>
          <a:p>
            <a:r>
              <a:rPr lang="en-GB" dirty="0">
                <a:latin typeface="Times New Roman" pitchFamily="18" charset="0"/>
                <a:cs typeface="Times New Roman" pitchFamily="18" charset="0"/>
              </a:rPr>
              <a:t>It has been concluded that ratio analysis is essential tool to determine the financial performance and also used to compare the current year performance with previous year. Ratio analysis is useful for decision making purpose as well as identifies the business or financial risk.             </a:t>
            </a:r>
            <a:endParaRPr lang="en-US" dirty="0">
              <a:latin typeface="Times New Roman" pitchFamily="18" charset="0"/>
              <a:cs typeface="Times New Roman" pitchFamily="18" charset="0"/>
            </a:endParaRPr>
          </a:p>
          <a:p>
            <a:endParaRPr lang="en-GB" dirty="0"/>
          </a:p>
        </p:txBody>
      </p:sp>
    </p:spTree>
    <p:extLst>
      <p:ext uri="{BB962C8B-B14F-4D97-AF65-F5344CB8AC3E}">
        <p14:creationId xmlns:p14="http://schemas.microsoft.com/office/powerpoint/2010/main" val="33994096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6">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rgbClr val="D43B4E"/>
          </a:solidFill>
          <a:ln w="38100" cap="rnd">
            <a:solidFill>
              <a:srgbClr val="D43B4E"/>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660AD16-6A71-4DD2-BDF2-D7DF1E1B5723}"/>
              </a:ext>
            </a:extLst>
          </p:cNvPr>
          <p:cNvSpPr>
            <a:spLocks noGrp="1"/>
          </p:cNvSpPr>
          <p:nvPr>
            <p:ph type="title"/>
          </p:nvPr>
        </p:nvSpPr>
        <p:spPr>
          <a:xfrm>
            <a:off x="838200" y="365125"/>
            <a:ext cx="10515600" cy="1325563"/>
          </a:xfrm>
        </p:spPr>
        <p:txBody>
          <a:bodyPr>
            <a:normAutofit/>
          </a:bodyPr>
          <a:lstStyle/>
          <a:p>
            <a:r>
              <a:rPr lang="en-GB" sz="6600"/>
              <a:t>References </a:t>
            </a:r>
          </a:p>
        </p:txBody>
      </p:sp>
      <p:sp>
        <p:nvSpPr>
          <p:cNvPr id="17" name="Content Placeholder 2">
            <a:extLst>
              <a:ext uri="{FF2B5EF4-FFF2-40B4-BE49-F238E27FC236}">
                <a16:creationId xmlns:a16="http://schemas.microsoft.com/office/drawing/2014/main" id="{E6E19F3C-7208-458C-B390-8953B8F94CFE}"/>
              </a:ext>
            </a:extLst>
          </p:cNvPr>
          <p:cNvSpPr>
            <a:spLocks noGrp="1"/>
          </p:cNvSpPr>
          <p:nvPr>
            <p:ph idx="1"/>
          </p:nvPr>
        </p:nvSpPr>
        <p:spPr>
          <a:xfrm>
            <a:off x="838200" y="1929384"/>
            <a:ext cx="10515600" cy="4251960"/>
          </a:xfrm>
        </p:spPr>
        <p:txBody>
          <a:bodyPr>
            <a:normAutofit/>
          </a:bodyPr>
          <a:lstStyle/>
          <a:p>
            <a:pPr>
              <a:buFont typeface="Wingdings" pitchFamily="2" charset="2"/>
              <a:buChar char="v"/>
            </a:pPr>
            <a:r>
              <a:rPr lang="en-GB" dirty="0">
                <a:latin typeface="Times New Roman" pitchFamily="18" charset="0"/>
                <a:cs typeface="Times New Roman" pitchFamily="18" charset="0"/>
              </a:rPr>
              <a:t>Victoria, J. And et.al., 2018. Transmission attenuation power ratio analysis of flexible electromagnetic absorber sheets combined with a metal layer. </a:t>
            </a:r>
            <a:r>
              <a:rPr lang="en-US" i="1" dirty="0">
                <a:latin typeface="Times New Roman" pitchFamily="18" charset="0"/>
                <a:cs typeface="Times New Roman" pitchFamily="18" charset="0"/>
              </a:rPr>
              <a:t>Materials</a:t>
            </a:r>
            <a:r>
              <a:rPr lang="en-US" dirty="0">
                <a:latin typeface="Times New Roman" pitchFamily="18" charset="0"/>
                <a:cs typeface="Times New Roman" pitchFamily="18" charset="0"/>
              </a:rPr>
              <a:t>. 11(9). p.1612.</a:t>
            </a:r>
          </a:p>
          <a:p>
            <a:pPr>
              <a:buFont typeface="Wingdings" pitchFamily="2" charset="2"/>
              <a:buChar char="v"/>
            </a:pPr>
            <a:r>
              <a:rPr lang="en-GB" dirty="0" err="1">
                <a:latin typeface="Times New Roman" pitchFamily="18" charset="0"/>
                <a:cs typeface="Times New Roman" pitchFamily="18" charset="0"/>
              </a:rPr>
              <a:t>Zolfani</a:t>
            </a:r>
            <a:r>
              <a:rPr lang="en-GB" dirty="0">
                <a:latin typeface="Times New Roman" pitchFamily="18" charset="0"/>
                <a:cs typeface="Times New Roman" pitchFamily="18" charset="0"/>
              </a:rPr>
              <a:t>, S. H., Yazdani, M. and </a:t>
            </a:r>
            <a:r>
              <a:rPr lang="en-GB" dirty="0" err="1">
                <a:latin typeface="Times New Roman" pitchFamily="18" charset="0"/>
                <a:cs typeface="Times New Roman" pitchFamily="18" charset="0"/>
              </a:rPr>
              <a:t>Zavadskas</a:t>
            </a:r>
            <a:r>
              <a:rPr lang="en-GB" dirty="0">
                <a:latin typeface="Times New Roman" pitchFamily="18" charset="0"/>
                <a:cs typeface="Times New Roman" pitchFamily="18" charset="0"/>
              </a:rPr>
              <a:t>, E. K., 2018. An extended stepwise weight assessment ratio analysis (SWARA) method for improving criteria prioritization process. </a:t>
            </a:r>
            <a:r>
              <a:rPr lang="en-US" i="1" dirty="0">
                <a:latin typeface="Times New Roman" pitchFamily="18" charset="0"/>
                <a:cs typeface="Times New Roman" pitchFamily="18" charset="0"/>
              </a:rPr>
              <a:t>Soft Computing</a:t>
            </a:r>
            <a:r>
              <a:rPr lang="en-US" dirty="0">
                <a:latin typeface="Times New Roman" pitchFamily="18" charset="0"/>
                <a:cs typeface="Times New Roman" pitchFamily="18" charset="0"/>
              </a:rPr>
              <a:t>. 22(22). pp.7399-7405.</a:t>
            </a:r>
          </a:p>
          <a:p>
            <a:endParaRPr lang="en-GB" dirty="0"/>
          </a:p>
        </p:txBody>
      </p:sp>
    </p:spTree>
    <p:extLst>
      <p:ext uri="{BB962C8B-B14F-4D97-AF65-F5344CB8AC3E}">
        <p14:creationId xmlns:p14="http://schemas.microsoft.com/office/powerpoint/2010/main" val="17972672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6">
            <a:extLst>
              <a:ext uri="{FF2B5EF4-FFF2-40B4-BE49-F238E27FC236}">
                <a16:creationId xmlns:a16="http://schemas.microsoft.com/office/drawing/2014/main" id="{DA381740-063A-41A4-836D-85D14980EE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useBgFill="1">
        <p:nvSpPr>
          <p:cNvPr id="11" name="Rectangle 10">
            <a:extLst>
              <a:ext uri="{FF2B5EF4-FFF2-40B4-BE49-F238E27FC236}">
                <a16:creationId xmlns:a16="http://schemas.microsoft.com/office/drawing/2014/main" id="{8A94871E-96FC-4ADE-815B-41A636E34F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20FAAC5-C4E5-48AC-BC4F-0E0580A87521}"/>
              </a:ext>
            </a:extLst>
          </p:cNvPr>
          <p:cNvSpPr>
            <a:spLocks noGrp="1"/>
          </p:cNvSpPr>
          <p:nvPr>
            <p:ph type="title"/>
          </p:nvPr>
        </p:nvSpPr>
        <p:spPr>
          <a:xfrm>
            <a:off x="640080" y="320040"/>
            <a:ext cx="7003893" cy="3892669"/>
          </a:xfrm>
        </p:spPr>
        <p:txBody>
          <a:bodyPr vert="horz" lIns="91440" tIns="45720" rIns="91440" bIns="45720" rtlCol="0" anchor="b">
            <a:normAutofit/>
          </a:bodyPr>
          <a:lstStyle/>
          <a:p>
            <a:pPr algn="l"/>
            <a:r>
              <a:rPr lang="en-US" sz="9600" dirty="0"/>
              <a:t>Thank you !</a:t>
            </a:r>
          </a:p>
        </p:txBody>
      </p:sp>
      <p:sp>
        <p:nvSpPr>
          <p:cNvPr id="13" name="Rectangle 6">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4562" y="4409267"/>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rgbClr val="D43B4E"/>
          </a:solidFill>
          <a:ln w="38100" cap="rnd">
            <a:solidFill>
              <a:srgbClr val="D43B4E"/>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5" descr="Handshake">
            <a:extLst>
              <a:ext uri="{FF2B5EF4-FFF2-40B4-BE49-F238E27FC236}">
                <a16:creationId xmlns:a16="http://schemas.microsoft.com/office/drawing/2014/main" id="{27B7D06B-87AF-4345-A97F-30EE0EF0BE1F}"/>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781544" y="1371600"/>
            <a:ext cx="4087368" cy="4087368"/>
          </a:xfrm>
          <a:prstGeom prst="rect">
            <a:avLst/>
          </a:prstGeom>
        </p:spPr>
      </p:pic>
    </p:spTree>
    <p:extLst>
      <p:ext uri="{BB962C8B-B14F-4D97-AF65-F5344CB8AC3E}">
        <p14:creationId xmlns:p14="http://schemas.microsoft.com/office/powerpoint/2010/main" val="2341145807"/>
      </p:ext>
    </p:extLst>
  </p:cSld>
  <p:clrMapOvr>
    <a:masterClrMapping/>
  </p:clrMapOvr>
</p:sld>
</file>

<file path=ppt/theme/theme1.xml><?xml version="1.0" encoding="utf-8"?>
<a:theme xmlns:a="http://schemas.openxmlformats.org/drawingml/2006/main" name="SketchyVTI">
  <a:themeElements>
    <a:clrScheme name="AnalogousFromDarkSeedLeftStep">
      <a:dk1>
        <a:srgbClr val="000000"/>
      </a:dk1>
      <a:lt1>
        <a:srgbClr val="FFFFFF"/>
      </a:lt1>
      <a:dk2>
        <a:srgbClr val="412434"/>
      </a:dk2>
      <a:lt2>
        <a:srgbClr val="E2E8E7"/>
      </a:lt2>
      <a:accent1>
        <a:srgbClr val="D43B4E"/>
      </a:accent1>
      <a:accent2>
        <a:srgbClr val="C32A7C"/>
      </a:accent2>
      <a:accent3>
        <a:srgbClr val="D43BCE"/>
      </a:accent3>
      <a:accent4>
        <a:srgbClr val="892AC3"/>
      </a:accent4>
      <a:accent5>
        <a:srgbClr val="5F40D5"/>
      </a:accent5>
      <a:accent6>
        <a:srgbClr val="3452C5"/>
      </a:accent6>
      <a:hlink>
        <a:srgbClr val="8A62CA"/>
      </a:hlink>
      <a:folHlink>
        <a:srgbClr val="7F7F7F"/>
      </a:folHlink>
    </a:clrScheme>
    <a:fontScheme name="Sketchy_SerifHand">
      <a:majorFont>
        <a:latin typeface="Modern Love"/>
        <a:ea typeface=""/>
        <a:cs typeface=""/>
      </a:majorFont>
      <a:minorFont>
        <a:latin typeface="The Hand"/>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ketchyVTI" id="{A6D2C935-A6E4-4DD9-BCC5-5AE2504DB8EA}" vid="{F0754072-50B6-4C01-B911-67246C9F58D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TotalTime>
  <Words>616</Words>
  <Application>Microsoft Office PowerPoint</Application>
  <PresentationFormat>Widescreen</PresentationFormat>
  <Paragraphs>21</Paragraphs>
  <Slides>8</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8</vt:i4>
      </vt:variant>
    </vt:vector>
  </HeadingPairs>
  <TitlesOfParts>
    <vt:vector size="15" baseType="lpstr">
      <vt:lpstr>Arial</vt:lpstr>
      <vt:lpstr>Calibri</vt:lpstr>
      <vt:lpstr>Modern Love</vt:lpstr>
      <vt:lpstr>The Hand</vt:lpstr>
      <vt:lpstr>Times New Roman</vt:lpstr>
      <vt:lpstr>Wingdings</vt:lpstr>
      <vt:lpstr>SketchyVTI</vt:lpstr>
      <vt:lpstr>Gatsby Grange</vt:lpstr>
      <vt:lpstr>Introduction</vt:lpstr>
      <vt:lpstr>Brief Overview</vt:lpstr>
      <vt:lpstr>Continue….</vt:lpstr>
      <vt:lpstr>Continue…..</vt:lpstr>
      <vt:lpstr>Conclusion</vt:lpstr>
      <vt:lpstr>References </vt:lpstr>
      <vt:lpstr>Thank you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Gatsby Grange</dc:title>
  <dc:creator>Nicoleta Tudor</dc:creator>
  <cp:lastModifiedBy>Nicoleta Tudor</cp:lastModifiedBy>
  <cp:revision>4</cp:revision>
  <dcterms:created xsi:type="dcterms:W3CDTF">2020-07-05T22:18:51Z</dcterms:created>
  <dcterms:modified xsi:type="dcterms:W3CDTF">2020-07-06T23:03:47Z</dcterms:modified>
</cp:coreProperties>
</file>