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handoutMasterIdLst>
    <p:handoutMasterId r:id="rId25"/>
  </p:handoutMasterIdLst>
  <p:sldIdLst>
    <p:sldId id="256" r:id="rId5"/>
    <p:sldId id="257" r:id="rId6"/>
    <p:sldId id="258" r:id="rId7"/>
    <p:sldId id="260" r:id="rId8"/>
    <p:sldId id="261" r:id="rId9"/>
    <p:sldId id="275" r:id="rId10"/>
    <p:sldId id="259" r:id="rId11"/>
    <p:sldId id="273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4" r:id="rId24"/>
  </p:sldIdLst>
  <p:sldSz cx="9144000" cy="6858000" type="screen4x3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rry Nicholas" userId="94ffe60b-26c7-490f-b0fd-0d7e33c2d814" providerId="ADAL" clId="{535D027A-7730-4B39-8D28-3C41D4E39D61}"/>
    <pc:docChg chg="custSel modSld">
      <pc:chgData name="Kerry Nicholas" userId="94ffe60b-26c7-490f-b0fd-0d7e33c2d814" providerId="ADAL" clId="{535D027A-7730-4B39-8D28-3C41D4E39D61}" dt="2022-10-03T13:44:46.758" v="0" actId="27636"/>
      <pc:docMkLst>
        <pc:docMk/>
      </pc:docMkLst>
      <pc:sldChg chg="modSp mod">
        <pc:chgData name="Kerry Nicholas" userId="94ffe60b-26c7-490f-b0fd-0d7e33c2d814" providerId="ADAL" clId="{535D027A-7730-4B39-8D28-3C41D4E39D61}" dt="2022-10-03T13:44:46.758" v="0" actId="27636"/>
        <pc:sldMkLst>
          <pc:docMk/>
          <pc:sldMk cId="1765034557" sldId="275"/>
        </pc:sldMkLst>
        <pc:spChg chg="mod">
          <ac:chgData name="Kerry Nicholas" userId="94ffe60b-26c7-490f-b0fd-0d7e33c2d814" providerId="ADAL" clId="{535D027A-7730-4B39-8D28-3C41D4E39D61}" dt="2022-10-03T13:44:46.758" v="0" actId="27636"/>
          <ac:spMkLst>
            <pc:docMk/>
            <pc:sldMk cId="1765034557" sldId="275"/>
            <ac:spMk id="3" creationId="{57F87732-ED02-F64C-B2C0-F8DB94FB306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54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9466" y="0"/>
            <a:ext cx="3013763" cy="4654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DC3D04-C255-4DA3-B6F6-989AD0FB2919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13763" cy="4654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9466" y="8842029"/>
            <a:ext cx="3013763" cy="4654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0559EE-B4F7-4994-82E1-9C485BCFB4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1086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669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5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788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903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416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2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04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96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123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72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065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18AFF-330D-4F19-9A82-701FB1DB6F8C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9D965-31A7-4059-B055-97B8692CF2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109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library/online-library/refworks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sport/0/football/24460252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Referencing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366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reference?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spcAft>
                <a:spcPct val="35000"/>
              </a:spcAft>
              <a:buClr>
                <a:schemeClr val="tx2"/>
              </a:buClr>
              <a:buSzPct val="120000"/>
              <a:buFontTx/>
              <a:buChar char="•"/>
            </a:pPr>
            <a:r>
              <a:rPr lang="en-GB" altLang="en-US" dirty="0"/>
              <a:t>Acknowledge debts to other writers.</a:t>
            </a:r>
          </a:p>
          <a:p>
            <a:pPr>
              <a:spcAft>
                <a:spcPct val="35000"/>
              </a:spcAft>
              <a:buClr>
                <a:schemeClr val="tx2"/>
              </a:buClr>
              <a:buSzPct val="120000"/>
              <a:buFontTx/>
              <a:buChar char="•"/>
            </a:pPr>
            <a:r>
              <a:rPr lang="en-GB" altLang="en-US" dirty="0"/>
              <a:t>Demonstrate the body of knowledge upon which your assignment is based.</a:t>
            </a:r>
          </a:p>
          <a:p>
            <a:pPr>
              <a:spcAft>
                <a:spcPct val="35000"/>
              </a:spcAft>
              <a:buClr>
                <a:schemeClr val="tx2"/>
              </a:buClr>
              <a:buSzPct val="120000"/>
              <a:buFontTx/>
              <a:buChar char="•"/>
            </a:pPr>
            <a:r>
              <a:rPr lang="en-GB" dirty="0"/>
              <a:t>Gives your arguments / ideas more credibility if they are supported by published research.</a:t>
            </a:r>
            <a:endParaRPr lang="en-GB" altLang="en-US" dirty="0"/>
          </a:p>
          <a:p>
            <a:pPr>
              <a:spcAft>
                <a:spcPct val="35000"/>
              </a:spcAft>
              <a:buClr>
                <a:schemeClr val="tx2"/>
              </a:buClr>
              <a:buSzPct val="120000"/>
              <a:buFontTx/>
              <a:buChar char="•"/>
            </a:pPr>
            <a:r>
              <a:rPr lang="en-GB" altLang="en-US" dirty="0"/>
              <a:t>Enable the reader(s) to locate your sources easily.</a:t>
            </a:r>
          </a:p>
          <a:p>
            <a:pPr>
              <a:spcAft>
                <a:spcPct val="35000"/>
              </a:spcAft>
              <a:buClr>
                <a:schemeClr val="tx2"/>
              </a:buClr>
              <a:buSzPct val="120000"/>
              <a:buFontTx/>
              <a:buChar char="•"/>
            </a:pPr>
            <a:r>
              <a:rPr lang="en-GB" altLang="en-US" dirty="0"/>
              <a:t>To avoid PLAGIARISM!!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92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plagiarism?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Passing off the work of others as your own.</a:t>
            </a:r>
          </a:p>
          <a:p>
            <a:r>
              <a:rPr lang="en-GB" dirty="0"/>
              <a:t>Does not only involve directly quoting (copying and pasting!) – even using someone else’s ideas without giving them credit can be considered plagiarism.</a:t>
            </a:r>
          </a:p>
          <a:p>
            <a:r>
              <a:rPr lang="en-GB" dirty="0"/>
              <a:t>This can be done intentionally or non-intentionally! Neither is acceptable…</a:t>
            </a:r>
          </a:p>
          <a:p>
            <a:r>
              <a:rPr lang="en-GB" dirty="0"/>
              <a:t>You can even plagiarise your own work from previous assignments.</a:t>
            </a:r>
          </a:p>
        </p:txBody>
      </p:sp>
    </p:spTree>
    <p:extLst>
      <p:ext uri="{BB962C8B-B14F-4D97-AF65-F5344CB8AC3E}">
        <p14:creationId xmlns:p14="http://schemas.microsoft.com/office/powerpoint/2010/main" val="1238015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‘I won’t get caught’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All assignments are submitted through </a:t>
            </a:r>
            <a:r>
              <a:rPr lang="en-US" dirty="0" err="1"/>
              <a:t>turnitin</a:t>
            </a:r>
            <a:endParaRPr lang="en-US" dirty="0"/>
          </a:p>
          <a:p>
            <a:r>
              <a:rPr lang="en-US" dirty="0"/>
              <a:t>Checks against: all student work (across all Universities); journals; books; websites; newspapers; etc.</a:t>
            </a:r>
          </a:p>
          <a:p>
            <a:r>
              <a:rPr lang="en-US" dirty="0"/>
              <a:t>Any plagiarism will result in a mark of zero, and the re-sit will be capped at 40%.</a:t>
            </a:r>
          </a:p>
          <a:p>
            <a:r>
              <a:rPr lang="en-US" dirty="0"/>
              <a:t>Repeat offenders will face University disciplinary procedures and may be forced to withdraw from the course.</a:t>
            </a:r>
          </a:p>
        </p:txBody>
      </p:sp>
    </p:spTree>
    <p:extLst>
      <p:ext uri="{BB962C8B-B14F-4D97-AF65-F5344CB8AC3E}">
        <p14:creationId xmlns:p14="http://schemas.microsoft.com/office/powerpoint/2010/main" val="394308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reference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UWTSD reference guides can be found on the Library website. In SHOE we use the ‘Harvard’ style of referencing.</a:t>
            </a:r>
          </a:p>
          <a:p>
            <a:r>
              <a:rPr lang="en-US" dirty="0"/>
              <a:t>You must acknowledge the author(s) in the text in brief.</a:t>
            </a:r>
          </a:p>
          <a:p>
            <a:r>
              <a:rPr lang="en-US" dirty="0"/>
              <a:t>Full details must then be recorded in a reference list at the end of the assignment.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74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9AD67-27B3-6D47-A6BA-235FC70ED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Referencing software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87732-ED02-F64C-B2C0-F8DB94FB3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As a student of UWTSD, your student email address will grant you access to RefWorks, a referencing software that will assist you with compiling your reference list.</a:t>
            </a:r>
          </a:p>
          <a:p>
            <a:r>
              <a:rPr lang="en-US" dirty="0"/>
              <a:t>RefWorks can be accessed here </a:t>
            </a:r>
            <a:r>
              <a:rPr lang="en-US" dirty="0">
                <a:hlinkClick r:id="rId2"/>
              </a:rPr>
              <a:t>https://www.uwtsd.ac.uk/library/online-library/</a:t>
            </a:r>
            <a:r>
              <a:rPr lang="en-US" dirty="0" err="1">
                <a:hlinkClick r:id="rId2"/>
              </a:rPr>
              <a:t>refworks</a:t>
            </a:r>
            <a:r>
              <a:rPr lang="en-US" dirty="0">
                <a:hlinkClick r:id="rId2"/>
              </a:rPr>
              <a:t>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5034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19200" y="762000"/>
            <a:ext cx="5638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i="1" dirty="0"/>
          </a:p>
          <a:p>
            <a:r>
              <a:rPr lang="en-US" sz="2400" i="1" dirty="0"/>
              <a:t>Direct quote from a book or journal article with </a:t>
            </a:r>
            <a:r>
              <a:rPr lang="en-US" sz="2400" b="1" i="1" dirty="0"/>
              <a:t>one</a:t>
            </a:r>
            <a:r>
              <a:rPr lang="en-US" sz="2400" i="1" dirty="0"/>
              <a:t> author</a:t>
            </a:r>
            <a:endParaRPr lang="en-GB" sz="2400" dirty="0"/>
          </a:p>
          <a:p>
            <a:r>
              <a:rPr lang="en-US" sz="2400" i="1" dirty="0"/>
              <a:t> </a:t>
            </a:r>
            <a:endParaRPr lang="en-GB" sz="2400" dirty="0"/>
          </a:p>
          <a:p>
            <a:r>
              <a:rPr lang="en-US" sz="2400" dirty="0"/>
              <a:t>When managing a group, Adair (1988, p. 51) states that ‘there is no effective teamwork without clear task-objectives’.</a:t>
            </a:r>
          </a:p>
          <a:p>
            <a:endParaRPr lang="en-GB" sz="2400" dirty="0"/>
          </a:p>
          <a:p>
            <a:r>
              <a:rPr lang="en-US" sz="2400" dirty="0"/>
              <a:t>OR</a:t>
            </a:r>
          </a:p>
          <a:p>
            <a:endParaRPr lang="en-GB" sz="2400" dirty="0"/>
          </a:p>
          <a:p>
            <a:r>
              <a:rPr lang="en-US" sz="2400" dirty="0"/>
              <a:t>When</a:t>
            </a:r>
            <a:r>
              <a:rPr lang="en-GB" sz="2400" dirty="0"/>
              <a:t> organising </a:t>
            </a:r>
            <a:r>
              <a:rPr lang="en-US" sz="2400" dirty="0"/>
              <a:t>groups ‘there is no effective teamwork without clear task-objectives’ (Adair, 1988, p. 51).</a:t>
            </a:r>
            <a:endParaRPr lang="en-GB" sz="24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2426"/>
            <a:ext cx="8229600" cy="1143000"/>
          </a:xfrm>
        </p:spPr>
        <p:txBody>
          <a:bodyPr/>
          <a:lstStyle/>
          <a:p>
            <a:r>
              <a:rPr lang="en-US" dirty="0"/>
              <a:t>In-text citations</a:t>
            </a:r>
          </a:p>
        </p:txBody>
      </p:sp>
    </p:spTree>
    <p:extLst>
      <p:ext uri="{BB962C8B-B14F-4D97-AF65-F5344CB8AC3E}">
        <p14:creationId xmlns:p14="http://schemas.microsoft.com/office/powerpoint/2010/main" val="2779448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19200" y="762000"/>
            <a:ext cx="5638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i="1" dirty="0"/>
          </a:p>
          <a:p>
            <a:r>
              <a:rPr lang="en-US" sz="2400" i="1" dirty="0"/>
              <a:t>Paraphrasing from a book or journal article with </a:t>
            </a:r>
            <a:r>
              <a:rPr lang="en-US" sz="2400" b="1" i="1" dirty="0"/>
              <a:t>one</a:t>
            </a:r>
            <a:r>
              <a:rPr lang="en-US" sz="2400" i="1" dirty="0"/>
              <a:t> author</a:t>
            </a:r>
            <a:endParaRPr lang="en-GB" sz="2400" dirty="0"/>
          </a:p>
          <a:p>
            <a:r>
              <a:rPr lang="en-US" sz="2400" i="1" dirty="0"/>
              <a:t> </a:t>
            </a:r>
            <a:endParaRPr lang="en-GB" sz="2400" dirty="0"/>
          </a:p>
          <a:p>
            <a:r>
              <a:rPr lang="en-US" sz="2400" dirty="0"/>
              <a:t>Adair (1988) suggests that effective teamwork is unlikely when clear objectives are not present.</a:t>
            </a:r>
          </a:p>
          <a:p>
            <a:endParaRPr lang="en-GB" sz="2400" dirty="0"/>
          </a:p>
          <a:p>
            <a:r>
              <a:rPr lang="en-US" sz="2400" dirty="0"/>
              <a:t>OR</a:t>
            </a:r>
          </a:p>
          <a:p>
            <a:endParaRPr lang="en-GB" sz="2400" dirty="0"/>
          </a:p>
          <a:p>
            <a:r>
              <a:rPr lang="en-US" sz="2400" dirty="0"/>
              <a:t>It has been suggested that effective teamwork is unlikely when clear objectives are not in </a:t>
            </a:r>
            <a:r>
              <a:rPr lang="cy-GB" sz="2400" dirty="0"/>
              <a:t>place (Adair, 1988).</a:t>
            </a:r>
            <a:endParaRPr lang="en-GB" sz="24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In-text citations</a:t>
            </a:r>
          </a:p>
        </p:txBody>
      </p:sp>
    </p:spTree>
    <p:extLst>
      <p:ext uri="{BB962C8B-B14F-4D97-AF65-F5344CB8AC3E}">
        <p14:creationId xmlns:p14="http://schemas.microsoft.com/office/powerpoint/2010/main" val="70745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In-text citations (cont..)</a:t>
            </a:r>
          </a:p>
        </p:txBody>
      </p:sp>
      <p:sp>
        <p:nvSpPr>
          <p:cNvPr id="4" name="Rectangle 3"/>
          <p:cNvSpPr/>
          <p:nvPr/>
        </p:nvSpPr>
        <p:spPr>
          <a:xfrm>
            <a:off x="1295400" y="1143000"/>
            <a:ext cx="6553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/>
              <a:t>Direct quote from a book or journal article with</a:t>
            </a:r>
            <a:r>
              <a:rPr lang="en-US" sz="2400" b="1" i="1" dirty="0"/>
              <a:t> two</a:t>
            </a:r>
            <a:r>
              <a:rPr lang="en-US" sz="2400" i="1" dirty="0"/>
              <a:t> authors</a:t>
            </a:r>
            <a:endParaRPr lang="en-GB" sz="2400" dirty="0"/>
          </a:p>
          <a:p>
            <a:r>
              <a:rPr lang="en-US" sz="2400" i="1" dirty="0"/>
              <a:t> </a:t>
            </a:r>
            <a:endParaRPr lang="en-GB" sz="2400" dirty="0"/>
          </a:p>
          <a:p>
            <a:r>
              <a:rPr lang="en-US" sz="2400" dirty="0" err="1"/>
              <a:t>Pegg</a:t>
            </a:r>
            <a:r>
              <a:rPr lang="en-US" sz="2400" dirty="0"/>
              <a:t> and </a:t>
            </a:r>
            <a:r>
              <a:rPr lang="en-US" sz="2400" dirty="0" err="1"/>
              <a:t>Nicol</a:t>
            </a:r>
            <a:r>
              <a:rPr lang="en-US" sz="2400" dirty="0"/>
              <a:t>  (2002, p. 69-70) insist that with presentations ‘leaving some space for improvisation is important’.</a:t>
            </a:r>
          </a:p>
          <a:p>
            <a:endParaRPr lang="en-GB" sz="2400" dirty="0"/>
          </a:p>
          <a:p>
            <a:r>
              <a:rPr lang="en-US" sz="2400" dirty="0"/>
              <a:t>OR</a:t>
            </a:r>
          </a:p>
          <a:p>
            <a:endParaRPr lang="en-GB" sz="2400" dirty="0"/>
          </a:p>
          <a:p>
            <a:r>
              <a:rPr lang="en-US" sz="2400" dirty="0"/>
              <a:t>With presentations, it is important to ensure that space is left for improvisation (</a:t>
            </a:r>
            <a:r>
              <a:rPr lang="en-US" sz="2400" dirty="0" err="1"/>
              <a:t>Pegg</a:t>
            </a:r>
            <a:r>
              <a:rPr lang="en-US" sz="2400" dirty="0"/>
              <a:t> and </a:t>
            </a:r>
            <a:r>
              <a:rPr lang="en-US" sz="2400" dirty="0" err="1"/>
              <a:t>Nicol</a:t>
            </a:r>
            <a:r>
              <a:rPr lang="en-US" sz="2400" dirty="0"/>
              <a:t>, 2002, p. 69-70).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26333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In-text citations (</a:t>
            </a:r>
            <a:r>
              <a:rPr lang="en-US" dirty="0" err="1"/>
              <a:t>cont</a:t>
            </a:r>
            <a:r>
              <a:rPr lang="en-US" dirty="0"/>
              <a:t>…)</a:t>
            </a:r>
          </a:p>
        </p:txBody>
      </p:sp>
      <p:sp>
        <p:nvSpPr>
          <p:cNvPr id="3" name="Rectangle 2"/>
          <p:cNvSpPr/>
          <p:nvPr/>
        </p:nvSpPr>
        <p:spPr>
          <a:xfrm>
            <a:off x="1524000" y="2551837"/>
            <a:ext cx="6019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/>
              <a:t>Direct quote from a book or journal article with more than three authors</a:t>
            </a:r>
            <a:endParaRPr lang="en-GB" sz="2400" dirty="0"/>
          </a:p>
          <a:p>
            <a:r>
              <a:rPr lang="en-GB" sz="2400" dirty="0"/>
              <a:t> </a:t>
            </a:r>
          </a:p>
          <a:p>
            <a:r>
              <a:rPr lang="en-GB" sz="2400" dirty="0"/>
              <a:t>Emanuel </a:t>
            </a:r>
            <a:r>
              <a:rPr lang="en-GB" sz="2400" i="1" dirty="0"/>
              <a:t>et al. </a:t>
            </a:r>
            <a:r>
              <a:rPr lang="en-GB" sz="2400" dirty="0"/>
              <a:t>(2000, p. 48) state that ‘echoes of the Poor Law are still found in some parts of the care system’.</a:t>
            </a:r>
          </a:p>
        </p:txBody>
      </p:sp>
    </p:spTree>
    <p:extLst>
      <p:ext uri="{BB962C8B-B14F-4D97-AF65-F5344CB8AC3E}">
        <p14:creationId xmlns:p14="http://schemas.microsoft.com/office/powerpoint/2010/main" val="1265640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Authors citing other authors</a:t>
            </a:r>
          </a:p>
        </p:txBody>
      </p:sp>
      <p:sp>
        <p:nvSpPr>
          <p:cNvPr id="3" name="Rectangle 2"/>
          <p:cNvSpPr/>
          <p:nvPr/>
        </p:nvSpPr>
        <p:spPr>
          <a:xfrm>
            <a:off x="1676400" y="2438400"/>
            <a:ext cx="6096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Mossman (in Krouwel, 2002, p. 56) sets out an ‘alternative to programmed learning’.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86176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Multiple authors stating the same fact/opinion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1371600" y="2438400"/>
            <a:ext cx="6096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The idea of step-models of learning persists (Piaget, 1957; </a:t>
            </a:r>
            <a:r>
              <a:rPr lang="en-GB" sz="3200" dirty="0" err="1"/>
              <a:t>Tuckman</a:t>
            </a:r>
            <a:r>
              <a:rPr lang="en-GB" sz="3200" dirty="0"/>
              <a:t>, 1976)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117437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Web-based sources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59% of people in the United States of America are either overweight or obese (BBC, 2013)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According to </a:t>
            </a:r>
            <a:r>
              <a:rPr lang="en-US" dirty="0" err="1"/>
              <a:t>Sustrans</a:t>
            </a:r>
            <a:r>
              <a:rPr lang="en-US" dirty="0"/>
              <a:t> (no date) ‘Regular physical activity can reduce the risks of many chronic conditions’</a:t>
            </a:r>
          </a:p>
        </p:txBody>
      </p:sp>
    </p:spTree>
    <p:extLst>
      <p:ext uri="{BB962C8B-B14F-4D97-AF65-F5344CB8AC3E}">
        <p14:creationId xmlns:p14="http://schemas.microsoft.com/office/powerpoint/2010/main" val="419081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Must include all sources from which you have quoted or paraphrased.</a:t>
            </a:r>
          </a:p>
          <a:p>
            <a:r>
              <a:rPr lang="en-US" dirty="0"/>
              <a:t>Must be listed alphabetically by author’s surname</a:t>
            </a:r>
          </a:p>
          <a:p>
            <a:r>
              <a:rPr lang="en-US" dirty="0"/>
              <a:t>Left justified</a:t>
            </a:r>
          </a:p>
          <a:p>
            <a:r>
              <a:rPr lang="en-US" dirty="0"/>
              <a:t>Not numbered/bullet pointed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3165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Book with one author: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Adair, J. (1988) </a:t>
            </a:r>
            <a:r>
              <a:rPr lang="en-GB" i="1" dirty="0"/>
              <a:t>Effective time management: How to save time and spend it</a:t>
            </a:r>
            <a:r>
              <a:rPr lang="en-GB" dirty="0"/>
              <a:t> </a:t>
            </a:r>
            <a:r>
              <a:rPr lang="en-GB" i="1" dirty="0"/>
              <a:t>wisely</a:t>
            </a:r>
            <a:r>
              <a:rPr lang="en-GB" dirty="0"/>
              <a:t>. London: Pan Books.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Book with two authors: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McCarthy, P. and Hatcher, C. (1996) </a:t>
            </a:r>
            <a:r>
              <a:rPr lang="en-GB" i="1" dirty="0"/>
              <a:t>Speaking persuasively: Making the most</a:t>
            </a:r>
            <a:r>
              <a:rPr lang="en-GB" dirty="0"/>
              <a:t> </a:t>
            </a:r>
            <a:r>
              <a:rPr lang="en-GB" i="1" dirty="0"/>
              <a:t>of your presentations.</a:t>
            </a:r>
            <a:r>
              <a:rPr lang="en-GB" dirty="0"/>
              <a:t> Sydney: Allen and </a:t>
            </a:r>
            <a:r>
              <a:rPr lang="en-GB" dirty="0" err="1"/>
              <a:t>Unwin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7885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39170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dirty="0"/>
              <a:t>Books with more than two authors: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GB" sz="2800" dirty="0"/>
              <a:t>Fisher, R., </a:t>
            </a:r>
            <a:r>
              <a:rPr lang="en-GB" sz="2800" dirty="0" err="1"/>
              <a:t>Ury</a:t>
            </a:r>
            <a:r>
              <a:rPr lang="en-GB" sz="2800" dirty="0"/>
              <a:t>, W. and Patton, B. (1991) </a:t>
            </a:r>
            <a:r>
              <a:rPr lang="en-GB" sz="2800" i="1" dirty="0"/>
              <a:t>Getting to yes: Negotiating an</a:t>
            </a:r>
            <a:r>
              <a:rPr lang="en-GB" sz="2800" dirty="0"/>
              <a:t> </a:t>
            </a:r>
            <a:r>
              <a:rPr lang="en-GB" sz="2800" i="1" dirty="0"/>
              <a:t>agreement without giving in</a:t>
            </a:r>
            <a:r>
              <a:rPr lang="en-GB" sz="2800" dirty="0"/>
              <a:t>. London: Century Business.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Books, 2</a:t>
            </a:r>
            <a:r>
              <a:rPr lang="en-GB" sz="2800" baseline="30000" dirty="0"/>
              <a:t>nd</a:t>
            </a:r>
            <a:r>
              <a:rPr lang="en-GB" sz="2800" dirty="0"/>
              <a:t> or later edition: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Barnes, R. (1995) </a:t>
            </a:r>
            <a:r>
              <a:rPr lang="en-GB" sz="2800" i="1" dirty="0"/>
              <a:t>Successful study for degrees.</a:t>
            </a:r>
            <a:r>
              <a:rPr lang="en-GB" sz="2800" dirty="0"/>
              <a:t> 2nd edition. London: </a:t>
            </a:r>
            <a:r>
              <a:rPr lang="en-GB" sz="2800" dirty="0" err="1"/>
              <a:t>Routledge</a:t>
            </a:r>
            <a:r>
              <a:rPr lang="en-GB" sz="2800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332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Books written by the same author in the same year: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/>
              <a:t>Napier, A. (1993a) </a:t>
            </a:r>
            <a:r>
              <a:rPr lang="en-GB" i="1" dirty="0"/>
              <a:t>Fatal storm</a:t>
            </a:r>
            <a:r>
              <a:rPr lang="en-GB" dirty="0"/>
              <a:t>. Sydney: Allen and Unwin. </a:t>
            </a:r>
          </a:p>
          <a:p>
            <a:pPr marL="0" indent="0">
              <a:buNone/>
            </a:pPr>
            <a:r>
              <a:rPr lang="en-GB" dirty="0"/>
              <a:t>Napier, A. (1993b) </a:t>
            </a:r>
            <a:r>
              <a:rPr lang="en-GB" i="1" dirty="0"/>
              <a:t>Survival at sea.</a:t>
            </a:r>
            <a:r>
              <a:rPr lang="en-GB" dirty="0"/>
              <a:t> Sydney: Allen and Unwin.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Books with an editor: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Danaher, P. (ed.) (1998) </a:t>
            </a:r>
            <a:r>
              <a:rPr lang="en-GB" i="1" dirty="0"/>
              <a:t>Beyond the </a:t>
            </a:r>
            <a:r>
              <a:rPr lang="en-GB" i="1" dirty="0" err="1"/>
              <a:t>ferris</a:t>
            </a:r>
            <a:r>
              <a:rPr lang="en-GB" i="1" dirty="0"/>
              <a:t> wheel</a:t>
            </a:r>
            <a:r>
              <a:rPr lang="en-GB" dirty="0"/>
              <a:t>. </a:t>
            </a:r>
            <a:r>
              <a:rPr lang="en-GB" dirty="0" err="1"/>
              <a:t>Rockhampton</a:t>
            </a:r>
            <a:r>
              <a:rPr lang="en-GB" dirty="0"/>
              <a:t>: CQU Press.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8395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A chapter in a book written by someone other than the editor: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/>
              <a:t>Byrne, J. (1995) ‘Disabilities in tertiary education’, in Rowan, L. and McNamee, J. (ed.) </a:t>
            </a:r>
            <a:r>
              <a:rPr lang="en-GB" i="1" dirty="0"/>
              <a:t>Voices of a Margin.</a:t>
            </a:r>
            <a:r>
              <a:rPr lang="en-GB" dirty="0"/>
              <a:t> </a:t>
            </a:r>
            <a:r>
              <a:rPr lang="en-GB" dirty="0" err="1"/>
              <a:t>Rockhampton</a:t>
            </a:r>
            <a:r>
              <a:rPr lang="en-GB" dirty="0"/>
              <a:t>: CQU Press.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Journal articles: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Muller, V. (1994) ‘Trapped in the body: Transsexualism, the law, sexual identity’, </a:t>
            </a:r>
            <a:r>
              <a:rPr lang="en-GB" i="1" dirty="0"/>
              <a:t>The Australian Feminist Law Journal</a:t>
            </a:r>
            <a:r>
              <a:rPr lang="en-GB" dirty="0"/>
              <a:t>, 3(4), pp. 103-107.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7250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Internet sources: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/>
              <a:t>Young, C. (2001) </a:t>
            </a:r>
            <a:r>
              <a:rPr lang="en-GB" i="1" dirty="0"/>
              <a:t>English Heritage position statement on the Valletta Convention.</a:t>
            </a:r>
            <a:r>
              <a:rPr lang="en-GB" dirty="0"/>
              <a:t> Available: http://www.archaeol.freeuk.com/EHPostionStatement.htm (Accessed: 24 August 2001).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BBC (2013) </a:t>
            </a:r>
            <a:r>
              <a:rPr lang="en-US" i="1" dirty="0"/>
              <a:t>Harry </a:t>
            </a:r>
            <a:r>
              <a:rPr lang="en-US" i="1" dirty="0" err="1"/>
              <a:t>Redknapp</a:t>
            </a:r>
            <a:r>
              <a:rPr lang="en-US" i="1" dirty="0"/>
              <a:t> disrespectful of Roy Hodgson</a:t>
            </a:r>
            <a:r>
              <a:rPr lang="en-US" dirty="0"/>
              <a:t>, says Bernstein. Available at: </a:t>
            </a:r>
            <a:r>
              <a:rPr lang="nl-NL" dirty="0">
                <a:hlinkClick r:id="rId2"/>
              </a:rPr>
              <a:t>http://www.bbc.co.uk/sport/0/football/24460252</a:t>
            </a:r>
            <a:r>
              <a:rPr lang="nl-NL" dirty="0"/>
              <a:t> (9 October 2013).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854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By next week…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Create an annotated bibliography outlining the quality of </a:t>
            </a:r>
            <a:r>
              <a:rPr lang="en-US"/>
              <a:t>the source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Write out the full reference for the source and outline its quality as a source</a:t>
            </a:r>
          </a:p>
        </p:txBody>
      </p:sp>
    </p:spTree>
    <p:extLst>
      <p:ext uri="{BB962C8B-B14F-4D97-AF65-F5344CB8AC3E}">
        <p14:creationId xmlns:p14="http://schemas.microsoft.com/office/powerpoint/2010/main" val="427537740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" id="{10D972B7-BFBC-44A0-9B82-59713C03C3F3}" vid="{67678DB2-6FC2-487C-91B6-FDE91D25773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7F2D8AE153124389A81730E392BE38" ma:contentTypeVersion="12" ma:contentTypeDescription="Create a new document." ma:contentTypeScope="" ma:versionID="2d96449fbc4df7bde5b2964489e7ce46">
  <xsd:schema xmlns:xsd="http://www.w3.org/2001/XMLSchema" xmlns:xs="http://www.w3.org/2001/XMLSchema" xmlns:p="http://schemas.microsoft.com/office/2006/metadata/properties" xmlns:ns3="0c664b51-63af-4b9d-8d70-3880ca420fc4" xmlns:ns4="d1ca41dc-05f3-4340-86ae-42a3158c68b4" targetNamespace="http://schemas.microsoft.com/office/2006/metadata/properties" ma:root="true" ma:fieldsID="af9fa7433f37585b2a047395390a66a3" ns3:_="" ns4:_="">
    <xsd:import namespace="0c664b51-63af-4b9d-8d70-3880ca420fc4"/>
    <xsd:import namespace="d1ca41dc-05f3-4340-86ae-42a3158c68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4b51-63af-4b9d-8d70-3880ca420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ca41dc-05f3-4340-86ae-42a3158c68b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1BD7F51-A0BA-417F-9C89-EB6947499B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c664b51-63af-4b9d-8d70-3880ca420fc4"/>
    <ds:schemaRef ds:uri="d1ca41dc-05f3-4340-86ae-42a3158c68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D296AD-D597-48DB-9FDB-99B81A73EE7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67DE0-CABE-47D7-A3E6-7D9E83177FE7}">
  <ds:schemaRefs>
    <ds:schemaRef ds:uri="http://purl.org/dc/terms/"/>
    <ds:schemaRef ds:uri="0c664b51-63af-4b9d-8d70-3880ca420fc4"/>
    <ds:schemaRef ds:uri="http://schemas.microsoft.com/office/infopath/2007/PartnerControls"/>
    <ds:schemaRef ds:uri="http://schemas.openxmlformats.org/package/2006/metadata/core-properties"/>
    <ds:schemaRef ds:uri="d1ca41dc-05f3-4340-86ae-42a3158c68b4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Theme</Template>
  <TotalTime>473</TotalTime>
  <Words>1044</Words>
  <Application>Microsoft Office PowerPoint</Application>
  <PresentationFormat>On-screen Show (4:3)</PresentationFormat>
  <Paragraphs>111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Myriad Pro</vt:lpstr>
      <vt:lpstr>Arial</vt:lpstr>
      <vt:lpstr>Calibri</vt:lpstr>
      <vt:lpstr>UWTSD Theme</vt:lpstr>
      <vt:lpstr>Referencing</vt:lpstr>
      <vt:lpstr>Why reference?</vt:lpstr>
      <vt:lpstr>What is plagiarism?</vt:lpstr>
      <vt:lpstr>‘I won’t get caught’</vt:lpstr>
      <vt:lpstr>How to reference</vt:lpstr>
      <vt:lpstr>Referencing software</vt:lpstr>
      <vt:lpstr>In-text citations</vt:lpstr>
      <vt:lpstr>In-text citations</vt:lpstr>
      <vt:lpstr>In-text citations (cont..)</vt:lpstr>
      <vt:lpstr>In-text citations (cont…)</vt:lpstr>
      <vt:lpstr>Authors citing other authors</vt:lpstr>
      <vt:lpstr>Multiple authors stating the same fact/opinion</vt:lpstr>
      <vt:lpstr>Web-based sources</vt:lpstr>
      <vt:lpstr>Reference list</vt:lpstr>
      <vt:lpstr>Reference list</vt:lpstr>
      <vt:lpstr>Reference List</vt:lpstr>
      <vt:lpstr>Reference list</vt:lpstr>
      <vt:lpstr>Reference List</vt:lpstr>
      <vt:lpstr>Reference List</vt:lpstr>
      <vt:lpstr>By next week…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Referencing</dc:title>
  <dc:creator>Administrator</dc:creator>
  <cp:lastModifiedBy>Kerry Nicholas</cp:lastModifiedBy>
  <cp:revision>28</cp:revision>
  <cp:lastPrinted>2013-10-10T08:09:28Z</cp:lastPrinted>
  <dcterms:created xsi:type="dcterms:W3CDTF">2013-10-09T15:40:36Z</dcterms:created>
  <dcterms:modified xsi:type="dcterms:W3CDTF">2022-10-03T13:44:49Z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0x010100497F2D8AE153124389A81730E392BE38</vt:lpwstr>
  </property>
</Properties>
</file>