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B9569-FE14-444D-93F5-3E31034FC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0FF53-8107-47EB-A164-D2B408825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F2C90-B07F-495B-8D74-18AACDDB3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008C1-0941-4799-8BAD-26BE74016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CDC5B-51EC-42B5-8A62-50261AEA3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441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61C7D-8DB6-4859-B045-B9E1C4A46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8BDF6-C8DC-4423-801C-D1FD43A939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63C5E-6EE7-42BB-9F80-3E2226B89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AD841-FD7B-4A4B-BBF3-02953704E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E9394-7A09-403A-BDF2-4A9443054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46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A37AD-660D-43F0-81CF-FF8536DCA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043B02-0E7D-42DC-B7F4-BE5B3C76A1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19E3E-3ED1-4647-9227-4BA20AB6D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890BD-FE07-4BEE-9A61-9F161378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8F192-88A1-4549-9F05-2753E37E8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884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EABB6-88F8-479D-8583-B6FF4A361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567C9-75D1-4F64-AF6E-1715E7555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C452F0-E385-4BC7-B281-E4A1F74F7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C3294E-37CE-4F94-B9BC-05BAE44AD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DB8E3E-0019-407E-8968-108A28061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C529AB-D874-4492-99E8-1EE68FDC0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8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ED9D0-50EB-475C-850C-986A7FCFA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1A27E7-A839-43DB-AC88-3AAE49968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C52C73-058F-48E4-89A6-318F3B74C6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3B026-5509-416B-BE39-A8D9F0628E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E37CFA-5614-409C-88AF-F5248ADFFF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93515A-0500-4977-B599-75D003427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F30DF2-D3AF-4074-A62D-3E306C6C3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7E8F71-E8A7-475B-B5A4-4938BAFE2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80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0A29E-4EFA-469D-ABED-7863102F4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7C40DD-DDA4-4111-8E80-26F39452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D07CD0-743D-4DB9-8395-8B925BD18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CAD5E-AB4B-41F5-97F6-92DF91336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601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A12376-2C9C-42A9-A390-D5992D41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712ED0-6596-495F-A26F-93CEF4EC0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57DAE2-9FEB-4227-BEE5-E57598774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601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72A43-EA33-4FF2-9432-C0B94797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3E2F5-CBA6-4849-834B-BE253C48A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28265E-7FE9-48F8-8D92-5C1B2EFDE8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0E84BB-EBBF-47E6-A0A1-C6736339A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47219-F571-42E3-AD1E-06F256D8D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479BA-9F0C-42D1-A943-F9AD2D60E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4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EE111-E91F-471B-B16F-076EB5E9D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1F6A42-1A94-4DC6-A87C-4BBB41BA02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0CECE7-A73F-4375-90FF-8ACEA92F48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EFEE3-CD32-4476-B264-22709C718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77F56-4858-4E43-A9F2-F7F875D2F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B67634-3AD8-4287-AEE7-F951EB3F1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0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728B-8D87-4BE3-82F7-856DFBC79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0DF1C4-1A9B-472C-9FCB-EAD03C553D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B5D6B-7E23-46F4-A6E9-AFDEE1B24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752B9-521F-45B0-B06E-3A5C0E93C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5D412-3FD9-4D78-A41C-77A5EA248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91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BF67A8-1420-47ED-A39F-A6C1C676A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2EA81-C565-4A39-9D2C-8D30E6F126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A90E2-E492-4234-B554-D7FDABD2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79B40-7AFA-4641-A9D7-CC3591819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1A665-D3AA-402F-AA4D-4A92B99A3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985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35ADF-B3F8-4AFB-AA53-FFD0DB15F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322C-A5C0-4B45-8D1C-21932C430D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C3360-335D-463F-8A2F-9F8F3D57A5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45354-2873-42F2-9695-3F063F1B1260}" type="datetimeFigureOut">
              <a:rPr lang="en-GB" smtClean="0"/>
              <a:t>22/05/2020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C5B9-72A5-4851-9A27-D4BC6704CC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00410-9CC6-4148-BC45-F130FDA7F7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74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jpe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-365919"/>
            <a:ext cx="9144000" cy="2387600"/>
          </a:xfrm>
        </p:spPr>
        <p:txBody>
          <a:bodyPr/>
          <a:lstStyle/>
          <a:p>
            <a:r>
              <a:rPr lang="en-GB" dirty="0">
                <a:cs typeface="Calibri Light"/>
              </a:rPr>
              <a:t>Management of Change: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597834" y="0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Mohamed Ali Akbor (1709499)</a:t>
            </a:r>
          </a:p>
        </p:txBody>
      </p:sp>
      <p:pic>
        <p:nvPicPr>
          <p:cNvPr id="1026" name="Picture 2" descr="assets1.csnews.com/files/styles/content_sm/s3/2...">
            <a:extLst>
              <a:ext uri="{FF2B5EF4-FFF2-40B4-BE49-F238E27FC236}">
                <a16:creationId xmlns:a16="http://schemas.microsoft.com/office/drawing/2014/main" id="{1C1BD6C6-59F5-49AF-B342-66BFDC6AE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1007554"/>
            <a:ext cx="4762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Amazon Go: Lines form in Seattle to try checkout-free shopping">
            <a:extLst>
              <a:ext uri="{FF2B5EF4-FFF2-40B4-BE49-F238E27FC236}">
                <a16:creationId xmlns:a16="http://schemas.microsoft.com/office/drawing/2014/main" id="{D9152084-8DF3-44BC-B6E4-1E0A14973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539" y="4521269"/>
            <a:ext cx="3332922" cy="1878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Amazon Go cashierless convenience store opens to the public in ...">
            <a:extLst>
              <a:ext uri="{FF2B5EF4-FFF2-40B4-BE49-F238E27FC236}">
                <a16:creationId xmlns:a16="http://schemas.microsoft.com/office/drawing/2014/main" id="{B804E82B-E1F5-4183-901A-FC622398A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4521269"/>
            <a:ext cx="3353002" cy="1878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0" name="Picture 6" descr="Amazon Go: No cashiers, hundreds of cameras, and lots of data - CNN">
            <a:extLst>
              <a:ext uri="{FF2B5EF4-FFF2-40B4-BE49-F238E27FC236}">
                <a16:creationId xmlns:a16="http://schemas.microsoft.com/office/drawing/2014/main" id="{1A6F093F-4E18-4FFD-B27A-E156A0A37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8" y="4521269"/>
            <a:ext cx="3332922" cy="18747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D7FDC-60C8-4F53-A1B8-04B676A17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Task 1 - Outline of the change examined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CC993-796F-4DD5-945C-5363BA099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3169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cs typeface="Calibri"/>
              </a:rPr>
              <a:t>Largest online company in the world </a:t>
            </a:r>
          </a:p>
          <a:p>
            <a:r>
              <a:rPr lang="en-GB" sz="2400" dirty="0">
                <a:cs typeface="Calibri"/>
              </a:rPr>
              <a:t>Introduced in 2018</a:t>
            </a:r>
          </a:p>
          <a:p>
            <a:r>
              <a:rPr lang="en-GB" sz="2400" dirty="0">
                <a:cs typeface="Calibri"/>
              </a:rPr>
              <a:t>Is a cashless food convenience store in USA </a:t>
            </a:r>
          </a:p>
          <a:p>
            <a:r>
              <a:rPr lang="en-GB" sz="2400" dirty="0">
                <a:cs typeface="Calibri"/>
              </a:rPr>
              <a:t>It opened its first store in January 2018</a:t>
            </a:r>
          </a:p>
          <a:p>
            <a:r>
              <a:rPr lang="en-GB" sz="2400" dirty="0">
                <a:cs typeface="Calibri"/>
              </a:rPr>
              <a:t>In 2020 it expanded by twenty five extra stores</a:t>
            </a:r>
          </a:p>
          <a:p>
            <a:r>
              <a:rPr lang="en-GB" sz="2400" dirty="0">
                <a:cs typeface="Calibri"/>
              </a:rPr>
              <a:t>This was part of Amazon's growth strategy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  <p:pic>
        <p:nvPicPr>
          <p:cNvPr id="2050" name="Picture 2" descr="Amazon Go Just Walk Out Shopping by fred carriedo on Dribbble">
            <a:extLst>
              <a:ext uri="{FF2B5EF4-FFF2-40B4-BE49-F238E27FC236}">
                <a16:creationId xmlns:a16="http://schemas.microsoft.com/office/drawing/2014/main" id="{0836EFC3-479A-425D-BF4D-E1292A8414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0" t="7160" r="30869" b="8203"/>
          <a:stretch/>
        </p:blipFill>
        <p:spPr bwMode="auto">
          <a:xfrm>
            <a:off x="7295321" y="1497496"/>
            <a:ext cx="3220279" cy="48370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195960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97683F0-DB9F-4FCE-B784-BA68C82E993B}"/>
              </a:ext>
            </a:extLst>
          </p:cNvPr>
          <p:cNvCxnSpPr/>
          <p:nvPr/>
        </p:nvCxnSpPr>
        <p:spPr>
          <a:xfrm>
            <a:off x="225287" y="4346712"/>
            <a:ext cx="1170167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55BDC6F-5C48-4852-9B31-0818A7896F77}"/>
              </a:ext>
            </a:extLst>
          </p:cNvPr>
          <p:cNvCxnSpPr>
            <a:cxnSpLocks/>
          </p:cNvCxnSpPr>
          <p:nvPr/>
        </p:nvCxnSpPr>
        <p:spPr>
          <a:xfrm flipV="1">
            <a:off x="232210" y="3809999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ABAE4787-69EC-4C0C-A407-14943BFCBF2D}"/>
              </a:ext>
            </a:extLst>
          </p:cNvPr>
          <p:cNvSpPr/>
          <p:nvPr/>
        </p:nvSpPr>
        <p:spPr>
          <a:xfrm>
            <a:off x="0" y="2886668"/>
            <a:ext cx="2279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5 July 1994 Amazon formed as an online bookstore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44B674-982B-4A4C-A25A-F50B3C787B83}"/>
              </a:ext>
            </a:extLst>
          </p:cNvPr>
          <p:cNvSpPr/>
          <p:nvPr/>
        </p:nvSpPr>
        <p:spPr>
          <a:xfrm>
            <a:off x="1076473" y="5080406"/>
            <a:ext cx="39591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30 Sept 1999 Amazon launches online marketplace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4908E6-09E4-492F-95DE-EF88A961EB05}"/>
              </a:ext>
            </a:extLst>
          </p:cNvPr>
          <p:cNvCxnSpPr>
            <a:cxnSpLocks/>
          </p:cNvCxnSpPr>
          <p:nvPr/>
        </p:nvCxnSpPr>
        <p:spPr>
          <a:xfrm flipV="1">
            <a:off x="2586646" y="4330146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6915F67-C32D-431A-8DC5-B7C691B47A9B}"/>
              </a:ext>
            </a:extLst>
          </p:cNvPr>
          <p:cNvSpPr/>
          <p:nvPr/>
        </p:nvSpPr>
        <p:spPr>
          <a:xfrm>
            <a:off x="3251215" y="3163664"/>
            <a:ext cx="38391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2005 Amazon launches Prime delivery service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2148BEE-132C-40B4-9783-E4837F7BB0A3}"/>
              </a:ext>
            </a:extLst>
          </p:cNvPr>
          <p:cNvCxnSpPr>
            <a:cxnSpLocks/>
          </p:cNvCxnSpPr>
          <p:nvPr/>
        </p:nvCxnSpPr>
        <p:spPr>
          <a:xfrm flipV="1">
            <a:off x="5035628" y="3809997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1073CFBA-F3F4-4489-985D-9954CF42A6BA}"/>
              </a:ext>
            </a:extLst>
          </p:cNvPr>
          <p:cNvSpPr/>
          <p:nvPr/>
        </p:nvSpPr>
        <p:spPr>
          <a:xfrm>
            <a:off x="7623129" y="4988795"/>
            <a:ext cx="28874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2009 Amazon acquires </a:t>
            </a:r>
            <a:r>
              <a:rPr lang="en-GB" dirty="0" err="1">
                <a:cs typeface="Calibri"/>
              </a:rPr>
              <a:t>Kieva</a:t>
            </a:r>
            <a:r>
              <a:rPr lang="en-GB" dirty="0">
                <a:cs typeface="Calibri"/>
              </a:rPr>
              <a:t> Robotics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9D41C12-EA7E-417F-8EB5-40E74CD8BAFC}"/>
              </a:ext>
            </a:extLst>
          </p:cNvPr>
          <p:cNvCxnSpPr>
            <a:cxnSpLocks/>
          </p:cNvCxnSpPr>
          <p:nvPr/>
        </p:nvCxnSpPr>
        <p:spPr>
          <a:xfrm flipV="1">
            <a:off x="8928032" y="4346710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11D947F-81BC-4D5C-B635-43D69E2F9727}"/>
              </a:ext>
            </a:extLst>
          </p:cNvPr>
          <p:cNvSpPr/>
          <p:nvPr/>
        </p:nvSpPr>
        <p:spPr>
          <a:xfrm>
            <a:off x="10376451" y="3025167"/>
            <a:ext cx="21733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2018 Amazon Go opens first store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55385BB-D928-412A-ACF3-083609E3D253}"/>
              </a:ext>
            </a:extLst>
          </p:cNvPr>
          <p:cNvCxnSpPr>
            <a:cxnSpLocks/>
          </p:cNvCxnSpPr>
          <p:nvPr/>
        </p:nvCxnSpPr>
        <p:spPr>
          <a:xfrm flipV="1">
            <a:off x="11893827" y="3809998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0B2CD414-EDA8-47D9-B476-3626D7EE3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473" y="100082"/>
            <a:ext cx="10515600" cy="1325563"/>
          </a:xfrm>
        </p:spPr>
        <p:txBody>
          <a:bodyPr/>
          <a:lstStyle/>
          <a:p>
            <a:r>
              <a:rPr lang="en-GB" dirty="0">
                <a:cs typeface="Calibri Light"/>
              </a:rPr>
              <a:t>Task 2 – Historical development &amp; timeline</a:t>
            </a:r>
            <a:endParaRPr lang="en-GB" dirty="0"/>
          </a:p>
        </p:txBody>
      </p:sp>
      <p:pic>
        <p:nvPicPr>
          <p:cNvPr id="3074" name="Picture 2" descr="Amazon is born">
            <a:extLst>
              <a:ext uri="{FF2B5EF4-FFF2-40B4-BE49-F238E27FC236}">
                <a16:creationId xmlns:a16="http://schemas.microsoft.com/office/drawing/2014/main" id="{22880C39-E609-40FE-8FA0-5D788AA2F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87" y="1813935"/>
            <a:ext cx="1530329" cy="8613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Amazon logo story">
            <a:extLst>
              <a:ext uri="{FF2B5EF4-FFF2-40B4-BE49-F238E27FC236}">
                <a16:creationId xmlns:a16="http://schemas.microsoft.com/office/drawing/2014/main" id="{599A48BF-E89F-4F77-9310-7F4676F26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176" y="5600552"/>
            <a:ext cx="1465603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Your eyes aren't deceiving you: Amazon just quietly redesigned the ...">
            <a:extLst>
              <a:ext uri="{FF2B5EF4-FFF2-40B4-BE49-F238E27FC236}">
                <a16:creationId xmlns:a16="http://schemas.microsoft.com/office/drawing/2014/main" id="{CDA67341-1480-45B3-9BE8-C980C46E47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19" r="44003"/>
          <a:stretch/>
        </p:blipFill>
        <p:spPr bwMode="auto">
          <a:xfrm>
            <a:off x="4107562" y="2454257"/>
            <a:ext cx="1856131" cy="70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ow Robots Helped Create 100,000 Jobs at Amazon">
            <a:extLst>
              <a:ext uri="{FF2B5EF4-FFF2-40B4-BE49-F238E27FC236}">
                <a16:creationId xmlns:a16="http://schemas.microsoft.com/office/drawing/2014/main" id="{9373BA02-19FE-4D2B-9933-48B429F44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7047" y="5606243"/>
            <a:ext cx="2089728" cy="117400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assets1.csnews.com/files/styles/content_sm/s3/2...">
            <a:extLst>
              <a:ext uri="{FF2B5EF4-FFF2-40B4-BE49-F238E27FC236}">
                <a16:creationId xmlns:a16="http://schemas.microsoft.com/office/drawing/2014/main" id="{8B3B1339-2FE8-45D0-80E4-82F65037A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937" y="1652565"/>
            <a:ext cx="2089729" cy="167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036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5D182-BAA9-4416-A532-3D94202F7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318052"/>
            <a:ext cx="1219200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haroni" panose="02010803020104030203" pitchFamily="2" charset="-79"/>
                <a:cs typeface="Aharoni" panose="02010803020104030203" pitchFamily="2" charset="-79"/>
              </a:rPr>
              <a:t>Background information on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387A1-61D5-4B82-820C-BC1DAF9EDF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83" y="1160256"/>
            <a:ext cx="7205869" cy="4351338"/>
          </a:xfrm>
        </p:spPr>
        <p:txBody>
          <a:bodyPr/>
          <a:lstStyle/>
          <a:p>
            <a:r>
              <a:rPr lang="en-GB" sz="2400" dirty="0">
                <a:cs typeface="Calibri"/>
              </a:rPr>
              <a:t>Most valuable public company in the world</a:t>
            </a:r>
          </a:p>
          <a:p>
            <a:r>
              <a:rPr lang="en-GB" sz="2400" dirty="0">
                <a:cs typeface="Calibri"/>
              </a:rPr>
              <a:t>No of employees </a:t>
            </a:r>
            <a:r>
              <a:rPr lang="en-GB" sz="2400" dirty="0">
                <a:ea typeface="+mn-lt"/>
                <a:cs typeface="+mn-lt"/>
              </a:rPr>
              <a:t>worldwide </a:t>
            </a:r>
            <a:r>
              <a:rPr lang="en-GB" sz="2400" dirty="0">
                <a:cs typeface="Calibri"/>
              </a:rPr>
              <a:t>613,000 (2019)</a:t>
            </a:r>
          </a:p>
          <a:p>
            <a:r>
              <a:rPr lang="en-GB" sz="2400" dirty="0">
                <a:cs typeface="Calibri"/>
              </a:rPr>
              <a:t>Head office based in Seattle, USA</a:t>
            </a:r>
          </a:p>
          <a:p>
            <a:r>
              <a:rPr lang="en-GB" sz="2400" dirty="0">
                <a:cs typeface="Calibri"/>
              </a:rPr>
              <a:t>Strategic business units are based in Virginia</a:t>
            </a:r>
            <a:endParaRPr lang="en-GB" sz="2400" dirty="0"/>
          </a:p>
          <a:p>
            <a:r>
              <a:rPr lang="en-GB" sz="2400" dirty="0">
                <a:cs typeface="Calibri"/>
              </a:rPr>
              <a:t>Go stores are based in the following locations</a:t>
            </a:r>
          </a:p>
          <a:p>
            <a:pPr lvl="1"/>
            <a:r>
              <a:rPr lang="en-GB" sz="2000" dirty="0">
                <a:cs typeface="Calibri"/>
              </a:rPr>
              <a:t>Seattle</a:t>
            </a:r>
          </a:p>
          <a:p>
            <a:pPr lvl="1"/>
            <a:r>
              <a:rPr lang="en-GB" sz="2000" dirty="0">
                <a:cs typeface="Calibri"/>
              </a:rPr>
              <a:t>Chicago</a:t>
            </a:r>
          </a:p>
          <a:p>
            <a:pPr lvl="1"/>
            <a:r>
              <a:rPr lang="en-GB" sz="2000" dirty="0">
                <a:ea typeface="+mn-lt"/>
                <a:cs typeface="+mn-lt"/>
              </a:rPr>
              <a:t>San Francisco</a:t>
            </a:r>
          </a:p>
          <a:p>
            <a:pPr lvl="1"/>
            <a:r>
              <a:rPr lang="en-GB" sz="2000" dirty="0">
                <a:ea typeface="+mn-lt"/>
                <a:cs typeface="+mn-lt"/>
              </a:rPr>
              <a:t>New York</a:t>
            </a:r>
          </a:p>
          <a:p>
            <a:endParaRPr lang="en-GB" dirty="0"/>
          </a:p>
        </p:txBody>
      </p:sp>
      <p:pic>
        <p:nvPicPr>
          <p:cNvPr id="1026" name="Picture 2" descr="Amazon Headquarters Tours">
            <a:extLst>
              <a:ext uri="{FF2B5EF4-FFF2-40B4-BE49-F238E27FC236}">
                <a16:creationId xmlns:a16="http://schemas.microsoft.com/office/drawing/2014/main" id="{268DDD5A-878C-4517-AB80-9717340F4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6435" y="1344750"/>
            <a:ext cx="3180522" cy="238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mazon's employee growth from 1995-2019: a wild ride">
            <a:extLst>
              <a:ext uri="{FF2B5EF4-FFF2-40B4-BE49-F238E27FC236}">
                <a16:creationId xmlns:a16="http://schemas.microsoft.com/office/drawing/2014/main" id="{B605F097-0F6D-4A9C-B68F-6F0D1441C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305" y="4067381"/>
            <a:ext cx="7023652" cy="243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035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0908D79-5920-447F-9571-332635A53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haroni" panose="02010803020104030203" pitchFamily="2" charset="-79"/>
                <a:cs typeface="Aharoni" panose="02010803020104030203" pitchFamily="2" charset="-79"/>
              </a:rPr>
              <a:t>Amazon Products</a:t>
            </a:r>
          </a:p>
        </p:txBody>
      </p:sp>
      <p:pic>
        <p:nvPicPr>
          <p:cNvPr id="2050" name="Picture 2" descr="Is Amazons Logo a Phallus Symbol? - Pickle Fork - Medium">
            <a:extLst>
              <a:ext uri="{FF2B5EF4-FFF2-40B4-BE49-F238E27FC236}">
                <a16:creationId xmlns:a16="http://schemas.microsoft.com/office/drawing/2014/main" id="{6D7119C3-F28B-4F8D-B1E0-9DD804CA3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45" y="1205392"/>
            <a:ext cx="2282275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assets1.csnews.com/files/styles/content_sm/s3/2...">
            <a:extLst>
              <a:ext uri="{FF2B5EF4-FFF2-40B4-BE49-F238E27FC236}">
                <a16:creationId xmlns:a16="http://schemas.microsoft.com/office/drawing/2014/main" id="{8B70A1F8-8467-4B62-B30E-3BCC58922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304" y="1524000"/>
            <a:ext cx="4762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F30FF8B7-57CA-4905-9334-7F6E72B2EF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48" y="4999702"/>
            <a:ext cx="2415208" cy="90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5A1078EF-EFB9-4688-B1D9-C1731424C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157" y="1808750"/>
            <a:ext cx="2415208" cy="74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mazon Music | Brands of the World™ | Download vector logos and ...">
            <a:extLst>
              <a:ext uri="{FF2B5EF4-FFF2-40B4-BE49-F238E27FC236}">
                <a16:creationId xmlns:a16="http://schemas.microsoft.com/office/drawing/2014/main" id="{578DF2EC-F66A-408D-BB35-F43998C78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342" y="4213335"/>
            <a:ext cx="18573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How to Factory Reset an Amazon Fire Tablet - Support.com">
            <a:extLst>
              <a:ext uri="{FF2B5EF4-FFF2-40B4-BE49-F238E27FC236}">
                <a16:creationId xmlns:a16="http://schemas.microsoft.com/office/drawing/2014/main" id="{F6C26EB4-37B1-41EB-8412-5EAD49626A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652"/>
          <a:stretch/>
        </p:blipFill>
        <p:spPr bwMode="auto">
          <a:xfrm>
            <a:off x="6470646" y="1059334"/>
            <a:ext cx="1433744" cy="161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mazon Fire TV | Brands of the World™ | Download vector logos and ...">
            <a:extLst>
              <a:ext uri="{FF2B5EF4-FFF2-40B4-BE49-F238E27FC236}">
                <a16:creationId xmlns:a16="http://schemas.microsoft.com/office/drawing/2014/main" id="{69A0BA3F-0890-49F5-A32F-1258A10F8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56" y="2642912"/>
            <a:ext cx="18573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mazon Echo – Logos Download">
            <a:extLst>
              <a:ext uri="{FF2B5EF4-FFF2-40B4-BE49-F238E27FC236}">
                <a16:creationId xmlns:a16="http://schemas.microsoft.com/office/drawing/2014/main" id="{E720ADC6-F707-413B-8B2C-791069DAD4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811" y="5532437"/>
            <a:ext cx="3329686" cy="74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mazon-alexa-logo | Propel Marketing &amp; Design, Inc.">
            <a:extLst>
              <a:ext uri="{FF2B5EF4-FFF2-40B4-BE49-F238E27FC236}">
                <a16:creationId xmlns:a16="http://schemas.microsoft.com/office/drawing/2014/main" id="{3FEDEAC7-9B37-493C-A3CF-8D1CF0B9F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9515" y="3777289"/>
            <a:ext cx="2372139" cy="110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Amazon kindle logo – 3 Minute Languages">
            <a:extLst>
              <a:ext uri="{FF2B5EF4-FFF2-40B4-BE49-F238E27FC236}">
                <a16:creationId xmlns:a16="http://schemas.microsoft.com/office/drawing/2014/main" id="{A25422D0-C781-40E0-B901-3048C15057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7698" y="596556"/>
            <a:ext cx="3138912" cy="313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090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0BA098-CB54-4FB0-A221-45FB83879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haroni" panose="02010803020104030203" pitchFamily="2" charset="-79"/>
                <a:cs typeface="Aharoni" panose="02010803020104030203" pitchFamily="2" charset="-79"/>
              </a:rPr>
              <a:t>Current Market Position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EC3D7A8-B457-4C31-A65D-B99771661A18}"/>
              </a:ext>
            </a:extLst>
          </p:cNvPr>
          <p:cNvSpPr/>
          <p:nvPr/>
        </p:nvSpPr>
        <p:spPr>
          <a:xfrm>
            <a:off x="0" y="1149433"/>
            <a:ext cx="6877878" cy="45591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$75 billion from all sale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Amazon has 38% of USA market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Firth largest UK retail store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Amazon go store  $1.1-1.9 million 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CEO Jeff Bezos</a:t>
            </a:r>
          </a:p>
        </p:txBody>
      </p:sp>
    </p:spTree>
    <p:extLst>
      <p:ext uri="{BB962C8B-B14F-4D97-AF65-F5344CB8AC3E}">
        <p14:creationId xmlns:p14="http://schemas.microsoft.com/office/powerpoint/2010/main" val="2354996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6A5-9F5F-4387-8FB8-D37E8F161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4758"/>
          </a:xfrm>
        </p:spPr>
        <p:txBody>
          <a:bodyPr/>
          <a:lstStyle/>
          <a:p>
            <a:r>
              <a:rPr lang="en-GB"/>
              <a:t>Task 3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9195BC6-B165-4F1F-9ACC-07CE041DC8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755683"/>
              </p:ext>
            </p:extLst>
          </p:nvPr>
        </p:nvGraphicFramePr>
        <p:xfrm>
          <a:off x="838200" y="1120490"/>
          <a:ext cx="4933261" cy="4273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4039">
                  <a:extLst>
                    <a:ext uri="{9D8B030D-6E8A-4147-A177-3AD203B41FA5}">
                      <a16:colId xmlns:a16="http://schemas.microsoft.com/office/drawing/2014/main" val="2450539083"/>
                    </a:ext>
                  </a:extLst>
                </a:gridCol>
                <a:gridCol w="2839222">
                  <a:extLst>
                    <a:ext uri="{9D8B030D-6E8A-4147-A177-3AD203B41FA5}">
                      <a16:colId xmlns:a16="http://schemas.microsoft.com/office/drawing/2014/main" val="4040807692"/>
                    </a:ext>
                  </a:extLst>
                </a:gridCol>
              </a:tblGrid>
              <a:tr h="608306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/>
                        <a:t>PESTLE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964953"/>
                  </a:ext>
                </a:extLst>
              </a:tr>
              <a:tr h="14990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Generates another income opportunity for Amazon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808492"/>
                  </a:ext>
                </a:extLst>
              </a:tr>
              <a:tr h="1151436">
                <a:tc>
                  <a:txBody>
                    <a:bodyPr/>
                    <a:lstStyle/>
                    <a:p>
                      <a:r>
                        <a:rPr lang="en-GB" b="1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Created a limited number of job roles in camera surveillance and stocking shelves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348162"/>
                  </a:ext>
                </a:extLst>
              </a:tr>
              <a:tr h="977633">
                <a:tc>
                  <a:txBody>
                    <a:bodyPr/>
                    <a:lstStyle/>
                    <a:p>
                      <a:r>
                        <a:rPr lang="en-GB" b="1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Innovative use of technology that eliminates the need for checkout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363757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9B97FDEB-CB3E-410B-A456-E36A3823744A}"/>
              </a:ext>
            </a:extLst>
          </p:cNvPr>
          <p:cNvGraphicFramePr>
            <a:graphicFrameLocks/>
          </p:cNvGraphicFramePr>
          <p:nvPr/>
        </p:nvGraphicFramePr>
        <p:xfrm>
          <a:off x="6404811" y="1152574"/>
          <a:ext cx="4933261" cy="5566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4039">
                  <a:extLst>
                    <a:ext uri="{9D8B030D-6E8A-4147-A177-3AD203B41FA5}">
                      <a16:colId xmlns:a16="http://schemas.microsoft.com/office/drawing/2014/main" val="2450539083"/>
                    </a:ext>
                  </a:extLst>
                </a:gridCol>
                <a:gridCol w="2839222">
                  <a:extLst>
                    <a:ext uri="{9D8B030D-6E8A-4147-A177-3AD203B41FA5}">
                      <a16:colId xmlns:a16="http://schemas.microsoft.com/office/drawing/2014/main" val="4040807692"/>
                    </a:ext>
                  </a:extLst>
                </a:gridCol>
              </a:tblGrid>
              <a:tr h="513511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964953"/>
                  </a:ext>
                </a:extLst>
              </a:tr>
              <a:tr h="1944008">
                <a:tc>
                  <a:txBody>
                    <a:bodyPr/>
                    <a:lstStyle/>
                    <a:p>
                      <a:r>
                        <a:rPr lang="en-GB" b="1"/>
                        <a:t>Strengths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Clever use of scanning technology to register purchases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Weaknesses</a:t>
                      </a:r>
                    </a:p>
                    <a:p>
                      <a:pPr lvl="0">
                        <a:buNone/>
                      </a:pPr>
                      <a:r>
                        <a:rPr lang="en-GB" b="0"/>
                        <a:t>Increased risk of shoplifting goods</a:t>
                      </a:r>
                      <a:endParaRPr lang="en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378803"/>
                  </a:ext>
                </a:extLst>
              </a:tr>
              <a:tr h="2916013">
                <a:tc>
                  <a:txBody>
                    <a:bodyPr/>
                    <a:lstStyle/>
                    <a:p>
                      <a:r>
                        <a:rPr lang="en-GB" b="1"/>
                        <a:t>Opportunities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May lead to other types of physical shops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Concept could be attractive to other companies/organisations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Threats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Any IT outages could result in loss of income as there are no tills to pay manually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808492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F620780-091F-4BA3-9FAA-091ACBA403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0419718"/>
              </p:ext>
            </p:extLst>
          </p:nvPr>
        </p:nvGraphicFramePr>
        <p:xfrm>
          <a:off x="838200" y="5380935"/>
          <a:ext cx="4933263" cy="111193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90530">
                  <a:extLst>
                    <a:ext uri="{9D8B030D-6E8A-4147-A177-3AD203B41FA5}">
                      <a16:colId xmlns:a16="http://schemas.microsoft.com/office/drawing/2014/main" val="690191380"/>
                    </a:ext>
                  </a:extLst>
                </a:gridCol>
                <a:gridCol w="2842733">
                  <a:extLst>
                    <a:ext uri="{9D8B030D-6E8A-4147-A177-3AD203B41FA5}">
                      <a16:colId xmlns:a16="http://schemas.microsoft.com/office/drawing/2014/main" val="280899398"/>
                    </a:ext>
                  </a:extLst>
                </a:gridCol>
              </a:tblGrid>
              <a:tr h="1111939"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store provides free reusable shopping bag to its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12999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10361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/>
              <a:t>Task 4</a:t>
            </a:r>
            <a:br>
              <a:rPr lang="en-GB" dirty="0"/>
            </a:br>
            <a:r>
              <a:rPr lang="en-GB" dirty="0"/>
              <a:t>                    </a:t>
            </a:r>
            <a:r>
              <a:rPr lang="en-GB" b="1" dirty="0"/>
              <a:t>Management theories</a:t>
            </a:r>
            <a:r>
              <a:rPr lang="en-US" b="1" dirty="0"/>
              <a:t>​</a:t>
            </a:r>
            <a:br>
              <a:rPr lang="en-US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668B-8E19-4464-9EFD-A6E01097E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Lewin</a:t>
            </a:r>
            <a:r>
              <a:rPr lang="en-US" dirty="0"/>
              <a:t>​</a:t>
            </a:r>
          </a:p>
          <a:p>
            <a:pPr fontAlgn="base"/>
            <a:endParaRPr lang="en-GB" dirty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McKinsey</a:t>
            </a:r>
            <a:r>
              <a:rPr lang="en-US" dirty="0"/>
              <a:t>​</a:t>
            </a:r>
          </a:p>
          <a:p>
            <a:pPr fontAlgn="base"/>
            <a:endParaRPr lang="en-GB" dirty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ADKAR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849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base"/>
            <a:r>
              <a:rPr lang="en-US" dirty="0"/>
              <a:t>​</a:t>
            </a:r>
            <a:br>
              <a:rPr lang="en-US" dirty="0"/>
            </a:br>
            <a:r>
              <a:rPr lang="en-GB" b="1" dirty="0"/>
              <a:t>Application of Lewin's Theory and Amazon Go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668B-8E19-4464-9EFD-A6E01097E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Unfreeze stage </a:t>
            </a:r>
            <a:r>
              <a:rPr lang="en-GB" dirty="0"/>
              <a:t>– The path of the company is going the right way forward.</a:t>
            </a:r>
          </a:p>
          <a:p>
            <a:pPr marL="0" indent="0">
              <a:buNone/>
            </a:pPr>
            <a:r>
              <a:rPr lang="en-GB" dirty="0"/>
              <a:t>Initially to help Amazon staff have a quicker time accessing food.​</a:t>
            </a:r>
          </a:p>
          <a:p>
            <a:pPr marL="0" indent="0">
              <a:buNone/>
            </a:pPr>
            <a:r>
              <a:rPr lang="en-GB" dirty="0"/>
              <a:t>​</a:t>
            </a:r>
          </a:p>
          <a:p>
            <a:pPr marL="0" indent="0">
              <a:buNone/>
            </a:pPr>
            <a:r>
              <a:rPr lang="en-GB" b="1" dirty="0"/>
              <a:t>Change</a:t>
            </a:r>
            <a:r>
              <a:rPr lang="en-GB" dirty="0"/>
              <a:t> – This is a transition through a period of change.</a:t>
            </a:r>
          </a:p>
          <a:p>
            <a:pPr marL="0" indent="0">
              <a:buNone/>
            </a:pPr>
            <a:r>
              <a:rPr lang="en-GB" dirty="0"/>
              <a:t>This change developed into an idea to generate income for the company and enter into fresh food market.​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Freeze</a:t>
            </a:r>
            <a:r>
              <a:rPr lang="en-GB" dirty="0"/>
              <a:t> - Adjusting to the "new normal" .</a:t>
            </a:r>
          </a:p>
          <a:p>
            <a:pPr marL="0" indent="0">
              <a:buNone/>
            </a:pPr>
            <a:r>
              <a:rPr lang="en-GB" dirty="0"/>
              <a:t>Workers are more efficient due to time keeping when having their meal breaks. ​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Hussain, S et al (2018).</a:t>
            </a:r>
          </a:p>
        </p:txBody>
      </p:sp>
    </p:spTree>
    <p:extLst>
      <p:ext uri="{BB962C8B-B14F-4D97-AF65-F5344CB8AC3E}">
        <p14:creationId xmlns:p14="http://schemas.microsoft.com/office/powerpoint/2010/main" val="1724865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8599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Task 5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D79685-83C9-40AC-8482-A77BFE8CF064}"/>
              </a:ext>
            </a:extLst>
          </p:cNvPr>
          <p:cNvSpPr/>
          <p:nvPr/>
        </p:nvSpPr>
        <p:spPr>
          <a:xfrm>
            <a:off x="3154017" y="2042327"/>
            <a:ext cx="883919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Amazon Go is very popular  to younger customers such as millennials​ (Cheng, 2019).</a:t>
            </a:r>
            <a:endParaRPr lang="en-GB" sz="32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01C344F-AA09-433B-B540-A6569DD30F4D}"/>
              </a:ext>
            </a:extLst>
          </p:cNvPr>
          <p:cNvSpPr/>
          <p:nvPr/>
        </p:nvSpPr>
        <p:spPr>
          <a:xfrm>
            <a:off x="397566" y="1690688"/>
            <a:ext cx="1885001" cy="1895061"/>
          </a:xfrm>
          <a:prstGeom prst="ellipse">
            <a:avLst/>
          </a:pr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2D80F9-4DAE-4E56-9134-CE03C0BDE3C9}"/>
              </a:ext>
            </a:extLst>
          </p:cNvPr>
          <p:cNvSpPr txBox="1"/>
          <p:nvPr/>
        </p:nvSpPr>
        <p:spPr>
          <a:xfrm>
            <a:off x="555987" y="2103882"/>
            <a:ext cx="28889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latin typeface="AngsanaUPC" panose="02020603050405020304" pitchFamily="18" charset="-34"/>
                <a:cs typeface="AngsanaUPC" panose="02020603050405020304" pitchFamily="18" charset="-34"/>
              </a:rPr>
              <a:t>Forbes</a:t>
            </a:r>
          </a:p>
        </p:txBody>
      </p:sp>
      <p:pic>
        <p:nvPicPr>
          <p:cNvPr id="1028" name="Picture 4" descr="Business Insider - YouTube">
            <a:extLst>
              <a:ext uri="{FF2B5EF4-FFF2-40B4-BE49-F238E27FC236}">
                <a16:creationId xmlns:a16="http://schemas.microsoft.com/office/drawing/2014/main" id="{F7C751A6-535C-4370-9491-AD9276F7C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88" y="4179749"/>
            <a:ext cx="2170043" cy="217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3FECC32-B380-434E-B0CC-EC1208FFF703}"/>
              </a:ext>
            </a:extLst>
          </p:cNvPr>
          <p:cNvSpPr/>
          <p:nvPr/>
        </p:nvSpPr>
        <p:spPr>
          <a:xfrm>
            <a:off x="188723" y="4619073"/>
            <a:ext cx="2888974" cy="12913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0DD51B-430A-44AC-A8EB-B0523B063E1C}"/>
              </a:ext>
            </a:extLst>
          </p:cNvPr>
          <p:cNvSpPr/>
          <p:nvPr/>
        </p:nvSpPr>
        <p:spPr>
          <a:xfrm>
            <a:off x="3444961" y="4599885"/>
            <a:ext cx="808063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 Amazon Go has regular customers due to the fast service </a:t>
            </a:r>
            <a:r>
              <a:rPr lang="en-GB" sz="3200" dirty="0">
                <a:solidFill>
                  <a:srgbClr val="000000"/>
                </a:solidFill>
              </a:rPr>
              <a:t>​(</a:t>
            </a:r>
            <a:r>
              <a:rPr lang="en-GB" sz="3200" dirty="0"/>
              <a:t>Keyes, 2019).</a:t>
            </a:r>
          </a:p>
        </p:txBody>
      </p:sp>
    </p:spTree>
    <p:extLst>
      <p:ext uri="{BB962C8B-B14F-4D97-AF65-F5344CB8AC3E}">
        <p14:creationId xmlns:p14="http://schemas.microsoft.com/office/powerpoint/2010/main" val="1075577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0849"/>
          </a:xfrm>
        </p:spPr>
        <p:txBody>
          <a:bodyPr>
            <a:normAutofit/>
          </a:bodyPr>
          <a:lstStyle/>
          <a:p>
            <a:r>
              <a:rPr lang="en-GB" sz="24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668B-8E19-4464-9EFD-A6E01097E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69" y="954157"/>
            <a:ext cx="10515600" cy="57779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Amazon (2020). About Amazon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https://www.aboutamazon.com/</a:t>
            </a:r>
            <a:r>
              <a:rPr lang="en-GB" sz="1400" dirty="0"/>
              <a:t> [accessed on 19.5.20]</a:t>
            </a:r>
          </a:p>
          <a:p>
            <a:pPr marL="0" indent="0">
              <a:buNone/>
            </a:pPr>
            <a:r>
              <a:rPr lang="en-GB" sz="1400" dirty="0"/>
              <a:t>Aydin, R. (2019). MacKenzie Bezos is officially Amazon's second-largest individual shareholder and the third-wealthiest woman in the world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https://www.businessinsider.com/mackenzie-bezos-amazon-stake-stock-divorce-2019-8?r=US&amp;IR=T</a:t>
            </a:r>
            <a:r>
              <a:rPr lang="en-GB" sz="1400" dirty="0"/>
              <a:t> [accessed on 20.5.20]</a:t>
            </a:r>
          </a:p>
          <a:p>
            <a:pPr marL="0" indent="0">
              <a:buNone/>
            </a:pPr>
            <a:r>
              <a:rPr lang="en-GB" sz="1400" dirty="0"/>
              <a:t>Cheng, A. (2019). New York Proves Amazon Go Works, And An Even Bigger Rollout Is Only A Matter Of Time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https://www.forbes.com/sites/andriacheng/2019/06/26/amazon-gos-even-bigger-rollout-is-not-a-matter-of-if-but-when/#2f80c93b6f52</a:t>
            </a:r>
            <a:r>
              <a:rPr lang="en-GB" sz="1400" dirty="0"/>
              <a:t> [accessed on 21.5.20]</a:t>
            </a:r>
          </a:p>
          <a:p>
            <a:pPr marL="0" indent="0">
              <a:buNone/>
            </a:pPr>
            <a:r>
              <a:rPr lang="en-GB" sz="1400" dirty="0"/>
              <a:t>Day, M., Soper, S. (2019). Amazon U.S. Online Market Share Estimate Cut to 38% From 47%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https://www.bloomberg.com/news/articles/2019-06-13/emarketer-cuts-estimate-of-amazon-s-u-s-online-market-share</a:t>
            </a:r>
            <a:r>
              <a:rPr lang="en-GB" sz="1400" dirty="0"/>
              <a:t> [accessed on 20.5.20]</a:t>
            </a:r>
          </a:p>
          <a:p>
            <a:pPr marL="0" indent="0">
              <a:buNone/>
            </a:pPr>
            <a:r>
              <a:rPr lang="en-GB" sz="1400" dirty="0"/>
              <a:t>Feiner, L. (2019). Amazon is the most valuable public company in the world after passing Microsoft</a:t>
            </a:r>
            <a:r>
              <a:rPr lang="en-GB" sz="1400" i="1" dirty="0"/>
              <a:t> </a:t>
            </a:r>
            <a:r>
              <a:rPr lang="en-GB" sz="1400" dirty="0"/>
              <a:t>[online] </a:t>
            </a:r>
            <a:r>
              <a:rPr lang="en-GB" sz="1400" i="1" dirty="0"/>
              <a:t>a</a:t>
            </a:r>
            <a:r>
              <a:rPr lang="en-GB" sz="1400" dirty="0"/>
              <a:t>vailable at: </a:t>
            </a:r>
            <a:r>
              <a:rPr lang="en-GB" sz="1400" i="1" u="sng" dirty="0"/>
              <a:t>https://www.cnbc.com/2019/01/07/amazon-passes-microsoft-market-value-becomes-largest.html</a:t>
            </a:r>
            <a:r>
              <a:rPr lang="en-GB" sz="1400" dirty="0"/>
              <a:t> [accessed on 18.5.20]</a:t>
            </a:r>
          </a:p>
          <a:p>
            <a:pPr marL="0" indent="0">
              <a:buNone/>
            </a:pPr>
            <a:r>
              <a:rPr lang="en-GB" sz="1400" dirty="0"/>
              <a:t>Hussain, S. et al (2018). 'Kurt Lewin's change model: A critical review of the role of leadership and employee involvement in organizational change', </a:t>
            </a:r>
            <a:r>
              <a:rPr lang="en-GB" sz="1400" i="1" dirty="0"/>
              <a:t>Journal of Innovation &amp; Knowledge, </a:t>
            </a:r>
            <a:r>
              <a:rPr lang="en-GB" sz="1400" dirty="0"/>
              <a:t>3(3), pp. 123-127 [Online] available at: </a:t>
            </a:r>
            <a:r>
              <a:rPr lang="en-GB" sz="1400" i="1" u="sng" dirty="0"/>
              <a:t>https://www.sciencedirect.com/science/article/pii/S2444569X16300087 </a:t>
            </a:r>
            <a:r>
              <a:rPr lang="en-GB" sz="1400" dirty="0"/>
              <a:t>[accessed on 21.5.20]</a:t>
            </a:r>
          </a:p>
          <a:p>
            <a:pPr marL="0" indent="0">
              <a:buNone/>
            </a:pPr>
            <a:r>
              <a:rPr lang="en-GB" sz="1400" dirty="0"/>
              <a:t>Keyes, D. (2019). Amazon Go is spelling trouble for quick-service stores</a:t>
            </a:r>
            <a:r>
              <a:rPr lang="en-GB" sz="1400" i="1" dirty="0"/>
              <a:t> </a:t>
            </a:r>
            <a:r>
              <a:rPr lang="en-GB" sz="1400" dirty="0"/>
              <a:t>[online]</a:t>
            </a:r>
            <a:r>
              <a:rPr lang="en-GB" sz="1400" i="1" dirty="0"/>
              <a:t> a</a:t>
            </a:r>
            <a:r>
              <a:rPr lang="en-GB" sz="1400" dirty="0"/>
              <a:t>vailable at: </a:t>
            </a:r>
            <a:r>
              <a:rPr lang="en-GB" sz="1400" i="1" u="sng" dirty="0"/>
              <a:t>https://www.businessinsider.com/retailers-worried-about-amazon-go-2019-2?r=US&amp;IR=T</a:t>
            </a:r>
            <a:r>
              <a:rPr lang="en-GB" sz="1400" dirty="0"/>
              <a:t> [accessed on 21.5.20]</a:t>
            </a:r>
          </a:p>
          <a:p>
            <a:pPr marL="0" indent="0">
              <a:buNone/>
            </a:pPr>
            <a:r>
              <a:rPr lang="en-GB" sz="1400" dirty="0"/>
              <a:t>Palmer, A. (2020). Amazon just opened a cashier less supermarket – here are all the ways it’s trying to upend the grocery industry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https://www.cnbc.com/2020/02/25/how-amazon-is-trying-to-upend-the-grocery-industry.html</a:t>
            </a:r>
            <a:r>
              <a:rPr lang="en-GB" sz="1400" dirty="0"/>
              <a:t> [accessed on 18.5.20]</a:t>
            </a:r>
          </a:p>
          <a:p>
            <a:pPr marL="0" indent="0">
              <a:buNone/>
            </a:pPr>
            <a:r>
              <a:rPr lang="en-GB" sz="1400" dirty="0"/>
              <a:t>Rushe, D., Sainato, M. (2020). Amazon posts $75bn first-quarter revenues but expects to spend $4bn in Covid-19 costs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https://www.theguardian.com/technology/2020/apr/30/amazon-revenues-jeff-bezos-coronavirus-pandemic</a:t>
            </a:r>
            <a:r>
              <a:rPr lang="en-GB" sz="1400" dirty="0"/>
              <a:t> [accessed on 19.5.20]</a:t>
            </a:r>
          </a:p>
          <a:p>
            <a:pPr marL="0" indent="0">
              <a:buNone/>
            </a:pPr>
            <a:r>
              <a:rPr lang="en-GB" sz="1400" dirty="0"/>
              <a:t>Stevens, B. (2018). Amazon now 5th largest retailer in UK</a:t>
            </a:r>
            <a:r>
              <a:rPr lang="en-GB" sz="1400" i="1" dirty="0"/>
              <a:t> </a:t>
            </a:r>
            <a:r>
              <a:rPr lang="en-GB" sz="1400" dirty="0"/>
              <a:t>[online] available at: </a:t>
            </a:r>
            <a:r>
              <a:rPr lang="en-GB" sz="1400" i="1" u="sng" dirty="0"/>
              <a:t>https://www.retailgazette.co.uk/blog/2018/04/amazon-now-5th-largest-retailer-uk/</a:t>
            </a:r>
            <a:r>
              <a:rPr lang="en-GB" sz="1400" dirty="0"/>
              <a:t> [Accessed on 20.5.20]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44935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1518</TotalTime>
  <Words>916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Abadi</vt:lpstr>
      <vt:lpstr>Aharoni</vt:lpstr>
      <vt:lpstr>AngsanaUPC</vt:lpstr>
      <vt:lpstr>Arial</vt:lpstr>
      <vt:lpstr>Calibri</vt:lpstr>
      <vt:lpstr>Calibri Light</vt:lpstr>
      <vt:lpstr>Office Theme</vt:lpstr>
      <vt:lpstr>Management of Change:</vt:lpstr>
      <vt:lpstr>Task 1 - Outline of the change examined</vt:lpstr>
      <vt:lpstr>Task 2 – Historical development &amp; timeline</vt:lpstr>
      <vt:lpstr>Background information on the organisation</vt:lpstr>
      <vt:lpstr>Amazon Products</vt:lpstr>
      <vt:lpstr>Current Market Position</vt:lpstr>
      <vt:lpstr>Task 3</vt:lpstr>
      <vt:lpstr>Task 4                     Management theories​ </vt:lpstr>
      <vt:lpstr>​ Application of Lewin's Theory and Amazon Go </vt:lpstr>
      <vt:lpstr>Task 5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Akbor (1709499)</dc:creator>
  <cp:lastModifiedBy>Mohamed Akbor (1709499)</cp:lastModifiedBy>
  <cp:revision>44</cp:revision>
  <dcterms:created xsi:type="dcterms:W3CDTF">2020-05-15T09:59:49Z</dcterms:created>
  <dcterms:modified xsi:type="dcterms:W3CDTF">2020-05-22T19:10:45Z</dcterms:modified>
</cp:coreProperties>
</file>