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78" r:id="rId6"/>
    <p:sldId id="292" r:id="rId7"/>
    <p:sldId id="293" r:id="rId8"/>
    <p:sldId id="294" r:id="rId9"/>
    <p:sldId id="295" r:id="rId10"/>
    <p:sldId id="296" r:id="rId11"/>
    <p:sldId id="297" r:id="rId12"/>
    <p:sldId id="298" r:id="rId13"/>
    <p:sldId id="299" r:id="rId14"/>
    <p:sldId id="306" r:id="rId15"/>
    <p:sldId id="300" r:id="rId16"/>
    <p:sldId id="301" r:id="rId17"/>
    <p:sldId id="302" r:id="rId18"/>
    <p:sldId id="303" r:id="rId19"/>
    <p:sldId id="304" r:id="rId20"/>
    <p:sldId id="305" r:id="rId21"/>
    <p:sldId id="307" r:id="rId22"/>
    <p:sldId id="276" r:id="rId23"/>
    <p:sldId id="309" r:id="rId24"/>
    <p:sldId id="30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03/07/2022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03/07/2022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5725" y="1628801"/>
            <a:ext cx="10635448" cy="1470025"/>
          </a:xfrm>
        </p:spPr>
        <p:txBody>
          <a:bodyPr>
            <a:normAutofit fontScale="90000"/>
          </a:bodyPr>
          <a:lstStyle/>
          <a:p>
            <a:r>
              <a:rPr lang="en-GB" sz="5400" b="1">
                <a:solidFill>
                  <a:schemeClr val="bg1"/>
                </a:solidFill>
              </a:rPr>
              <a:t>Health</a:t>
            </a:r>
            <a:r>
              <a:rPr lang="en-GB" sz="5400" b="1" dirty="0">
                <a:solidFill>
                  <a:schemeClr val="bg1"/>
                </a:solidFill>
              </a:rPr>
              <a:t>,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745726" y="4584798"/>
            <a:ext cx="10457894" cy="523220"/>
          </a:xfrm>
          <a:prstGeom prst="rect">
            <a:avLst/>
          </a:prstGeom>
          <a:noFill/>
        </p:spPr>
        <p:txBody>
          <a:bodyPr wrap="square" rtlCol="0">
            <a:spAutoFit/>
          </a:bodyPr>
          <a:lstStyle/>
          <a:p>
            <a:pPr algn="ctr"/>
            <a:r>
              <a:rPr lang="en-GB" sz="2800" b="1" dirty="0">
                <a:solidFill>
                  <a:prstClr val="white"/>
                </a:solidFill>
                <a:latin typeface="Myriad Pro"/>
              </a:rPr>
              <a:t>WEEK 7 –EXAMINING SOCIAL AND ECONOMIC JUSTICE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Reflect on Social Inequalities</a:t>
            </a:r>
          </a:p>
          <a:p>
            <a:r>
              <a:rPr lang="en-GB" dirty="0"/>
              <a:t>Discuss Sen’s capability approach to well-being</a:t>
            </a:r>
          </a:p>
          <a:p>
            <a:r>
              <a:rPr lang="en-GB" dirty="0"/>
              <a:t>Understand the concepts of Social and Economic Justice</a:t>
            </a:r>
          </a:p>
          <a:p>
            <a:r>
              <a:rPr lang="en-GB" dirty="0"/>
              <a:t>Role of United Nations in delivering Social Justice in an open world</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Social Inequality</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257451" y="1171852"/>
            <a:ext cx="12020365" cy="4345381"/>
          </a:xfrm>
        </p:spPr>
        <p:txBody>
          <a:bodyPr>
            <a:normAutofit fontScale="85000" lnSpcReduction="10000"/>
          </a:bodyPr>
          <a:lstStyle/>
          <a:p>
            <a:pPr marL="0" indent="0">
              <a:buNone/>
            </a:pPr>
            <a:r>
              <a:rPr lang="en-GB" dirty="0"/>
              <a:t> </a:t>
            </a:r>
          </a:p>
          <a:p>
            <a:r>
              <a:rPr lang="en-GB" dirty="0"/>
              <a:t>Social inequality refers to relational processes in society that have the effect of limiting or harming a group's social status, social class, and social circle.</a:t>
            </a:r>
          </a:p>
          <a:p>
            <a:pPr algn="l"/>
            <a:r>
              <a:rPr lang="en-GB" dirty="0"/>
              <a:t>Social inequality can emerge through a society's understanding of appropriate gender roles, or through the prevalence of social stereotyping.</a:t>
            </a:r>
          </a:p>
          <a:p>
            <a:pPr algn="l"/>
            <a:r>
              <a:rPr lang="en-GB" dirty="0"/>
              <a:t>Social inequality can also be established through discriminatory legislation.</a:t>
            </a:r>
          </a:p>
          <a:p>
            <a:pPr algn="l"/>
            <a:r>
              <a:rPr lang="en-GB" dirty="0"/>
              <a:t>Social inequalities exist between ethnic or religious groups, classes and countries making the concept of social inequality a global phenomenon.</a:t>
            </a:r>
          </a:p>
          <a:p>
            <a:endParaRPr lang="en-GB" dirty="0"/>
          </a:p>
        </p:txBody>
      </p:sp>
    </p:spTree>
    <p:extLst>
      <p:ext uri="{BB962C8B-B14F-4D97-AF65-F5344CB8AC3E}">
        <p14:creationId xmlns:p14="http://schemas.microsoft.com/office/powerpoint/2010/main" val="1705163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D6DA-9CA3-41D7-9D4F-AAAB5E8B596E}"/>
              </a:ext>
            </a:extLst>
          </p:cNvPr>
          <p:cNvSpPr>
            <a:spLocks noGrp="1"/>
          </p:cNvSpPr>
          <p:nvPr>
            <p:ph type="title"/>
          </p:nvPr>
        </p:nvSpPr>
        <p:spPr>
          <a:xfrm>
            <a:off x="529701" y="108751"/>
            <a:ext cx="11466990" cy="1143000"/>
          </a:xfrm>
        </p:spPr>
        <p:txBody>
          <a:bodyPr/>
          <a:lstStyle/>
          <a:p>
            <a:r>
              <a:rPr lang="en-GB" dirty="0"/>
              <a:t>Social Vs Economic Inequality</a:t>
            </a:r>
          </a:p>
        </p:txBody>
      </p:sp>
      <p:sp>
        <p:nvSpPr>
          <p:cNvPr id="3" name="Content Placeholder 2">
            <a:extLst>
              <a:ext uri="{FF2B5EF4-FFF2-40B4-BE49-F238E27FC236}">
                <a16:creationId xmlns:a16="http://schemas.microsoft.com/office/drawing/2014/main" id="{6044D5BB-106A-4325-A19A-6B8818A7FADD}"/>
              </a:ext>
            </a:extLst>
          </p:cNvPr>
          <p:cNvSpPr>
            <a:spLocks noGrp="1"/>
          </p:cNvSpPr>
          <p:nvPr>
            <p:ph idx="1"/>
          </p:nvPr>
        </p:nvSpPr>
        <p:spPr>
          <a:xfrm>
            <a:off x="1028700" y="1495425"/>
            <a:ext cx="10125076" cy="4021808"/>
          </a:xfrm>
        </p:spPr>
        <p:txBody>
          <a:bodyPr>
            <a:noAutofit/>
          </a:bodyPr>
          <a:lstStyle/>
          <a:p>
            <a:pPr algn="l"/>
            <a:r>
              <a:rPr lang="en-GB" sz="2000" dirty="0"/>
              <a:t>Social inequality is different from economic inequality, though the two are linked.</a:t>
            </a:r>
          </a:p>
          <a:p>
            <a:pPr algn="l"/>
            <a:r>
              <a:rPr lang="en-GB" sz="2000" dirty="0"/>
              <a:t>Social inequality refers to disparities in the distribution of economic assets and income as well as between the overall quality and luxury of each person's existence within a society, while </a:t>
            </a:r>
            <a:r>
              <a:rPr lang="en-GB" sz="2000" b="1" i="1" dirty="0"/>
              <a:t>economic inequality </a:t>
            </a:r>
            <a:r>
              <a:rPr lang="en-GB" sz="2000" dirty="0"/>
              <a:t>is caused by the unequal accumulation of wealth</a:t>
            </a:r>
          </a:p>
          <a:p>
            <a:pPr algn="l"/>
            <a:r>
              <a:rPr lang="en-GB" sz="2000" dirty="0"/>
              <a:t>Social inequality exists because the lack of wealth in certain areas prohibits these people from obtaining the same housing, health care, etc. as the wealthy, in societies where access to these social goods depends on wealth.</a:t>
            </a:r>
          </a:p>
          <a:p>
            <a:pPr algn="l"/>
            <a:r>
              <a:rPr lang="en-GB" sz="2000" dirty="0"/>
              <a:t>Social inequality is linked to racial inequality, gender inequality, and wealth inequality.</a:t>
            </a:r>
          </a:p>
          <a:p>
            <a:pPr algn="l"/>
            <a:r>
              <a:rPr lang="en-GB" sz="2000" dirty="0"/>
              <a:t>The way people behave socially, through racist or sexist practices and other forms of discrimination, tends to trickle down and affect the opportunities and wealth individuals can generate for themselves.</a:t>
            </a:r>
          </a:p>
          <a:p>
            <a:endParaRPr lang="en-GB" sz="2000" dirty="0"/>
          </a:p>
        </p:txBody>
      </p:sp>
    </p:spTree>
    <p:extLst>
      <p:ext uri="{BB962C8B-B14F-4D97-AF65-F5344CB8AC3E}">
        <p14:creationId xmlns:p14="http://schemas.microsoft.com/office/powerpoint/2010/main" val="3320695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C8DC-D0A6-419C-AC44-F06054E51428}"/>
              </a:ext>
            </a:extLst>
          </p:cNvPr>
          <p:cNvSpPr>
            <a:spLocks noGrp="1"/>
          </p:cNvSpPr>
          <p:nvPr>
            <p:ph type="title"/>
          </p:nvPr>
        </p:nvSpPr>
        <p:spPr>
          <a:xfrm>
            <a:off x="676275" y="424727"/>
            <a:ext cx="10639425" cy="870581"/>
          </a:xfrm>
        </p:spPr>
        <p:txBody>
          <a:bodyPr>
            <a:noAutofit/>
          </a:bodyPr>
          <a:lstStyle/>
          <a:p>
            <a:r>
              <a:rPr lang="en-GB" b="0" i="0" dirty="0">
                <a:solidFill>
                  <a:srgbClr val="202124"/>
                </a:solidFill>
                <a:effectLst/>
              </a:rPr>
              <a:t>How can social inequality affect human society?</a:t>
            </a:r>
            <a:endParaRPr lang="en-GB" dirty="0"/>
          </a:p>
        </p:txBody>
      </p:sp>
      <p:sp>
        <p:nvSpPr>
          <p:cNvPr id="3" name="Content Placeholder 2">
            <a:extLst>
              <a:ext uri="{FF2B5EF4-FFF2-40B4-BE49-F238E27FC236}">
                <a16:creationId xmlns:a16="http://schemas.microsoft.com/office/drawing/2014/main" id="{46283CE6-C4B0-4F4B-870E-A450A2AC3096}"/>
              </a:ext>
            </a:extLst>
          </p:cNvPr>
          <p:cNvSpPr>
            <a:spLocks noGrp="1"/>
          </p:cNvSpPr>
          <p:nvPr>
            <p:ph idx="1"/>
          </p:nvPr>
        </p:nvSpPr>
        <p:spPr>
          <a:xfrm>
            <a:off x="676275" y="1819275"/>
            <a:ext cx="9925050" cy="3974514"/>
          </a:xfrm>
        </p:spPr>
        <p:txBody>
          <a:bodyPr>
            <a:normAutofit/>
          </a:bodyPr>
          <a:lstStyle/>
          <a:p>
            <a:r>
              <a:rPr lang="en-GB" sz="2400" dirty="0"/>
              <a:t>Inequality undermines social justice and human rights and the interconnectedness of inequalities means some groups have consistently worse opportunities than those of their fellow citizens.</a:t>
            </a:r>
          </a:p>
          <a:p>
            <a:r>
              <a:rPr lang="en-GB" sz="2400" dirty="0"/>
              <a:t>Inequalities have resulted in the poorest sections of the world’s population, including many women, youth, older persons, persons with disabilities, indigenous peoples and rural population etc.</a:t>
            </a:r>
          </a:p>
          <a:p>
            <a:r>
              <a:rPr lang="en-GB" sz="2400" dirty="0"/>
              <a:t>Even people at the higher end of the income distribution may face social exclusion through political persecution or discrimination based on age, gender, sexual orientation, or disability</a:t>
            </a:r>
          </a:p>
          <a:p>
            <a:pPr marL="0" indent="0">
              <a:buNone/>
            </a:pPr>
            <a:r>
              <a:rPr lang="en-GB" sz="2400" dirty="0"/>
              <a:t> (World Bank, 2013). </a:t>
            </a:r>
          </a:p>
        </p:txBody>
      </p:sp>
    </p:spTree>
    <p:extLst>
      <p:ext uri="{BB962C8B-B14F-4D97-AF65-F5344CB8AC3E}">
        <p14:creationId xmlns:p14="http://schemas.microsoft.com/office/powerpoint/2010/main" val="2592488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ED419-5989-45AE-AA43-F62D92B2DA51}"/>
              </a:ext>
            </a:extLst>
          </p:cNvPr>
          <p:cNvSpPr>
            <a:spLocks noGrp="1"/>
          </p:cNvSpPr>
          <p:nvPr>
            <p:ph type="title"/>
          </p:nvPr>
        </p:nvSpPr>
        <p:spPr>
          <a:xfrm>
            <a:off x="609600" y="388938"/>
            <a:ext cx="10972800" cy="719661"/>
          </a:xfrm>
        </p:spPr>
        <p:txBody>
          <a:bodyPr>
            <a:noAutofit/>
          </a:bodyPr>
          <a:lstStyle/>
          <a:p>
            <a:r>
              <a:rPr lang="en-GB" b="0" i="0" dirty="0">
                <a:solidFill>
                  <a:srgbClr val="202124"/>
                </a:solidFill>
                <a:effectLst/>
              </a:rPr>
              <a:t>How can social inequality affect human society?</a:t>
            </a:r>
            <a:endParaRPr lang="en-GB" dirty="0"/>
          </a:p>
        </p:txBody>
      </p:sp>
      <p:sp>
        <p:nvSpPr>
          <p:cNvPr id="3" name="Content Placeholder 2">
            <a:extLst>
              <a:ext uri="{FF2B5EF4-FFF2-40B4-BE49-F238E27FC236}">
                <a16:creationId xmlns:a16="http://schemas.microsoft.com/office/drawing/2014/main" id="{33C4F8D4-D6E2-4582-B3CA-2806F45E4FF4}"/>
              </a:ext>
            </a:extLst>
          </p:cNvPr>
          <p:cNvSpPr>
            <a:spLocks noGrp="1"/>
          </p:cNvSpPr>
          <p:nvPr>
            <p:ph idx="1"/>
          </p:nvPr>
        </p:nvSpPr>
        <p:spPr>
          <a:xfrm>
            <a:off x="609600" y="1562099"/>
            <a:ext cx="10525125" cy="3955133"/>
          </a:xfrm>
        </p:spPr>
        <p:txBody>
          <a:bodyPr>
            <a:noAutofit/>
          </a:bodyPr>
          <a:lstStyle/>
          <a:p>
            <a:r>
              <a:rPr lang="en-GB" sz="2200" dirty="0"/>
              <a:t>The poor often face discrimination, stigma and negative social stereotypes that reduce their social participation and opportunities for employment and reduce political support for targeted measures </a:t>
            </a:r>
            <a:r>
              <a:rPr lang="en-US" sz="1800" b="0" i="0" dirty="0">
                <a:solidFill>
                  <a:srgbClr val="000000"/>
                </a:solidFill>
                <a:effectLst/>
              </a:rPr>
              <a:t>(IISD, 2021)</a:t>
            </a:r>
            <a:r>
              <a:rPr lang="en-GB" sz="1800" dirty="0"/>
              <a:t>. </a:t>
            </a:r>
          </a:p>
          <a:p>
            <a:r>
              <a:rPr lang="en-GB" sz="2200" dirty="0"/>
              <a:t>Partially as a result, there are large differences in the education, health and nutrition of households of different wealth levels within countries </a:t>
            </a:r>
            <a:r>
              <a:rPr lang="en-US" sz="2000" b="0" i="0" dirty="0">
                <a:solidFill>
                  <a:srgbClr val="000000"/>
                </a:solidFill>
                <a:effectLst/>
                <a:latin typeface="Open Sans" panose="020B0606030504020204" pitchFamily="34" charset="0"/>
              </a:rPr>
              <a:t>(GSDRC, 2021)</a:t>
            </a:r>
            <a:endParaRPr lang="en-GB" sz="2000" dirty="0"/>
          </a:p>
          <a:p>
            <a:r>
              <a:rPr lang="en-GB" sz="2200" dirty="0"/>
              <a:t>An increasing body of evidence indicates that people with disabilities often face inequalities in all areas of life (for example-comparatively lower educational attainment, higher unemployment rates, worse living conditions, and higher poverty rates) </a:t>
            </a:r>
          </a:p>
          <a:p>
            <a:r>
              <a:rPr lang="en-GB" sz="2200" dirty="0"/>
              <a:t>The most marginalised are girls and women who are poor, living in remote areas, or are disabled, or belong to minority groups</a:t>
            </a:r>
          </a:p>
          <a:p>
            <a:pPr marL="0" indent="0">
              <a:buNone/>
            </a:pPr>
            <a:r>
              <a:rPr lang="en-GB" sz="2200" dirty="0"/>
              <a:t> </a:t>
            </a:r>
          </a:p>
        </p:txBody>
      </p:sp>
    </p:spTree>
    <p:extLst>
      <p:ext uri="{BB962C8B-B14F-4D97-AF65-F5344CB8AC3E}">
        <p14:creationId xmlns:p14="http://schemas.microsoft.com/office/powerpoint/2010/main" val="1460654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4055-22B6-4F01-B6B0-39D43C62BF5F}"/>
              </a:ext>
            </a:extLst>
          </p:cNvPr>
          <p:cNvSpPr>
            <a:spLocks noGrp="1"/>
          </p:cNvSpPr>
          <p:nvPr>
            <p:ph type="title"/>
          </p:nvPr>
        </p:nvSpPr>
        <p:spPr/>
        <p:txBody>
          <a:bodyPr/>
          <a:lstStyle/>
          <a:p>
            <a:r>
              <a:rPr lang="en-GB" dirty="0"/>
              <a:t>Social Justice</a:t>
            </a:r>
          </a:p>
        </p:txBody>
      </p:sp>
      <p:sp>
        <p:nvSpPr>
          <p:cNvPr id="3" name="Content Placeholder 2">
            <a:extLst>
              <a:ext uri="{FF2B5EF4-FFF2-40B4-BE49-F238E27FC236}">
                <a16:creationId xmlns:a16="http://schemas.microsoft.com/office/drawing/2014/main" id="{3A357BEC-F924-4059-B790-F46868BAF262}"/>
              </a:ext>
            </a:extLst>
          </p:cNvPr>
          <p:cNvSpPr>
            <a:spLocks noGrp="1"/>
          </p:cNvSpPr>
          <p:nvPr>
            <p:ph idx="1"/>
          </p:nvPr>
        </p:nvSpPr>
        <p:spPr>
          <a:xfrm>
            <a:off x="609600" y="1733549"/>
            <a:ext cx="10972800" cy="3783683"/>
          </a:xfrm>
        </p:spPr>
        <p:txBody>
          <a:bodyPr>
            <a:normAutofit/>
          </a:bodyPr>
          <a:lstStyle/>
          <a:p>
            <a:r>
              <a:rPr lang="en-GB" sz="2800" dirty="0"/>
              <a:t>Social justice is the view that everyone deserves equal economic, political and social rights and opportunities. Social workers aim to open the doors of access and opportunity for everyone, particularly those in greatest need (NASW)</a:t>
            </a:r>
          </a:p>
          <a:p>
            <a:r>
              <a:rPr lang="en-GB" sz="2800" dirty="0"/>
              <a:t>Social justice may be broadly understood as the fair and compassionate distribution of the fruits of economic growth.(UN)</a:t>
            </a:r>
          </a:p>
          <a:p>
            <a:r>
              <a:rPr lang="en-GB" sz="2800" dirty="0"/>
              <a:t>To summarise Social justice means equal rights and equitable opportunities for all.</a:t>
            </a:r>
          </a:p>
          <a:p>
            <a:endParaRPr lang="en-GB" sz="2800" dirty="0"/>
          </a:p>
          <a:p>
            <a:endParaRPr lang="en-GB" sz="2800" dirty="0"/>
          </a:p>
        </p:txBody>
      </p:sp>
    </p:spTree>
    <p:extLst>
      <p:ext uri="{BB962C8B-B14F-4D97-AF65-F5344CB8AC3E}">
        <p14:creationId xmlns:p14="http://schemas.microsoft.com/office/powerpoint/2010/main" val="3559365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8E9A-E6D2-4A77-A8DD-08CF7EC698FE}"/>
              </a:ext>
            </a:extLst>
          </p:cNvPr>
          <p:cNvSpPr>
            <a:spLocks noGrp="1"/>
          </p:cNvSpPr>
          <p:nvPr>
            <p:ph type="title"/>
          </p:nvPr>
        </p:nvSpPr>
        <p:spPr>
          <a:xfrm>
            <a:off x="609600" y="416921"/>
            <a:ext cx="10972800" cy="923847"/>
          </a:xfrm>
        </p:spPr>
        <p:txBody>
          <a:bodyPr>
            <a:normAutofit fontScale="90000"/>
          </a:bodyPr>
          <a:lstStyle/>
          <a:p>
            <a:r>
              <a:rPr lang="en-GB" sz="4900" dirty="0"/>
              <a:t>Social Justice in the Covid-19 pandemic</a:t>
            </a:r>
            <a:br>
              <a:rPr lang="en-GB" b="1" i="0" dirty="0">
                <a:solidFill>
                  <a:srgbClr val="1C497D"/>
                </a:solidFill>
                <a:effectLst/>
                <a:latin typeface="interfaceregular"/>
              </a:rPr>
            </a:br>
            <a:endParaRPr lang="en-GB" dirty="0"/>
          </a:p>
        </p:txBody>
      </p:sp>
      <p:sp>
        <p:nvSpPr>
          <p:cNvPr id="3" name="Content Placeholder 2">
            <a:extLst>
              <a:ext uri="{FF2B5EF4-FFF2-40B4-BE49-F238E27FC236}">
                <a16:creationId xmlns:a16="http://schemas.microsoft.com/office/drawing/2014/main" id="{52C2AB24-3C55-48B2-943F-8AEEB2846995}"/>
              </a:ext>
            </a:extLst>
          </p:cNvPr>
          <p:cNvSpPr>
            <a:spLocks noGrp="1"/>
          </p:cNvSpPr>
          <p:nvPr>
            <p:ph idx="1"/>
          </p:nvPr>
        </p:nvSpPr>
        <p:spPr>
          <a:xfrm>
            <a:off x="857250" y="2076449"/>
            <a:ext cx="10725150" cy="3440783"/>
          </a:xfrm>
        </p:spPr>
        <p:txBody>
          <a:bodyPr>
            <a:normAutofit lnSpcReduction="10000"/>
          </a:bodyPr>
          <a:lstStyle/>
          <a:p>
            <a:r>
              <a:rPr lang="en-GB" sz="2400" dirty="0"/>
              <a:t>The Covid-19 pandemic demonstrates that the fundamental determinant of an effective national response is whether a country operates a justice framework. </a:t>
            </a:r>
          </a:p>
          <a:p>
            <a:r>
              <a:rPr lang="en-GB" sz="2400" dirty="0"/>
              <a:t>Effective pandemic preparedness, the ability to anticipate, detect, and coordinate response and recovery, is a collective capability.</a:t>
            </a:r>
          </a:p>
          <a:p>
            <a:r>
              <a:rPr lang="en-GB" sz="2400" dirty="0"/>
              <a:t>From a justice viewpoint, national governments that sought to fulfil their moral obligation to act according to the current state of knowledge in pandemic preparedness were more successful in dealing with Covid-19 than those who failed to do so. </a:t>
            </a:r>
          </a:p>
          <a:p>
            <a:endParaRPr lang="en-GB" sz="2400" dirty="0"/>
          </a:p>
        </p:txBody>
      </p:sp>
    </p:spTree>
    <p:extLst>
      <p:ext uri="{BB962C8B-B14F-4D97-AF65-F5344CB8AC3E}">
        <p14:creationId xmlns:p14="http://schemas.microsoft.com/office/powerpoint/2010/main" val="3719822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9C309-84B2-41DC-BF6D-B540BB4AEFDC}"/>
              </a:ext>
            </a:extLst>
          </p:cNvPr>
          <p:cNvSpPr>
            <a:spLocks noGrp="1"/>
          </p:cNvSpPr>
          <p:nvPr>
            <p:ph type="title"/>
          </p:nvPr>
        </p:nvSpPr>
        <p:spPr>
          <a:xfrm>
            <a:off x="609600" y="474385"/>
            <a:ext cx="10972800" cy="861704"/>
          </a:xfrm>
        </p:spPr>
        <p:txBody>
          <a:bodyPr>
            <a:normAutofit fontScale="90000"/>
          </a:bodyPr>
          <a:lstStyle/>
          <a:p>
            <a:r>
              <a:rPr lang="en-GB" sz="4900" dirty="0"/>
              <a:t>Social Justice in the Covid-19 pandemic</a:t>
            </a:r>
            <a:br>
              <a:rPr lang="en-GB" b="1" i="0" dirty="0">
                <a:solidFill>
                  <a:srgbClr val="1C497D"/>
                </a:solidFill>
                <a:effectLst/>
                <a:latin typeface="interfaceregular"/>
              </a:rPr>
            </a:br>
            <a:endParaRPr lang="en-GB" dirty="0"/>
          </a:p>
        </p:txBody>
      </p:sp>
      <p:sp>
        <p:nvSpPr>
          <p:cNvPr id="3" name="Content Placeholder 2">
            <a:extLst>
              <a:ext uri="{FF2B5EF4-FFF2-40B4-BE49-F238E27FC236}">
                <a16:creationId xmlns:a16="http://schemas.microsoft.com/office/drawing/2014/main" id="{F680F98F-1546-4792-A60C-ECDAE4AFE363}"/>
              </a:ext>
            </a:extLst>
          </p:cNvPr>
          <p:cNvSpPr>
            <a:spLocks noGrp="1"/>
          </p:cNvSpPr>
          <p:nvPr>
            <p:ph idx="1"/>
          </p:nvPr>
        </p:nvSpPr>
        <p:spPr>
          <a:xfrm>
            <a:off x="914400" y="1609725"/>
            <a:ext cx="9934575" cy="3912186"/>
          </a:xfrm>
        </p:spPr>
        <p:txBody>
          <a:bodyPr>
            <a:noAutofit/>
          </a:bodyPr>
          <a:lstStyle/>
          <a:p>
            <a:r>
              <a:rPr lang="en-GB" sz="2000" dirty="0"/>
              <a:t>This is because countries that internalised the positive duty to develop and implement systems to reduce threats to and safeguard individuals’ and communities’ ability to flourish were more successful in preparing for, preventing, and controlling Covid-19. </a:t>
            </a:r>
          </a:p>
          <a:p>
            <a:r>
              <a:rPr lang="en-GB" sz="2000" dirty="0"/>
              <a:t>Successful nations set ethical standards for building and operating robust public health systems for resilient individuals and communities. </a:t>
            </a:r>
          </a:p>
          <a:p>
            <a:r>
              <a:rPr lang="en-GB" sz="2000" dirty="0"/>
              <a:t>Without ethical standards, neither democratic nor authoritarian political systems can be effective in a pandemic response.</a:t>
            </a:r>
          </a:p>
          <a:p>
            <a:r>
              <a:rPr lang="en-GB" sz="2000" dirty="0"/>
              <a:t>Some of the most successful covid-19 responses worldwide have occurred in, Japan, New Zealand, Germany, Austria, Finland, Denmark, Iceland, Norway, Taiwan, South Korea.</a:t>
            </a:r>
          </a:p>
          <a:p>
            <a:endParaRPr lang="en-GB" sz="2000" dirty="0"/>
          </a:p>
          <a:p>
            <a:endParaRPr lang="en-GB" sz="2000" dirty="0"/>
          </a:p>
        </p:txBody>
      </p:sp>
    </p:spTree>
    <p:extLst>
      <p:ext uri="{BB962C8B-B14F-4D97-AF65-F5344CB8AC3E}">
        <p14:creationId xmlns:p14="http://schemas.microsoft.com/office/powerpoint/2010/main" val="2248074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DD23-152A-4871-BA90-9879D43CFF75}"/>
              </a:ext>
            </a:extLst>
          </p:cNvPr>
          <p:cNvSpPr>
            <a:spLocks noGrp="1"/>
          </p:cNvSpPr>
          <p:nvPr>
            <p:ph type="title"/>
          </p:nvPr>
        </p:nvSpPr>
        <p:spPr>
          <a:xfrm>
            <a:off x="228600" y="490385"/>
            <a:ext cx="10972800" cy="835071"/>
          </a:xfrm>
        </p:spPr>
        <p:txBody>
          <a:bodyPr>
            <a:normAutofit fontScale="90000"/>
          </a:bodyPr>
          <a:lstStyle/>
          <a:p>
            <a:r>
              <a:rPr lang="en-GB" sz="4900" dirty="0"/>
              <a:t>Social Justice in the Covid-19 pandemic</a:t>
            </a:r>
            <a:br>
              <a:rPr lang="en-GB" b="1" i="0" dirty="0">
                <a:solidFill>
                  <a:srgbClr val="1C497D"/>
                </a:solidFill>
                <a:effectLst/>
                <a:latin typeface="interfaceregular"/>
              </a:rPr>
            </a:br>
            <a:endParaRPr lang="en-GB" dirty="0"/>
          </a:p>
        </p:txBody>
      </p:sp>
      <p:sp>
        <p:nvSpPr>
          <p:cNvPr id="3" name="Content Placeholder 2">
            <a:extLst>
              <a:ext uri="{FF2B5EF4-FFF2-40B4-BE49-F238E27FC236}">
                <a16:creationId xmlns:a16="http://schemas.microsoft.com/office/drawing/2014/main" id="{4899671F-050C-4335-8A49-0A264D5ADB19}"/>
              </a:ext>
            </a:extLst>
          </p:cNvPr>
          <p:cNvSpPr>
            <a:spLocks noGrp="1"/>
          </p:cNvSpPr>
          <p:nvPr>
            <p:ph idx="1"/>
          </p:nvPr>
        </p:nvSpPr>
        <p:spPr>
          <a:xfrm>
            <a:off x="485312" y="1615228"/>
            <a:ext cx="10972800" cy="3627544"/>
          </a:xfrm>
        </p:spPr>
        <p:txBody>
          <a:bodyPr>
            <a:noAutofit/>
          </a:bodyPr>
          <a:lstStyle/>
          <a:p>
            <a:pPr algn="l" fontAlgn="base"/>
            <a:r>
              <a:rPr lang="en-GB" sz="2200" dirty="0"/>
              <a:t>The governments of these countries were able to respond quickly and effectively because they steep their responses in justice, recognising mutual interdependencies and shared vulnerabilities. </a:t>
            </a:r>
          </a:p>
          <a:p>
            <a:pPr algn="l" fontAlgn="base"/>
            <a:r>
              <a:rPr lang="en-GB" sz="2200" dirty="0"/>
              <a:t>All these countries, they exhibit four characteristics of a justice framework for a resilient covid-19 response which are: </a:t>
            </a:r>
          </a:p>
          <a:p>
            <a:pPr marL="0" indent="0" algn="l" fontAlgn="base">
              <a:buNone/>
            </a:pPr>
            <a:r>
              <a:rPr lang="en-GB" sz="2200" dirty="0"/>
              <a:t>	-governing for the common good </a:t>
            </a:r>
          </a:p>
          <a:p>
            <a:pPr marL="0" indent="0" algn="l" fontAlgn="base">
              <a:buNone/>
            </a:pPr>
            <a:r>
              <a:rPr lang="en-GB" sz="2200" dirty="0"/>
              <a:t>	-shared responsibility for scientifically grounded systems; </a:t>
            </a:r>
          </a:p>
          <a:p>
            <a:pPr marL="0" indent="0" algn="l" fontAlgn="base">
              <a:buNone/>
            </a:pPr>
            <a:r>
              <a:rPr lang="en-GB" sz="2200" dirty="0"/>
              <a:t>	-compassionate, and transparent communication </a:t>
            </a:r>
          </a:p>
          <a:p>
            <a:pPr marL="0" indent="0" algn="l" fontAlgn="base">
              <a:buNone/>
            </a:pPr>
            <a:r>
              <a:rPr lang="en-GB" sz="2200" dirty="0"/>
              <a:t>	-ethical leadership and trust.</a:t>
            </a:r>
          </a:p>
          <a:p>
            <a:endParaRPr lang="en-GB" sz="2200" dirty="0"/>
          </a:p>
        </p:txBody>
      </p:sp>
    </p:spTree>
    <p:extLst>
      <p:ext uri="{BB962C8B-B14F-4D97-AF65-F5344CB8AC3E}">
        <p14:creationId xmlns:p14="http://schemas.microsoft.com/office/powerpoint/2010/main" val="1130261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35B08-B135-4EA0-95DB-D7C4059CB4E2}"/>
              </a:ext>
            </a:extLst>
          </p:cNvPr>
          <p:cNvSpPr>
            <a:spLocks noGrp="1"/>
          </p:cNvSpPr>
          <p:nvPr>
            <p:ph type="title"/>
          </p:nvPr>
        </p:nvSpPr>
        <p:spPr/>
        <p:txBody>
          <a:bodyPr/>
          <a:lstStyle/>
          <a:p>
            <a:r>
              <a:rPr lang="en-GB" dirty="0"/>
              <a:t>SEN’s Capability Approach to wellbeing</a:t>
            </a:r>
          </a:p>
        </p:txBody>
      </p:sp>
      <p:sp>
        <p:nvSpPr>
          <p:cNvPr id="3" name="Content Placeholder 2">
            <a:extLst>
              <a:ext uri="{FF2B5EF4-FFF2-40B4-BE49-F238E27FC236}">
                <a16:creationId xmlns:a16="http://schemas.microsoft.com/office/drawing/2014/main" id="{A7EE1A4C-5F7E-493A-9918-9D809AFBD1F5}"/>
              </a:ext>
            </a:extLst>
          </p:cNvPr>
          <p:cNvSpPr>
            <a:spLocks noGrp="1"/>
          </p:cNvSpPr>
          <p:nvPr>
            <p:ph idx="1"/>
          </p:nvPr>
        </p:nvSpPr>
        <p:spPr>
          <a:xfrm>
            <a:off x="542925" y="1643270"/>
            <a:ext cx="11039475" cy="3873962"/>
          </a:xfrm>
        </p:spPr>
        <p:txBody>
          <a:bodyPr>
            <a:normAutofit lnSpcReduction="10000"/>
          </a:bodyPr>
          <a:lstStyle/>
          <a:p>
            <a:r>
              <a:rPr lang="en-GB" sz="2400" dirty="0"/>
              <a:t>The capabilities approach can be understood as building upon the foundations of the concept of basic needs. </a:t>
            </a:r>
          </a:p>
          <a:p>
            <a:r>
              <a:rPr lang="en-GB" sz="2400" dirty="0"/>
              <a:t>However, Amartya Sen (1999) argued that a proper focus for understanding wellbeing is on what people can be and can do, rather than simply on what they have. </a:t>
            </a:r>
          </a:p>
          <a:p>
            <a:r>
              <a:rPr lang="en-GB" sz="2400" dirty="0"/>
              <a:t>In this way the capabilities approach engages with both objective and subjective perceptions of well-being.</a:t>
            </a:r>
          </a:p>
          <a:p>
            <a:r>
              <a:rPr lang="en-GB" sz="2400" dirty="0"/>
              <a:t>Freedom is integral to Sen's approach which distinguishes between people's capabilities (what they can potentially be and do) and what they choose to do with them (their actual functioning's). </a:t>
            </a:r>
          </a:p>
        </p:txBody>
      </p:sp>
    </p:spTree>
    <p:extLst>
      <p:ext uri="{BB962C8B-B14F-4D97-AF65-F5344CB8AC3E}">
        <p14:creationId xmlns:p14="http://schemas.microsoft.com/office/powerpoint/2010/main" val="1165289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F35E7-C110-4471-A10A-499B314E202D}"/>
              </a:ext>
            </a:extLst>
          </p:cNvPr>
          <p:cNvSpPr>
            <a:spLocks noGrp="1"/>
          </p:cNvSpPr>
          <p:nvPr>
            <p:ph type="title"/>
          </p:nvPr>
        </p:nvSpPr>
        <p:spPr/>
        <p:txBody>
          <a:bodyPr/>
          <a:lstStyle/>
          <a:p>
            <a:r>
              <a:rPr lang="en-GB" dirty="0"/>
              <a:t>SEN’s Capability Approach to wellbeing</a:t>
            </a:r>
          </a:p>
        </p:txBody>
      </p:sp>
      <p:sp>
        <p:nvSpPr>
          <p:cNvPr id="3" name="Content Placeholder 2">
            <a:extLst>
              <a:ext uri="{FF2B5EF4-FFF2-40B4-BE49-F238E27FC236}">
                <a16:creationId xmlns:a16="http://schemas.microsoft.com/office/drawing/2014/main" id="{355233BB-E577-41BC-AE9C-87F9078AD144}"/>
              </a:ext>
            </a:extLst>
          </p:cNvPr>
          <p:cNvSpPr>
            <a:spLocks noGrp="1"/>
          </p:cNvSpPr>
          <p:nvPr>
            <p:ph idx="1"/>
          </p:nvPr>
        </p:nvSpPr>
        <p:spPr>
          <a:xfrm>
            <a:off x="809625" y="1857375"/>
            <a:ext cx="10610850" cy="3659857"/>
          </a:xfrm>
        </p:spPr>
        <p:txBody>
          <a:bodyPr>
            <a:normAutofit fontScale="55000" lnSpcReduction="20000"/>
          </a:bodyPr>
          <a:lstStyle/>
          <a:p>
            <a:r>
              <a:rPr lang="en-GB" sz="3900" dirty="0"/>
              <a:t>Sen distinguishes between endowments and entitlements. Endowments are the assets that an individual owns such as employment, land, savings, and so on. </a:t>
            </a:r>
          </a:p>
          <a:p>
            <a:r>
              <a:rPr lang="en-GB" sz="3900" dirty="0"/>
              <a:t>Entitlements refer to the ability of an individual to translate these assets into goods, for instance, by hiring out their own worker in order to buy food from the market or by growing food on their own land. </a:t>
            </a:r>
          </a:p>
          <a:p>
            <a:r>
              <a:rPr lang="en-GB" sz="3900" dirty="0"/>
              <a:t>Entitlements can be thought of as ways of making claims to resources whether it be through social obligations, or political rights or through market exchange. Importantly, entitlements are structured by wider social relations, political structures and market conditions.</a:t>
            </a:r>
          </a:p>
          <a:p>
            <a:r>
              <a:rPr lang="en-GB" sz="3900" dirty="0"/>
              <a:t>Poor people are deprived both in relation to endowments as well as with respect to entitlements and this combination makes it hard for them to gain secure access to the goods, they need in order to survive</a:t>
            </a:r>
            <a:r>
              <a:rPr lang="en-GB" b="0" i="0" dirty="0">
                <a:solidFill>
                  <a:srgbClr val="32363B"/>
                </a:solidFill>
                <a:effectLst/>
                <a:latin typeface="Verdana" panose="020B0604030504040204" pitchFamily="34" charset="0"/>
              </a:rPr>
              <a:t>.</a:t>
            </a:r>
            <a:endParaRPr lang="en-GB" dirty="0"/>
          </a:p>
        </p:txBody>
      </p:sp>
    </p:spTree>
    <p:extLst>
      <p:ext uri="{BB962C8B-B14F-4D97-AF65-F5344CB8AC3E}">
        <p14:creationId xmlns:p14="http://schemas.microsoft.com/office/powerpoint/2010/main" val="1735632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1241-B49B-4FE3-87BB-2BFA605B02A4}"/>
              </a:ext>
            </a:extLst>
          </p:cNvPr>
          <p:cNvSpPr>
            <a:spLocks noGrp="1"/>
          </p:cNvSpPr>
          <p:nvPr>
            <p:ph type="title"/>
          </p:nvPr>
        </p:nvSpPr>
        <p:spPr>
          <a:xfrm>
            <a:off x="609600" y="274638"/>
            <a:ext cx="10972800" cy="906092"/>
          </a:xfrm>
        </p:spPr>
        <p:txBody>
          <a:bodyPr/>
          <a:lstStyle/>
          <a:p>
            <a:r>
              <a:rPr lang="en-GB" dirty="0"/>
              <a:t>SEN’s Capability Approach to wellbeing</a:t>
            </a:r>
          </a:p>
        </p:txBody>
      </p:sp>
      <p:sp>
        <p:nvSpPr>
          <p:cNvPr id="3" name="Content Placeholder 2">
            <a:extLst>
              <a:ext uri="{FF2B5EF4-FFF2-40B4-BE49-F238E27FC236}">
                <a16:creationId xmlns:a16="http://schemas.microsoft.com/office/drawing/2014/main" id="{0F99A40D-B115-4BBF-B1F5-B67F0C366415}"/>
              </a:ext>
            </a:extLst>
          </p:cNvPr>
          <p:cNvSpPr>
            <a:spLocks noGrp="1"/>
          </p:cNvSpPr>
          <p:nvPr>
            <p:ph idx="1"/>
          </p:nvPr>
        </p:nvSpPr>
        <p:spPr>
          <a:xfrm>
            <a:off x="819150" y="1590675"/>
            <a:ext cx="10344150" cy="4010950"/>
          </a:xfrm>
        </p:spPr>
        <p:txBody>
          <a:bodyPr>
            <a:normAutofit lnSpcReduction="10000"/>
          </a:bodyPr>
          <a:lstStyle/>
          <a:p>
            <a:r>
              <a:rPr lang="en-GB" sz="2000" dirty="0"/>
              <a:t>Since 1990, the UNDP has produced a summary indicator called the human development index (HDI) that is a measure of wellbeing that is widely influential. </a:t>
            </a:r>
          </a:p>
          <a:p>
            <a:r>
              <a:rPr lang="en-GB" sz="2000" dirty="0"/>
              <a:t>The UNDP founded their index in Sen's capabilities approach, and it combines measures of the capability of leading a long life (life expectancy), of acquiring knowledge (literacy), and of accessing the resources needed for a decent life (per capita income). </a:t>
            </a:r>
          </a:p>
          <a:p>
            <a:r>
              <a:rPr lang="en-GB" sz="2000" dirty="0"/>
              <a:t>The HDI is a highly aggregate index but gives a multi-dimensional measure of well-being that we can readily compare across different situations. However, it is orientated to basic human development, primarily in developing countries, and can not capture much sense of the wider freedoms Sen had in mind. </a:t>
            </a:r>
          </a:p>
          <a:p>
            <a:r>
              <a:rPr lang="en-GB" sz="2000" dirty="0"/>
              <a:t>This latter failing may be an inevitable limitation of a single summary measure, although the UNDP have also developed different indices that reflect social justice, political freedoms, and empowerment.</a:t>
            </a:r>
          </a:p>
        </p:txBody>
      </p:sp>
    </p:spTree>
    <p:extLst>
      <p:ext uri="{BB962C8B-B14F-4D97-AF65-F5344CB8AC3E}">
        <p14:creationId xmlns:p14="http://schemas.microsoft.com/office/powerpoint/2010/main" val="3356305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88F3-4D7E-460D-8506-0B939C89E6B9}"/>
              </a:ext>
            </a:extLst>
          </p:cNvPr>
          <p:cNvSpPr>
            <a:spLocks noGrp="1"/>
          </p:cNvSpPr>
          <p:nvPr>
            <p:ph type="title"/>
          </p:nvPr>
        </p:nvSpPr>
        <p:spPr/>
        <p:txBody>
          <a:bodyPr/>
          <a:lstStyle/>
          <a:p>
            <a:r>
              <a:rPr lang="en-GB" dirty="0"/>
              <a:t>ACTIVITY- 1 – 15 minutes</a:t>
            </a:r>
          </a:p>
        </p:txBody>
      </p:sp>
      <p:sp>
        <p:nvSpPr>
          <p:cNvPr id="3" name="Content Placeholder 2">
            <a:extLst>
              <a:ext uri="{FF2B5EF4-FFF2-40B4-BE49-F238E27FC236}">
                <a16:creationId xmlns:a16="http://schemas.microsoft.com/office/drawing/2014/main" id="{00FED884-CDE6-43EB-8A72-D6378CB5AF2C}"/>
              </a:ext>
            </a:extLst>
          </p:cNvPr>
          <p:cNvSpPr>
            <a:spLocks noGrp="1"/>
          </p:cNvSpPr>
          <p:nvPr>
            <p:ph idx="1"/>
          </p:nvPr>
        </p:nvSpPr>
        <p:spPr/>
        <p:txBody>
          <a:bodyPr>
            <a:normAutofit/>
          </a:bodyPr>
          <a:lstStyle/>
          <a:p>
            <a:r>
              <a:rPr lang="en-GB" sz="2800" dirty="0"/>
              <a:t>Think about the things that are considered necessary for a 'good life' in your own society. </a:t>
            </a:r>
          </a:p>
          <a:p>
            <a:r>
              <a:rPr lang="en-GB" sz="2800" dirty="0"/>
              <a:t>Make a conscious effort to think beyond the more obvious material aspects of a good life and to consider what is needed for a person to appear in public without shame in your society.</a:t>
            </a:r>
          </a:p>
          <a:p>
            <a:r>
              <a:rPr lang="en-GB" sz="2800" dirty="0"/>
              <a:t>How do these capabilities vary for women and men? </a:t>
            </a:r>
          </a:p>
          <a:p>
            <a:r>
              <a:rPr lang="en-GB" sz="2800" dirty="0"/>
              <a:t>Discuss in class.</a:t>
            </a:r>
          </a:p>
          <a:p>
            <a:pPr marL="0" indent="0">
              <a:buNone/>
            </a:pPr>
            <a:endParaRPr lang="en-GB" sz="2800" dirty="0"/>
          </a:p>
        </p:txBody>
      </p:sp>
    </p:spTree>
    <p:extLst>
      <p:ext uri="{BB962C8B-B14F-4D97-AF65-F5344CB8AC3E}">
        <p14:creationId xmlns:p14="http://schemas.microsoft.com/office/powerpoint/2010/main" val="3924704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55741-0D98-46C1-B071-B86F0DA44A84}"/>
              </a:ext>
            </a:extLst>
          </p:cNvPr>
          <p:cNvSpPr>
            <a:spLocks noGrp="1"/>
          </p:cNvSpPr>
          <p:nvPr>
            <p:ph type="title"/>
          </p:nvPr>
        </p:nvSpPr>
        <p:spPr>
          <a:xfrm>
            <a:off x="281126" y="302750"/>
            <a:ext cx="11629747" cy="1143000"/>
          </a:xfrm>
        </p:spPr>
        <p:txBody>
          <a:bodyPr>
            <a:noAutofit/>
          </a:bodyPr>
          <a:lstStyle/>
          <a:p>
            <a:r>
              <a:rPr lang="en-GB" dirty="0"/>
              <a:t>Policies directly responsible for increased inequalities</a:t>
            </a:r>
          </a:p>
        </p:txBody>
      </p:sp>
      <p:sp>
        <p:nvSpPr>
          <p:cNvPr id="3" name="Content Placeholder 2">
            <a:extLst>
              <a:ext uri="{FF2B5EF4-FFF2-40B4-BE49-F238E27FC236}">
                <a16:creationId xmlns:a16="http://schemas.microsoft.com/office/drawing/2014/main" id="{25CA4ED2-5504-4DB1-8430-51B8D97180DC}"/>
              </a:ext>
            </a:extLst>
          </p:cNvPr>
          <p:cNvSpPr>
            <a:spLocks noGrp="1"/>
          </p:cNvSpPr>
          <p:nvPr>
            <p:ph idx="1"/>
          </p:nvPr>
        </p:nvSpPr>
        <p:spPr>
          <a:xfrm>
            <a:off x="723900" y="2105025"/>
            <a:ext cx="10848976" cy="3683215"/>
          </a:xfrm>
        </p:spPr>
        <p:txBody>
          <a:bodyPr>
            <a:normAutofit/>
          </a:bodyPr>
          <a:lstStyle/>
          <a:p>
            <a:r>
              <a:rPr lang="en-GB" sz="2400" b="1" i="1" dirty="0"/>
              <a:t>Tax restructuring-</a:t>
            </a:r>
            <a:r>
              <a:rPr lang="en-GB" sz="2400" dirty="0"/>
              <a:t>Tax systems became less progressive; there was a shift in emphasis from direct to indirect taxation, average income tax rates declined owing to cuts in the higher-income tax brackets, and corporate taxes and taxes on unearned income were reduced. </a:t>
            </a:r>
          </a:p>
          <a:p>
            <a:endParaRPr lang="en-GB" sz="2400" dirty="0"/>
          </a:p>
          <a:p>
            <a:r>
              <a:rPr lang="en-GB" sz="2400" b="1" i="1" dirty="0"/>
              <a:t>Shifts in public expenditure-</a:t>
            </a:r>
            <a:r>
              <a:rPr lang="en-GB" sz="2400" dirty="0"/>
              <a:t>Particularly important in the present context was the reduction in the share of public funds allocated to social programmes such as unemployment compensation and old-age pensions, resulting in diminished public transfers to low-income households. </a:t>
            </a:r>
          </a:p>
          <a:p>
            <a:pPr marL="0" indent="0">
              <a:buNone/>
            </a:pPr>
            <a:endParaRPr lang="en-GB" sz="2400" dirty="0"/>
          </a:p>
        </p:txBody>
      </p:sp>
    </p:spTree>
    <p:extLst>
      <p:ext uri="{BB962C8B-B14F-4D97-AF65-F5344CB8AC3E}">
        <p14:creationId xmlns:p14="http://schemas.microsoft.com/office/powerpoint/2010/main" val="3935773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177-19F8-4346-958B-CD4E897EFA2A}"/>
              </a:ext>
            </a:extLst>
          </p:cNvPr>
          <p:cNvSpPr>
            <a:spLocks noGrp="1"/>
          </p:cNvSpPr>
          <p:nvPr>
            <p:ph type="title"/>
          </p:nvPr>
        </p:nvSpPr>
        <p:spPr>
          <a:xfrm>
            <a:off x="267810" y="114840"/>
            <a:ext cx="11656380" cy="1143000"/>
          </a:xfrm>
        </p:spPr>
        <p:txBody>
          <a:bodyPr>
            <a:normAutofit fontScale="90000"/>
          </a:bodyPr>
          <a:lstStyle/>
          <a:p>
            <a:r>
              <a:rPr lang="en-GB" dirty="0"/>
              <a:t>Policies directly responsible for increased inequalities</a:t>
            </a:r>
          </a:p>
        </p:txBody>
      </p:sp>
      <p:sp>
        <p:nvSpPr>
          <p:cNvPr id="3" name="Content Placeholder 2">
            <a:extLst>
              <a:ext uri="{FF2B5EF4-FFF2-40B4-BE49-F238E27FC236}">
                <a16:creationId xmlns:a16="http://schemas.microsoft.com/office/drawing/2014/main" id="{09EB5F45-FC85-48F0-9976-990FD9D1EB8E}"/>
              </a:ext>
            </a:extLst>
          </p:cNvPr>
          <p:cNvSpPr>
            <a:spLocks noGrp="1"/>
          </p:cNvSpPr>
          <p:nvPr>
            <p:ph idx="1"/>
          </p:nvPr>
        </p:nvSpPr>
        <p:spPr>
          <a:xfrm>
            <a:off x="781049" y="1381125"/>
            <a:ext cx="10629901" cy="4293740"/>
          </a:xfrm>
        </p:spPr>
        <p:txBody>
          <a:bodyPr>
            <a:normAutofit/>
          </a:bodyPr>
          <a:lstStyle/>
          <a:p>
            <a:r>
              <a:rPr lang="en-GB" sz="2400" b="1" i="1" dirty="0"/>
              <a:t>Financial liberalization-</a:t>
            </a:r>
            <a:r>
              <a:rPr lang="en-GB" sz="2400" dirty="0"/>
              <a:t>Deregulation provoked a shift in the distribution of national income in favour of profits, revenues and rents derived from financial transactions, including speculative transactions. </a:t>
            </a:r>
          </a:p>
          <a:p>
            <a:r>
              <a:rPr lang="en-GB" sz="2400" b="1" i="1" dirty="0"/>
              <a:t>Shifts in the power and influence of different socio-economic groups and classes and targeted efforts to reduce the power and influence of trade unions-</a:t>
            </a:r>
            <a:r>
              <a:rPr lang="en-GB" sz="2400" dirty="0"/>
              <a:t> Action taken with regard to the latter had a number of consequences: workers were less able to challenge the decline in employment security linked to the growing tendency of employers to maintain a “flexible” labour force and thereby ensure market competitiveness; the right of workers to strike was effectively abolished; labour and minimum wage standards were disregarded in many contexts.</a:t>
            </a:r>
          </a:p>
        </p:txBody>
      </p:sp>
    </p:spTree>
    <p:extLst>
      <p:ext uri="{BB962C8B-B14F-4D97-AF65-F5344CB8AC3E}">
        <p14:creationId xmlns:p14="http://schemas.microsoft.com/office/powerpoint/2010/main" val="442540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2C03-4E39-4EB5-A554-E2893506FB18}"/>
              </a:ext>
            </a:extLst>
          </p:cNvPr>
          <p:cNvSpPr>
            <a:spLocks noGrp="1"/>
          </p:cNvSpPr>
          <p:nvPr>
            <p:ph type="title"/>
          </p:nvPr>
        </p:nvSpPr>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68485C56-1365-4A3B-B591-0B61D3925D1E}"/>
              </a:ext>
            </a:extLst>
          </p:cNvPr>
          <p:cNvSpPr>
            <a:spLocks noGrp="1"/>
          </p:cNvSpPr>
          <p:nvPr>
            <p:ph idx="1"/>
          </p:nvPr>
        </p:nvSpPr>
        <p:spPr>
          <a:xfrm>
            <a:off x="609600" y="1838325"/>
            <a:ext cx="10972800" cy="3678908"/>
          </a:xfrm>
        </p:spPr>
        <p:txBody>
          <a:bodyPr>
            <a:normAutofit/>
          </a:bodyPr>
          <a:lstStyle/>
          <a:p>
            <a:r>
              <a:rPr lang="en-GB" sz="2400" dirty="0"/>
              <a:t>The Charter of the United Nations and the Universal Declaration of Human Rights, the Forum offered the following conclusions and observations with regard to the pursuit of justice in the world today, identifying </a:t>
            </a:r>
            <a:r>
              <a:rPr lang="en-GB" sz="2400" b="1" i="1" dirty="0"/>
              <a:t>six critical areas of priority </a:t>
            </a:r>
            <a:r>
              <a:rPr lang="en-GB" sz="2400" dirty="0"/>
              <a:t>for “</a:t>
            </a:r>
            <a:r>
              <a:rPr lang="en-GB" sz="2400" b="1" i="1" dirty="0"/>
              <a:t>positive development</a:t>
            </a:r>
            <a:r>
              <a:rPr lang="en-GB" sz="2400" dirty="0"/>
              <a:t>” from among the current doctrinal orientations of the United Nations:</a:t>
            </a:r>
          </a:p>
          <a:p>
            <a:pPr marL="0" indent="0">
              <a:buNone/>
            </a:pPr>
            <a:r>
              <a:rPr lang="en-GB" sz="2400" dirty="0"/>
              <a:t>1)</a:t>
            </a:r>
            <a:r>
              <a:rPr lang="en-GB" sz="2400" i="1" dirty="0"/>
              <a:t>The increased emphasis on the close link between civil and political rights and economic and social development is welcome and important</a:t>
            </a:r>
            <a:r>
              <a:rPr lang="en-GB" sz="2400" dirty="0"/>
              <a:t>. Peace, development and human rights are indeed indivisible, and it is essential for the future of humankind</a:t>
            </a:r>
          </a:p>
        </p:txBody>
      </p:sp>
    </p:spTree>
    <p:extLst>
      <p:ext uri="{BB962C8B-B14F-4D97-AF65-F5344CB8AC3E}">
        <p14:creationId xmlns:p14="http://schemas.microsoft.com/office/powerpoint/2010/main" val="1159708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7C26B-2C9F-4070-BB58-56A13830A0C0}"/>
              </a:ext>
            </a:extLst>
          </p:cNvPr>
          <p:cNvSpPr>
            <a:spLocks noGrp="1"/>
          </p:cNvSpPr>
          <p:nvPr>
            <p:ph type="title"/>
          </p:nvPr>
        </p:nvSpPr>
        <p:spPr>
          <a:xfrm>
            <a:off x="609600" y="274638"/>
            <a:ext cx="10972800" cy="1143000"/>
          </a:xfrm>
        </p:spPr>
        <p:txBody>
          <a:bodyPr anchor="ctr">
            <a:normAutofit/>
          </a:bodyPr>
          <a:lstStyle/>
          <a:p>
            <a:r>
              <a:rPr lang="en-GB" dirty="0"/>
              <a:t>The Role of the United Nations </a:t>
            </a:r>
          </a:p>
        </p:txBody>
      </p:sp>
      <p:sp>
        <p:nvSpPr>
          <p:cNvPr id="3" name="Content Placeholder 2">
            <a:extLst>
              <a:ext uri="{FF2B5EF4-FFF2-40B4-BE49-F238E27FC236}">
                <a16:creationId xmlns:a16="http://schemas.microsoft.com/office/drawing/2014/main" id="{A7717002-32F0-471A-B9BC-3DA16A3C3AA9}"/>
              </a:ext>
            </a:extLst>
          </p:cNvPr>
          <p:cNvSpPr>
            <a:spLocks noGrp="1"/>
          </p:cNvSpPr>
          <p:nvPr>
            <p:ph sz="half" idx="1"/>
          </p:nvPr>
        </p:nvSpPr>
        <p:spPr>
          <a:xfrm>
            <a:off x="323850" y="1522760"/>
            <a:ext cx="7905750" cy="4171603"/>
          </a:xfrm>
        </p:spPr>
        <p:txBody>
          <a:bodyPr>
            <a:noAutofit/>
          </a:bodyPr>
          <a:lstStyle/>
          <a:p>
            <a:pPr marL="0" indent="0">
              <a:lnSpc>
                <a:spcPct val="90000"/>
              </a:lnSpc>
              <a:buNone/>
            </a:pPr>
            <a:r>
              <a:rPr lang="en-GB" sz="2000" b="1" i="1" dirty="0"/>
              <a:t>2-The principles of national sovereignty and non-interference by outside parties in a country’s domestic affairs can no longer be invoked by Governments to escape the consequences of abuses perpetrated against citizens-</a:t>
            </a:r>
            <a:r>
              <a:rPr lang="en-GB" sz="2000" dirty="0"/>
              <a:t>Some form of what is referred to as the “right of intervention”, applicable to all, must be established within the framework of international law under the aegis of the United Nations</a:t>
            </a:r>
          </a:p>
          <a:p>
            <a:pPr marL="0" indent="0">
              <a:lnSpc>
                <a:spcPct val="90000"/>
              </a:lnSpc>
              <a:buNone/>
            </a:pPr>
            <a:endParaRPr lang="en-GB" sz="2000" dirty="0"/>
          </a:p>
          <a:p>
            <a:pPr marL="0" indent="0">
              <a:lnSpc>
                <a:spcPct val="90000"/>
              </a:lnSpc>
              <a:buNone/>
            </a:pPr>
            <a:r>
              <a:rPr lang="en-GB" sz="2000" b="1" i="1" dirty="0"/>
              <a:t>3-The notion of equal rights, a foundation of social justice</a:t>
            </a:r>
            <a:r>
              <a:rPr lang="en-GB" sz="2000" dirty="0"/>
              <a:t>, is an important part of the international discourse and is probably gaining ground overall, at least in the global consciousness. Many groups that have traditionally suffered discrimination now have some hope of enjoying equal rights. The considerable progress made towards achieving gender equality has been mentioned repeatedly.</a:t>
            </a:r>
          </a:p>
        </p:txBody>
      </p:sp>
      <p:pic>
        <p:nvPicPr>
          <p:cNvPr id="5" name="Picture 4" descr="A picture containing graphical user interface&#10;&#10;Description automatically generated">
            <a:extLst>
              <a:ext uri="{FF2B5EF4-FFF2-40B4-BE49-F238E27FC236}">
                <a16:creationId xmlns:a16="http://schemas.microsoft.com/office/drawing/2014/main" id="{A77240EB-9C9E-46F3-950B-AD953E86A1F0}"/>
              </a:ext>
            </a:extLst>
          </p:cNvPr>
          <p:cNvPicPr>
            <a:picLocks noChangeAspect="1"/>
          </p:cNvPicPr>
          <p:nvPr/>
        </p:nvPicPr>
        <p:blipFill>
          <a:blip r:embed="rId2"/>
          <a:stretch>
            <a:fillRect/>
          </a:stretch>
        </p:blipFill>
        <p:spPr>
          <a:xfrm>
            <a:off x="8515350" y="1600202"/>
            <a:ext cx="3676649" cy="4114798"/>
          </a:xfrm>
          <a:prstGeom prst="rect">
            <a:avLst/>
          </a:prstGeom>
          <a:noFill/>
        </p:spPr>
      </p:pic>
    </p:spTree>
    <p:extLst>
      <p:ext uri="{BB962C8B-B14F-4D97-AF65-F5344CB8AC3E}">
        <p14:creationId xmlns:p14="http://schemas.microsoft.com/office/powerpoint/2010/main" val="152173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376D-A28E-4996-9C8D-5456E0B6A37C}"/>
              </a:ext>
            </a:extLst>
          </p:cNvPr>
          <p:cNvSpPr>
            <a:spLocks noGrp="1"/>
          </p:cNvSpPr>
          <p:nvPr>
            <p:ph type="title"/>
          </p:nvPr>
        </p:nvSpPr>
        <p:spPr>
          <a:xfrm>
            <a:off x="520824" y="180975"/>
            <a:ext cx="10972800" cy="826193"/>
          </a:xfrm>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C3287C29-705F-47E0-975E-08C1FB33F651}"/>
              </a:ext>
            </a:extLst>
          </p:cNvPr>
          <p:cNvSpPr>
            <a:spLocks noGrp="1"/>
          </p:cNvSpPr>
          <p:nvPr>
            <p:ph idx="1"/>
          </p:nvPr>
        </p:nvSpPr>
        <p:spPr>
          <a:xfrm>
            <a:off x="914401" y="1351856"/>
            <a:ext cx="10258424" cy="4154287"/>
          </a:xfrm>
        </p:spPr>
        <p:txBody>
          <a:bodyPr>
            <a:noAutofit/>
          </a:bodyPr>
          <a:lstStyle/>
          <a:p>
            <a:pPr marL="0" indent="0">
              <a:buNone/>
            </a:pPr>
            <a:r>
              <a:rPr lang="en-GB" sz="2200"/>
              <a:t>4-United </a:t>
            </a:r>
            <a:r>
              <a:rPr lang="en-GB" sz="2200" dirty="0"/>
              <a:t>Nations texts, including the Millennium Declaration, emphasize </a:t>
            </a:r>
            <a:r>
              <a:rPr lang="en-GB" sz="2200" b="1" i="1" dirty="0"/>
              <a:t>the importance of ensuring equality of opportunities</a:t>
            </a:r>
            <a:r>
              <a:rPr lang="en-GB" sz="2200" dirty="0"/>
              <a:t>. For countries, this requires the provision of a level playing field for trade, financial dealings, intellectual property transactions and other aspects of international relations so that all those participating in the world economy may enjoy a reasonable chance of success. </a:t>
            </a:r>
          </a:p>
          <a:p>
            <a:pPr marL="0" indent="0">
              <a:buNone/>
            </a:pPr>
            <a:endParaRPr lang="en-GB" sz="2200" dirty="0"/>
          </a:p>
          <a:p>
            <a:pPr marL="0" indent="0">
              <a:buNone/>
            </a:pPr>
            <a:r>
              <a:rPr lang="en-GB" sz="2200" dirty="0"/>
              <a:t>5-For individuals and groups, </a:t>
            </a:r>
            <a:r>
              <a:rPr lang="en-GB" sz="2200" b="1" i="1" dirty="0"/>
              <a:t>equality of opportunities essentially means the absence of discrimination and the existence of a climate of social freedom</a:t>
            </a:r>
            <a:r>
              <a:rPr lang="en-GB" sz="2200" dirty="0"/>
              <a:t> in which each person can follow his or her calling, engaging in productive work and being fairly compensated for such activity on the basis talent, effort and other personal attributes.</a:t>
            </a:r>
          </a:p>
        </p:txBody>
      </p:sp>
    </p:spTree>
    <p:extLst>
      <p:ext uri="{BB962C8B-B14F-4D97-AF65-F5344CB8AC3E}">
        <p14:creationId xmlns:p14="http://schemas.microsoft.com/office/powerpoint/2010/main" val="1550833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31DDF-5687-4DCB-B49D-20510CA0A6DF}"/>
              </a:ext>
            </a:extLst>
          </p:cNvPr>
          <p:cNvSpPr>
            <a:spLocks noGrp="1"/>
          </p:cNvSpPr>
          <p:nvPr>
            <p:ph type="title"/>
          </p:nvPr>
        </p:nvSpPr>
        <p:spPr>
          <a:xfrm>
            <a:off x="609600" y="274638"/>
            <a:ext cx="10972800" cy="1066129"/>
          </a:xfrm>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191A1279-02BD-4A4B-880F-353897179854}"/>
              </a:ext>
            </a:extLst>
          </p:cNvPr>
          <p:cNvSpPr>
            <a:spLocks noGrp="1"/>
          </p:cNvSpPr>
          <p:nvPr>
            <p:ph idx="1"/>
          </p:nvPr>
        </p:nvSpPr>
        <p:spPr>
          <a:xfrm>
            <a:off x="1127462" y="1771651"/>
            <a:ext cx="10235863" cy="3790950"/>
          </a:xfrm>
        </p:spPr>
        <p:txBody>
          <a:bodyPr>
            <a:normAutofit fontScale="70000" lnSpcReduction="20000"/>
          </a:bodyPr>
          <a:lstStyle/>
          <a:p>
            <a:pPr marL="0" indent="0">
              <a:buNone/>
            </a:pPr>
            <a:r>
              <a:rPr lang="en-GB" dirty="0"/>
              <a:t>6-Finally, in the </a:t>
            </a:r>
            <a:r>
              <a:rPr lang="en-GB" b="1" i="1" dirty="0"/>
              <a:t>new doctrinal orientation of the United Nations about development and social justice</a:t>
            </a:r>
            <a:r>
              <a:rPr lang="en-GB" dirty="0"/>
              <a:t>, recognition is given to the vital role of non-State and non-public actors in the economic and social evolution of societies and of the world. </a:t>
            </a:r>
          </a:p>
          <a:p>
            <a:r>
              <a:rPr lang="en-GB" dirty="0"/>
              <a:t>Initiated during the United Nations Conference on Environment and Development in Rio de Janeiro and further reinforced within the framework of the World Summit for Social Development in Copenhagen and the World Conference on Women and Development in Beijing, the participation of civil society organizations in the normative and operational work of the United Nations is now firmly established. </a:t>
            </a:r>
          </a:p>
          <a:p>
            <a:r>
              <a:rPr lang="en-GB" dirty="0"/>
              <a:t>If there is any hope of one day achieving an international and global democracy, its seeds are certainly to be found in the United Nations. </a:t>
            </a:r>
          </a:p>
        </p:txBody>
      </p:sp>
    </p:spTree>
    <p:extLst>
      <p:ext uri="{BB962C8B-B14F-4D97-AF65-F5344CB8AC3E}">
        <p14:creationId xmlns:p14="http://schemas.microsoft.com/office/powerpoint/2010/main" val="3026065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F143E-4918-4710-898F-DCFB4E5F44E1}"/>
              </a:ext>
            </a:extLst>
          </p:cNvPr>
          <p:cNvSpPr>
            <a:spLocks noGrp="1"/>
          </p:cNvSpPr>
          <p:nvPr>
            <p:ph type="title"/>
          </p:nvPr>
        </p:nvSpPr>
        <p:spPr/>
        <p:txBody>
          <a:bodyPr/>
          <a:lstStyle/>
          <a:p>
            <a:r>
              <a:rPr lang="en-GB" dirty="0"/>
              <a:t>Activity – 2 – 15 minutes</a:t>
            </a:r>
            <a:endParaRPr lang="en-US" dirty="0"/>
          </a:p>
        </p:txBody>
      </p:sp>
      <p:sp>
        <p:nvSpPr>
          <p:cNvPr id="3" name="Content Placeholder 2">
            <a:extLst>
              <a:ext uri="{FF2B5EF4-FFF2-40B4-BE49-F238E27FC236}">
                <a16:creationId xmlns:a16="http://schemas.microsoft.com/office/drawing/2014/main" id="{D6795192-4C2A-4293-A76F-F7D85189C0C4}"/>
              </a:ext>
            </a:extLst>
          </p:cNvPr>
          <p:cNvSpPr>
            <a:spLocks noGrp="1"/>
          </p:cNvSpPr>
          <p:nvPr>
            <p:ph idx="1"/>
          </p:nvPr>
        </p:nvSpPr>
        <p:spPr/>
        <p:txBody>
          <a:bodyPr/>
          <a:lstStyle/>
          <a:p>
            <a:r>
              <a:rPr lang="en-GB" dirty="0"/>
              <a:t>Discuss critically whether Social &amp; Economic justice was ensured during covid-19 pandemic?</a:t>
            </a:r>
          </a:p>
          <a:p>
            <a:r>
              <a:rPr lang="en-GB" dirty="0"/>
              <a:t>Identify areas of improvement? </a:t>
            </a:r>
            <a:endParaRPr lang="en-US" dirty="0"/>
          </a:p>
        </p:txBody>
      </p:sp>
    </p:spTree>
    <p:extLst>
      <p:ext uri="{BB962C8B-B14F-4D97-AF65-F5344CB8AC3E}">
        <p14:creationId xmlns:p14="http://schemas.microsoft.com/office/powerpoint/2010/main" val="995181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1228725" y="1676400"/>
            <a:ext cx="9591675" cy="3840834"/>
          </a:xfrm>
        </p:spPr>
        <p:txBody>
          <a:bodyPr>
            <a:noAutofit/>
          </a:bodyPr>
          <a:lstStyle/>
          <a:p>
            <a:pPr algn="l" fontAlgn="base"/>
            <a:r>
              <a:rPr lang="en-GB" sz="2400" dirty="0"/>
              <a:t>UN must consider the principle of national responsibility for development as well as the recognized need for diversity and respect for differences in traditions and political cultures. </a:t>
            </a:r>
          </a:p>
          <a:p>
            <a:pPr algn="l" fontAlgn="base"/>
            <a:r>
              <a:rPr lang="en-GB" sz="2400" dirty="0"/>
              <a:t>Prescriptions and injunctions for all countries, and not only developing countries, should perhaps be firm on the general principles of equity and equality derived from basic negotiated texts, precise on technical points such as the various methods of measuring inequality or poverty, and very restrained with regard to the objectives and concrete policies that should be pursued.</a:t>
            </a:r>
          </a:p>
          <a:p>
            <a:pPr marL="0" indent="0" algn="l" fontAlgn="base">
              <a:buNone/>
            </a:pPr>
            <a:endParaRPr lang="en-GB" sz="2400" dirty="0"/>
          </a:p>
          <a:p>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73EC6-B518-F11D-703F-E9E9A13C5F56}"/>
              </a:ext>
            </a:extLst>
          </p:cNvPr>
          <p:cNvSpPr>
            <a:spLocks noGrp="1"/>
          </p:cNvSpPr>
          <p:nvPr>
            <p:ph type="title"/>
          </p:nvPr>
        </p:nvSpPr>
        <p:spPr>
          <a:xfrm>
            <a:off x="410817" y="2063681"/>
            <a:ext cx="10972800" cy="1143000"/>
          </a:xfrm>
        </p:spPr>
        <p:txBody>
          <a:bodyPr/>
          <a:lstStyle/>
          <a:p>
            <a:r>
              <a:rPr lang="en-GB" dirty="0"/>
              <a:t>Assignment Workshop – 45 minutes</a:t>
            </a:r>
            <a:endParaRPr lang="en-US" dirty="0"/>
          </a:p>
        </p:txBody>
      </p:sp>
    </p:spTree>
    <p:extLst>
      <p:ext uri="{BB962C8B-B14F-4D97-AF65-F5344CB8AC3E}">
        <p14:creationId xmlns:p14="http://schemas.microsoft.com/office/powerpoint/2010/main" val="42397285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E8201-C5C4-4A0B-90C9-7D91E1027ADE}"/>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1882EBB9-00A6-4E09-A661-25B6321853F3}"/>
              </a:ext>
            </a:extLst>
          </p:cNvPr>
          <p:cNvSpPr>
            <a:spLocks noGrp="1"/>
          </p:cNvSpPr>
          <p:nvPr>
            <p:ph idx="1"/>
          </p:nvPr>
        </p:nvSpPr>
        <p:spPr/>
        <p:txBody>
          <a:bodyPr>
            <a:normAutofit fontScale="62500" lnSpcReduction="20000"/>
          </a:bodyPr>
          <a:lstStyle/>
          <a:p>
            <a:endParaRPr lang="en-US" dirty="0"/>
          </a:p>
          <a:p>
            <a:r>
              <a:rPr lang="en-US" b="0" i="0" dirty="0">
                <a:solidFill>
                  <a:srgbClr val="000000"/>
                </a:solidFill>
                <a:effectLst/>
                <a:latin typeface="Open Sans" panose="020B0606030504020204" pitchFamily="34" charset="0"/>
              </a:rPr>
              <a:t>Sen, A., (1999) </a:t>
            </a:r>
            <a:r>
              <a:rPr lang="en-US" b="0" i="1" dirty="0">
                <a:solidFill>
                  <a:srgbClr val="000000"/>
                </a:solidFill>
                <a:effectLst/>
                <a:latin typeface="Open Sans" panose="020B0606030504020204" pitchFamily="34" charset="0"/>
              </a:rPr>
              <a:t>Development as freedom</a:t>
            </a:r>
            <a:r>
              <a:rPr lang="en-US" b="0" i="0" dirty="0">
                <a:solidFill>
                  <a:srgbClr val="000000"/>
                </a:solidFill>
                <a:effectLst/>
                <a:latin typeface="Open Sans" panose="020B0606030504020204" pitchFamily="34" charset="0"/>
              </a:rPr>
              <a:t>. Oxford: Oxford University Press.</a:t>
            </a:r>
          </a:p>
          <a:p>
            <a:endParaRPr lang="en-US" dirty="0">
              <a:solidFill>
                <a:srgbClr val="000000"/>
              </a:solidFill>
              <a:latin typeface="Open Sans" panose="020B0606030504020204" pitchFamily="34" charset="0"/>
            </a:endParaRPr>
          </a:p>
          <a:p>
            <a:r>
              <a:rPr lang="en-US" b="0" i="0" dirty="0">
                <a:solidFill>
                  <a:srgbClr val="000000"/>
                </a:solidFill>
                <a:effectLst/>
                <a:latin typeface="Open Sans" panose="020B0606030504020204" pitchFamily="34" charset="0"/>
              </a:rPr>
              <a:t>GSDRC. (2021) The impact of inequality - GSDRC. [online] Available at: &lt;https://gsdrc.org/topic-guides/poverty-and-inequality/understanding-and-addressing-extreme-poverty-and-inequality/the-impact-of-inequality/#undp-2013&gt; [Accessed 7 November 2021].</a:t>
            </a:r>
          </a:p>
          <a:p>
            <a:r>
              <a:rPr lang="en-US" b="0" i="0" dirty="0">
                <a:solidFill>
                  <a:srgbClr val="000000"/>
                </a:solidFill>
                <a:effectLst/>
                <a:latin typeface="Open Sans" panose="020B0606030504020204" pitchFamily="34" charset="0"/>
              </a:rPr>
              <a:t>IISD. (2021</a:t>
            </a:r>
            <a:r>
              <a:rPr lang="en-US" dirty="0">
                <a:solidFill>
                  <a:srgbClr val="000000"/>
                </a:solidFill>
                <a:latin typeface="Open Sans" panose="020B0606030504020204" pitchFamily="34" charset="0"/>
              </a:rPr>
              <a:t>)</a:t>
            </a:r>
            <a:r>
              <a:rPr lang="en-US" b="0" i="0" dirty="0">
                <a:solidFill>
                  <a:srgbClr val="000000"/>
                </a:solidFill>
                <a:effectLst/>
                <a:latin typeface="Open Sans" panose="020B0606030504020204" pitchFamily="34" charset="0"/>
              </a:rPr>
              <a:t> </a:t>
            </a:r>
            <a:r>
              <a:rPr lang="en-US" b="0" i="1" dirty="0">
                <a:solidFill>
                  <a:srgbClr val="000000"/>
                </a:solidFill>
                <a:effectLst/>
                <a:latin typeface="Open Sans" panose="020B0606030504020204" pitchFamily="34" charset="0"/>
              </a:rPr>
              <a:t>UNICEF, UN Women Release Final Report on Inequalities Consultation | News | SDG Knowledge Hub | IISD</a:t>
            </a:r>
            <a:r>
              <a:rPr lang="en-US" b="0" i="0" dirty="0">
                <a:solidFill>
                  <a:srgbClr val="000000"/>
                </a:solidFill>
                <a:effectLst/>
                <a:latin typeface="Open Sans" panose="020B0606030504020204" pitchFamily="34" charset="0"/>
              </a:rPr>
              <a:t>. </a:t>
            </a:r>
            <a:r>
              <a:rPr lang="en-US" b="0" i="0">
                <a:solidFill>
                  <a:srgbClr val="000000"/>
                </a:solidFill>
                <a:effectLst/>
                <a:latin typeface="Open Sans" panose="020B0606030504020204" pitchFamily="34" charset="0"/>
              </a:rPr>
              <a:t>[online] Available at: &lt;http://sdg.iisd.org/news/unicef-un-women-release-final-report-on-inequalities-consultation/&gt; [Accessed 7 November 2021].</a:t>
            </a:r>
            <a:endParaRPr lang="en-US" b="0" i="0" dirty="0">
              <a:solidFill>
                <a:srgbClr val="000000"/>
              </a:solidFill>
              <a:effectLst/>
              <a:latin typeface="Open Sans" panose="020B0606030504020204" pitchFamily="34" charset="0"/>
            </a:endParaRPr>
          </a:p>
          <a:p>
            <a:r>
              <a:rPr lang="en-US" b="0" i="0" dirty="0">
                <a:solidFill>
                  <a:srgbClr val="222222"/>
                </a:solidFill>
                <a:effectLst/>
                <a:latin typeface="Open Sans" panose="020B0606030504020204" pitchFamily="34" charset="0"/>
              </a:rPr>
              <a:t>World Bank. (2013). </a:t>
            </a:r>
            <a:r>
              <a:rPr lang="en-US" i="1" strike="noStrike" dirty="0">
                <a:effectLst/>
                <a:latin typeface="Open Sans" panose="020B0606030504020204" pitchFamily="34" charset="0"/>
              </a:rPr>
              <a:t>Inclusion matters: The foundation for shared prosperity</a:t>
            </a:r>
            <a:r>
              <a:rPr lang="en-US" i="0" dirty="0">
                <a:effectLst/>
                <a:latin typeface="Open Sans" panose="020B0606030504020204" pitchFamily="34" charset="0"/>
              </a:rPr>
              <a:t>. </a:t>
            </a:r>
            <a:r>
              <a:rPr lang="en-US" b="0" i="0" dirty="0">
                <a:solidFill>
                  <a:srgbClr val="222222"/>
                </a:solidFill>
                <a:effectLst/>
                <a:latin typeface="Open Sans" panose="020B0606030504020204" pitchFamily="34" charset="0"/>
              </a:rPr>
              <a:t>Washington, DC: World Bank.</a:t>
            </a:r>
            <a:endParaRPr lang="en-US" b="0" i="0" dirty="0">
              <a:solidFill>
                <a:srgbClr val="000000"/>
              </a:solidFill>
              <a:effectLst/>
              <a:latin typeface="Open Sans" panose="020B0606030504020204" pitchFamily="34" charset="0"/>
            </a:endParaRPr>
          </a:p>
        </p:txBody>
      </p:sp>
    </p:spTree>
    <p:extLst>
      <p:ext uri="{BB962C8B-B14F-4D97-AF65-F5344CB8AC3E}">
        <p14:creationId xmlns:p14="http://schemas.microsoft.com/office/powerpoint/2010/main" val="26073197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692</TotalTime>
  <Words>2349</Words>
  <Application>Microsoft Office PowerPoint</Application>
  <PresentationFormat>Widescreen</PresentationFormat>
  <Paragraphs>106</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interfaceregular</vt:lpstr>
      <vt:lpstr>Myriad Pro</vt:lpstr>
      <vt:lpstr>Arial</vt:lpstr>
      <vt:lpstr>Open Sans</vt:lpstr>
      <vt:lpstr>Verdana</vt:lpstr>
      <vt:lpstr>20140311PresentationUWTSDTemplate</vt:lpstr>
      <vt:lpstr>Health, Wellbeing and Sustainable Development (BMHP6021)</vt:lpstr>
      <vt:lpstr>Lesson Objectives</vt:lpstr>
      <vt:lpstr>Social Inequality</vt:lpstr>
      <vt:lpstr>Social Vs Economic Inequality</vt:lpstr>
      <vt:lpstr>How can social inequality affect human society?</vt:lpstr>
      <vt:lpstr>How can social inequality affect human society?</vt:lpstr>
      <vt:lpstr>Social Justice</vt:lpstr>
      <vt:lpstr>Social Justice in the Covid-19 pandemic </vt:lpstr>
      <vt:lpstr>Social Justice in the Covid-19 pandemic </vt:lpstr>
      <vt:lpstr>Social Justice in the Covid-19 pandemic </vt:lpstr>
      <vt:lpstr>SEN’s Capability Approach to wellbeing</vt:lpstr>
      <vt:lpstr>SEN’s Capability Approach to wellbeing</vt:lpstr>
      <vt:lpstr>SEN’s Capability Approach to wellbeing</vt:lpstr>
      <vt:lpstr>ACTIVITY- 1 – 15 minutes</vt:lpstr>
      <vt:lpstr>Policies directly responsible for increased inequalities</vt:lpstr>
      <vt:lpstr>Policies directly responsible for increased inequalities</vt:lpstr>
      <vt:lpstr>The Role of the United Nations </vt:lpstr>
      <vt:lpstr>The Role of the United Nations </vt:lpstr>
      <vt:lpstr>The Role of the United Nations </vt:lpstr>
      <vt:lpstr>The Role of the United Nations </vt:lpstr>
      <vt:lpstr>Activity – 2 – 15 minutes</vt:lpstr>
      <vt:lpstr>Conclusion</vt:lpstr>
      <vt:lpstr>Assignment Workshop – 45 minutes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13</cp:revision>
  <dcterms:created xsi:type="dcterms:W3CDTF">2021-06-30T17:36:36Z</dcterms:created>
  <dcterms:modified xsi:type="dcterms:W3CDTF">2022-07-03T19:58:40Z</dcterms:modified>
</cp:coreProperties>
</file>