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0"/>
  </p:notesMasterIdLst>
  <p:handoutMasterIdLst>
    <p:handoutMasterId r:id="rId11"/>
  </p:handoutMasterIdLst>
  <p:sldIdLst>
    <p:sldId id="256" r:id="rId6"/>
    <p:sldId id="264" r:id="rId7"/>
    <p:sldId id="265" r:id="rId8"/>
    <p:sldId id="263" r:id="rId9"/>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2" d="100"/>
          <a:sy n="22" d="100"/>
        </p:scale>
        <p:origin x="1114" y="-1181"/>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11/20/2025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11/20/2025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hyperlink" Target="https://www.healthdigest.com/897974/anorexia-nervosa-explained-causes-symptoms-and-treatments/"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9666833"/>
            <a:ext cx="25102330" cy="2719137"/>
          </a:xfrm>
        </p:spPr>
        <p:txBody>
          <a:bodyPr>
            <a:normAutofit fontScale="90000"/>
          </a:bodyPr>
          <a:lstStyle/>
          <a:p>
            <a:pPr algn="l"/>
            <a:br>
              <a:rPr lang="en-GB" sz="3200" b="1" dirty="0">
                <a:effectLst/>
                <a:ea typeface="Aptos" panose="020B0004020202020204" pitchFamily="34" charset="0"/>
              </a:rPr>
            </a:br>
            <a:br>
              <a:rPr lang="en-GB" sz="3200" dirty="0"/>
            </a:br>
            <a:r>
              <a:rPr lang="en-GB" sz="5400" b="1" dirty="0">
                <a:latin typeface="Arial" panose="020B0604020202020204" pitchFamily="34" charset="0"/>
                <a:cs typeface="Arial" panose="020B0604020202020204" pitchFamily="34" charset="0"/>
              </a:rPr>
              <a:t>Student Name: </a:t>
            </a:r>
            <a:r>
              <a:rPr lang="en-GB" sz="5400" dirty="0">
                <a:latin typeface="Arial" panose="020B0604020202020204" pitchFamily="34" charset="0"/>
                <a:cs typeface="Arial" panose="020B0604020202020204" pitchFamily="34" charset="0"/>
              </a:rPr>
              <a:t>Joana Lumueno  Lucas</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Student number: </a:t>
            </a:r>
            <a:r>
              <a:rPr lang="en-GB" sz="5400" dirty="0">
                <a:latin typeface="Arial" panose="020B0604020202020204" pitchFamily="34" charset="0"/>
                <a:cs typeface="Arial" panose="020B0604020202020204" pitchFamily="34" charset="0"/>
              </a:rPr>
              <a:t>2317210</a:t>
            </a:r>
            <a:br>
              <a:rPr lang="en-GB" sz="5400" dirty="0"/>
            </a:br>
            <a:r>
              <a:rPr lang="en-GB" sz="5400" b="1" dirty="0"/>
              <a:t>Lecturer</a:t>
            </a:r>
            <a:r>
              <a:rPr lang="en-GB" sz="5400" dirty="0"/>
              <a:t>: Lou Wells</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1238597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569660"/>
          </a:xfrm>
          <a:prstGeom prst="rect">
            <a:avLst/>
          </a:prstGeom>
          <a:noFill/>
        </p:spPr>
        <p:txBody>
          <a:bodyPr wrap="square" rtlCol="0">
            <a:spAutoFit/>
          </a:bodyPr>
          <a:lstStyle/>
          <a:p>
            <a:pPr algn="ctr"/>
            <a:r>
              <a:rPr lang="en-GB" sz="4800" b="1" i="0" u="none" strike="noStrike" dirty="0">
                <a:effectLst/>
                <a:latin typeface="Arial" panose="020B0604020202020204" pitchFamily="34" charset="0"/>
                <a:cs typeface="Arial" panose="020B0604020202020204" pitchFamily="34" charset="0"/>
              </a:rPr>
              <a:t>BMHP6029</a:t>
            </a:r>
          </a:p>
          <a:p>
            <a:pPr algn="ctr"/>
            <a:r>
              <a:rPr lang="en-GB" sz="4800" b="1" i="0" u="none" strike="noStrike" dirty="0">
                <a:effectLst/>
                <a:latin typeface="Arial" panose="020B0604020202020204" pitchFamily="34" charset="0"/>
                <a:cs typeface="Arial" panose="020B0604020202020204" pitchFamily="34" charset="0"/>
              </a:rPr>
              <a:t>Psychopathological Classifications and Provisions </a:t>
            </a:r>
            <a:r>
              <a:rPr lang="en-GB" sz="4800" b="1" dirty="0">
                <a:effectLst/>
                <a:latin typeface="Arial" panose="020B0604020202020204" pitchFamily="34" charset="0"/>
                <a:ea typeface="Aptos" panose="020B0004020202020204" pitchFamily="34" charset="0"/>
                <a:cs typeface="Arial" panose="020B0604020202020204" pitchFamily="34" charset="0"/>
              </a:rPr>
              <a:t>Component</a:t>
            </a:r>
            <a:endParaRPr lang="en-GB" sz="48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737" y="829668"/>
            <a:ext cx="10641263" cy="45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orexia nervosa. Doctor shows medical term on a sign/board">
            <a:extLst>
              <a:ext uri="{FF2B5EF4-FFF2-40B4-BE49-F238E27FC236}">
                <a16:creationId xmlns:a16="http://schemas.microsoft.com/office/drawing/2014/main" id="{7A389293-8188-DA03-DA89-15428BB64B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514" y="2158458"/>
            <a:ext cx="14944725" cy="26703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438FE0B-8B94-68DA-228D-CBDC77A1D841}"/>
              </a:ext>
            </a:extLst>
          </p:cNvPr>
          <p:cNvSpPr txBox="1"/>
          <p:nvPr/>
        </p:nvSpPr>
        <p:spPr>
          <a:xfrm flipH="1">
            <a:off x="16516351" y="2619255"/>
            <a:ext cx="9130719" cy="1815882"/>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          </a:t>
            </a:r>
            <a:r>
              <a:rPr lang="en-GB" sz="7200" b="1" dirty="0">
                <a:solidFill>
                  <a:srgbClr val="FF0000"/>
                </a:solidFill>
                <a:latin typeface="Arial" panose="020B0604020202020204" pitchFamily="34" charset="0"/>
                <a:cs typeface="Arial" panose="020B0604020202020204" pitchFamily="34" charset="0"/>
              </a:rPr>
              <a:t>Introduction</a:t>
            </a:r>
          </a:p>
          <a:p>
            <a:r>
              <a:rPr lang="en-GB" sz="4000" b="1" dirty="0">
                <a:solidFill>
                  <a:srgbClr val="FF0000"/>
                </a:solidFill>
                <a:latin typeface="Arial" panose="020B0604020202020204" pitchFamily="34" charset="0"/>
                <a:cs typeface="Arial" panose="020B0604020202020204" pitchFamily="34" charset="0"/>
              </a:rPr>
              <a:t>Broad Category:</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Eating Disorders</a:t>
            </a:r>
          </a:p>
        </p:txBody>
      </p:sp>
      <p:sp>
        <p:nvSpPr>
          <p:cNvPr id="3" name="TextBox 2">
            <a:extLst>
              <a:ext uri="{FF2B5EF4-FFF2-40B4-BE49-F238E27FC236}">
                <a16:creationId xmlns:a16="http://schemas.microsoft.com/office/drawing/2014/main" id="{563F8DBB-7D22-90A0-A3DE-C0819715AD14}"/>
              </a:ext>
            </a:extLst>
          </p:cNvPr>
          <p:cNvSpPr txBox="1"/>
          <p:nvPr/>
        </p:nvSpPr>
        <p:spPr>
          <a:xfrm flipH="1">
            <a:off x="16373475" y="4942400"/>
            <a:ext cx="9273595" cy="14751539"/>
          </a:xfrm>
          <a:prstGeom prst="rect">
            <a:avLst/>
          </a:prstGeom>
          <a:noFill/>
        </p:spPr>
        <p:txBody>
          <a:bodyPr wrap="square" rtlCol="0">
            <a:spAutoFit/>
          </a:bodyPr>
          <a:lstStyle/>
          <a:p>
            <a:pPr>
              <a:lnSpc>
                <a:spcPct val="150000"/>
              </a:lnSpc>
            </a:pPr>
            <a:r>
              <a:rPr lang="en-GB" sz="4000" b="1" dirty="0">
                <a:solidFill>
                  <a:srgbClr val="FF0000"/>
                </a:solidFill>
                <a:latin typeface="Arial" panose="020B0604020202020204" pitchFamily="34" charset="0"/>
                <a:cs typeface="Arial" panose="020B0604020202020204" pitchFamily="34" charset="0"/>
              </a:rPr>
              <a:t>Name of the Specific Disorder and Definition</a:t>
            </a:r>
          </a:p>
          <a:p>
            <a:pPr>
              <a:lnSpc>
                <a:spcPct val="150000"/>
              </a:lnSpc>
            </a:pPr>
            <a:r>
              <a:rPr lang="en-GB" sz="4000" b="1" dirty="0">
                <a:solidFill>
                  <a:srgbClr val="FF0000"/>
                </a:solidFill>
                <a:latin typeface="Arial" panose="020B0604020202020204" pitchFamily="34" charset="0"/>
                <a:cs typeface="Arial" panose="020B0604020202020204" pitchFamily="34" charset="0"/>
              </a:rPr>
              <a:t>Anorexia Nervosa: </a:t>
            </a:r>
            <a:r>
              <a:rPr lang="en-US" altLang="en-US" sz="4000" dirty="0">
                <a:latin typeface="Arial" panose="020B0604020202020204" pitchFamily="34" charset="0"/>
              </a:rPr>
              <a:t>Anorexia nervosa is a severe eating disorder marked by voluntary starvation, an acute fear of weight gain, and a skewed perception of body image. Individuals with anorexia nervosa significantly limit their food consumption, frequently resulting in perilous weight reduction, and may partake in excessive exercise or other behaviors to avert weight increase (American Psychiatric Association [APA], 2022).</a:t>
            </a:r>
          </a:p>
          <a:p>
            <a:pPr>
              <a:lnSpc>
                <a:spcPct val="150000"/>
              </a:lnSpc>
            </a:pP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09ED118-D018-0976-3F85-0983DC6B65FD}"/>
              </a:ext>
            </a:extLst>
          </p:cNvPr>
          <p:cNvSpPr txBox="1"/>
          <p:nvPr/>
        </p:nvSpPr>
        <p:spPr>
          <a:xfrm>
            <a:off x="16373475" y="18148886"/>
            <a:ext cx="9273594" cy="10864513"/>
          </a:xfrm>
          <a:prstGeom prst="rect">
            <a:avLst/>
          </a:prstGeom>
          <a:noFill/>
        </p:spPr>
        <p:txBody>
          <a:bodyPr wrap="square" rtlCol="0">
            <a:spAutoFit/>
          </a:bodyPr>
          <a:lstStyle/>
          <a:p>
            <a:pPr>
              <a:lnSpc>
                <a:spcPct val="150000"/>
              </a:lnSpc>
            </a:pPr>
            <a:r>
              <a:rPr lang="en-GB" sz="4000" b="1" dirty="0">
                <a:solidFill>
                  <a:srgbClr val="FF0000"/>
                </a:solidFill>
                <a:latin typeface="Arial" panose="020B0604020202020204" pitchFamily="34" charset="0"/>
                <a:cs typeface="Arial" panose="020B0604020202020204" pitchFamily="34" charset="0"/>
              </a:rPr>
              <a:t>How Common is the Disorder? </a:t>
            </a:r>
            <a:r>
              <a:rPr lang="en-US" altLang="en-US" sz="4000" dirty="0">
                <a:latin typeface="Arial" panose="020B0604020202020204" pitchFamily="34" charset="0"/>
              </a:rPr>
              <a:t>Anorexia nervosa impacts roughly 0.3% to 1% of women and 0.1% to 0.3% of men in Western nations (Smink et al., 2012). The illness predominantly affects adolescent girls and young women; however, it can manifest in persons of any gender, age, or background. The lifetime prevalence is estimated at 0.9% for women and 0.3% for men (Hudson et al., 2007).</a:t>
            </a:r>
          </a:p>
          <a:p>
            <a:endParaRPr lang="en-GB" sz="4000" b="1"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ECE5A7F-8778-575D-6606-A32F63A4305F}"/>
              </a:ext>
            </a:extLst>
          </p:cNvPr>
          <p:cNvSpPr txBox="1"/>
          <p:nvPr/>
        </p:nvSpPr>
        <p:spPr>
          <a:xfrm>
            <a:off x="27161544" y="2158458"/>
            <a:ext cx="15830550" cy="30448143"/>
          </a:xfrm>
          <a:prstGeom prst="rect">
            <a:avLst/>
          </a:prstGeom>
          <a:noFill/>
        </p:spPr>
        <p:txBody>
          <a:bodyPr wrap="square" rtlCol="0">
            <a:spAutoFit/>
          </a:bodyPr>
          <a:lstStyle/>
          <a:p>
            <a:pPr>
              <a:lnSpc>
                <a:spcPct val="150000"/>
              </a:lnSpc>
            </a:pPr>
            <a:r>
              <a:rPr lang="en-GB" sz="4000" b="1" dirty="0">
                <a:solidFill>
                  <a:srgbClr val="FF0000"/>
                </a:solidFill>
                <a:latin typeface="Arial" panose="020B0604020202020204" pitchFamily="34" charset="0"/>
                <a:cs typeface="Arial" panose="020B0604020202020204" pitchFamily="34" charset="0"/>
              </a:rPr>
              <a:t>Causes, Symptoms, Diagnosis </a:t>
            </a:r>
          </a:p>
          <a:p>
            <a:pPr>
              <a:lnSpc>
                <a:spcPct val="150000"/>
              </a:lnSpc>
            </a:pPr>
            <a:r>
              <a:rPr lang="en-GB" sz="4000" b="1" dirty="0">
                <a:solidFill>
                  <a:srgbClr val="FF0000"/>
                </a:solidFill>
                <a:latin typeface="Arial" panose="020B0604020202020204" pitchFamily="34" charset="0"/>
                <a:cs typeface="Arial" panose="020B0604020202020204" pitchFamily="34" charset="0"/>
              </a:rPr>
              <a:t>Causes: </a:t>
            </a:r>
            <a:r>
              <a:rPr lang="en-GB" sz="4000" dirty="0">
                <a:latin typeface="Arial" panose="020B0604020202020204" pitchFamily="34" charset="0"/>
                <a:cs typeface="Arial" panose="020B0604020202020204" pitchFamily="34" charset="0"/>
              </a:rPr>
              <a:t>Anorexia nervosa is a multifactorial disorder with genetic, biological, psychological, and sociocultural contributors.</a:t>
            </a:r>
          </a:p>
          <a:p>
            <a:pPr>
              <a:lnSpc>
                <a:spcPct val="150000"/>
              </a:lnSpc>
            </a:pPr>
            <a:r>
              <a:rPr lang="en-GB" sz="4000" b="1" dirty="0">
                <a:solidFill>
                  <a:srgbClr val="FF0000"/>
                </a:solidFill>
                <a:latin typeface="Arial" panose="020B0604020202020204" pitchFamily="34" charset="0"/>
                <a:cs typeface="Arial" panose="020B0604020202020204" pitchFamily="34" charset="0"/>
              </a:rPr>
              <a:t>Genetic predisposition:</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Family and twin studies suggest a heritability of 50-60% (Thornton et al., 2011).</a:t>
            </a:r>
          </a:p>
          <a:p>
            <a:pPr>
              <a:lnSpc>
                <a:spcPct val="150000"/>
              </a:lnSpc>
            </a:pPr>
            <a:r>
              <a:rPr lang="en-GB" sz="4000" b="1" dirty="0">
                <a:solidFill>
                  <a:srgbClr val="FF0000"/>
                </a:solidFill>
                <a:latin typeface="Arial" panose="020B0604020202020204" pitchFamily="34" charset="0"/>
                <a:cs typeface="Arial" panose="020B0604020202020204" pitchFamily="34" charset="0"/>
              </a:rPr>
              <a:t>Biological factors:</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Neurotransmitter dysregulation, particularly of serotonin and dopamine (Kaye et al., 2013).</a:t>
            </a:r>
          </a:p>
          <a:p>
            <a:pPr>
              <a:lnSpc>
                <a:spcPct val="150000"/>
              </a:lnSpc>
            </a:pPr>
            <a:r>
              <a:rPr lang="en-GB" sz="4000" b="1" dirty="0">
                <a:solidFill>
                  <a:srgbClr val="FF0000"/>
                </a:solidFill>
                <a:latin typeface="Arial" panose="020B0604020202020204" pitchFamily="34" charset="0"/>
                <a:cs typeface="Arial" panose="020B0604020202020204" pitchFamily="34" charset="0"/>
              </a:rPr>
              <a:t>Psychological factors:</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Perfectionism, obsessive traits, low self-esteem.</a:t>
            </a:r>
          </a:p>
          <a:p>
            <a:pPr>
              <a:lnSpc>
                <a:spcPct val="150000"/>
              </a:lnSpc>
            </a:pPr>
            <a:r>
              <a:rPr lang="en-GB" sz="4000" b="1" dirty="0">
                <a:solidFill>
                  <a:srgbClr val="FF0000"/>
                </a:solidFill>
                <a:latin typeface="Arial" panose="020B0604020202020204" pitchFamily="34" charset="0"/>
                <a:cs typeface="Arial" panose="020B0604020202020204" pitchFamily="34" charset="0"/>
              </a:rPr>
              <a:t>Sociocultural influences</a:t>
            </a:r>
            <a:r>
              <a:rPr lang="en-GB" sz="4000" b="1" dirty="0">
                <a:latin typeface="Arial" panose="020B0604020202020204" pitchFamily="34" charset="0"/>
                <a:cs typeface="Arial" panose="020B0604020202020204" pitchFamily="34" charset="0"/>
              </a:rPr>
              <a:t>:</a:t>
            </a:r>
            <a:r>
              <a:rPr lang="en-GB" sz="4000" dirty="0">
                <a:latin typeface="Arial" panose="020B0604020202020204" pitchFamily="34" charset="0"/>
                <a:cs typeface="Arial" panose="020B0604020202020204" pitchFamily="34" charset="0"/>
              </a:rPr>
              <a:t> </a:t>
            </a:r>
            <a:r>
              <a:rPr lang="en-US" altLang="en-US" sz="4000" dirty="0">
                <a:latin typeface="Arial" panose="020B0604020202020204" pitchFamily="34" charset="0"/>
              </a:rPr>
              <a:t>Societal pressure for slenderness, media effects, and certain professions/activities that </a:t>
            </a:r>
            <a:r>
              <a:rPr lang="en-US" altLang="en-US" sz="4000" dirty="0" err="1">
                <a:latin typeface="Arial" panose="020B0604020202020204" pitchFamily="34" charset="0"/>
              </a:rPr>
              <a:t>prioritise</a:t>
            </a:r>
            <a:r>
              <a:rPr lang="en-US" altLang="en-US" sz="4000" dirty="0">
                <a:latin typeface="Arial" panose="020B0604020202020204" pitchFamily="34" charset="0"/>
              </a:rPr>
              <a:t> low body weight (Levine &amp; Smolak, 2010).</a:t>
            </a:r>
          </a:p>
          <a:p>
            <a:pPr>
              <a:lnSpc>
                <a:spcPct val="150000"/>
              </a:lnSpc>
            </a:pPr>
            <a:r>
              <a:rPr lang="en-GB" sz="4000" b="1" dirty="0">
                <a:solidFill>
                  <a:srgbClr val="FF0000"/>
                </a:solidFill>
                <a:latin typeface="Arial" panose="020B0604020202020204" pitchFamily="34" charset="0"/>
                <a:cs typeface="Arial" panose="020B0604020202020204" pitchFamily="34" charset="0"/>
              </a:rPr>
              <a:t>Symptoms</a:t>
            </a:r>
            <a:r>
              <a:rPr lang="en-GB" sz="4000" b="1" dirty="0">
                <a:latin typeface="Arial" panose="020B0604020202020204" pitchFamily="34" charset="0"/>
                <a:cs typeface="Arial" panose="020B0604020202020204" pitchFamily="34" charset="0"/>
              </a:rPr>
              <a:t>: </a:t>
            </a:r>
            <a:r>
              <a:rPr lang="en-US" altLang="en-US" sz="4000" dirty="0">
                <a:latin typeface="Arial" panose="020B0604020202020204" pitchFamily="34" charset="0"/>
              </a:rPr>
              <a:t>Principal symptoms encompass: </a:t>
            </a:r>
            <a:br>
              <a:rPr lang="en-US" altLang="en-US" sz="4000" dirty="0">
                <a:latin typeface="Arial" panose="020B0604020202020204" pitchFamily="34" charset="0"/>
              </a:rPr>
            </a:br>
            <a:r>
              <a:rPr lang="en-US" altLang="en-US" sz="4000" dirty="0">
                <a:latin typeface="Arial" panose="020B0604020202020204" pitchFamily="34" charset="0"/>
              </a:rPr>
              <a:t>Severe weight loss or inadequate weight gain during developmental phases</a:t>
            </a:r>
            <a:br>
              <a:rPr lang="en-US" altLang="en-US" sz="4000" dirty="0">
                <a:latin typeface="Arial" panose="020B0604020202020204" pitchFamily="34" charset="0"/>
              </a:rPr>
            </a:br>
            <a:r>
              <a:rPr lang="en-US" altLang="en-US" sz="4000" dirty="0">
                <a:latin typeface="Arial" panose="020B0604020202020204" pitchFamily="34" charset="0"/>
              </a:rPr>
              <a:t>Acute fear of weight gain, while being underweight </a:t>
            </a:r>
            <a:br>
              <a:rPr lang="en-US" altLang="en-US" sz="4000" dirty="0">
                <a:latin typeface="Arial" panose="020B0604020202020204" pitchFamily="34" charset="0"/>
              </a:rPr>
            </a:br>
            <a:r>
              <a:rPr lang="en-US" altLang="en-US" sz="4000" dirty="0">
                <a:latin typeface="Arial" panose="020B0604020202020204" pitchFamily="34" charset="0"/>
              </a:rPr>
              <a:t>Altered body perception (perceiving oneself as obese despite being underweight) </a:t>
            </a:r>
            <a:br>
              <a:rPr lang="en-US" altLang="en-US" sz="4000" dirty="0">
                <a:latin typeface="Arial" panose="020B0604020202020204" pitchFamily="34" charset="0"/>
              </a:rPr>
            </a:br>
            <a:r>
              <a:rPr lang="en-US" altLang="en-US" sz="4000" dirty="0">
                <a:latin typeface="Arial" panose="020B0604020202020204" pitchFamily="34" charset="0"/>
              </a:rPr>
              <a:t>Restrictive dietary habits; evasion of specific foods or food categories Obsession with food, caloric intake, and dietary practices </a:t>
            </a:r>
            <a:br>
              <a:rPr lang="en-US" altLang="en-US" sz="4000" dirty="0">
                <a:latin typeface="Arial" panose="020B0604020202020204" pitchFamily="34" charset="0"/>
              </a:rPr>
            </a:br>
            <a:r>
              <a:rPr lang="en-US" altLang="en-US" sz="4000" dirty="0">
                <a:latin typeface="Arial" panose="020B0604020202020204" pitchFamily="34" charset="0"/>
              </a:rPr>
              <a:t>Physical manifestations include amenorrhoeic, hair thinning, brittle nails, lanugo, tiredness, and cardiac abnormalities (APA, 2022; Treasure et al., 2020).</a:t>
            </a:r>
          </a:p>
          <a:p>
            <a:pPr>
              <a:lnSpc>
                <a:spcPct val="150000"/>
              </a:lnSpc>
            </a:pPr>
            <a:r>
              <a:rPr lang="en-GB" sz="4000" b="1" dirty="0">
                <a:solidFill>
                  <a:srgbClr val="FF0000"/>
                </a:solidFill>
                <a:latin typeface="Arial" panose="020B0604020202020204" pitchFamily="34" charset="0"/>
                <a:cs typeface="Arial" panose="020B0604020202020204" pitchFamily="34" charset="0"/>
              </a:rPr>
              <a:t>Diagnosis: </a:t>
            </a:r>
            <a:r>
              <a:rPr lang="en-US" altLang="en-US" sz="4000" dirty="0">
                <a:latin typeface="Arial" panose="020B0604020202020204" pitchFamily="34" charset="0"/>
              </a:rPr>
              <a:t>It is clinical and adheres to DSM-5-TR criteria (APA, 2022): </a:t>
            </a:r>
            <a:br>
              <a:rPr lang="en-US" altLang="en-US" sz="4000" dirty="0">
                <a:latin typeface="Arial" panose="020B0604020202020204" pitchFamily="34" charset="0"/>
              </a:rPr>
            </a:br>
            <a:r>
              <a:rPr lang="en-US" altLang="en-US" sz="4000" dirty="0">
                <a:latin typeface="Arial" panose="020B0604020202020204" pitchFamily="34" charset="0"/>
              </a:rPr>
              <a:t>Limitation of energy consumption in relation to needs, resulting in markedly reduced body weight</a:t>
            </a:r>
            <a:br>
              <a:rPr lang="en-US" altLang="en-US" sz="4000" dirty="0">
                <a:latin typeface="Arial" panose="020B0604020202020204" pitchFamily="34" charset="0"/>
              </a:rPr>
            </a:br>
            <a:r>
              <a:rPr lang="en-US" altLang="en-US" sz="4000" dirty="0">
                <a:latin typeface="Arial" panose="020B0604020202020204" pitchFamily="34" charset="0"/>
              </a:rPr>
              <a:t>Acute dread of weight growth or obesity </a:t>
            </a:r>
            <a:br>
              <a:rPr lang="en-US" altLang="en-US" sz="4000" dirty="0">
                <a:latin typeface="Arial" panose="020B0604020202020204" pitchFamily="34" charset="0"/>
              </a:rPr>
            </a:br>
            <a:r>
              <a:rPr lang="en-US" altLang="en-US" sz="4000" dirty="0">
                <a:latin typeface="Arial" panose="020B0604020202020204" pitchFamily="34" charset="0"/>
              </a:rPr>
              <a:t>Disruption in the perception of one's bodily weight or form </a:t>
            </a:r>
            <a:br>
              <a:rPr lang="en-US" altLang="en-US" sz="4000" dirty="0">
                <a:latin typeface="Arial" panose="020B0604020202020204" pitchFamily="34" charset="0"/>
              </a:rPr>
            </a:br>
            <a:r>
              <a:rPr lang="en-US" altLang="en-US" sz="4000" dirty="0">
                <a:latin typeface="Arial" panose="020B0604020202020204" pitchFamily="34" charset="0"/>
              </a:rPr>
              <a:t>The medical evaluation include a physical examination, psychological assessment, and laboratory tests to identify problems (Mehler &amp; Brown, 2015</a:t>
            </a:r>
            <a:r>
              <a:rPr lang="en-US" altLang="en-US" sz="1200" dirty="0">
                <a:latin typeface="Arial" panose="020B0604020202020204" pitchFamily="34" charset="0"/>
              </a:rPr>
              <a:t>).</a:t>
            </a:r>
          </a:p>
          <a:p>
            <a:pPr>
              <a:lnSpc>
                <a:spcPct val="150000"/>
              </a:lnSpc>
            </a:pPr>
            <a:endParaRPr lang="en-GB" sz="4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7B77D92-7805-763F-299C-50D3B6E9014E}"/>
              </a:ext>
            </a:extLst>
          </p:cNvPr>
          <p:cNvSpPr txBox="1"/>
          <p:nvPr/>
        </p:nvSpPr>
        <p:spPr>
          <a:xfrm>
            <a:off x="899106" y="29789825"/>
            <a:ext cx="6657975"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(Redif, 2022)</a:t>
            </a:r>
          </a:p>
        </p:txBody>
      </p:sp>
    </p:spTree>
    <p:extLst>
      <p:ext uri="{BB962C8B-B14F-4D97-AF65-F5344CB8AC3E}">
        <p14:creationId xmlns:p14="http://schemas.microsoft.com/office/powerpoint/2010/main" val="2524201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2C06FD-9E35-AEC2-F2DC-DDC2AB7360EC}"/>
              </a:ext>
            </a:extLst>
          </p:cNvPr>
          <p:cNvPicPr>
            <a:picLocks noChangeAspect="1"/>
          </p:cNvPicPr>
          <p:nvPr/>
        </p:nvPicPr>
        <p:blipFill>
          <a:blip r:embed="rId2"/>
          <a:stretch>
            <a:fillRect/>
          </a:stretch>
        </p:blipFill>
        <p:spPr>
          <a:xfrm>
            <a:off x="986273" y="3657600"/>
            <a:ext cx="14535151" cy="24060150"/>
          </a:xfrm>
          <a:prstGeom prst="rect">
            <a:avLst/>
          </a:prstGeom>
        </p:spPr>
      </p:pic>
      <p:sp>
        <p:nvSpPr>
          <p:cNvPr id="4" name="TextBox 3">
            <a:extLst>
              <a:ext uri="{FF2B5EF4-FFF2-40B4-BE49-F238E27FC236}">
                <a16:creationId xmlns:a16="http://schemas.microsoft.com/office/drawing/2014/main" id="{DBDC7A5C-4254-AF73-7890-86BFA7D0017B}"/>
              </a:ext>
            </a:extLst>
          </p:cNvPr>
          <p:cNvSpPr txBox="1"/>
          <p:nvPr/>
        </p:nvSpPr>
        <p:spPr>
          <a:xfrm flipH="1">
            <a:off x="17301156" y="1527870"/>
            <a:ext cx="11416719" cy="11787842"/>
          </a:xfrm>
          <a:prstGeom prst="rect">
            <a:avLst/>
          </a:prstGeom>
          <a:noFill/>
        </p:spPr>
        <p:txBody>
          <a:bodyPr wrap="square" rtlCol="0">
            <a:spAutoFit/>
          </a:bodyPr>
          <a:lstStyle/>
          <a:p>
            <a:pPr>
              <a:lnSpc>
                <a:spcPct val="150000"/>
              </a:lnSpc>
            </a:pPr>
            <a:r>
              <a:rPr lang="en-GB" sz="4000" b="1" dirty="0">
                <a:solidFill>
                  <a:srgbClr val="FF0000"/>
                </a:solidFill>
                <a:latin typeface="Arial" panose="020B0604020202020204" pitchFamily="34" charset="0"/>
                <a:cs typeface="Arial" panose="020B0604020202020204" pitchFamily="34" charset="0"/>
              </a:rPr>
              <a:t>Historical Perspectives and Treatments: </a:t>
            </a:r>
            <a:r>
              <a:rPr lang="en-US" altLang="en-US" sz="4000" dirty="0">
                <a:latin typeface="Arial" panose="020B0604020202020204" pitchFamily="34" charset="0"/>
              </a:rPr>
              <a:t>Anorexia nervosa was formerly </a:t>
            </a:r>
            <a:r>
              <a:rPr lang="en-US" altLang="en-US" sz="4000" dirty="0" err="1">
                <a:latin typeface="Arial" panose="020B0604020202020204" pitchFamily="34" charset="0"/>
              </a:rPr>
              <a:t>unrecognised</a:t>
            </a:r>
            <a:r>
              <a:rPr lang="en-US" altLang="en-US" sz="4000" dirty="0">
                <a:latin typeface="Arial" panose="020B0604020202020204" pitchFamily="34" charset="0"/>
              </a:rPr>
              <a:t> as a separate psychiatric illness. In the late 19th century, Sir William Gull and Charles </a:t>
            </a:r>
            <a:r>
              <a:rPr lang="en-US" altLang="en-US" sz="4000" dirty="0" err="1">
                <a:latin typeface="Arial" panose="020B0604020202020204" pitchFamily="34" charset="0"/>
              </a:rPr>
              <a:t>Lasègue</a:t>
            </a:r>
            <a:r>
              <a:rPr lang="en-US" altLang="en-US" sz="4000" dirty="0">
                <a:latin typeface="Arial" panose="020B0604020202020204" pitchFamily="34" charset="0"/>
              </a:rPr>
              <a:t> independently delineated the syndrome (Brumberg, 2000). Initially, individuals frequently attributed it to "female hysteria" or moral frailty. In the 20th century, perceptions evolved as medical experts acknowledged anorexia as a significant mental disorder with both biological and psychological foundations (Brumberg, 2000; Treasure et al., 2020).</a:t>
            </a:r>
          </a:p>
          <a:p>
            <a:endParaRPr lang="en-GB" sz="4000" b="1" dirty="0">
              <a:solidFill>
                <a:srgbClr val="FF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2F3CD6-7060-4714-885A-24201BCDCBE1}"/>
              </a:ext>
            </a:extLst>
          </p:cNvPr>
          <p:cNvSpPr txBox="1"/>
          <p:nvPr/>
        </p:nvSpPr>
        <p:spPr>
          <a:xfrm>
            <a:off x="17301156" y="12823329"/>
            <a:ext cx="12302542" cy="19337410"/>
          </a:xfrm>
          <a:prstGeom prst="rect">
            <a:avLst/>
          </a:prstGeom>
          <a:noFill/>
        </p:spPr>
        <p:txBody>
          <a:bodyPr wrap="square" rtlCol="0">
            <a:spAutoFit/>
          </a:bodyPr>
          <a:lstStyle/>
          <a:p>
            <a:r>
              <a:rPr lang="en-GB" sz="4000" b="1" dirty="0">
                <a:solidFill>
                  <a:srgbClr val="FF0000"/>
                </a:solidFill>
                <a:latin typeface="Arial" panose="020B0604020202020204" pitchFamily="34" charset="0"/>
                <a:cs typeface="Arial" panose="020B0604020202020204" pitchFamily="34" charset="0"/>
              </a:rPr>
              <a:t>Current Services and Treatments</a:t>
            </a:r>
          </a:p>
          <a:p>
            <a:pPr>
              <a:lnSpc>
                <a:spcPct val="150000"/>
              </a:lnSpc>
            </a:pPr>
            <a:r>
              <a:rPr lang="en-GB" sz="4000" b="1" dirty="0">
                <a:solidFill>
                  <a:srgbClr val="FF0000"/>
                </a:solidFill>
                <a:latin typeface="Arial" panose="020B0604020202020204" pitchFamily="34" charset="0"/>
                <a:cs typeface="Arial" panose="020B0604020202020204" pitchFamily="34" charset="0"/>
              </a:rPr>
              <a:t>Current treatments:</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focus on medical stabilization, nutritional rehabilitation, and psychotherapy:</a:t>
            </a:r>
          </a:p>
          <a:p>
            <a:pPr>
              <a:lnSpc>
                <a:spcPct val="150000"/>
              </a:lnSpc>
            </a:pPr>
            <a:r>
              <a:rPr lang="en-GB" sz="4000" b="1" dirty="0">
                <a:solidFill>
                  <a:srgbClr val="FF0000"/>
                </a:solidFill>
                <a:latin typeface="Arial" panose="020B0604020202020204" pitchFamily="34" charset="0"/>
                <a:cs typeface="Arial" panose="020B0604020202020204" pitchFamily="34" charset="0"/>
              </a:rPr>
              <a:t>Medical care:</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Monitoring and treatment of complications (electrolyte imbalance, cardiac issues) (Mehler &amp; Brown, 2015).</a:t>
            </a:r>
          </a:p>
          <a:p>
            <a:pPr>
              <a:lnSpc>
                <a:spcPct val="150000"/>
              </a:lnSpc>
            </a:pPr>
            <a:r>
              <a:rPr lang="en-GB" sz="4000" b="1" dirty="0">
                <a:solidFill>
                  <a:srgbClr val="FF0000"/>
                </a:solidFill>
                <a:latin typeface="Arial" panose="020B0604020202020204" pitchFamily="34" charset="0"/>
                <a:cs typeface="Arial" panose="020B0604020202020204" pitchFamily="34" charset="0"/>
              </a:rPr>
              <a:t>Nutritional </a:t>
            </a:r>
            <a:r>
              <a:rPr lang="en-GB" sz="4000" b="1" dirty="0" err="1">
                <a:solidFill>
                  <a:srgbClr val="FF0000"/>
                </a:solidFill>
                <a:latin typeface="Arial" panose="020B0604020202020204" pitchFamily="34" charset="0"/>
                <a:cs typeface="Arial" panose="020B0604020202020204" pitchFamily="34" charset="0"/>
              </a:rPr>
              <a:t>counseling</a:t>
            </a:r>
            <a:r>
              <a:rPr lang="en-GB" sz="4000" b="1" dirty="0">
                <a:solidFill>
                  <a:srgbClr val="FF0000"/>
                </a:solidFill>
                <a:latin typeface="Arial" panose="020B0604020202020204" pitchFamily="34" charset="0"/>
                <a:cs typeface="Arial" panose="020B0604020202020204" pitchFamily="34" charset="0"/>
              </a:rPr>
              <a:t>:</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Gradual weight restoration and healthy eating habits.</a:t>
            </a:r>
          </a:p>
          <a:p>
            <a:pPr>
              <a:lnSpc>
                <a:spcPct val="150000"/>
              </a:lnSpc>
            </a:pPr>
            <a:r>
              <a:rPr lang="en-GB" sz="4000" b="1" dirty="0">
                <a:solidFill>
                  <a:srgbClr val="FF0000"/>
                </a:solidFill>
                <a:latin typeface="Arial" panose="020B0604020202020204" pitchFamily="34" charset="0"/>
                <a:cs typeface="Arial" panose="020B0604020202020204" pitchFamily="34" charset="0"/>
              </a:rPr>
              <a:t>Psychotherapy</a:t>
            </a:r>
            <a:r>
              <a:rPr lang="en-GB" sz="4000" b="1" dirty="0">
                <a:latin typeface="Arial" panose="020B0604020202020204" pitchFamily="34" charset="0"/>
                <a:cs typeface="Arial" panose="020B0604020202020204" pitchFamily="34" charset="0"/>
              </a:rPr>
              <a:t>:</a:t>
            </a:r>
            <a:r>
              <a:rPr lang="en-GB" sz="4000" dirty="0">
                <a:latin typeface="Arial" panose="020B0604020202020204" pitchFamily="34" charset="0"/>
                <a:cs typeface="Arial" panose="020B0604020202020204" pitchFamily="34" charset="0"/>
              </a:rPr>
              <a:t> Family-based treatment (FBT) is the gold standard for adolescents; Cognitive Behavioural Therapy (CBT) is effective for adults (Lock &amp; Le Grange, 2013).</a:t>
            </a:r>
          </a:p>
          <a:p>
            <a:pPr>
              <a:lnSpc>
                <a:spcPct val="150000"/>
              </a:lnSpc>
            </a:pPr>
            <a:r>
              <a:rPr lang="en-GB" sz="4000" b="1" dirty="0">
                <a:solidFill>
                  <a:srgbClr val="FF0000"/>
                </a:solidFill>
                <a:latin typeface="Arial" panose="020B0604020202020204" pitchFamily="34" charset="0"/>
                <a:cs typeface="Arial" panose="020B0604020202020204" pitchFamily="34" charset="0"/>
              </a:rPr>
              <a:t>Medication:</a:t>
            </a:r>
            <a:r>
              <a:rPr lang="en-GB" sz="3600" dirty="0">
                <a:latin typeface="Arial" panose="020B0604020202020204" pitchFamily="34" charset="0"/>
                <a:cs typeface="Arial" panose="020B0604020202020204" pitchFamily="34" charset="0"/>
              </a:rPr>
              <a:t> </a:t>
            </a:r>
            <a:r>
              <a:rPr lang="en-US" altLang="en-US" sz="3600" dirty="0">
                <a:latin typeface="Arial" panose="020B0604020202020204" pitchFamily="34" charset="0"/>
              </a:rPr>
              <a:t>Anorexia nervosa is a perilous mental health illness </a:t>
            </a:r>
            <a:r>
              <a:rPr lang="en-US" altLang="en-US" sz="3600" dirty="0" err="1">
                <a:latin typeface="Arial" panose="020B0604020202020204" pitchFamily="34" charset="0"/>
              </a:rPr>
              <a:t>characterised</a:t>
            </a:r>
            <a:r>
              <a:rPr lang="en-US" altLang="en-US" sz="3600" dirty="0">
                <a:latin typeface="Arial" panose="020B0604020202020204" pitchFamily="34" charset="0"/>
              </a:rPr>
              <a:t> by multifaceted </a:t>
            </a:r>
            <a:r>
              <a:rPr lang="en-US" altLang="en-US" sz="3600" dirty="0" err="1">
                <a:latin typeface="Arial" panose="020B0604020202020204" pitchFamily="34" charset="0"/>
              </a:rPr>
              <a:t>aetiologies</a:t>
            </a:r>
            <a:r>
              <a:rPr lang="en-US" altLang="en-US" sz="3600" dirty="0">
                <a:latin typeface="Arial" panose="020B0604020202020204" pitchFamily="34" charset="0"/>
              </a:rPr>
              <a:t> and profound bodily and psychological repercussions. Progress in comprehension and therapy has enhanced prognosis, particularly with prompt intervention and familial engagement. Continued research and destigmatization initiatives are essential to enhance care and support for impacted persons.</a:t>
            </a:r>
          </a:p>
          <a:p>
            <a:pPr>
              <a:lnSpc>
                <a:spcPct val="150000"/>
              </a:lnSpc>
            </a:pPr>
            <a:r>
              <a:rPr lang="en-GB" sz="4000" dirty="0">
                <a:latin typeface="Arial" panose="020B0604020202020204" pitchFamily="34" charset="0"/>
                <a:cs typeface="Arial" panose="020B0604020202020204" pitchFamily="34" charset="0"/>
              </a:rPr>
              <a:t> </a:t>
            </a:r>
            <a:r>
              <a:rPr lang="en-GB" sz="4000" b="1" dirty="0">
                <a:solidFill>
                  <a:srgbClr val="FF0000"/>
                </a:solidFill>
                <a:latin typeface="Arial" panose="020B0604020202020204" pitchFamily="34" charset="0"/>
                <a:cs typeface="Arial" panose="020B0604020202020204" pitchFamily="34" charset="0"/>
              </a:rPr>
              <a:t>Inpatient or residential care:</a:t>
            </a:r>
            <a:r>
              <a:rPr lang="en-GB" sz="4000" dirty="0">
                <a:solidFill>
                  <a:srgbClr val="FF000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For severe cases or when outpatient treatment is ineffective (APA, 2022).</a:t>
            </a:r>
          </a:p>
        </p:txBody>
      </p:sp>
      <p:sp>
        <p:nvSpPr>
          <p:cNvPr id="6" name="TextBox 5">
            <a:extLst>
              <a:ext uri="{FF2B5EF4-FFF2-40B4-BE49-F238E27FC236}">
                <a16:creationId xmlns:a16="http://schemas.microsoft.com/office/drawing/2014/main" id="{3F992A84-A60A-E401-4D91-ADC1A2C04932}"/>
              </a:ext>
            </a:extLst>
          </p:cNvPr>
          <p:cNvSpPr txBox="1"/>
          <p:nvPr/>
        </p:nvSpPr>
        <p:spPr>
          <a:xfrm flipH="1">
            <a:off x="30178959" y="3951030"/>
            <a:ext cx="11330992" cy="10556736"/>
          </a:xfrm>
          <a:prstGeom prst="rect">
            <a:avLst/>
          </a:prstGeom>
          <a:noFill/>
        </p:spPr>
        <p:txBody>
          <a:bodyPr wrap="square" rtlCol="0">
            <a:spAutoFit/>
          </a:bodyPr>
          <a:lstStyle/>
          <a:p>
            <a:r>
              <a:rPr lang="en-GB" sz="4000" b="1" dirty="0">
                <a:solidFill>
                  <a:srgbClr val="FF0000"/>
                </a:solidFill>
                <a:latin typeface="Arial" panose="020B0604020202020204" pitchFamily="34" charset="0"/>
                <a:cs typeface="Arial" panose="020B0604020202020204" pitchFamily="34" charset="0"/>
              </a:rPr>
              <a:t>Recommendations:</a:t>
            </a:r>
          </a:p>
          <a:p>
            <a:pPr>
              <a:lnSpc>
                <a:spcPct val="150000"/>
              </a:lnSpc>
            </a:pPr>
            <a:r>
              <a:rPr lang="en-US" altLang="en-US" sz="4000" dirty="0">
                <a:latin typeface="Arial" panose="020B0604020202020204" pitchFamily="34" charset="0"/>
              </a:rPr>
              <a:t>Timely identification and intervention are essential for improved results (Treasure et al., 2020). </a:t>
            </a:r>
            <a:br>
              <a:rPr lang="en-US" altLang="en-US" sz="4000" dirty="0">
                <a:latin typeface="Arial" panose="020B0604020202020204" pitchFamily="34" charset="0"/>
              </a:rPr>
            </a:br>
            <a:r>
              <a:rPr lang="en-US" altLang="en-US" sz="4000" dirty="0">
                <a:latin typeface="Arial" panose="020B0604020202020204" pitchFamily="34" charset="0"/>
              </a:rPr>
              <a:t>Employ a multidisciplinary strategy by integrating medical, nutritional, and psychological care.</a:t>
            </a:r>
            <a:br>
              <a:rPr lang="en-US" altLang="en-US" sz="4000" dirty="0">
                <a:latin typeface="Arial" panose="020B0604020202020204" pitchFamily="34" charset="0"/>
              </a:rPr>
            </a:br>
            <a:r>
              <a:rPr lang="en-US" altLang="en-US" sz="4000" dirty="0">
                <a:latin typeface="Arial" panose="020B0604020202020204" pitchFamily="34" charset="0"/>
              </a:rPr>
              <a:t>Engage family in therapy, particularly for adolescents (Lock &amp; Le Grange, 2013). </a:t>
            </a:r>
            <a:br>
              <a:rPr lang="en-US" altLang="en-US" sz="4000" dirty="0">
                <a:latin typeface="Arial" panose="020B0604020202020204" pitchFamily="34" charset="0"/>
              </a:rPr>
            </a:br>
            <a:r>
              <a:rPr lang="en-US" altLang="en-US" sz="4000" dirty="0">
                <a:latin typeface="Arial" panose="020B0604020202020204" pitchFamily="34" charset="0"/>
              </a:rPr>
              <a:t>Enhance public awareness and diminish stigma to promote help-seeking behavior (Levine &amp; Smolak, 2010).</a:t>
            </a:r>
          </a:p>
          <a:p>
            <a:endParaRPr lang="en-GB" sz="4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2EF53EE-95EF-E56F-2AE8-2DC82BE0491A}"/>
              </a:ext>
            </a:extLst>
          </p:cNvPr>
          <p:cNvSpPr txBox="1"/>
          <p:nvPr/>
        </p:nvSpPr>
        <p:spPr>
          <a:xfrm>
            <a:off x="31383430" y="17275083"/>
            <a:ext cx="10677526" cy="10556736"/>
          </a:xfrm>
          <a:prstGeom prst="rect">
            <a:avLst/>
          </a:prstGeom>
          <a:noFill/>
        </p:spPr>
        <p:txBody>
          <a:bodyPr wrap="square" rtlCol="0">
            <a:spAutoFit/>
          </a:bodyPr>
          <a:lstStyle/>
          <a:p>
            <a:r>
              <a:rPr lang="en-GB" sz="4000" b="1" dirty="0">
                <a:solidFill>
                  <a:srgbClr val="FF0000"/>
                </a:solidFill>
                <a:latin typeface="Arial" panose="020B0604020202020204" pitchFamily="34" charset="0"/>
                <a:cs typeface="Arial" panose="020B0604020202020204" pitchFamily="34" charset="0"/>
              </a:rPr>
              <a:t>Conclusions:</a:t>
            </a:r>
          </a:p>
          <a:p>
            <a:pPr>
              <a:lnSpc>
                <a:spcPct val="150000"/>
              </a:lnSpc>
            </a:pPr>
            <a:r>
              <a:rPr lang="en-GB" sz="4000" b="1" dirty="0">
                <a:latin typeface="Arial" panose="020B0604020202020204" pitchFamily="34" charset="0"/>
                <a:cs typeface="Arial" panose="020B0604020202020204" pitchFamily="34" charset="0"/>
              </a:rPr>
              <a:t> </a:t>
            </a:r>
            <a:r>
              <a:rPr lang="en-US" altLang="en-US" sz="4000" dirty="0">
                <a:latin typeface="Arial" panose="020B0604020202020204" pitchFamily="34" charset="0"/>
              </a:rPr>
              <a:t>Anorexia nervosa is a perilous mental health illness </a:t>
            </a:r>
            <a:r>
              <a:rPr lang="en-US" altLang="en-US" sz="4000" dirty="0" err="1">
                <a:latin typeface="Arial" panose="020B0604020202020204" pitchFamily="34" charset="0"/>
              </a:rPr>
              <a:t>characterised</a:t>
            </a:r>
            <a:r>
              <a:rPr lang="en-US" altLang="en-US" sz="4000" dirty="0">
                <a:latin typeface="Arial" panose="020B0604020202020204" pitchFamily="34" charset="0"/>
              </a:rPr>
              <a:t> by multifaceted </a:t>
            </a:r>
            <a:r>
              <a:rPr lang="en-US" altLang="en-US" sz="4000" dirty="0" err="1">
                <a:latin typeface="Arial" panose="020B0604020202020204" pitchFamily="34" charset="0"/>
              </a:rPr>
              <a:t>aetiologies</a:t>
            </a:r>
            <a:r>
              <a:rPr lang="en-US" altLang="en-US" sz="4000" dirty="0">
                <a:latin typeface="Arial" panose="020B0604020202020204" pitchFamily="34" charset="0"/>
              </a:rPr>
              <a:t> and profound bodily and psychological repercussions. Progress in comprehension and therapy has enhanced prognosis, particularly with prompt intervention and familial engagement. Continued research and destigmatization initiatives are essential to enhance care and support for impacted persons.</a:t>
            </a:r>
          </a:p>
          <a:p>
            <a:endParaRPr lang="en-GB" sz="40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344E414-8387-095F-8BCF-49D7C8EE0DA2}"/>
              </a:ext>
            </a:extLst>
          </p:cNvPr>
          <p:cNvSpPr txBox="1"/>
          <p:nvPr/>
        </p:nvSpPr>
        <p:spPr>
          <a:xfrm flipH="1">
            <a:off x="986273" y="27889200"/>
            <a:ext cx="13959894"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(Redif, 2022)</a:t>
            </a:r>
          </a:p>
        </p:txBody>
      </p:sp>
    </p:spTree>
    <p:extLst>
      <p:ext uri="{BB962C8B-B14F-4D97-AF65-F5344CB8AC3E}">
        <p14:creationId xmlns:p14="http://schemas.microsoft.com/office/powerpoint/2010/main" val="425538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3890102"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 y="0"/>
            <a:ext cx="43890102" cy="32918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843604" y="0"/>
            <a:ext cx="14047596" cy="11438289"/>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D9551CAD-4066-DD0C-142B-37A194DF68E9}"/>
              </a:ext>
            </a:extLst>
          </p:cNvPr>
          <p:cNvSpPr txBox="1"/>
          <p:nvPr/>
        </p:nvSpPr>
        <p:spPr>
          <a:xfrm>
            <a:off x="7994190" y="5719144"/>
            <a:ext cx="29559012" cy="12931085"/>
          </a:xfrm>
          <a:prstGeom prst="rect">
            <a:avLst/>
          </a:prstGeom>
        </p:spPr>
        <p:txBody>
          <a:bodyPr vert="horz" lIns="91440" tIns="45720" rIns="91440" bIns="45720" rtlCol="0">
            <a:normAutofit fontScale="25000" lnSpcReduction="20000"/>
          </a:bodyPr>
          <a:lstStyle/>
          <a:p>
            <a:pPr indent="-228600" defTabSz="914400">
              <a:lnSpc>
                <a:spcPct val="90000"/>
              </a:lnSpc>
              <a:spcAft>
                <a:spcPts val="600"/>
              </a:spcAft>
              <a:buFont typeface="Arial" panose="020B0604020202020204" pitchFamily="34" charset="0"/>
              <a:buChar char="•"/>
            </a:pPr>
            <a:r>
              <a:rPr lang="en-US" sz="19200" b="1" dirty="0">
                <a:solidFill>
                  <a:schemeClr val="tx2"/>
                </a:solidFill>
                <a:latin typeface="Arial" panose="020B0604020202020204" pitchFamily="34" charset="0"/>
                <a:cs typeface="Arial" panose="020B0604020202020204" pitchFamily="34" charset="0"/>
              </a:rPr>
              <a:t>References:</a:t>
            </a:r>
          </a:p>
          <a:p>
            <a:pPr indent="-228600" defTabSz="914400">
              <a:lnSpc>
                <a:spcPct val="90000"/>
              </a:lnSpc>
              <a:spcAft>
                <a:spcPts val="600"/>
              </a:spcAft>
              <a:buFont typeface="Arial" panose="020B0604020202020204" pitchFamily="34" charset="0"/>
              <a:buChar char="•"/>
            </a:pPr>
            <a:endParaRPr lang="en-US" sz="19200" b="1" dirty="0">
              <a:solidFill>
                <a:schemeClr val="tx2"/>
              </a:solidFill>
              <a:latin typeface="Arial" panose="020B0604020202020204" pitchFamily="34" charset="0"/>
              <a:cs typeface="Arial" panose="020B0604020202020204" pitchFamily="34" charset="0"/>
            </a:endParaRP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American Psychiatric Association. (2022). </a:t>
            </a:r>
            <a:r>
              <a:rPr lang="en-US" sz="19200" i="1" dirty="0">
                <a:solidFill>
                  <a:schemeClr val="tx2"/>
                </a:solidFill>
                <a:latin typeface="Arial" panose="020B0604020202020204" pitchFamily="34" charset="0"/>
                <a:cs typeface="Arial" panose="020B0604020202020204" pitchFamily="34" charset="0"/>
              </a:rPr>
              <a:t>Diagnostic and Statistical Manual of Mental Disorders</a:t>
            </a:r>
            <a:r>
              <a:rPr lang="en-US" sz="19200" dirty="0">
                <a:solidFill>
                  <a:schemeClr val="tx2"/>
                </a:solidFill>
                <a:latin typeface="Arial" panose="020B0604020202020204" pitchFamily="34" charset="0"/>
                <a:cs typeface="Arial" panose="020B0604020202020204" pitchFamily="34" charset="0"/>
              </a:rPr>
              <a:t> (5th ed., text rev.).</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Attia, E., &amp; Walsh, B. T. (2009). Anorexia nervosa. </a:t>
            </a:r>
            <a:r>
              <a:rPr lang="en-US" sz="19200" i="1" dirty="0">
                <a:solidFill>
                  <a:schemeClr val="tx2"/>
                </a:solidFill>
                <a:latin typeface="Arial" panose="020B0604020202020204" pitchFamily="34" charset="0"/>
                <a:cs typeface="Arial" panose="020B0604020202020204" pitchFamily="34" charset="0"/>
              </a:rPr>
              <a:t>The American Journal of Psychiatry</a:t>
            </a:r>
            <a:r>
              <a:rPr lang="en-US" sz="19200" dirty="0">
                <a:solidFill>
                  <a:schemeClr val="tx2"/>
                </a:solidFill>
                <a:latin typeface="Arial" panose="020B0604020202020204" pitchFamily="34" charset="0"/>
                <a:cs typeface="Arial" panose="020B0604020202020204" pitchFamily="34" charset="0"/>
              </a:rPr>
              <a:t>, 166(2), 205-211.</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Brumberg, J. J. (2000). </a:t>
            </a:r>
            <a:r>
              <a:rPr lang="en-US" sz="19200" i="1" dirty="0">
                <a:solidFill>
                  <a:schemeClr val="tx2"/>
                </a:solidFill>
                <a:latin typeface="Arial" panose="020B0604020202020204" pitchFamily="34" charset="0"/>
                <a:cs typeface="Arial" panose="020B0604020202020204" pitchFamily="34" charset="0"/>
              </a:rPr>
              <a:t>Fasting Girls: The History of Anorexia Nervosa</a:t>
            </a:r>
            <a:r>
              <a:rPr lang="en-US" sz="19200" dirty="0">
                <a:solidFill>
                  <a:schemeClr val="tx2"/>
                </a:solidFill>
                <a:latin typeface="Arial" panose="020B0604020202020204" pitchFamily="34" charset="0"/>
                <a:cs typeface="Arial" panose="020B0604020202020204" pitchFamily="34" charset="0"/>
              </a:rPr>
              <a:t>. Vintage.</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Hudson, J. I., Hiripi, E., Pope, H. G., &amp; Kessler, R. C. (2007). The prevalence and correlates of eating disorders in the National Comorbidity Survey Replication. </a:t>
            </a:r>
            <a:r>
              <a:rPr lang="en-US" sz="19200" i="1" dirty="0">
                <a:solidFill>
                  <a:schemeClr val="tx2"/>
                </a:solidFill>
                <a:latin typeface="Arial" panose="020B0604020202020204" pitchFamily="34" charset="0"/>
                <a:cs typeface="Arial" panose="020B0604020202020204" pitchFamily="34" charset="0"/>
              </a:rPr>
              <a:t>Biological Psychiatry, 61</a:t>
            </a:r>
            <a:r>
              <a:rPr lang="en-US" sz="19200" dirty="0">
                <a:solidFill>
                  <a:schemeClr val="tx2"/>
                </a:solidFill>
                <a:latin typeface="Arial" panose="020B0604020202020204" pitchFamily="34" charset="0"/>
                <a:cs typeface="Arial" panose="020B0604020202020204" pitchFamily="34" charset="0"/>
              </a:rPr>
              <a:t>(3), 348-358.</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Kaye, W. H., Fudge, J. L., &amp; Paulus, M. (2013). New insights into symptoms and neurocircuit function of anorexia nervosa. </a:t>
            </a:r>
            <a:r>
              <a:rPr lang="en-US" sz="19200" i="1" dirty="0">
                <a:solidFill>
                  <a:schemeClr val="tx2"/>
                </a:solidFill>
                <a:latin typeface="Arial" panose="020B0604020202020204" pitchFamily="34" charset="0"/>
                <a:cs typeface="Arial" panose="020B0604020202020204" pitchFamily="34" charset="0"/>
              </a:rPr>
              <a:t>Nature Reviews Neuroscience, 10</a:t>
            </a:r>
            <a:r>
              <a:rPr lang="en-US" sz="19200" dirty="0">
                <a:solidFill>
                  <a:schemeClr val="tx2"/>
                </a:solidFill>
                <a:latin typeface="Arial" panose="020B0604020202020204" pitchFamily="34" charset="0"/>
                <a:cs typeface="Arial" panose="020B0604020202020204" pitchFamily="34" charset="0"/>
              </a:rPr>
              <a:t>(8), 573-584.</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Levine, M. P., &amp; Smolak, L. (2010). </a:t>
            </a:r>
            <a:r>
              <a:rPr lang="en-US" sz="19200" i="1" dirty="0">
                <a:solidFill>
                  <a:schemeClr val="tx2"/>
                </a:solidFill>
                <a:latin typeface="Arial" panose="020B0604020202020204" pitchFamily="34" charset="0"/>
                <a:cs typeface="Arial" panose="020B0604020202020204" pitchFamily="34" charset="0"/>
              </a:rPr>
              <a:t>The Prevention of Eating Problems and Eating Disorders: Theory, Research, and Practice</a:t>
            </a:r>
            <a:r>
              <a:rPr lang="en-US" sz="19200" dirty="0">
                <a:solidFill>
                  <a:schemeClr val="tx2"/>
                </a:solidFill>
                <a:latin typeface="Arial" panose="020B0604020202020204" pitchFamily="34" charset="0"/>
                <a:cs typeface="Arial" panose="020B0604020202020204" pitchFamily="34" charset="0"/>
              </a:rPr>
              <a:t>. Routledge.</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Lock, J., &amp; Le Grange, D. (2013). </a:t>
            </a:r>
            <a:r>
              <a:rPr lang="en-US" sz="19200" i="1" dirty="0">
                <a:solidFill>
                  <a:schemeClr val="tx2"/>
                </a:solidFill>
                <a:latin typeface="Arial" panose="020B0604020202020204" pitchFamily="34" charset="0"/>
                <a:cs typeface="Arial" panose="020B0604020202020204" pitchFamily="34" charset="0"/>
              </a:rPr>
              <a:t>Treatment Manual for Anorexia Nervosa: A Family-Based Approach</a:t>
            </a:r>
            <a:r>
              <a:rPr lang="en-US" sz="19200" dirty="0">
                <a:solidFill>
                  <a:schemeClr val="tx2"/>
                </a:solidFill>
                <a:latin typeface="Arial" panose="020B0604020202020204" pitchFamily="34" charset="0"/>
                <a:cs typeface="Arial" panose="020B0604020202020204" pitchFamily="34" charset="0"/>
              </a:rPr>
              <a:t> (2nd ed.). Guilford Press.</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Mehler, P. S., &amp; Brown, C. (2015). Anorexia nervosa-medical complications. </a:t>
            </a:r>
            <a:r>
              <a:rPr lang="en-US" sz="19200" i="1" dirty="0">
                <a:solidFill>
                  <a:schemeClr val="tx2"/>
                </a:solidFill>
                <a:latin typeface="Arial" panose="020B0604020202020204" pitchFamily="34" charset="0"/>
                <a:cs typeface="Arial" panose="020B0604020202020204" pitchFamily="34" charset="0"/>
              </a:rPr>
              <a:t>The Journal of Eating Disorders, 3</a:t>
            </a:r>
            <a:r>
              <a:rPr lang="en-US" sz="19200" dirty="0">
                <a:solidFill>
                  <a:schemeClr val="tx2"/>
                </a:solidFill>
                <a:latin typeface="Arial" panose="020B0604020202020204" pitchFamily="34" charset="0"/>
                <a:cs typeface="Arial" panose="020B0604020202020204" pitchFamily="34" charset="0"/>
              </a:rPr>
              <a:t>, 11.</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Smink, F. R., van </a:t>
            </a:r>
            <a:r>
              <a:rPr lang="en-US" sz="19200" dirty="0" err="1">
                <a:solidFill>
                  <a:schemeClr val="tx2"/>
                </a:solidFill>
                <a:latin typeface="Arial" panose="020B0604020202020204" pitchFamily="34" charset="0"/>
                <a:cs typeface="Arial" panose="020B0604020202020204" pitchFamily="34" charset="0"/>
              </a:rPr>
              <a:t>Hoeken</a:t>
            </a:r>
            <a:r>
              <a:rPr lang="en-US" sz="19200" dirty="0">
                <a:solidFill>
                  <a:schemeClr val="tx2"/>
                </a:solidFill>
                <a:latin typeface="Arial" panose="020B0604020202020204" pitchFamily="34" charset="0"/>
                <a:cs typeface="Arial" panose="020B0604020202020204" pitchFamily="34" charset="0"/>
              </a:rPr>
              <a:t>, D., &amp; Hoek, H. W. (2012). Epidemiology of eating disorders: Incidence, prevalence and mortality rates. </a:t>
            </a:r>
            <a:r>
              <a:rPr lang="en-US" sz="19200" i="1" dirty="0">
                <a:solidFill>
                  <a:schemeClr val="tx2"/>
                </a:solidFill>
                <a:latin typeface="Arial" panose="020B0604020202020204" pitchFamily="34" charset="0"/>
                <a:cs typeface="Arial" panose="020B0604020202020204" pitchFamily="34" charset="0"/>
              </a:rPr>
              <a:t>Current Psychiatry Reports, 14</a:t>
            </a:r>
            <a:r>
              <a:rPr lang="en-US" sz="19200" dirty="0">
                <a:solidFill>
                  <a:schemeClr val="tx2"/>
                </a:solidFill>
                <a:latin typeface="Arial" panose="020B0604020202020204" pitchFamily="34" charset="0"/>
                <a:cs typeface="Arial" panose="020B0604020202020204" pitchFamily="34" charset="0"/>
              </a:rPr>
              <a:t>(4), 406-414.</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Thornton, L. M., Mazzeo, S. E., &amp; Bulik, C. M. (2011). The heritability of eating disorders: Methods and current findings. </a:t>
            </a:r>
            <a:r>
              <a:rPr lang="en-US" sz="19200" i="1" dirty="0">
                <a:solidFill>
                  <a:schemeClr val="tx2"/>
                </a:solidFill>
                <a:latin typeface="Arial" panose="020B0604020202020204" pitchFamily="34" charset="0"/>
                <a:cs typeface="Arial" panose="020B0604020202020204" pitchFamily="34" charset="0"/>
              </a:rPr>
              <a:t>Current Topics in Behavioral Neurosciences, 6</a:t>
            </a:r>
            <a:r>
              <a:rPr lang="en-US" sz="19200" dirty="0">
                <a:solidFill>
                  <a:schemeClr val="tx2"/>
                </a:solidFill>
                <a:latin typeface="Arial" panose="020B0604020202020204" pitchFamily="34" charset="0"/>
                <a:cs typeface="Arial" panose="020B0604020202020204" pitchFamily="34" charset="0"/>
              </a:rPr>
              <a:t>, 141-156.</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Treasure, J., Stein, D., &amp; Maguire, S. (2020). Has the time come for a new classification system for eating disorders? </a:t>
            </a:r>
            <a:r>
              <a:rPr lang="en-US" sz="19200" i="1" dirty="0">
                <a:solidFill>
                  <a:schemeClr val="tx2"/>
                </a:solidFill>
                <a:latin typeface="Arial" panose="020B0604020202020204" pitchFamily="34" charset="0"/>
                <a:cs typeface="Arial" panose="020B0604020202020204" pitchFamily="34" charset="0"/>
              </a:rPr>
              <a:t>European Eating Disorders Review, 28</a:t>
            </a:r>
            <a:r>
              <a:rPr lang="en-US" sz="19200" dirty="0">
                <a:solidFill>
                  <a:schemeClr val="tx2"/>
                </a:solidFill>
                <a:latin typeface="Arial" panose="020B0604020202020204" pitchFamily="34" charset="0"/>
                <a:cs typeface="Arial" panose="020B0604020202020204" pitchFamily="34" charset="0"/>
              </a:rPr>
              <a:t>(2), 121-123.</a:t>
            </a:r>
          </a:p>
          <a:p>
            <a:pPr defTabSz="914400">
              <a:lnSpc>
                <a:spcPct val="150000"/>
              </a:lnSpc>
              <a:spcAft>
                <a:spcPts val="600"/>
              </a:spcAft>
            </a:pPr>
            <a:r>
              <a:rPr lang="en-US" sz="19200" dirty="0">
                <a:solidFill>
                  <a:schemeClr val="tx2"/>
                </a:solidFill>
                <a:latin typeface="Arial" panose="020B0604020202020204" pitchFamily="34" charset="0"/>
                <a:cs typeface="Arial" panose="020B0604020202020204" pitchFamily="34" charset="0"/>
              </a:rPr>
              <a:t>Redif, Z. (2022). </a:t>
            </a:r>
            <a:r>
              <a:rPr lang="en-US" sz="19200" i="1" dirty="0">
                <a:solidFill>
                  <a:schemeClr val="tx2"/>
                </a:solidFill>
                <a:latin typeface="Arial" panose="020B0604020202020204" pitchFamily="34" charset="0"/>
                <a:cs typeface="Arial" panose="020B0604020202020204" pitchFamily="34" charset="0"/>
              </a:rPr>
              <a:t>Anorexia Nervosa Explained: Causes, Symptoms, And Treatments</a:t>
            </a:r>
            <a:r>
              <a:rPr lang="en-US" sz="19200" dirty="0">
                <a:solidFill>
                  <a:schemeClr val="tx2"/>
                </a:solidFill>
                <a:latin typeface="Arial" panose="020B0604020202020204" pitchFamily="34" charset="0"/>
                <a:cs typeface="Arial" panose="020B0604020202020204" pitchFamily="34" charset="0"/>
              </a:rPr>
              <a:t>. [online] HealthDigest.com. Available at: </a:t>
            </a:r>
            <a:r>
              <a:rPr lang="en-US" sz="19200" dirty="0">
                <a:solidFill>
                  <a:schemeClr val="tx2"/>
                </a:solidFill>
                <a:latin typeface="Arial" panose="020B0604020202020204" pitchFamily="34" charset="0"/>
                <a:cs typeface="Arial" panose="020B0604020202020204" pitchFamily="34" charset="0"/>
                <a:hlinkClick r:id="rId2"/>
              </a:rPr>
              <a:t>https://www.healthdigest.com/897974/anorexia-nervosa-explained-causes-symptoms-and-treatments/</a:t>
            </a:r>
            <a:r>
              <a:rPr lang="en-US" sz="19200" dirty="0">
                <a:solidFill>
                  <a:schemeClr val="tx2"/>
                </a:solidFill>
                <a:latin typeface="Arial" panose="020B0604020202020204" pitchFamily="34" charset="0"/>
                <a:cs typeface="Arial" panose="020B0604020202020204" pitchFamily="34" charset="0"/>
              </a:rPr>
              <a:t>. Accessed on: 10/11/25.‌</a:t>
            </a:r>
          </a:p>
          <a:p>
            <a:pPr defTabSz="914400">
              <a:lnSpc>
                <a:spcPct val="90000"/>
              </a:lnSpc>
              <a:spcAft>
                <a:spcPts val="600"/>
              </a:spcAft>
            </a:pPr>
            <a:endParaRPr lang="en-US" sz="3600" dirty="0">
              <a:solidFill>
                <a:schemeClr val="tx2"/>
              </a:solidFill>
            </a:endParaRPr>
          </a:p>
          <a:p>
            <a:pPr indent="-228600" defTabSz="914400">
              <a:lnSpc>
                <a:spcPct val="90000"/>
              </a:lnSpc>
              <a:spcAft>
                <a:spcPts val="600"/>
              </a:spcAft>
              <a:buFont typeface="Arial" panose="020B0604020202020204" pitchFamily="34" charset="0"/>
              <a:buChar char="•"/>
            </a:pPr>
            <a:endParaRPr lang="en-US" sz="3600" dirty="0">
              <a:solidFill>
                <a:schemeClr val="tx2"/>
              </a:solidFill>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22476820"/>
            <a:ext cx="10436217" cy="10441575"/>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5635376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3659</TotalTime>
  <Words>1317</Words>
  <Application>Microsoft Office PowerPoint</Application>
  <PresentationFormat>Custom</PresentationFormat>
  <Paragraphs>47</Paragraphs>
  <Slides>4</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vt:i4>
      </vt:variant>
    </vt:vector>
  </HeadingPairs>
  <TitlesOfParts>
    <vt:vector size="16"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Joana Lumueno  Lucas Student number: 2317210 Lecturer: Lou Wells</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Joana Lumueno Lucas (2317210)</cp:lastModifiedBy>
  <cp:revision>90</cp:revision>
  <cp:lastPrinted>2015-06-29T17:31:11Z</cp:lastPrinted>
  <dcterms:created xsi:type="dcterms:W3CDTF">2012-02-03T19:11:35Z</dcterms:created>
  <dcterms:modified xsi:type="dcterms:W3CDTF">2025-11-21T01:31:26Z</dcterms:modified>
</cp:coreProperties>
</file>