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8" r:id="rId3"/>
    <p:sldId id="260" r:id="rId4"/>
    <p:sldId id="261" r:id="rId5"/>
    <p:sldId id="262" r:id="rId6"/>
    <p:sldId id="263" r:id="rId7"/>
    <p:sldId id="264" r:id="rId8"/>
    <p:sldId id="270" r:id="rId9"/>
    <p:sldId id="265" r:id="rId10"/>
    <p:sldId id="269" r:id="rId11"/>
    <p:sldId id="272" r:id="rId12"/>
    <p:sldId id="271" r:id="rId13"/>
    <p:sldId id="273" r:id="rId14"/>
    <p:sldId id="267" r:id="rId15"/>
    <p:sldId id="274" r:id="rId16"/>
    <p:sldId id="276" r:id="rId17"/>
    <p:sldId id="279" r:id="rId18"/>
    <p:sldId id="277" r:id="rId19"/>
    <p:sldId id="278" r:id="rId20"/>
    <p:sldId id="280" r:id="rId21"/>
    <p:sldId id="281" r:id="rId22"/>
    <p:sldId id="282" r:id="rId23"/>
    <p:sldId id="283" r:id="rId24"/>
    <p:sldId id="284" r:id="rId25"/>
    <p:sldId id="285" r:id="rId26"/>
    <p:sldId id="286" r:id="rId27"/>
    <p:sldId id="28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1308" y="-48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0B8BFDF-70AD-4DF0-BEB7-C8788A277FDB}"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0B8BFDF-70AD-4DF0-BEB7-C8788A277FDB}"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10B8BFDF-70AD-4DF0-BEB7-C8788A277FDB}"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0B8BFDF-70AD-4DF0-BEB7-C8788A277FDB}"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F56626-FC72-4041-A9BE-241294A7C835}"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0B8BFDF-70AD-4DF0-BEB7-C8788A277FDB}" type="datetimeFigureOut">
              <a:rPr lang="en-GB" smtClean="0"/>
              <a:t>14/11/2018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0B8BFDF-70AD-4DF0-BEB7-C8788A277FDB}" type="datetimeFigureOut">
              <a:rPr lang="en-GB" smtClean="0"/>
              <a:t>14/11/2018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B8BFDF-70AD-4DF0-BEB7-C8788A277FDB}" type="datetimeFigureOut">
              <a:rPr lang="en-GB" smtClean="0"/>
              <a:t>14/11/2018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10B8BFDF-70AD-4DF0-BEB7-C8788A277FDB}" type="datetimeFigureOut">
              <a:rPr lang="en-GB" smtClean="0"/>
              <a:t>14/11/2018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52F56626-FC72-4041-A9BE-241294A7C83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B8BFDF-70AD-4DF0-BEB7-C8788A277FDB}"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B8BFDF-70AD-4DF0-BEB7-C8788A277FDB}"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B8BFDF-70AD-4DF0-BEB7-C8788A277FDB}"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56626-FC72-4041-A9BE-241294A7C83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10B8BFDF-70AD-4DF0-BEB7-C8788A277FDB}" type="datetimeFigureOut">
              <a:rPr lang="en-GB" smtClean="0"/>
              <a:t>14/11/2018</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52F56626-FC72-4041-A9BE-241294A7C83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Methods </a:t>
            </a:r>
            <a:r>
              <a:rPr lang="en-GB" b="1" dirty="0"/>
              <a:t>and Approaches in Interfaith Studies</a:t>
            </a:r>
            <a:endParaRPr lang="en-GB"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4079715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Reminders</a:t>
            </a:r>
            <a:endParaRPr lang="en-GB" sz="4400" dirty="0"/>
          </a:p>
        </p:txBody>
      </p:sp>
      <p:sp>
        <p:nvSpPr>
          <p:cNvPr id="3" name="Content Placeholder 2"/>
          <p:cNvSpPr>
            <a:spLocks noGrp="1"/>
          </p:cNvSpPr>
          <p:nvPr>
            <p:ph idx="1"/>
          </p:nvPr>
        </p:nvSpPr>
        <p:spPr/>
        <p:txBody>
          <a:bodyPr>
            <a:normAutofit lnSpcReduction="10000"/>
          </a:bodyPr>
          <a:lstStyle/>
          <a:p>
            <a:r>
              <a:rPr lang="en-GB" dirty="0" smtClean="0"/>
              <a:t>Record</a:t>
            </a:r>
          </a:p>
          <a:p>
            <a:r>
              <a:rPr lang="en-GB" dirty="0" smtClean="0"/>
              <a:t>Sign in</a:t>
            </a:r>
          </a:p>
          <a:p>
            <a:r>
              <a:rPr lang="en-GB" dirty="0" smtClean="0"/>
              <a:t>Friendship Dinner</a:t>
            </a:r>
          </a:p>
          <a:p>
            <a:r>
              <a:rPr lang="en-GB" dirty="0" smtClean="0"/>
              <a:t>Projects</a:t>
            </a:r>
          </a:p>
          <a:p>
            <a:r>
              <a:rPr lang="en-GB" dirty="0" smtClean="0"/>
              <a:t>Theses</a:t>
            </a:r>
          </a:p>
          <a:p>
            <a:r>
              <a:rPr lang="en-GB" dirty="0" smtClean="0"/>
              <a:t>Offices</a:t>
            </a:r>
            <a:endParaRPr lang="en-GB" dirty="0"/>
          </a:p>
        </p:txBody>
      </p:sp>
    </p:spTree>
    <p:extLst>
      <p:ext uri="{BB962C8B-B14F-4D97-AF65-F5344CB8AC3E}">
        <p14:creationId xmlns:p14="http://schemas.microsoft.com/office/powerpoint/2010/main" val="14464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9140000">
            <a:off x="1193784" y="2052775"/>
            <a:ext cx="5212080" cy="1089427"/>
          </a:xfrm>
        </p:spPr>
        <p:txBody>
          <a:bodyPr/>
          <a:lstStyle/>
          <a:p>
            <a:r>
              <a:rPr lang="en-GB" sz="4000" dirty="0"/>
              <a:t>Readings</a:t>
            </a:r>
          </a:p>
        </p:txBody>
      </p:sp>
      <p:sp>
        <p:nvSpPr>
          <p:cNvPr id="3" name="Content Placeholder 2"/>
          <p:cNvSpPr>
            <a:spLocks noGrp="1"/>
          </p:cNvSpPr>
          <p:nvPr>
            <p:ph idx="1"/>
          </p:nvPr>
        </p:nvSpPr>
        <p:spPr>
          <a:xfrm>
            <a:off x="4749552" y="2618912"/>
            <a:ext cx="3807779" cy="3906432"/>
          </a:xfrm>
        </p:spPr>
        <p:txBody>
          <a:bodyPr>
            <a:normAutofit fontScale="47500" lnSpcReduction="20000"/>
          </a:bodyPr>
          <a:lstStyle/>
          <a:p>
            <a:pPr marL="0" indent="0"/>
            <a:r>
              <a:rPr lang="en-GB" b="0" dirty="0" smtClean="0"/>
              <a:t>Heim </a:t>
            </a:r>
            <a:r>
              <a:rPr lang="en-GB" b="0" dirty="0"/>
              <a:t>S, “Saving the Particulars: Religious Experience and Religious Ends”, </a:t>
            </a:r>
            <a:r>
              <a:rPr lang="en-GB" b="0" i="1" dirty="0"/>
              <a:t>Religious Studies</a:t>
            </a:r>
            <a:r>
              <a:rPr lang="en-GB" b="0" dirty="0"/>
              <a:t>, 36(4), </a:t>
            </a:r>
            <a:r>
              <a:rPr lang="en-GB" b="0" dirty="0" smtClean="0"/>
              <a:t>435-453</a:t>
            </a:r>
          </a:p>
          <a:p>
            <a:pPr marL="0" indent="0"/>
            <a:endParaRPr lang="en-GB" b="0" dirty="0"/>
          </a:p>
          <a:p>
            <a:pPr marL="0" indent="0"/>
            <a:r>
              <a:rPr lang="en-GB" b="0" dirty="0" err="1"/>
              <a:t>Fegert</a:t>
            </a:r>
            <a:r>
              <a:rPr lang="en-GB" b="0" dirty="0"/>
              <a:t> M, “The Insufficiency of S. Mark Heim’s More Pluralistic Hypothesis”, </a:t>
            </a:r>
            <a:r>
              <a:rPr lang="en-GB" b="0" i="1" dirty="0"/>
              <a:t>Theology Today</a:t>
            </a:r>
            <a:r>
              <a:rPr lang="en-GB" b="0" dirty="0"/>
              <a:t>, 69(4), 497-510 </a:t>
            </a:r>
            <a:endParaRPr lang="en-GB" b="0" dirty="0" smtClean="0"/>
          </a:p>
          <a:p>
            <a:pPr marL="0" indent="0"/>
            <a:endParaRPr lang="en-GB" b="0" dirty="0" smtClean="0"/>
          </a:p>
          <a:p>
            <a:pPr marL="0" indent="0"/>
            <a:r>
              <a:rPr lang="en-GB" b="0" dirty="0" err="1"/>
              <a:t>D’Costa</a:t>
            </a:r>
            <a:r>
              <a:rPr lang="en-GB" b="0" dirty="0"/>
              <a:t> G, “The Impossibility of a Pluralist View of Religions”, </a:t>
            </a:r>
            <a:r>
              <a:rPr lang="en-GB" b="0" i="1" dirty="0"/>
              <a:t>Religious Studies</a:t>
            </a:r>
            <a:r>
              <a:rPr lang="en-GB" b="0" dirty="0"/>
              <a:t>, 32, </a:t>
            </a:r>
            <a:r>
              <a:rPr lang="en-GB" b="0" dirty="0" smtClean="0"/>
              <a:t>223-232</a:t>
            </a:r>
          </a:p>
          <a:p>
            <a:pPr marL="0" indent="0"/>
            <a:endParaRPr lang="en-GB" b="0" dirty="0"/>
          </a:p>
          <a:p>
            <a:pPr marL="0" indent="0"/>
            <a:r>
              <a:rPr lang="en-GB" b="0" dirty="0" err="1"/>
              <a:t>Pannenberg</a:t>
            </a:r>
            <a:r>
              <a:rPr lang="en-GB" b="0" dirty="0"/>
              <a:t> W, “Religious Pluralism and Conflicting Truth Claims” in </a:t>
            </a:r>
            <a:r>
              <a:rPr lang="en-GB" b="0" dirty="0" err="1"/>
              <a:t>D’Costa</a:t>
            </a:r>
            <a:r>
              <a:rPr lang="en-GB" b="0" dirty="0"/>
              <a:t> G, </a:t>
            </a:r>
            <a:r>
              <a:rPr lang="en-GB" b="0" i="1" dirty="0"/>
              <a:t>Christian Uniqueness Reconsidered</a:t>
            </a:r>
            <a:r>
              <a:rPr lang="en-GB" b="0" dirty="0"/>
              <a:t>, (London: </a:t>
            </a:r>
            <a:r>
              <a:rPr lang="en-GB" b="0" dirty="0" err="1"/>
              <a:t>Orbis</a:t>
            </a:r>
            <a:r>
              <a:rPr lang="en-GB" b="0" dirty="0"/>
              <a:t> 1990</a:t>
            </a:r>
            <a:r>
              <a:rPr lang="en-GB" b="0" dirty="0" smtClean="0"/>
              <a:t>)</a:t>
            </a:r>
            <a:endParaRPr lang="en-GB" b="0" dirty="0"/>
          </a:p>
        </p:txBody>
      </p:sp>
    </p:spTree>
    <p:extLst>
      <p:ext uri="{BB962C8B-B14F-4D97-AF65-F5344CB8AC3E}">
        <p14:creationId xmlns:p14="http://schemas.microsoft.com/office/powerpoint/2010/main" val="2554862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i="1" dirty="0" smtClean="0"/>
              <a:t>“Religious </a:t>
            </a:r>
            <a:r>
              <a:rPr lang="en-GB" b="0" i="1" dirty="0"/>
              <a:t>experiences differ </a:t>
            </a:r>
            <a:r>
              <a:rPr lang="en-GB" b="0" i="1" dirty="0" smtClean="0"/>
              <a:t>partly because </a:t>
            </a:r>
            <a:r>
              <a:rPr lang="en-GB" b="0" i="1" dirty="0"/>
              <a:t>different religious ends are being pursued and achieved in relation </a:t>
            </a:r>
            <a:r>
              <a:rPr lang="en-GB" b="0" i="1" dirty="0" smtClean="0"/>
              <a:t>with God</a:t>
            </a:r>
            <a:r>
              <a:rPr lang="en-GB" b="0" i="1" dirty="0"/>
              <a:t>. This variety of ends and this variety in religious descriptions of the </a:t>
            </a:r>
            <a:r>
              <a:rPr lang="en-GB" b="0" i="1" dirty="0" smtClean="0"/>
              <a:t>religious object </a:t>
            </a:r>
            <a:r>
              <a:rPr lang="en-GB" b="0" i="1" dirty="0"/>
              <a:t>need not undercut the contention that there is one, determinate </a:t>
            </a:r>
            <a:r>
              <a:rPr lang="en-GB" b="0" i="1" dirty="0" smtClean="0"/>
              <a:t>religious ultimate</a:t>
            </a:r>
            <a:r>
              <a:rPr lang="en-GB" b="0" i="1" dirty="0"/>
              <a:t>, so long as that religious object is understood as complex in its </a:t>
            </a:r>
            <a:r>
              <a:rPr lang="en-GB" b="0" i="1" dirty="0" smtClean="0"/>
              <a:t>nature, with </a:t>
            </a:r>
            <a:r>
              <a:rPr lang="en-GB" b="0" i="1" dirty="0"/>
              <a:t>qualities that allow for varied relations with humans</a:t>
            </a:r>
            <a:r>
              <a:rPr lang="en-GB" b="0" i="1" dirty="0" smtClean="0"/>
              <a:t>.”</a:t>
            </a:r>
            <a:endParaRPr lang="en-GB" i="1" dirty="0"/>
          </a:p>
        </p:txBody>
      </p:sp>
      <p:sp>
        <p:nvSpPr>
          <p:cNvPr id="3" name="Content Placeholder 2"/>
          <p:cNvSpPr>
            <a:spLocks noGrp="1"/>
          </p:cNvSpPr>
          <p:nvPr>
            <p:ph sz="half" idx="2"/>
          </p:nvPr>
        </p:nvSpPr>
        <p:spPr/>
        <p:txBody>
          <a:bodyPr>
            <a:normAutofit fontScale="62500" lnSpcReduction="20000"/>
          </a:bodyPr>
          <a:lstStyle/>
          <a:p>
            <a:pPr marL="0" indent="0"/>
            <a:r>
              <a:rPr lang="en-GB" b="0" dirty="0" smtClean="0"/>
              <a:t>What is this a form of?</a:t>
            </a:r>
          </a:p>
          <a:p>
            <a:pPr marL="0" indent="0"/>
            <a:endParaRPr lang="en-GB" b="0" dirty="0"/>
          </a:p>
          <a:p>
            <a:pPr marL="0" indent="0"/>
            <a:r>
              <a:rPr lang="en-GB" b="0" dirty="0" smtClean="0"/>
              <a:t>What is Heim trying to avoid / achieve?</a:t>
            </a:r>
          </a:p>
          <a:p>
            <a:pPr marL="0" indent="0"/>
            <a:endParaRPr lang="en-GB" b="0" dirty="0"/>
          </a:p>
          <a:p>
            <a:pPr marL="0" indent="0"/>
            <a:r>
              <a:rPr lang="en-GB" b="0" dirty="0" smtClean="0"/>
              <a:t>What is the relation posited / required here between the religious ultimate and the conception of the religious ultimate in existing religions?</a:t>
            </a:r>
          </a:p>
          <a:p>
            <a:pPr marL="0" indent="0"/>
            <a:endParaRPr lang="en-GB" b="0" dirty="0"/>
          </a:p>
          <a:p>
            <a:pPr marL="0" indent="0"/>
            <a:r>
              <a:rPr lang="en-GB" b="0" dirty="0" smtClean="0"/>
              <a:t>What might those “varied relations with humans” be?</a:t>
            </a:r>
            <a:endParaRPr lang="en-GB" b="0" dirty="0"/>
          </a:p>
        </p:txBody>
      </p:sp>
      <p:sp>
        <p:nvSpPr>
          <p:cNvPr id="4" name="Title 3"/>
          <p:cNvSpPr>
            <a:spLocks noGrp="1"/>
          </p:cNvSpPr>
          <p:nvPr>
            <p:ph type="title"/>
          </p:nvPr>
        </p:nvSpPr>
        <p:spPr/>
        <p:txBody>
          <a:bodyPr/>
          <a:lstStyle/>
          <a:p>
            <a:r>
              <a:rPr lang="en-GB" dirty="0" err="1" smtClean="0"/>
              <a:t>HEim</a:t>
            </a:r>
            <a:endParaRPr lang="en-GB" dirty="0"/>
          </a:p>
        </p:txBody>
      </p:sp>
    </p:spTree>
    <p:extLst>
      <p:ext uri="{BB962C8B-B14F-4D97-AF65-F5344CB8AC3E}">
        <p14:creationId xmlns:p14="http://schemas.microsoft.com/office/powerpoint/2010/main" val="798735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i="1" dirty="0" smtClean="0"/>
              <a:t>“Pluralism </a:t>
            </a:r>
            <a:r>
              <a:rPr lang="en-GB" sz="1600" b="0" i="1" dirty="0"/>
              <a:t>looks real. The best explanation for this appearance turns out to </a:t>
            </a:r>
            <a:r>
              <a:rPr lang="en-GB" sz="1600" b="0" i="1" dirty="0" smtClean="0"/>
              <a:t>be that </a:t>
            </a:r>
            <a:r>
              <a:rPr lang="en-GB" sz="1600" b="0" i="1" dirty="0"/>
              <a:t>it is real. Even if there is one truly ultimate religious reality, there is no </a:t>
            </a:r>
            <a:r>
              <a:rPr lang="en-GB" sz="1600" b="0" i="1" dirty="0" smtClean="0"/>
              <a:t>reason that </a:t>
            </a:r>
            <a:r>
              <a:rPr lang="en-GB" sz="1600" b="0" i="1" dirty="0"/>
              <a:t>human beings might not attach themselves to some lesser power or </a:t>
            </a:r>
            <a:r>
              <a:rPr lang="en-GB" sz="1600" b="0" i="1" dirty="0" smtClean="0"/>
              <a:t>entity, give </a:t>
            </a:r>
            <a:r>
              <a:rPr lang="en-GB" sz="1600" b="0" i="1" dirty="0"/>
              <a:t>that power final priority in their lives, and so realize some end </a:t>
            </a:r>
            <a:r>
              <a:rPr lang="en-GB" sz="1600" b="0" i="1" dirty="0" smtClean="0"/>
              <a:t>commensurate with </a:t>
            </a:r>
            <a:r>
              <a:rPr lang="en-GB" sz="1600" b="0" i="1" dirty="0"/>
              <a:t>that relation. From one point of view this could be called </a:t>
            </a:r>
            <a:r>
              <a:rPr lang="en-GB" sz="1600" b="0" i="1" dirty="0" smtClean="0"/>
              <a:t>‘idolatry</a:t>
            </a:r>
            <a:r>
              <a:rPr lang="en-GB" sz="1600" b="0" i="1" dirty="0"/>
              <a:t>’, but </a:t>
            </a:r>
            <a:r>
              <a:rPr lang="en-GB" sz="1600" b="0" i="1" dirty="0" smtClean="0"/>
              <a:t>it does </a:t>
            </a:r>
            <a:r>
              <a:rPr lang="en-GB" sz="1600" b="0" i="1" dirty="0"/>
              <a:t>not follow </a:t>
            </a:r>
            <a:r>
              <a:rPr lang="en-GB" sz="1600" b="0" i="1" dirty="0" smtClean="0"/>
              <a:t>that idolatry </a:t>
            </a:r>
            <a:r>
              <a:rPr lang="en-GB" sz="1600" b="0" i="1" dirty="0"/>
              <a:t>is without its own rewards</a:t>
            </a:r>
            <a:r>
              <a:rPr lang="en-GB" sz="1600" b="0" i="1" dirty="0" smtClean="0"/>
              <a:t>.” </a:t>
            </a:r>
            <a:endParaRPr lang="en-GB" sz="1600" i="1" dirty="0"/>
          </a:p>
        </p:txBody>
      </p:sp>
      <p:sp>
        <p:nvSpPr>
          <p:cNvPr id="3" name="Content Placeholder 2"/>
          <p:cNvSpPr>
            <a:spLocks noGrp="1"/>
          </p:cNvSpPr>
          <p:nvPr>
            <p:ph sz="half" idx="2"/>
          </p:nvPr>
        </p:nvSpPr>
        <p:spPr/>
        <p:txBody>
          <a:bodyPr>
            <a:normAutofit fontScale="70000" lnSpcReduction="20000"/>
          </a:bodyPr>
          <a:lstStyle/>
          <a:p>
            <a:pPr marL="0" indent="0"/>
            <a:r>
              <a:rPr lang="en-GB" sz="2600" b="0" dirty="0" smtClean="0"/>
              <a:t>So what is Heim actually saying about religions generally and religious beliefs specifically?</a:t>
            </a:r>
          </a:p>
          <a:p>
            <a:pPr marL="0" indent="0"/>
            <a:endParaRPr lang="en-GB" sz="2600" b="0" dirty="0"/>
          </a:p>
          <a:p>
            <a:pPr marL="0" indent="0"/>
            <a:r>
              <a:rPr lang="en-GB" sz="2600" b="0" dirty="0" smtClean="0"/>
              <a:t>Is this any better / worse than </a:t>
            </a:r>
            <a:r>
              <a:rPr lang="en-GB" sz="2600" b="0" dirty="0" err="1" smtClean="0"/>
              <a:t>Rahner’s</a:t>
            </a:r>
            <a:r>
              <a:rPr lang="en-GB" sz="2600" b="0" dirty="0" smtClean="0"/>
              <a:t> ‘anonymous Christians’?</a:t>
            </a:r>
          </a:p>
          <a:p>
            <a:pPr marL="0" indent="0"/>
            <a:endParaRPr lang="en-GB" sz="2600" b="0" dirty="0"/>
          </a:p>
          <a:p>
            <a:pPr marL="0" indent="0"/>
            <a:r>
              <a:rPr lang="en-GB" sz="2600" b="0" dirty="0" smtClean="0"/>
              <a:t>How might this characterisation be received by those embedded within a religious tradition?</a:t>
            </a:r>
          </a:p>
          <a:p>
            <a:endParaRPr lang="en-GB" dirty="0"/>
          </a:p>
          <a:p>
            <a:endParaRPr lang="en-GB" dirty="0"/>
          </a:p>
        </p:txBody>
      </p:sp>
      <p:sp>
        <p:nvSpPr>
          <p:cNvPr id="4" name="Title 3"/>
          <p:cNvSpPr>
            <a:spLocks noGrp="1"/>
          </p:cNvSpPr>
          <p:nvPr>
            <p:ph type="title"/>
          </p:nvPr>
        </p:nvSpPr>
        <p:spPr/>
        <p:txBody>
          <a:bodyPr/>
          <a:lstStyle/>
          <a:p>
            <a:r>
              <a:rPr lang="en-GB" dirty="0" smtClean="0"/>
              <a:t>Heim</a:t>
            </a:r>
            <a:endParaRPr lang="en-GB" dirty="0"/>
          </a:p>
        </p:txBody>
      </p:sp>
    </p:spTree>
    <p:extLst>
      <p:ext uri="{BB962C8B-B14F-4D97-AF65-F5344CB8AC3E}">
        <p14:creationId xmlns:p14="http://schemas.microsoft.com/office/powerpoint/2010/main" val="874965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r>
              <a:rPr lang="en-GB" b="0" dirty="0" smtClean="0"/>
              <a:t>What does this mean / do?</a:t>
            </a:r>
            <a:endParaRPr lang="en-GB" b="0" dirty="0"/>
          </a:p>
        </p:txBody>
      </p:sp>
      <p:sp>
        <p:nvSpPr>
          <p:cNvPr id="3" name="Content Placeholder 2"/>
          <p:cNvSpPr>
            <a:spLocks noGrp="1"/>
          </p:cNvSpPr>
          <p:nvPr>
            <p:ph sz="half" idx="2"/>
          </p:nvPr>
        </p:nvSpPr>
        <p:spPr/>
        <p:txBody>
          <a:bodyPr>
            <a:normAutofit fontScale="55000" lnSpcReduction="20000"/>
          </a:bodyPr>
          <a:lstStyle/>
          <a:p>
            <a:pPr marL="0" indent="0"/>
            <a:r>
              <a:rPr lang="en-GB" b="0" i="1" dirty="0" err="1"/>
              <a:t>Lindbeck</a:t>
            </a:r>
            <a:r>
              <a:rPr lang="en-GB" b="0" i="1" dirty="0"/>
              <a:t> writes, ‘‘Adequate </a:t>
            </a:r>
            <a:r>
              <a:rPr lang="en-GB" b="0" i="1" dirty="0" smtClean="0"/>
              <a:t>categories are </a:t>
            </a:r>
            <a:r>
              <a:rPr lang="en-GB" b="0" i="1" dirty="0"/>
              <a:t>those which can be made to apply to what is taken to be real, and </a:t>
            </a:r>
            <a:r>
              <a:rPr lang="en-GB" b="0" i="1" dirty="0" smtClean="0"/>
              <a:t>which therefore </a:t>
            </a:r>
            <a:r>
              <a:rPr lang="en-GB" b="0" i="1" dirty="0"/>
              <a:t>make possible, though they do not guarantee, propositional, </a:t>
            </a:r>
            <a:r>
              <a:rPr lang="en-GB" b="0" i="1" dirty="0" smtClean="0"/>
              <a:t>practical, and </a:t>
            </a:r>
            <a:r>
              <a:rPr lang="en-GB" b="0" i="1" dirty="0"/>
              <a:t>symbolic truth</a:t>
            </a:r>
            <a:r>
              <a:rPr lang="en-GB" b="0" i="1" dirty="0" smtClean="0"/>
              <a:t>.’’ </a:t>
            </a:r>
            <a:r>
              <a:rPr lang="en-GB" b="0" i="1" dirty="0"/>
              <a:t>A religion that adequately develops these categories is ‘‘</a:t>
            </a:r>
            <a:r>
              <a:rPr lang="en-GB" b="0" i="1" dirty="0" smtClean="0"/>
              <a:t>categorically true.’’ A </a:t>
            </a:r>
            <a:r>
              <a:rPr lang="en-GB" b="0" i="1" dirty="0"/>
              <a:t>categorically true religion makes possible propositional </a:t>
            </a:r>
            <a:r>
              <a:rPr lang="en-GB" b="0" i="1" dirty="0" smtClean="0"/>
              <a:t>truth (and </a:t>
            </a:r>
            <a:r>
              <a:rPr lang="en-GB" b="0" i="1" dirty="0"/>
              <a:t>falsehood). Since different religions have the ability to develop these </a:t>
            </a:r>
            <a:r>
              <a:rPr lang="en-GB" b="0" i="1" dirty="0" smtClean="0"/>
              <a:t>categories, it </a:t>
            </a:r>
            <a:r>
              <a:rPr lang="en-GB" b="0" i="1" dirty="0"/>
              <a:t>is possible that different religions are categorically true. In this </a:t>
            </a:r>
            <a:r>
              <a:rPr lang="en-GB" b="0" i="1" dirty="0" smtClean="0"/>
              <a:t>sense, primacy </a:t>
            </a:r>
            <a:r>
              <a:rPr lang="en-GB" b="0" i="1" dirty="0"/>
              <a:t>pertains to adequacy, rather than superiority; religions that are </a:t>
            </a:r>
            <a:r>
              <a:rPr lang="en-GB" b="0" i="1" dirty="0" smtClean="0"/>
              <a:t>categorically true </a:t>
            </a:r>
            <a:r>
              <a:rPr lang="en-GB" b="0" i="1" dirty="0"/>
              <a:t>are truer than those that are not.</a:t>
            </a:r>
            <a:endParaRPr lang="en-GB" i="1" dirty="0"/>
          </a:p>
        </p:txBody>
      </p:sp>
      <p:sp>
        <p:nvSpPr>
          <p:cNvPr id="4" name="Title 3"/>
          <p:cNvSpPr>
            <a:spLocks noGrp="1"/>
          </p:cNvSpPr>
          <p:nvPr>
            <p:ph type="title"/>
          </p:nvPr>
        </p:nvSpPr>
        <p:spPr/>
        <p:txBody>
          <a:bodyPr/>
          <a:lstStyle/>
          <a:p>
            <a:r>
              <a:rPr lang="en-GB" dirty="0" err="1" smtClean="0"/>
              <a:t>Fegert</a:t>
            </a:r>
            <a:r>
              <a:rPr lang="en-GB" dirty="0" smtClean="0"/>
              <a:t> </a:t>
            </a:r>
            <a:endParaRPr lang="en-GB" dirty="0"/>
          </a:p>
        </p:txBody>
      </p:sp>
    </p:spTree>
    <p:extLst>
      <p:ext uri="{BB962C8B-B14F-4D97-AF65-F5344CB8AC3E}">
        <p14:creationId xmlns:p14="http://schemas.microsoft.com/office/powerpoint/2010/main" val="4021800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i="1" dirty="0" smtClean="0"/>
              <a:t>“Hick's </a:t>
            </a:r>
            <a:r>
              <a:rPr lang="en-GB" sz="1600" b="0" i="1" dirty="0"/>
              <a:t>distinction between the </a:t>
            </a:r>
            <a:r>
              <a:rPr lang="en-GB" sz="1600" b="0" i="1" dirty="0" err="1"/>
              <a:t>noumenal</a:t>
            </a:r>
            <a:r>
              <a:rPr lang="en-GB" sz="1600" b="0" i="1" dirty="0"/>
              <a:t> and </a:t>
            </a:r>
            <a:r>
              <a:rPr lang="en-GB" sz="1600" b="0" i="1" dirty="0" smtClean="0"/>
              <a:t>phenomenal is </a:t>
            </a:r>
            <a:r>
              <a:rPr lang="en-GB" sz="1600" b="0" i="1" dirty="0"/>
              <a:t>such that Hick is driven to say that no one image of the </a:t>
            </a:r>
            <a:r>
              <a:rPr lang="en-GB" sz="1600" b="0" i="1" dirty="0" err="1" smtClean="0"/>
              <a:t>noumenal</a:t>
            </a:r>
            <a:r>
              <a:rPr lang="en-GB" sz="1600" b="0" i="1" dirty="0" smtClean="0"/>
              <a:t> is </a:t>
            </a:r>
            <a:r>
              <a:rPr lang="en-GB" sz="1600" b="0" i="1" dirty="0"/>
              <a:t>privileged which then means that the statement that the Real is all </a:t>
            </a:r>
            <a:r>
              <a:rPr lang="en-GB" sz="1600" b="0" i="1" dirty="0" smtClean="0"/>
              <a:t>loving and </a:t>
            </a:r>
            <a:r>
              <a:rPr lang="en-GB" sz="1600" b="0" i="1" dirty="0"/>
              <a:t>desires the salvation and well being of all persons and draws them </a:t>
            </a:r>
            <a:r>
              <a:rPr lang="en-GB" sz="1600" b="0" i="1" dirty="0" smtClean="0"/>
              <a:t>into communion </a:t>
            </a:r>
            <a:r>
              <a:rPr lang="en-GB" sz="1600" b="0" i="1" dirty="0"/>
              <a:t>with itself cannot be said to be truer than the statement </a:t>
            </a:r>
            <a:r>
              <a:rPr lang="en-GB" sz="1600" b="0" i="1" dirty="0" smtClean="0"/>
              <a:t>that finally </a:t>
            </a:r>
            <a:r>
              <a:rPr lang="en-GB" sz="1600" b="0" i="1" dirty="0"/>
              <a:t>the Real is no different from the ultimate reality of all persons and </a:t>
            </a:r>
            <a:r>
              <a:rPr lang="en-GB" sz="1600" b="0" i="1" dirty="0" smtClean="0"/>
              <a:t>the ultimate </a:t>
            </a:r>
            <a:r>
              <a:rPr lang="en-GB" sz="1600" b="0" i="1" dirty="0"/>
              <a:t>state consists in pure consciousness, without distinction and difference</a:t>
            </a:r>
            <a:r>
              <a:rPr lang="en-GB" sz="1600" b="0" i="1" dirty="0" smtClean="0"/>
              <a:t>.”</a:t>
            </a:r>
            <a:endParaRPr lang="en-GB" sz="1600" i="1" dirty="0"/>
          </a:p>
        </p:txBody>
      </p:sp>
      <p:sp>
        <p:nvSpPr>
          <p:cNvPr id="3" name="Content Placeholder 2"/>
          <p:cNvSpPr>
            <a:spLocks noGrp="1"/>
          </p:cNvSpPr>
          <p:nvPr>
            <p:ph sz="half" idx="2"/>
          </p:nvPr>
        </p:nvSpPr>
        <p:spPr/>
        <p:txBody>
          <a:bodyPr>
            <a:normAutofit/>
          </a:bodyPr>
          <a:lstStyle/>
          <a:p>
            <a:pPr marL="0" indent="0"/>
            <a:r>
              <a:rPr lang="en-GB" sz="1600" b="0" dirty="0" smtClean="0"/>
              <a:t>What is the point of this?</a:t>
            </a:r>
          </a:p>
          <a:p>
            <a:pPr marL="0" indent="0"/>
            <a:endParaRPr lang="en-GB" sz="1600" b="0" dirty="0"/>
          </a:p>
          <a:p>
            <a:pPr marL="0" indent="0"/>
            <a:r>
              <a:rPr lang="en-GB" sz="1600" b="0" dirty="0" smtClean="0"/>
              <a:t>Does this say anything about anything?</a:t>
            </a:r>
          </a:p>
          <a:p>
            <a:pPr marL="0" indent="0"/>
            <a:endParaRPr lang="en-GB" sz="1600" b="0" dirty="0"/>
          </a:p>
          <a:p>
            <a:pPr marL="0" indent="0"/>
            <a:r>
              <a:rPr lang="en-GB" sz="1600" b="0" dirty="0" smtClean="0"/>
              <a:t>For Hick, in </a:t>
            </a:r>
            <a:r>
              <a:rPr lang="en-GB" sz="1600" b="0" dirty="0" err="1" smtClean="0"/>
              <a:t>D’Costa’s</a:t>
            </a:r>
            <a:r>
              <a:rPr lang="en-GB" sz="1600" b="0" dirty="0" smtClean="0"/>
              <a:t> reading, the Real is simultaneously nothing and everything. </a:t>
            </a:r>
            <a:endParaRPr lang="en-GB" sz="1600" b="0" dirty="0"/>
          </a:p>
        </p:txBody>
      </p:sp>
      <p:sp>
        <p:nvSpPr>
          <p:cNvPr id="4" name="Title 3"/>
          <p:cNvSpPr>
            <a:spLocks noGrp="1"/>
          </p:cNvSpPr>
          <p:nvPr>
            <p:ph type="title"/>
          </p:nvPr>
        </p:nvSpPr>
        <p:spPr/>
        <p:txBody>
          <a:bodyPr/>
          <a:lstStyle/>
          <a:p>
            <a:r>
              <a:rPr lang="en-GB" dirty="0" err="1" smtClean="0"/>
              <a:t>D’Costa</a:t>
            </a:r>
            <a:endParaRPr lang="en-GB" dirty="0"/>
          </a:p>
        </p:txBody>
      </p:sp>
    </p:spTree>
    <p:extLst>
      <p:ext uri="{BB962C8B-B14F-4D97-AF65-F5344CB8AC3E}">
        <p14:creationId xmlns:p14="http://schemas.microsoft.com/office/powerpoint/2010/main" val="2063936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smtClean="0"/>
              <a:t>We have seen throughout this course that the typology has a number of issues, even when it is used and applied correctly</a:t>
            </a:r>
          </a:p>
          <a:p>
            <a:pPr marL="0" indent="0"/>
            <a:endParaRPr lang="en-GB" sz="1400" b="0" dirty="0"/>
          </a:p>
          <a:p>
            <a:pPr marL="0" indent="0"/>
            <a:r>
              <a:rPr lang="en-GB" sz="1400" b="0" dirty="0" smtClean="0"/>
              <a:t>These issues often relate to the way in which the typology aims to measure things and the way the typology attempts to describe things</a:t>
            </a:r>
          </a:p>
          <a:p>
            <a:pPr marL="0" indent="0"/>
            <a:endParaRPr lang="en-GB" sz="1400" b="0" dirty="0"/>
          </a:p>
          <a:p>
            <a:pPr marL="0" indent="0"/>
            <a:r>
              <a:rPr lang="en-GB" sz="1400" b="0" dirty="0" smtClean="0"/>
              <a:t>This is obviously not the only way to do dialogue, although it is a critical part of conceptualising and understanding the entire oeuvre of dialogue studies.</a:t>
            </a:r>
            <a:endParaRPr lang="en-GB" sz="1400" b="0" dirty="0"/>
          </a:p>
        </p:txBody>
      </p:sp>
      <p:sp>
        <p:nvSpPr>
          <p:cNvPr id="3" name="Content Placeholder 2"/>
          <p:cNvSpPr>
            <a:spLocks noGrp="1"/>
          </p:cNvSpPr>
          <p:nvPr>
            <p:ph sz="half" idx="2"/>
          </p:nvPr>
        </p:nvSpPr>
        <p:spPr/>
        <p:txBody>
          <a:bodyPr>
            <a:noAutofit/>
          </a:bodyPr>
          <a:lstStyle/>
          <a:p>
            <a:pPr marL="0" indent="0"/>
            <a:r>
              <a:rPr lang="en-GB" sz="1400" b="0" dirty="0" smtClean="0"/>
              <a:t>We have looked at the “approaches” section of the course, now we begin to move onto the “methods” section.</a:t>
            </a:r>
          </a:p>
          <a:p>
            <a:pPr marL="0" indent="0"/>
            <a:endParaRPr lang="en-GB" sz="1400" b="0" dirty="0"/>
          </a:p>
          <a:p>
            <a:pPr marL="0" indent="0"/>
            <a:r>
              <a:rPr lang="en-GB" sz="1400" b="0" dirty="0" smtClean="0"/>
              <a:t>Moving from thinking about dialogue generally, to thinking about the ways in which we can </a:t>
            </a:r>
            <a:r>
              <a:rPr lang="en-GB" sz="1400" b="0" i="1" dirty="0" smtClean="0"/>
              <a:t>do</a:t>
            </a:r>
            <a:r>
              <a:rPr lang="en-GB" sz="1400" b="0" dirty="0" smtClean="0"/>
              <a:t> dialogue.</a:t>
            </a:r>
          </a:p>
          <a:p>
            <a:pPr marL="0" indent="0"/>
            <a:endParaRPr lang="en-GB" sz="1400" b="0" dirty="0"/>
          </a:p>
          <a:p>
            <a:pPr marL="0" indent="0"/>
            <a:r>
              <a:rPr lang="en-GB" sz="1400" b="0" dirty="0" smtClean="0"/>
              <a:t>We are going to quickly look at two other optional “forms” of dialogue: practical and through art like film (or music)</a:t>
            </a:r>
            <a:endParaRPr lang="en-GB" sz="1400" dirty="0"/>
          </a:p>
        </p:txBody>
      </p:sp>
      <p:sp>
        <p:nvSpPr>
          <p:cNvPr id="4" name="Title 3"/>
          <p:cNvSpPr>
            <a:spLocks noGrp="1"/>
          </p:cNvSpPr>
          <p:nvPr>
            <p:ph type="title"/>
          </p:nvPr>
        </p:nvSpPr>
        <p:spPr/>
        <p:txBody>
          <a:bodyPr/>
          <a:lstStyle/>
          <a:p>
            <a:r>
              <a:rPr lang="en-GB" dirty="0" smtClean="0"/>
              <a:t>Typology</a:t>
            </a:r>
            <a:endParaRPr lang="en-GB" dirty="0"/>
          </a:p>
        </p:txBody>
      </p:sp>
    </p:spTree>
    <p:extLst>
      <p:ext uri="{BB962C8B-B14F-4D97-AF65-F5344CB8AC3E}">
        <p14:creationId xmlns:p14="http://schemas.microsoft.com/office/powerpoint/2010/main" val="3058945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Practical dialogues</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00857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So, what is practical dialogue?</a:t>
            </a:r>
          </a:p>
          <a:p>
            <a:pPr marL="0" indent="0"/>
            <a:endParaRPr lang="en-GB" sz="1600" b="0" dirty="0"/>
          </a:p>
          <a:p>
            <a:pPr marL="0" indent="0"/>
            <a:r>
              <a:rPr lang="en-GB" sz="1600" b="0" dirty="0" smtClean="0"/>
              <a:t>Practical dialogue is the idea that religions talking to each other does not have to be about specifically religious things (e.g. salvation, or doctrine, or beliefs etc.) but can be about “practical” things.</a:t>
            </a:r>
          </a:p>
          <a:p>
            <a:pPr marL="0" indent="0"/>
            <a:endParaRPr lang="en-GB" sz="1600" b="0" dirty="0"/>
          </a:p>
          <a:p>
            <a:pPr marL="0" indent="0"/>
            <a:endParaRPr lang="en-GB" sz="1600" b="0" dirty="0"/>
          </a:p>
        </p:txBody>
      </p:sp>
      <p:sp>
        <p:nvSpPr>
          <p:cNvPr id="3" name="Content Placeholder 2"/>
          <p:cNvSpPr>
            <a:spLocks noGrp="1"/>
          </p:cNvSpPr>
          <p:nvPr>
            <p:ph sz="half" idx="2"/>
          </p:nvPr>
        </p:nvSpPr>
        <p:spPr/>
        <p:txBody>
          <a:bodyPr>
            <a:normAutofit/>
          </a:bodyPr>
          <a:lstStyle/>
          <a:p>
            <a:pPr marL="0" indent="0"/>
            <a:r>
              <a:rPr lang="en-GB" sz="1600" b="0" dirty="0"/>
              <a:t>These practical things can vary – shared space is a </a:t>
            </a:r>
            <a:r>
              <a:rPr lang="en-GB" sz="1600" b="0" dirty="0" smtClean="0"/>
              <a:t>common example.</a:t>
            </a:r>
          </a:p>
          <a:p>
            <a:pPr marL="0" indent="0"/>
            <a:endParaRPr lang="en-GB" sz="1600" b="0" dirty="0"/>
          </a:p>
          <a:p>
            <a:pPr marL="0" indent="0"/>
            <a:r>
              <a:rPr lang="en-GB" sz="1600" b="0" dirty="0" smtClean="0"/>
              <a:t>A mosque and a church may decide to share a car park, as the mosque will be busy on a Friday and the church will be busy on a Sunday.</a:t>
            </a:r>
          </a:p>
          <a:p>
            <a:pPr marL="0" indent="0"/>
            <a:endParaRPr lang="en-GB" sz="1600" b="0" dirty="0"/>
          </a:p>
          <a:p>
            <a:pPr marL="0" indent="0"/>
            <a:r>
              <a:rPr lang="en-GB" sz="1600" b="0" dirty="0" smtClean="0"/>
              <a:t>Sharing resources allow both establishments to function better (and separately). </a:t>
            </a:r>
            <a:endParaRPr lang="en-GB" sz="1600" b="0" dirty="0"/>
          </a:p>
          <a:p>
            <a:pPr marL="0" indent="0"/>
            <a:endParaRPr lang="en-GB" sz="1600" b="0" dirty="0"/>
          </a:p>
        </p:txBody>
      </p:sp>
      <p:sp>
        <p:nvSpPr>
          <p:cNvPr id="4" name="Title 3"/>
          <p:cNvSpPr>
            <a:spLocks noGrp="1"/>
          </p:cNvSpPr>
          <p:nvPr>
            <p:ph type="title"/>
          </p:nvPr>
        </p:nvSpPr>
        <p:spPr/>
        <p:txBody>
          <a:bodyPr/>
          <a:lstStyle/>
          <a:p>
            <a:r>
              <a:rPr lang="en-GB" dirty="0" smtClean="0"/>
              <a:t>Practical Dialogues</a:t>
            </a:r>
            <a:endParaRPr lang="en-GB" dirty="0"/>
          </a:p>
        </p:txBody>
      </p:sp>
    </p:spTree>
    <p:extLst>
      <p:ext uri="{BB962C8B-B14F-4D97-AF65-F5344CB8AC3E}">
        <p14:creationId xmlns:p14="http://schemas.microsoft.com/office/powerpoint/2010/main" val="534640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Another example might be shared opposition to a political decision</a:t>
            </a:r>
          </a:p>
          <a:p>
            <a:pPr marL="0" indent="0"/>
            <a:endParaRPr lang="en-GB" sz="1600" b="0" dirty="0"/>
          </a:p>
          <a:p>
            <a:pPr marL="0" indent="0"/>
            <a:r>
              <a:rPr lang="en-GB" sz="1600" b="0" dirty="0" smtClean="0"/>
              <a:t>For example, both Christian and Muslim communities may be opposed to abortion.</a:t>
            </a:r>
          </a:p>
          <a:p>
            <a:pPr marL="0" indent="0"/>
            <a:endParaRPr lang="en-GB" sz="1600" b="0" dirty="0"/>
          </a:p>
          <a:p>
            <a:pPr marL="0" indent="0"/>
            <a:r>
              <a:rPr lang="en-GB" sz="1600" b="0" dirty="0" smtClean="0"/>
              <a:t>By engaging in practical dialogue over issues like lobbying, political involvement, banners, or protests, they can more effectively present their voices in the political arena. </a:t>
            </a:r>
            <a:endParaRPr lang="en-GB" sz="1600" b="0" dirty="0"/>
          </a:p>
        </p:txBody>
      </p:sp>
      <p:sp>
        <p:nvSpPr>
          <p:cNvPr id="3" name="Content Placeholder 2"/>
          <p:cNvSpPr>
            <a:spLocks noGrp="1"/>
          </p:cNvSpPr>
          <p:nvPr>
            <p:ph sz="half" idx="2"/>
          </p:nvPr>
        </p:nvSpPr>
        <p:spPr/>
        <p:txBody>
          <a:bodyPr>
            <a:normAutofit/>
          </a:bodyPr>
          <a:lstStyle/>
          <a:p>
            <a:pPr marL="0" indent="0"/>
            <a:r>
              <a:rPr lang="en-GB" sz="1600" b="0" dirty="0" smtClean="0"/>
              <a:t>Another (final) example, might be the development of joint activities between the religious groups, for example the running of a soup kitchen or food bank.</a:t>
            </a:r>
          </a:p>
          <a:p>
            <a:pPr marL="0" indent="0"/>
            <a:endParaRPr lang="en-GB" sz="1600" b="0" dirty="0"/>
          </a:p>
          <a:p>
            <a:pPr marL="0" indent="0"/>
            <a:r>
              <a:rPr lang="en-GB" sz="1600" b="0" dirty="0" smtClean="0"/>
              <a:t>Each religious tradition follows its own teachings regarding the provision of aid, but pool their resources when delivering it to the local community. </a:t>
            </a:r>
            <a:endParaRPr lang="en-GB" sz="1600" b="0" dirty="0"/>
          </a:p>
        </p:txBody>
      </p:sp>
      <p:sp>
        <p:nvSpPr>
          <p:cNvPr id="4" name="Title 3"/>
          <p:cNvSpPr>
            <a:spLocks noGrp="1"/>
          </p:cNvSpPr>
          <p:nvPr>
            <p:ph type="title"/>
          </p:nvPr>
        </p:nvSpPr>
        <p:spPr/>
        <p:txBody>
          <a:bodyPr/>
          <a:lstStyle/>
          <a:p>
            <a:r>
              <a:rPr lang="en-GB" dirty="0"/>
              <a:t>Practical Dialogues</a:t>
            </a:r>
          </a:p>
        </p:txBody>
      </p:sp>
    </p:spTree>
    <p:extLst>
      <p:ext uri="{BB962C8B-B14F-4D97-AF65-F5344CB8AC3E}">
        <p14:creationId xmlns:p14="http://schemas.microsoft.com/office/powerpoint/2010/main" val="2395121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Practical Dialogue is often conceived </a:t>
            </a:r>
            <a:r>
              <a:rPr lang="en-GB" sz="1600" b="0" dirty="0"/>
              <a:t>of as a way of achieving the goals of dialogue while bypassing the </a:t>
            </a:r>
            <a:r>
              <a:rPr lang="en-GB" sz="1600" b="0" dirty="0" smtClean="0"/>
              <a:t>difficulties present in the type of dialogue we have discussed in the last few weeks.</a:t>
            </a:r>
            <a:endParaRPr lang="en-GB" sz="1600" b="0" dirty="0"/>
          </a:p>
          <a:p>
            <a:endParaRPr lang="en-GB" sz="1600" dirty="0"/>
          </a:p>
        </p:txBody>
      </p:sp>
      <p:sp>
        <p:nvSpPr>
          <p:cNvPr id="3" name="Content Placeholder 2"/>
          <p:cNvSpPr>
            <a:spLocks noGrp="1"/>
          </p:cNvSpPr>
          <p:nvPr>
            <p:ph sz="half" idx="2"/>
          </p:nvPr>
        </p:nvSpPr>
        <p:spPr/>
        <p:txBody>
          <a:bodyPr>
            <a:noAutofit/>
          </a:bodyPr>
          <a:lstStyle/>
          <a:p>
            <a:pPr marL="0" indent="0"/>
            <a:r>
              <a:rPr lang="en-GB" sz="1600" b="0" dirty="0"/>
              <a:t>Which leads us onto the question of “what are the goals of most forms of dialogue” or “why do we do dialogue”?</a:t>
            </a:r>
          </a:p>
          <a:p>
            <a:pPr marL="0" indent="0"/>
            <a:endParaRPr lang="en-GB" sz="1600" b="0" dirty="0"/>
          </a:p>
          <a:p>
            <a:pPr marL="0" indent="0"/>
            <a:r>
              <a:rPr lang="en-GB" sz="1600" b="0" dirty="0"/>
              <a:t>Take </a:t>
            </a:r>
            <a:r>
              <a:rPr lang="en-GB" sz="1600" b="0" dirty="0" smtClean="0"/>
              <a:t>10-15 </a:t>
            </a:r>
            <a:r>
              <a:rPr lang="en-GB" sz="1600" b="0" dirty="0" err="1" smtClean="0"/>
              <a:t>mins</a:t>
            </a:r>
            <a:r>
              <a:rPr lang="en-GB" sz="1600" b="0" dirty="0" smtClean="0"/>
              <a:t> </a:t>
            </a:r>
            <a:r>
              <a:rPr lang="en-GB" sz="1600" b="0" dirty="0"/>
              <a:t>and think about the various reasons dialogue is undertake and what the spoken / unspoken goals of instances </a:t>
            </a:r>
            <a:r>
              <a:rPr lang="en-GB" sz="1600" b="0" dirty="0" smtClean="0"/>
              <a:t>of </a:t>
            </a:r>
            <a:r>
              <a:rPr lang="en-GB" sz="1600" b="0" dirty="0"/>
              <a:t>dialogue often are.</a:t>
            </a:r>
          </a:p>
          <a:p>
            <a:pPr marL="0" indent="0"/>
            <a:endParaRPr lang="en-GB" sz="1600" b="0" dirty="0"/>
          </a:p>
          <a:p>
            <a:pPr marL="0" indent="0"/>
            <a:r>
              <a:rPr lang="en-GB" sz="1600" b="0" dirty="0"/>
              <a:t>If you get stuck, think about the recent conference – what are the underlying themes present?</a:t>
            </a:r>
          </a:p>
          <a:p>
            <a:endParaRPr lang="en-GB" sz="1600" dirty="0"/>
          </a:p>
        </p:txBody>
      </p:sp>
      <p:sp>
        <p:nvSpPr>
          <p:cNvPr id="4" name="Title 3"/>
          <p:cNvSpPr>
            <a:spLocks noGrp="1"/>
          </p:cNvSpPr>
          <p:nvPr>
            <p:ph type="title"/>
          </p:nvPr>
        </p:nvSpPr>
        <p:spPr/>
        <p:txBody>
          <a:bodyPr/>
          <a:lstStyle/>
          <a:p>
            <a:r>
              <a:rPr lang="en-GB" dirty="0"/>
              <a:t>Practical Dialogues</a:t>
            </a:r>
          </a:p>
        </p:txBody>
      </p:sp>
    </p:spTree>
    <p:extLst>
      <p:ext uri="{BB962C8B-B14F-4D97-AF65-F5344CB8AC3E}">
        <p14:creationId xmlns:p14="http://schemas.microsoft.com/office/powerpoint/2010/main" val="1382159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Some other questions about this framing of practical dialogue include:</a:t>
            </a:r>
          </a:p>
          <a:p>
            <a:pPr marL="0" indent="0"/>
            <a:endParaRPr lang="en-GB" b="0" dirty="0"/>
          </a:p>
          <a:p>
            <a:pPr marL="0" indent="0"/>
            <a:r>
              <a:rPr lang="en-GB" b="0" dirty="0" smtClean="0"/>
              <a:t>What is the point of practical dialogue?</a:t>
            </a:r>
          </a:p>
          <a:p>
            <a:pPr marL="0" indent="0"/>
            <a:endParaRPr lang="en-GB" b="0" dirty="0"/>
          </a:p>
          <a:p>
            <a:pPr marL="0" indent="0"/>
            <a:r>
              <a:rPr lang="en-GB" b="0" dirty="0" smtClean="0"/>
              <a:t>Is practical dialogue interfaith dialogue?</a:t>
            </a:r>
          </a:p>
          <a:p>
            <a:pPr marL="0" indent="0"/>
            <a:endParaRPr lang="en-GB" b="0" dirty="0"/>
          </a:p>
          <a:p>
            <a:pPr marL="0" indent="0"/>
            <a:r>
              <a:rPr lang="en-GB" b="0" dirty="0" smtClean="0"/>
              <a:t>How does one conceptualise the approach to the Other that allows for practical dialogue?</a:t>
            </a:r>
          </a:p>
          <a:p>
            <a:pPr marL="0" indent="0"/>
            <a:endParaRPr lang="en-GB" b="0" dirty="0"/>
          </a:p>
          <a:p>
            <a:pPr marL="0" indent="0"/>
            <a:endParaRPr lang="en-GB" b="0" dirty="0"/>
          </a:p>
        </p:txBody>
      </p:sp>
      <p:sp>
        <p:nvSpPr>
          <p:cNvPr id="3" name="Content Placeholder 2"/>
          <p:cNvSpPr>
            <a:spLocks noGrp="1"/>
          </p:cNvSpPr>
          <p:nvPr>
            <p:ph sz="half" idx="2"/>
          </p:nvPr>
        </p:nvSpPr>
        <p:spPr/>
        <p:txBody>
          <a:bodyPr>
            <a:normAutofit fontScale="62500" lnSpcReduction="20000"/>
          </a:bodyPr>
          <a:lstStyle/>
          <a:p>
            <a:pPr marL="0" indent="0"/>
            <a:r>
              <a:rPr lang="en-GB" b="0" dirty="0" smtClean="0"/>
              <a:t>What does practical dialogue assume?</a:t>
            </a:r>
          </a:p>
          <a:p>
            <a:pPr marL="0" indent="0"/>
            <a:endParaRPr lang="en-GB" b="0" dirty="0"/>
          </a:p>
          <a:p>
            <a:pPr marL="0" indent="0"/>
            <a:r>
              <a:rPr lang="en-GB" b="0" dirty="0" smtClean="0"/>
              <a:t>Can one “bracket” one’s faith to this degree when discussing actions driven by faith e.g. charity?</a:t>
            </a:r>
          </a:p>
          <a:p>
            <a:pPr marL="0" indent="0"/>
            <a:endParaRPr lang="en-GB" b="0" dirty="0"/>
          </a:p>
          <a:p>
            <a:pPr marL="0" indent="0"/>
            <a:r>
              <a:rPr lang="en-GB" b="0" dirty="0" smtClean="0"/>
              <a:t>Does practical dialogue answer the questions we discussed that give rise to dialogues – if so, how?</a:t>
            </a:r>
            <a:endParaRPr lang="en-GB" b="0" dirty="0"/>
          </a:p>
        </p:txBody>
      </p:sp>
      <p:sp>
        <p:nvSpPr>
          <p:cNvPr id="4" name="Title 3"/>
          <p:cNvSpPr>
            <a:spLocks noGrp="1"/>
          </p:cNvSpPr>
          <p:nvPr>
            <p:ph type="title"/>
          </p:nvPr>
        </p:nvSpPr>
        <p:spPr/>
        <p:txBody>
          <a:bodyPr/>
          <a:lstStyle/>
          <a:p>
            <a:r>
              <a:rPr lang="en-GB" dirty="0"/>
              <a:t>Practical Dialogues</a:t>
            </a:r>
          </a:p>
        </p:txBody>
      </p:sp>
    </p:spTree>
    <p:extLst>
      <p:ext uri="{BB962C8B-B14F-4D97-AF65-F5344CB8AC3E}">
        <p14:creationId xmlns:p14="http://schemas.microsoft.com/office/powerpoint/2010/main" val="2888298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Dialogue through Art</a:t>
            </a:r>
            <a:endParaRPr lang="en-GB" sz="4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69508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500" b="0" dirty="0" smtClean="0"/>
              <a:t>Film is another arena in which dialogue is often posited to exist.</a:t>
            </a:r>
          </a:p>
          <a:p>
            <a:pPr marL="0" indent="0"/>
            <a:endParaRPr lang="en-GB" sz="1500" b="0" dirty="0"/>
          </a:p>
          <a:p>
            <a:pPr marL="0" indent="0"/>
            <a:r>
              <a:rPr lang="en-GB" sz="1500" b="0" dirty="0" smtClean="0"/>
              <a:t>This arises both from the creative process, utilising and being inspired by multiple sources, and the representation of narrative on the screen, which can represent and tell multiple different stories.</a:t>
            </a:r>
          </a:p>
          <a:p>
            <a:pPr marL="0" indent="0"/>
            <a:endParaRPr lang="en-GB" sz="1500" b="0" dirty="0"/>
          </a:p>
        </p:txBody>
      </p:sp>
      <p:sp>
        <p:nvSpPr>
          <p:cNvPr id="3" name="Content Placeholder 2"/>
          <p:cNvSpPr>
            <a:spLocks noGrp="1"/>
          </p:cNvSpPr>
          <p:nvPr>
            <p:ph sz="half" idx="2"/>
          </p:nvPr>
        </p:nvSpPr>
        <p:spPr/>
        <p:txBody>
          <a:bodyPr>
            <a:noAutofit/>
          </a:bodyPr>
          <a:lstStyle/>
          <a:p>
            <a:pPr marL="0" indent="0"/>
            <a:r>
              <a:rPr lang="en-GB" sz="1500" b="0" dirty="0" smtClean="0"/>
              <a:t>This </a:t>
            </a:r>
            <a:r>
              <a:rPr lang="en-GB" sz="1500" b="0" dirty="0"/>
              <a:t>can be a form of individual dialogue (an individual director telling a story about / through multiple traditions) or a collective dialogue (film being used by multiple representatives of different traditions to tell stories) </a:t>
            </a:r>
          </a:p>
          <a:p>
            <a:pPr marL="0" indent="0"/>
            <a:endParaRPr lang="en-GB" sz="1500" b="0" dirty="0"/>
          </a:p>
          <a:p>
            <a:pPr marL="0" indent="0"/>
            <a:r>
              <a:rPr lang="en-GB" sz="1500" b="0" dirty="0" smtClean="0"/>
              <a:t>Dialogue in film can also occur through the telling of stories and interactions between characters that are seen to represent differing traditions themselves – for example a Christian character and a Hindu character </a:t>
            </a:r>
            <a:endParaRPr lang="en-GB" sz="1500" b="0" dirty="0"/>
          </a:p>
        </p:txBody>
      </p:sp>
      <p:sp>
        <p:nvSpPr>
          <p:cNvPr id="4" name="Title 3"/>
          <p:cNvSpPr>
            <a:spLocks noGrp="1"/>
          </p:cNvSpPr>
          <p:nvPr>
            <p:ph type="title"/>
          </p:nvPr>
        </p:nvSpPr>
        <p:spPr/>
        <p:txBody>
          <a:bodyPr/>
          <a:lstStyle/>
          <a:p>
            <a:r>
              <a:rPr lang="en-GB" dirty="0"/>
              <a:t>Dialogue through Film</a:t>
            </a:r>
          </a:p>
        </p:txBody>
      </p:sp>
    </p:spTree>
    <p:extLst>
      <p:ext uri="{BB962C8B-B14F-4D97-AF65-F5344CB8AC3E}">
        <p14:creationId xmlns:p14="http://schemas.microsoft.com/office/powerpoint/2010/main" val="2884794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44008" y="980728"/>
            <a:ext cx="3200400" cy="3712464"/>
          </a:xfrm>
        </p:spPr>
        <p:txBody>
          <a:bodyPr>
            <a:normAutofit fontScale="55000" lnSpcReduction="20000"/>
          </a:bodyPr>
          <a:lstStyle/>
          <a:p>
            <a:pPr marL="0" indent="0"/>
            <a:r>
              <a:rPr lang="en-GB" dirty="0" smtClean="0"/>
              <a:t>The Imam and the Pastor </a:t>
            </a:r>
          </a:p>
          <a:p>
            <a:pPr marL="0" indent="0"/>
            <a:r>
              <a:rPr lang="en-GB" b="0" dirty="0" smtClean="0"/>
              <a:t>This </a:t>
            </a:r>
            <a:r>
              <a:rPr lang="en-GB" b="0" dirty="0"/>
              <a:t>documentary depicts the reconciliation between two Nigerians who fought in opposing militias during religious conflict: Imam Muhammad </a:t>
            </a:r>
            <a:r>
              <a:rPr lang="en-GB" b="0" dirty="0" err="1"/>
              <a:t>Ashafa</a:t>
            </a:r>
            <a:r>
              <a:rPr lang="en-GB" b="0" dirty="0"/>
              <a:t> and Pastor James </a:t>
            </a:r>
            <a:r>
              <a:rPr lang="en-GB" b="0" dirty="0" err="1"/>
              <a:t>Wuye</a:t>
            </a:r>
            <a:r>
              <a:rPr lang="en-GB" b="0" dirty="0"/>
              <a:t>. It shows their change of heart and the peace-making initiatives which have flowed from it. The film, narrated by </a:t>
            </a:r>
            <a:r>
              <a:rPr lang="en-GB" b="0" dirty="0" err="1"/>
              <a:t>Rageh</a:t>
            </a:r>
            <a:r>
              <a:rPr lang="en-GB" b="0" dirty="0"/>
              <a:t> </a:t>
            </a:r>
            <a:r>
              <a:rPr lang="en-GB" b="0" dirty="0" err="1"/>
              <a:t>Omaar</a:t>
            </a:r>
            <a:r>
              <a:rPr lang="en-GB" b="0" dirty="0"/>
              <a:t>, shows that it is possible for the perpetrators of interreligious violence to become instigators of peace. It is both a story of forgiveness and a case study of grass-root initiatives to rebuild communities torn apart by conflict.</a:t>
            </a:r>
            <a:endParaRPr lang="en-GB" dirty="0"/>
          </a:p>
        </p:txBody>
      </p:sp>
      <p:sp>
        <p:nvSpPr>
          <p:cNvPr id="3" name="Content Placeholder 2"/>
          <p:cNvSpPr>
            <a:spLocks noGrp="1"/>
          </p:cNvSpPr>
          <p:nvPr>
            <p:ph sz="half" idx="2"/>
          </p:nvPr>
        </p:nvSpPr>
        <p:spPr>
          <a:xfrm>
            <a:off x="827584" y="1052736"/>
            <a:ext cx="3200400" cy="3712464"/>
          </a:xfrm>
        </p:spPr>
        <p:txBody>
          <a:bodyPr>
            <a:normAutofit fontScale="55000" lnSpcReduction="20000"/>
          </a:bodyPr>
          <a:lstStyle/>
          <a:p>
            <a:pPr marL="0" indent="0"/>
            <a:r>
              <a:rPr lang="en-GB" b="0" dirty="0" smtClean="0"/>
              <a:t>These can be documentary films like the following two, or artistic  films that attempt to make us question our understanding of faith</a:t>
            </a:r>
            <a:endParaRPr lang="en-GB" b="0" dirty="0"/>
          </a:p>
          <a:p>
            <a:endParaRPr lang="en-GB" dirty="0"/>
          </a:p>
        </p:txBody>
      </p:sp>
      <p:sp>
        <p:nvSpPr>
          <p:cNvPr id="4" name="Title 3"/>
          <p:cNvSpPr>
            <a:spLocks noGrp="1"/>
          </p:cNvSpPr>
          <p:nvPr>
            <p:ph type="title"/>
          </p:nvPr>
        </p:nvSpPr>
        <p:spPr/>
        <p:txBody>
          <a:bodyPr/>
          <a:lstStyle/>
          <a:p>
            <a:r>
              <a:rPr lang="en-GB" dirty="0" smtClean="0"/>
              <a:t>Dialogue Through Film</a:t>
            </a:r>
            <a:endParaRPr lang="en-GB" dirty="0"/>
          </a:p>
        </p:txBody>
      </p:sp>
    </p:spTree>
    <p:extLst>
      <p:ext uri="{BB962C8B-B14F-4D97-AF65-F5344CB8AC3E}">
        <p14:creationId xmlns:p14="http://schemas.microsoft.com/office/powerpoint/2010/main" val="1848268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Imam and Pastor trailer.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71600" y="1052736"/>
            <a:ext cx="6951985" cy="4623038"/>
          </a:xfrm>
        </p:spPr>
      </p:pic>
    </p:spTree>
    <p:extLst>
      <p:ext uri="{BB962C8B-B14F-4D97-AF65-F5344CB8AC3E}">
        <p14:creationId xmlns:p14="http://schemas.microsoft.com/office/powerpoint/2010/main" val="35335805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300" dirty="0" smtClean="0"/>
              <a:t>The </a:t>
            </a:r>
            <a:r>
              <a:rPr lang="en-GB" sz="1300" dirty="0"/>
              <a:t>Sultan and the </a:t>
            </a:r>
            <a:r>
              <a:rPr lang="en-GB" sz="1300" dirty="0" smtClean="0"/>
              <a:t>Saint</a:t>
            </a:r>
          </a:p>
          <a:p>
            <a:pPr marL="0" indent="0"/>
            <a:r>
              <a:rPr lang="en-GB" sz="1300" b="0" dirty="0" smtClean="0"/>
              <a:t>A </a:t>
            </a:r>
            <a:r>
              <a:rPr lang="en-GB" sz="1300" b="0" dirty="0"/>
              <a:t>true story of peaceful </a:t>
            </a:r>
            <a:r>
              <a:rPr lang="en-GB" sz="1300" b="0" dirty="0" smtClean="0"/>
              <a:t>discussions</a:t>
            </a:r>
            <a:r>
              <a:rPr lang="en-GB" sz="1300" b="0" dirty="0"/>
              <a:t> between two men of faith, the Muslim ruler Sultan Al-</a:t>
            </a:r>
            <a:r>
              <a:rPr lang="en-GB" sz="1300" b="0" dirty="0" err="1"/>
              <a:t>Kamel</a:t>
            </a:r>
            <a:r>
              <a:rPr lang="en-GB" sz="1300" b="0" dirty="0"/>
              <a:t> and the Christian Francis of Assisi, who later became one of Christianity's most revered saints. Their encounter took place during the Crusades in 1219, at the height of east-west tensions, in Damietta, about 160 </a:t>
            </a:r>
            <a:r>
              <a:rPr lang="en-GB" sz="1300" b="0" dirty="0" err="1"/>
              <a:t>kilometers</a:t>
            </a:r>
            <a:r>
              <a:rPr lang="en-GB" sz="1300" b="0" dirty="0"/>
              <a:t> (100 miles) north of Cairo.</a:t>
            </a:r>
          </a:p>
          <a:p>
            <a:pPr marL="0" indent="0"/>
            <a:r>
              <a:rPr lang="en-GB" sz="1300" b="0" dirty="0"/>
              <a:t>The film is narrated by Academy Award-winner Jeremy Irons and stars Zack Beyer as Sultan Al-</a:t>
            </a:r>
            <a:r>
              <a:rPr lang="en-GB" sz="1300" b="0" dirty="0" err="1"/>
              <a:t>Kamel</a:t>
            </a:r>
            <a:r>
              <a:rPr lang="en-GB" sz="1300" b="0" dirty="0"/>
              <a:t> and Alexander McPherson in the role of Francis. Written and directed by Alex </a:t>
            </a:r>
            <a:r>
              <a:rPr lang="en-GB" sz="1300" b="0" dirty="0" err="1"/>
              <a:t>Kronemer</a:t>
            </a:r>
            <a:r>
              <a:rPr lang="en-GB" sz="1300" b="0" dirty="0"/>
              <a:t>, the film is based on Paul Moses' book “The Saint and the Sultan: The Crusades, Islam, and Francis of Assisi's Mission of Peace</a:t>
            </a:r>
            <a:r>
              <a:rPr lang="en-GB" sz="1300" b="0" dirty="0" smtClean="0"/>
              <a:t>.”</a:t>
            </a:r>
            <a:endParaRPr lang="en-GB" sz="1300" b="0" dirty="0"/>
          </a:p>
        </p:txBody>
      </p:sp>
      <p:sp>
        <p:nvSpPr>
          <p:cNvPr id="4" name="Title 3"/>
          <p:cNvSpPr>
            <a:spLocks noGrp="1"/>
          </p:cNvSpPr>
          <p:nvPr>
            <p:ph type="title"/>
          </p:nvPr>
        </p:nvSpPr>
        <p:spPr/>
        <p:txBody>
          <a:bodyPr/>
          <a:lstStyle/>
          <a:p>
            <a:r>
              <a:rPr lang="en-GB" dirty="0"/>
              <a:t>Dialogue Through Film</a:t>
            </a:r>
          </a:p>
        </p:txBody>
      </p:sp>
      <p:sp>
        <p:nvSpPr>
          <p:cNvPr id="6" name="Content Placeholder 5"/>
          <p:cNvSpPr>
            <a:spLocks noGrp="1"/>
          </p:cNvSpPr>
          <p:nvPr>
            <p:ph sz="half" idx="2"/>
          </p:nvPr>
        </p:nvSpPr>
        <p:spPr/>
        <p:txBody>
          <a:bodyPr/>
          <a:lstStyle/>
          <a:p>
            <a:endParaRPr lang="en-GB"/>
          </a:p>
        </p:txBody>
      </p:sp>
    </p:spTree>
    <p:extLst>
      <p:ext uri="{BB962C8B-B14F-4D97-AF65-F5344CB8AC3E}">
        <p14:creationId xmlns:p14="http://schemas.microsoft.com/office/powerpoint/2010/main" val="10994109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he Sultan and The Saint – Trailer (2016) [HD].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55576" y="1052736"/>
            <a:ext cx="7724813" cy="4345086"/>
          </a:xfrm>
        </p:spPr>
      </p:pic>
    </p:spTree>
    <p:extLst>
      <p:ext uri="{BB962C8B-B14F-4D97-AF65-F5344CB8AC3E}">
        <p14:creationId xmlns:p14="http://schemas.microsoft.com/office/powerpoint/2010/main" val="14739944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dirty="0" smtClean="0"/>
              <a:t>Calvary</a:t>
            </a:r>
          </a:p>
          <a:p>
            <a:pPr marL="0" indent="0"/>
            <a:r>
              <a:rPr lang="en-GB" b="0" dirty="0"/>
              <a:t>Father James is a small-town priest in Ireland whose Sunday confessionals suddenly include a threat to kill him in a week's time as a matter of principle. Deeply troubled and conflicted about how to respond, Father James tries to go on with his calling through that week. However, that proves impossible as he is confronted with a troubling variety of spiritual challenges from both his estranged daughter and his own parishioners. In those dispiriting struggles, Father James' life begins to fall apart as time runs out towards a confrontation that seems to crystallize his values and what he wants his life to be.</a:t>
            </a:r>
            <a:endParaRPr lang="en-GB" b="0" dirty="0" smtClean="0"/>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b="0" dirty="0" smtClean="0"/>
              <a:t>An example of a film that explores broad faith issues through the specific context of a faith tradition, in this case, Roman Catholicism in Ireland and the relationship of believers, nominal believers, and non-believers.</a:t>
            </a:r>
          </a:p>
          <a:p>
            <a:pPr marL="0" indent="0"/>
            <a:endParaRPr lang="en-GB" b="0" dirty="0"/>
          </a:p>
          <a:p>
            <a:pPr marL="0" indent="0"/>
            <a:r>
              <a:rPr lang="en-GB" b="0" dirty="0" smtClean="0"/>
              <a:t>I’ve included this film as an example of film opening up questions as a precursor to inter-religious and generally religious dialogue.</a:t>
            </a:r>
          </a:p>
          <a:p>
            <a:endParaRPr lang="en-GB" dirty="0"/>
          </a:p>
        </p:txBody>
      </p:sp>
      <p:sp>
        <p:nvSpPr>
          <p:cNvPr id="4" name="Title 3"/>
          <p:cNvSpPr>
            <a:spLocks noGrp="1"/>
          </p:cNvSpPr>
          <p:nvPr>
            <p:ph type="title"/>
          </p:nvPr>
        </p:nvSpPr>
        <p:spPr/>
        <p:txBody>
          <a:bodyPr/>
          <a:lstStyle/>
          <a:p>
            <a:r>
              <a:rPr lang="en-GB" dirty="0"/>
              <a:t>Dialogue Through Film</a:t>
            </a:r>
          </a:p>
        </p:txBody>
      </p:sp>
    </p:spTree>
    <p:extLst>
      <p:ext uri="{BB962C8B-B14F-4D97-AF65-F5344CB8AC3E}">
        <p14:creationId xmlns:p14="http://schemas.microsoft.com/office/powerpoint/2010/main" val="79428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alvary Official Trailer 1 (2014) - Chris ODowd Kelly Reilly Movie HD (1).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99592" y="980728"/>
            <a:ext cx="7368927" cy="4144906"/>
          </a:xfrm>
        </p:spPr>
      </p:pic>
    </p:spTree>
    <p:extLst>
      <p:ext uri="{BB962C8B-B14F-4D97-AF65-F5344CB8AC3E}">
        <p14:creationId xmlns:p14="http://schemas.microsoft.com/office/powerpoint/2010/main" val="4892069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dirty="0" smtClean="0"/>
              <a:t>Life of Pi</a:t>
            </a:r>
          </a:p>
          <a:p>
            <a:pPr marL="0" indent="0"/>
            <a:r>
              <a:rPr lang="en-GB" sz="1600" b="0" dirty="0"/>
              <a:t>the film preserves  a key theme of the book: multiple religious belonging. The filmmakers have transformed a rather dense and philosophical read into a rollicking 3D adventure tale, focused on the survival of a young man and a tiger in a lifeboat on the high seas. But the film very clearly depicts the protagonist Piscine (“Pi”) Patel as claiming not one, not two, but three religions: Hinduism, Christianity, and Islam.</a:t>
            </a:r>
            <a:endParaRPr lang="en-GB" sz="1600" dirty="0"/>
          </a:p>
        </p:txBody>
      </p:sp>
      <p:sp>
        <p:nvSpPr>
          <p:cNvPr id="3" name="Content Placeholder 2"/>
          <p:cNvSpPr>
            <a:spLocks noGrp="1"/>
          </p:cNvSpPr>
          <p:nvPr>
            <p:ph sz="half" idx="2"/>
          </p:nvPr>
        </p:nvSpPr>
        <p:spPr/>
        <p:txBody>
          <a:bodyPr>
            <a:normAutofit fontScale="92500" lnSpcReduction="10000"/>
          </a:bodyPr>
          <a:lstStyle/>
          <a:p>
            <a:pPr marL="0" indent="0"/>
            <a:r>
              <a:rPr lang="en-GB" sz="1600" b="0" i="1" dirty="0"/>
              <a:t>The </a:t>
            </a:r>
            <a:r>
              <a:rPr lang="en-GB" sz="1600" b="0" i="1" dirty="0" err="1"/>
              <a:t>pandit</a:t>
            </a:r>
            <a:r>
              <a:rPr lang="en-GB" sz="1600" b="0" i="1" dirty="0"/>
              <a:t> spoke first. “Mr. Patel, Piscine’s piety is admirable. In these troubled times it’s good to see a boy so keen on God. We all agree on that.” The imam and the priest nodded. “But he can’t be a Hindu, a Christian and a Muslim. It’s impossible. He must choose.”</a:t>
            </a:r>
            <a:endParaRPr lang="en-GB" sz="1600" b="0" dirty="0"/>
          </a:p>
          <a:p>
            <a:pPr marL="0" indent="0"/>
            <a:r>
              <a:rPr lang="en-GB" sz="1600" b="0" dirty="0"/>
              <a:t>In the film version, it is Pi’s father who insists that his son must choose one religion, while his mother points out that he is still young, and has time to choose a path. And yet, at the end of his adventures, despite wisdom and experience, a middle-aged Pi still defines himself as Hindu, Catholic and Muslim.</a:t>
            </a:r>
          </a:p>
          <a:p>
            <a:pPr marL="0" indent="0"/>
            <a:endParaRPr lang="en-GB" sz="1600" dirty="0"/>
          </a:p>
        </p:txBody>
      </p:sp>
      <p:sp>
        <p:nvSpPr>
          <p:cNvPr id="4" name="Title 3"/>
          <p:cNvSpPr>
            <a:spLocks noGrp="1"/>
          </p:cNvSpPr>
          <p:nvPr>
            <p:ph type="title"/>
          </p:nvPr>
        </p:nvSpPr>
        <p:spPr/>
        <p:txBody>
          <a:bodyPr/>
          <a:lstStyle/>
          <a:p>
            <a:r>
              <a:rPr lang="en-GB" dirty="0"/>
              <a:t>Dialogue Through Film</a:t>
            </a:r>
          </a:p>
        </p:txBody>
      </p:sp>
    </p:spTree>
    <p:extLst>
      <p:ext uri="{BB962C8B-B14F-4D97-AF65-F5344CB8AC3E}">
        <p14:creationId xmlns:p14="http://schemas.microsoft.com/office/powerpoint/2010/main" val="3027884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Life of Pi - Official Trailer (HD).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55576" y="1052736"/>
            <a:ext cx="7584951" cy="4266416"/>
          </a:xfrm>
        </p:spPr>
      </p:pic>
    </p:spTree>
    <p:extLst>
      <p:ext uri="{BB962C8B-B14F-4D97-AF65-F5344CB8AC3E}">
        <p14:creationId xmlns:p14="http://schemas.microsoft.com/office/powerpoint/2010/main" val="34368917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fontAlgn="base"/>
            <a:r>
              <a:rPr lang="en-GB" dirty="0" smtClean="0"/>
              <a:t>Christaayan</a:t>
            </a:r>
          </a:p>
          <a:p>
            <a:pPr marL="0" indent="0" fontAlgn="base"/>
            <a:r>
              <a:rPr lang="en-GB" b="0" dirty="0" smtClean="0"/>
              <a:t>The film</a:t>
            </a:r>
            <a:r>
              <a:rPr lang="en-GB" b="0" dirty="0"/>
              <a:t> depicts the life of Jesus Christ within the context of Indian culture, representing him as a Hindu. Christaayan, which took seven years to create and enlisted 200 actors–the majority of whom are Hindu–is scheduled to be serialized and broadcast on television.</a:t>
            </a:r>
          </a:p>
          <a:p>
            <a:pPr marL="0" indent="0" fontAlgn="base"/>
            <a:r>
              <a:rPr lang="en-GB" b="0" dirty="0"/>
              <a:t>This is reportedly the first Bollywood-style film to depict the life of Christ</a:t>
            </a:r>
          </a:p>
          <a:p>
            <a:endParaRPr lang="en-GB" dirty="0"/>
          </a:p>
        </p:txBody>
      </p:sp>
      <p:sp>
        <p:nvSpPr>
          <p:cNvPr id="3" name="Content Placeholder 2"/>
          <p:cNvSpPr>
            <a:spLocks noGrp="1"/>
          </p:cNvSpPr>
          <p:nvPr>
            <p:ph sz="half" idx="2"/>
          </p:nvPr>
        </p:nvSpPr>
        <p:spPr/>
        <p:txBody>
          <a:bodyPr>
            <a:normAutofit fontScale="62500" lnSpcReduction="20000"/>
          </a:bodyPr>
          <a:lstStyle/>
          <a:p>
            <a:endParaRPr lang="en-GB"/>
          </a:p>
        </p:txBody>
      </p:sp>
      <p:sp>
        <p:nvSpPr>
          <p:cNvPr id="4" name="Title 3"/>
          <p:cNvSpPr>
            <a:spLocks noGrp="1"/>
          </p:cNvSpPr>
          <p:nvPr>
            <p:ph type="title"/>
          </p:nvPr>
        </p:nvSpPr>
        <p:spPr/>
        <p:txBody>
          <a:bodyPr/>
          <a:lstStyle/>
          <a:p>
            <a:r>
              <a:rPr lang="en-GB" dirty="0"/>
              <a:t>Dialogue Through Film</a:t>
            </a:r>
          </a:p>
        </p:txBody>
      </p:sp>
    </p:spTree>
    <p:extLst>
      <p:ext uri="{BB962C8B-B14F-4D97-AF65-F5344CB8AC3E}">
        <p14:creationId xmlns:p14="http://schemas.microsoft.com/office/powerpoint/2010/main" val="3537217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hristaayan -- das Leben Jesu in Indien -- the life of Jesus in India.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27584" y="1052736"/>
            <a:ext cx="7600720" cy="4275286"/>
          </a:xfrm>
        </p:spPr>
      </p:pic>
    </p:spTree>
    <p:extLst>
      <p:ext uri="{BB962C8B-B14F-4D97-AF65-F5344CB8AC3E}">
        <p14:creationId xmlns:p14="http://schemas.microsoft.com/office/powerpoint/2010/main" val="15290982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Other dialogues</a:t>
            </a:r>
            <a:endParaRPr lang="en-GB" sz="4000" dirty="0"/>
          </a:p>
        </p:txBody>
      </p:sp>
      <p:sp>
        <p:nvSpPr>
          <p:cNvPr id="3" name="Content Placeholder 2"/>
          <p:cNvSpPr>
            <a:spLocks noGrp="1"/>
          </p:cNvSpPr>
          <p:nvPr>
            <p:ph idx="1"/>
          </p:nvPr>
        </p:nvSpPr>
        <p:spPr/>
        <p:txBody>
          <a:bodyPr>
            <a:normAutofit fontScale="70000" lnSpcReduction="20000"/>
          </a:bodyPr>
          <a:lstStyle/>
          <a:p>
            <a:pPr marL="0" indent="0"/>
            <a:r>
              <a:rPr lang="en-GB" sz="3400" b="0" dirty="0" smtClean="0"/>
              <a:t>We have looked at two other forms of dialogue style / types today – practical dialogues and dialogues that occur through creative expression</a:t>
            </a:r>
          </a:p>
          <a:p>
            <a:pPr marL="0" indent="0"/>
            <a:endParaRPr lang="en-GB" altLang="en-US" sz="3400" b="0" dirty="0"/>
          </a:p>
          <a:p>
            <a:pPr marL="0" indent="0"/>
            <a:r>
              <a:rPr lang="en-GB" altLang="en-US" sz="3400" b="0" dirty="0" smtClean="0"/>
              <a:t>Both are merely given as examples of where dialogue is often located in culture</a:t>
            </a:r>
            <a:endParaRPr lang="en-GB" altLang="en-US" sz="3400" b="0" dirty="0"/>
          </a:p>
          <a:p>
            <a:pPr marL="0" indent="0"/>
            <a:endParaRPr lang="en-GB" altLang="en-US" b="0" dirty="0" smtClean="0"/>
          </a:p>
          <a:p>
            <a:pPr marL="0" indent="0"/>
            <a:endParaRPr lang="en-GB" altLang="en-US" b="0" dirty="0"/>
          </a:p>
          <a:p>
            <a:pPr marL="0" indent="0"/>
            <a:endParaRPr lang="en-GB" altLang="en-US"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320411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Content Placeholder 2"/>
          <p:cNvSpPr>
            <a:spLocks noGrp="1"/>
          </p:cNvSpPr>
          <p:nvPr>
            <p:ph idx="1"/>
          </p:nvPr>
        </p:nvSpPr>
        <p:spPr>
          <a:xfrm>
            <a:off x="4749552" y="2618912"/>
            <a:ext cx="3807779" cy="3906432"/>
          </a:xfrm>
        </p:spPr>
        <p:txBody>
          <a:bodyPr>
            <a:normAutofit fontScale="40000" lnSpcReduction="20000"/>
          </a:bodyPr>
          <a:lstStyle/>
          <a:p>
            <a:pPr marL="0" indent="0"/>
            <a:r>
              <a:rPr lang="en-GB" sz="3700" b="0" dirty="0"/>
              <a:t>Knitter P, “Responsibilities for the Future: toward an interfaith ethic” in May JD </a:t>
            </a:r>
            <a:r>
              <a:rPr lang="en-GB" sz="3700" b="0" i="1" dirty="0"/>
              <a:t>Pluralism and the Religions: The Theological and Political Dimensions</a:t>
            </a:r>
            <a:r>
              <a:rPr lang="en-GB" sz="3700" b="0" dirty="0"/>
              <a:t>, (London: </a:t>
            </a:r>
            <a:r>
              <a:rPr lang="en-GB" sz="3700" b="0" dirty="0" err="1"/>
              <a:t>Cassell</a:t>
            </a:r>
            <a:r>
              <a:rPr lang="en-GB" sz="3700" b="0" dirty="0"/>
              <a:t>, 1998)</a:t>
            </a:r>
          </a:p>
          <a:p>
            <a:pPr marL="0" indent="0"/>
            <a:r>
              <a:rPr lang="en-GB" sz="3700" b="0" dirty="0"/>
              <a:t>  </a:t>
            </a:r>
          </a:p>
          <a:p>
            <a:pPr marL="0" indent="0"/>
            <a:r>
              <a:rPr lang="en-GB" sz="3700" b="0" dirty="0" err="1"/>
              <a:t>Prideaux</a:t>
            </a:r>
            <a:r>
              <a:rPr lang="en-GB" sz="3700" b="0" dirty="0"/>
              <a:t> M “Muslim-Christian Dialogue: The Gap between Theologians and Communities”, </a:t>
            </a:r>
            <a:r>
              <a:rPr lang="en-GB" sz="3700" b="0" i="1" dirty="0"/>
              <a:t>International Journal of Public Theology</a:t>
            </a:r>
            <a:r>
              <a:rPr lang="en-GB" sz="3700" b="0" dirty="0"/>
              <a:t>, 3, 460-479</a:t>
            </a:r>
          </a:p>
          <a:p>
            <a:pPr marL="0" indent="0"/>
            <a:r>
              <a:rPr lang="en-GB" sz="3700" b="0" dirty="0"/>
              <a:t> </a:t>
            </a:r>
          </a:p>
          <a:p>
            <a:pPr marL="0" indent="0"/>
            <a:r>
              <a:rPr lang="en-GB" sz="3700" b="0" dirty="0" err="1"/>
              <a:t>Illman</a:t>
            </a:r>
            <a:r>
              <a:rPr lang="en-GB" sz="3700" b="0" dirty="0"/>
              <a:t> R “Reciprocities and Power in Philosophies of Dialogue”,</a:t>
            </a:r>
            <a:r>
              <a:rPr lang="en-GB" sz="3700" b="0" i="1" dirty="0"/>
              <a:t> Studies in Interreligious Dialogue</a:t>
            </a:r>
            <a:r>
              <a:rPr lang="en-GB" sz="3700" b="0" dirty="0"/>
              <a:t>, 21(1), 46-63.</a:t>
            </a:r>
          </a:p>
          <a:p>
            <a:pPr marL="0" indent="0"/>
            <a:r>
              <a:rPr lang="en-GB" sz="3700" b="0" dirty="0"/>
              <a:t> </a:t>
            </a:r>
          </a:p>
          <a:p>
            <a:pPr marL="0" indent="0"/>
            <a:r>
              <a:rPr lang="en-GB" sz="3700" b="0" dirty="0"/>
              <a:t>Marsh C “Films, Values, Absolutes”, </a:t>
            </a:r>
            <a:r>
              <a:rPr lang="en-GB" sz="3700" b="0" i="1" dirty="0"/>
              <a:t>Journal of Religion &amp; Film</a:t>
            </a:r>
            <a:r>
              <a:rPr lang="en-GB" sz="3700" b="0" dirty="0"/>
              <a:t>, 20(1), 1-20</a:t>
            </a:r>
          </a:p>
          <a:p>
            <a:pPr marL="0" indent="0"/>
            <a:endParaRPr lang="en-GB" b="0"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14582408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183</TotalTime>
  <Words>1810</Words>
  <Application>Microsoft Office PowerPoint</Application>
  <PresentationFormat>On-screen Show (4:3)</PresentationFormat>
  <Paragraphs>137</Paragraphs>
  <Slides>27</Slides>
  <Notes>0</Notes>
  <HiddenSlides>0</HiddenSlides>
  <MMClips>5</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Theme1</vt:lpstr>
      <vt:lpstr>Methods and Approaches in Interfaith Studies</vt:lpstr>
      <vt:lpstr>Reminders</vt:lpstr>
      <vt:lpstr>Readings</vt:lpstr>
      <vt:lpstr>HEim</vt:lpstr>
      <vt:lpstr>Heim</vt:lpstr>
      <vt:lpstr>Fegert </vt:lpstr>
      <vt:lpstr>D’Costa</vt:lpstr>
      <vt:lpstr>Typology</vt:lpstr>
      <vt:lpstr>Practical dialogues</vt:lpstr>
      <vt:lpstr>Practical Dialogues</vt:lpstr>
      <vt:lpstr>Practical Dialogues</vt:lpstr>
      <vt:lpstr>Practical Dialogues</vt:lpstr>
      <vt:lpstr>Practical Dialogues</vt:lpstr>
      <vt:lpstr>Dialogue through Art</vt:lpstr>
      <vt:lpstr>Dialogue through Film</vt:lpstr>
      <vt:lpstr>Dialogue Through Film</vt:lpstr>
      <vt:lpstr>PowerPoint Presentation</vt:lpstr>
      <vt:lpstr>Dialogue Through Film</vt:lpstr>
      <vt:lpstr>PowerPoint Presentation</vt:lpstr>
      <vt:lpstr>Dialogue Through Film</vt:lpstr>
      <vt:lpstr>PowerPoint Presentation</vt:lpstr>
      <vt:lpstr>Dialogue Through Film</vt:lpstr>
      <vt:lpstr>PowerPoint Presentation</vt:lpstr>
      <vt:lpstr>Dialogue Through Film</vt:lpstr>
      <vt:lpstr>PowerPoint Presentation</vt:lpstr>
      <vt:lpstr>Other dialogues</vt:lpstr>
      <vt:lpstr>Readings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15</cp:revision>
  <dcterms:created xsi:type="dcterms:W3CDTF">2017-12-12T14:12:20Z</dcterms:created>
  <dcterms:modified xsi:type="dcterms:W3CDTF">2018-11-14T12:31:35Z</dcterms:modified>
</cp:coreProperties>
</file>