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45"/>
  </p:notesMasterIdLst>
  <p:sldIdLst>
    <p:sldId id="297" r:id="rId3"/>
    <p:sldId id="357" r:id="rId4"/>
    <p:sldId id="576" r:id="rId5"/>
    <p:sldId id="453" r:id="rId6"/>
    <p:sldId id="331" r:id="rId7"/>
    <p:sldId id="454" r:id="rId8"/>
    <p:sldId id="565" r:id="rId9"/>
    <p:sldId id="455" r:id="rId10"/>
    <p:sldId id="560" r:id="rId11"/>
    <p:sldId id="561" r:id="rId12"/>
    <p:sldId id="456" r:id="rId13"/>
    <p:sldId id="562" r:id="rId14"/>
    <p:sldId id="564" r:id="rId15"/>
    <p:sldId id="563" r:id="rId16"/>
    <p:sldId id="458" r:id="rId17"/>
    <p:sldId id="459" r:id="rId18"/>
    <p:sldId id="460" r:id="rId19"/>
    <p:sldId id="461" r:id="rId20"/>
    <p:sldId id="462" r:id="rId21"/>
    <p:sldId id="491" r:id="rId22"/>
    <p:sldId id="492" r:id="rId23"/>
    <p:sldId id="557" r:id="rId24"/>
    <p:sldId id="493" r:id="rId25"/>
    <p:sldId id="494" r:id="rId26"/>
    <p:sldId id="495" r:id="rId27"/>
    <p:sldId id="574" r:id="rId28"/>
    <p:sldId id="575" r:id="rId29"/>
    <p:sldId id="566" r:id="rId30"/>
    <p:sldId id="373" r:id="rId31"/>
    <p:sldId id="372" r:id="rId32"/>
    <p:sldId id="330" r:id="rId33"/>
    <p:sldId id="559" r:id="rId34"/>
    <p:sldId id="333" r:id="rId35"/>
    <p:sldId id="569" r:id="rId36"/>
    <p:sldId id="570" r:id="rId37"/>
    <p:sldId id="571" r:id="rId38"/>
    <p:sldId id="568" r:id="rId39"/>
    <p:sldId id="572" r:id="rId40"/>
    <p:sldId id="573" r:id="rId41"/>
    <p:sldId id="301" r:id="rId42"/>
    <p:sldId id="384" r:id="rId43"/>
    <p:sldId id="347"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4903" autoAdjust="0"/>
  </p:normalViewPr>
  <p:slideViewPr>
    <p:cSldViewPr snapToGrid="0">
      <p:cViewPr varScale="1">
        <p:scale>
          <a:sx n="56" d="100"/>
          <a:sy n="56" d="100"/>
        </p:scale>
        <p:origin x="10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98255-D100-4253-877A-18DC00A83062}" type="datetimeFigureOut">
              <a:rPr lang="en-GB" smtClean="0"/>
              <a:t>25/05/2025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DCEA4-479B-4973-AD6D-EC81CA3640B2}" type="slidenum">
              <a:rPr lang="en-GB" smtClean="0"/>
              <a:t>‹#›</a:t>
            </a:fld>
            <a:endParaRPr lang="en-GB"/>
          </a:p>
        </p:txBody>
      </p:sp>
    </p:spTree>
    <p:extLst>
      <p:ext uri="{BB962C8B-B14F-4D97-AF65-F5344CB8AC3E}">
        <p14:creationId xmlns:p14="http://schemas.microsoft.com/office/powerpoint/2010/main" val="428919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F53F74A2-B9B6-45D7-B442-63C1EE4F26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a:extLst>
              <a:ext uri="{FF2B5EF4-FFF2-40B4-BE49-F238E27FC236}">
                <a16:creationId xmlns:a16="http://schemas.microsoft.com/office/drawing/2014/main" id="{FFBC003D-428D-48B5-B800-6F840B3ACC9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 </a:t>
            </a:r>
            <a:r>
              <a:rPr lang="en-GB" b="0" i="0" dirty="0">
                <a:solidFill>
                  <a:srgbClr val="202124"/>
                </a:solidFill>
                <a:effectLst/>
                <a:latin typeface="Google Sans"/>
              </a:rPr>
              <a:t>Mohammed bin Salman Al Saud- </a:t>
            </a:r>
            <a:r>
              <a:rPr lang="en-US" b="0" i="0" dirty="0">
                <a:solidFill>
                  <a:srgbClr val="4D5156"/>
                </a:solidFill>
                <a:effectLst/>
                <a:latin typeface="arial" panose="020B0604020202020204" pitchFamily="34" charset="0"/>
              </a:rPr>
              <a:t>s Crown Prince and Prime Minister of Saudi Arabia.</a:t>
            </a:r>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D5753-E67E-42A5-8C4B-B0E60D22576C}" type="slidenum">
              <a:rPr lang="en-GB" smtClean="0"/>
              <a:t>21</a:t>
            </a:fld>
            <a:endParaRPr lang="en-GB"/>
          </a:p>
        </p:txBody>
      </p:sp>
    </p:spTree>
    <p:extLst>
      <p:ext uri="{BB962C8B-B14F-4D97-AF65-F5344CB8AC3E}">
        <p14:creationId xmlns:p14="http://schemas.microsoft.com/office/powerpoint/2010/main" val="133305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D7D1852D-3236-4A0D-9562-52C2B5527802}"/>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0B742958-4C19-4403-9610-D5727D88C4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8E7D69D8-F868-4995-AC7E-A436959809B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21FCC5A-CC6D-4D94-9736-1DF3BD61780D}"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905C9BF-15A6-42BF-A330-3955B15C9D1C}"/>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3F7B5778-1BCF-4328-8DCE-CB967D6155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2292" name="Slide Number Placeholder 3">
            <a:extLst>
              <a:ext uri="{FF2B5EF4-FFF2-40B4-BE49-F238E27FC236}">
                <a16:creationId xmlns:a16="http://schemas.microsoft.com/office/drawing/2014/main" id="{BBED9FB6-620D-466E-A6B4-1272DEED3B96}"/>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ACF53CA-0E31-455B-ADCD-B843FA6138DD}"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65D9C8-3349-4A7D-93D6-FD3F1A8698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35356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0217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9266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0514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685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197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78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0625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375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009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32967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50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C06A-AD88-C31C-4BBD-4E769CB54F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D3034B-A559-1438-FBEC-02E682A8A6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4EDAAD-A494-1AA3-BE04-1987041EA523}"/>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5" name="Footer Placeholder 4">
            <a:extLst>
              <a:ext uri="{FF2B5EF4-FFF2-40B4-BE49-F238E27FC236}">
                <a16:creationId xmlns:a16="http://schemas.microsoft.com/office/drawing/2014/main" id="{48E1B835-9AA2-0345-9A3F-8BEDAAE9C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B0EDFF-A52C-E748-7DEC-0B5C1743B3BA}"/>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3917696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84747-68E1-D805-935C-469D617745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C1726A-5509-2F69-C27A-C90F140E6A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2B559F-1017-48EA-D2BB-1E23D455F517}"/>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5" name="Footer Placeholder 4">
            <a:extLst>
              <a:ext uri="{FF2B5EF4-FFF2-40B4-BE49-F238E27FC236}">
                <a16:creationId xmlns:a16="http://schemas.microsoft.com/office/drawing/2014/main" id="{89E2973C-D159-9420-2EFF-5EFBD5B72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74DD8-7FBA-FA2A-46B1-D656BFF3BFBE}"/>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1288314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A94D7-A9D1-EA93-738B-D463138A6B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DA27A0-9037-A153-EA40-D53B640091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63BFD3-B656-4CDA-2E6D-897C7F5C00D2}"/>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5" name="Footer Placeholder 4">
            <a:extLst>
              <a:ext uri="{FF2B5EF4-FFF2-40B4-BE49-F238E27FC236}">
                <a16:creationId xmlns:a16="http://schemas.microsoft.com/office/drawing/2014/main" id="{8750B715-5C7E-532B-BE37-AD9C42086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8929B-6A79-DFCC-A607-66F950DD648B}"/>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5958991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463F-19D7-6885-D97B-9F250E01D1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76196B-5E86-6E43-9872-F3EAA44E51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08374C-2E3A-BB18-D0BE-7DB14F062A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53D6BF-167C-4F01-DE03-5138EFB1EF20}"/>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6" name="Footer Placeholder 5">
            <a:extLst>
              <a:ext uri="{FF2B5EF4-FFF2-40B4-BE49-F238E27FC236}">
                <a16:creationId xmlns:a16="http://schemas.microsoft.com/office/drawing/2014/main" id="{AEC9FFB5-484C-B3F2-33CB-708E8C83CE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E26EB2-2A9D-3803-1BD0-84F4CA54ED62}"/>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4158879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F7CCE-4748-E02D-4F84-8CFB741104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2A5D83-47E9-C7DE-698B-8E1F7BF683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9B0323-92A2-8D27-81BF-6C206CBCB6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7CAD38-3693-2E1E-40DE-19617EC85D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73D1CD-1300-9FD0-C3E5-9DB123520D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43B71EB-6D69-E55A-2D77-2B5ED5718F14}"/>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8" name="Footer Placeholder 7">
            <a:extLst>
              <a:ext uri="{FF2B5EF4-FFF2-40B4-BE49-F238E27FC236}">
                <a16:creationId xmlns:a16="http://schemas.microsoft.com/office/drawing/2014/main" id="{D5D88F1F-B8B3-FBA1-85CE-F90246D08C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44193A-CE6B-840F-3453-4FCDDD4D8BB9}"/>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3828675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A71B2-671C-6154-747D-99D0463CF4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3079AF-A395-ECD1-BE9C-D197B9C4623D}"/>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4" name="Footer Placeholder 3">
            <a:extLst>
              <a:ext uri="{FF2B5EF4-FFF2-40B4-BE49-F238E27FC236}">
                <a16:creationId xmlns:a16="http://schemas.microsoft.com/office/drawing/2014/main" id="{F09A223B-CE9E-BEB5-85DB-8A1C3082FB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1EA709-8AD7-71F6-2065-45D81D5AC8F2}"/>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5291249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317030-7AC6-D2B8-48A6-DD6238948E70}"/>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3" name="Footer Placeholder 2">
            <a:extLst>
              <a:ext uri="{FF2B5EF4-FFF2-40B4-BE49-F238E27FC236}">
                <a16:creationId xmlns:a16="http://schemas.microsoft.com/office/drawing/2014/main" id="{F7F14847-6747-7A55-449F-8897B727C7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8C20C2-A702-6D87-1B9D-80400B009BC8}"/>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6611842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6FDC-D63D-7EE5-CD84-7A972B65D4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2F3D45-C816-78B8-300B-3E65DCE8AB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06B975-F02C-263E-E200-984502BD03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E62C69-C8D4-F6C6-54DC-E096AB54C8D4}"/>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6" name="Footer Placeholder 5">
            <a:extLst>
              <a:ext uri="{FF2B5EF4-FFF2-40B4-BE49-F238E27FC236}">
                <a16:creationId xmlns:a16="http://schemas.microsoft.com/office/drawing/2014/main" id="{64A949D9-EBAE-1E10-25DF-E196FB774A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391F5E-A81F-D6F5-BFD2-8E3B9DAB0D15}"/>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8250282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FC3D-EAF8-4F64-96FD-9B9BA70341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364719-2CC9-A277-3F4E-26E51ECBB6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F8DE76-8E2D-5A4C-90FB-CCC2294BFA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5162D4-628D-4492-04E9-BDCF712DBD52}"/>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6" name="Footer Placeholder 5">
            <a:extLst>
              <a:ext uri="{FF2B5EF4-FFF2-40B4-BE49-F238E27FC236}">
                <a16:creationId xmlns:a16="http://schemas.microsoft.com/office/drawing/2014/main" id="{A3718406-8A08-C1EA-D6CF-0570E7A1A1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E19DCF-3ACB-E096-0925-32CB699EA3F3}"/>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37823279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D5C2C-B001-1235-756D-A4BFBA1796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823217-187B-795E-CEB1-F08D11470A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A40BC-60A2-FDC7-1055-5C0C35E7EBFE}"/>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5" name="Footer Placeholder 4">
            <a:extLst>
              <a:ext uri="{FF2B5EF4-FFF2-40B4-BE49-F238E27FC236}">
                <a16:creationId xmlns:a16="http://schemas.microsoft.com/office/drawing/2014/main" id="{ED5CC10F-0C44-80C4-6F02-1C83A47F72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D28ED7-F1E7-92AE-53DD-1926063EBC8D}"/>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4212667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095CA8-695F-7D88-2CCA-4047599C03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94E5D1-1D18-44DF-B16D-B686ED8A7C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DCCED6-820B-E45E-036E-E276179AD5FB}"/>
              </a:ext>
            </a:extLst>
          </p:cNvPr>
          <p:cNvSpPr>
            <a:spLocks noGrp="1"/>
          </p:cNvSpPr>
          <p:nvPr>
            <p:ph type="dt" sz="half" idx="10"/>
          </p:nvPr>
        </p:nvSpPr>
        <p:spPr/>
        <p:txBody>
          <a:bodyPr/>
          <a:lstStyle/>
          <a:p>
            <a:fld id="{F8964978-C95E-43F9-815B-9880260A67C7}" type="datetimeFigureOut">
              <a:rPr lang="en-GB" smtClean="0"/>
              <a:t>25/05/2025</a:t>
            </a:fld>
            <a:endParaRPr lang="en-GB"/>
          </a:p>
        </p:txBody>
      </p:sp>
      <p:sp>
        <p:nvSpPr>
          <p:cNvPr id="5" name="Footer Placeholder 4">
            <a:extLst>
              <a:ext uri="{FF2B5EF4-FFF2-40B4-BE49-F238E27FC236}">
                <a16:creationId xmlns:a16="http://schemas.microsoft.com/office/drawing/2014/main" id="{B136BCCA-B477-9D02-AC2E-ACD96DFD3C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5FA37D-4147-8ED6-F9CB-11E61BC3CC0B}"/>
              </a:ext>
            </a:extLst>
          </p:cNvPr>
          <p:cNvSpPr>
            <a:spLocks noGrp="1"/>
          </p:cNvSpPr>
          <p:nvPr>
            <p:ph type="sldNum" sz="quarter" idx="12"/>
          </p:nvPr>
        </p:nvSpPr>
        <p:spPr/>
        <p:txBody>
          <a:bodyPr/>
          <a:lstStyle/>
          <a:p>
            <a:fld id="{1644704A-FED9-451D-91F4-00B3C6E9C86F}" type="slidenum">
              <a:rPr lang="en-GB" smtClean="0"/>
              <a:t>‹#›</a:t>
            </a:fld>
            <a:endParaRPr lang="en-GB"/>
          </a:p>
        </p:txBody>
      </p:sp>
    </p:spTree>
    <p:extLst>
      <p:ext uri="{BB962C8B-B14F-4D97-AF65-F5344CB8AC3E}">
        <p14:creationId xmlns:p14="http://schemas.microsoft.com/office/powerpoint/2010/main" val="1374767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62287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F16102-E2D2-D4C8-919F-593C6BE3C4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8B14CD-043C-4AEB-A09F-A275C3A252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C1A1B7-71E4-B8FE-E358-6D3D6322D4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964978-C95E-43F9-815B-9880260A67C7}" type="datetimeFigureOut">
              <a:rPr lang="en-GB" smtClean="0"/>
              <a:t>25/05/2025</a:t>
            </a:fld>
            <a:endParaRPr lang="en-GB"/>
          </a:p>
        </p:txBody>
      </p:sp>
      <p:sp>
        <p:nvSpPr>
          <p:cNvPr id="5" name="Footer Placeholder 4">
            <a:extLst>
              <a:ext uri="{FF2B5EF4-FFF2-40B4-BE49-F238E27FC236}">
                <a16:creationId xmlns:a16="http://schemas.microsoft.com/office/drawing/2014/main" id="{76E794E1-6BC2-344F-ACC8-CE842A7770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3787A20-77EB-A2EE-21C9-7ED99E8D30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44704A-FED9-451D-91F4-00B3C6E9C86F}" type="slidenum">
              <a:rPr lang="en-GB" smtClean="0"/>
              <a:t>‹#›</a:t>
            </a:fld>
            <a:endParaRPr lang="en-GB"/>
          </a:p>
        </p:txBody>
      </p:sp>
    </p:spTree>
    <p:extLst>
      <p:ext uri="{BB962C8B-B14F-4D97-AF65-F5344CB8AC3E}">
        <p14:creationId xmlns:p14="http://schemas.microsoft.com/office/powerpoint/2010/main" val="23153881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Gjj23PhTRT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package" Target="../embeddings/Microsoft_Word_Document.docx"/><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com/watch?v=lBXGT-3RAsU&amp;si=EnSIkaIECMiOmarE" TargetMode="External"/><Relationship Id="rId2" Type="http://schemas.openxmlformats.org/officeDocument/2006/relationships/hyperlink" Target="https://www.youtube.com/watch?v=lBXGT-3RAsU"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21.xml.rels><?xml version="1.0" encoding="UTF-8" standalone="yes"?>
<Relationships xmlns="http://schemas.openxmlformats.org/package/2006/relationships"><Relationship Id="rId3" Type="http://schemas.openxmlformats.org/officeDocument/2006/relationships/hyperlink" Target="http://www.africamasterweb.com/AfricaMbebe/MandelaPassport.jp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Rq_W3__es1E"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Theories</a:t>
            </a:r>
            <a:r>
              <a:rPr lang="en-GB" sz="3200" b="1" i="1" dirty="0">
                <a:solidFill>
                  <a:prstClr val="white"/>
                </a:solidFill>
                <a:latin typeface="Arial" panose="020B0604020202020204" pitchFamily="34" charset="0"/>
                <a:cs typeface="Arial" panose="020B0604020202020204" pitchFamily="34" charset="0"/>
              </a:rPr>
              <a:t> </a:t>
            </a: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and its importance - Week 4</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372094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83413-EEF5-9F9F-56F0-61B98B9E81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3162C3E-AC02-7E36-ECE6-D516A57195EC}"/>
              </a:ext>
            </a:extLst>
          </p:cNvPr>
          <p:cNvSpPr>
            <a:spLocks noGrp="1"/>
          </p:cNvSpPr>
          <p:nvPr>
            <p:ph idx="1"/>
          </p:nvPr>
        </p:nvSpPr>
        <p:spPr/>
        <p:txBody>
          <a:bodyPr/>
          <a:lstStyle/>
          <a:p>
            <a:r>
              <a:rPr lang="en-GB" b="1" i="1" dirty="0"/>
              <a:t>Icebreaker</a:t>
            </a:r>
            <a:r>
              <a:rPr lang="en-GB" dirty="0"/>
              <a:t> – If you had to lead a team tomorrow during a public health emergency, what’s your first instinct?</a:t>
            </a:r>
          </a:p>
        </p:txBody>
      </p:sp>
    </p:spTree>
    <p:extLst>
      <p:ext uri="{BB962C8B-B14F-4D97-AF65-F5344CB8AC3E}">
        <p14:creationId xmlns:p14="http://schemas.microsoft.com/office/powerpoint/2010/main" val="2887615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0FBB4-05BA-FE8D-E9F4-11BDFE08ADC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56F28A-9038-CAD3-F10E-B7FB4BFA3A10}"/>
              </a:ext>
            </a:extLst>
          </p:cNvPr>
          <p:cNvSpPr>
            <a:spLocks noGrp="1"/>
          </p:cNvSpPr>
          <p:nvPr>
            <p:ph idx="1"/>
          </p:nvPr>
        </p:nvSpPr>
        <p:spPr/>
        <p:txBody>
          <a:bodyPr>
            <a:normAutofit fontScale="85000" lnSpcReduction="20000"/>
          </a:bodyPr>
          <a:lstStyle/>
          <a:p>
            <a:pPr marL="0" indent="0">
              <a:lnSpc>
                <a:spcPct val="115000"/>
              </a:lnSpc>
              <a:spcBef>
                <a:spcPts val="1000"/>
              </a:spcBef>
              <a:buNone/>
            </a:pPr>
            <a:r>
              <a:rPr lang="en-US" sz="1800" b="1" dirty="0">
                <a:effectLst/>
                <a:ea typeface="MS Gothic" panose="020B0609070205080204" pitchFamily="49" charset="-128"/>
                <a:cs typeface="Times New Roman" panose="02020603050405020304" pitchFamily="18" charset="0"/>
              </a:rPr>
              <a:t>Session Aim</a:t>
            </a:r>
            <a:endParaRPr lang="en-GB" sz="1800" b="1" dirty="0">
              <a:effectLst/>
              <a:ea typeface="MS Gothic" panose="020B0609070205080204" pitchFamily="49" charset="-128"/>
              <a:cs typeface="Times New Roman" panose="02020603050405020304" pitchFamily="18" charset="0"/>
            </a:endParaRPr>
          </a:p>
          <a:p>
            <a:pPr>
              <a:lnSpc>
                <a:spcPct val="115000"/>
              </a:lnSpc>
              <a:spcAft>
                <a:spcPts val="1000"/>
              </a:spcAft>
            </a:pPr>
            <a:r>
              <a:rPr lang="en-US" sz="1800" dirty="0">
                <a:effectLst/>
                <a:ea typeface="MS Mincho" panose="02020609040205080304" pitchFamily="49" charset="-128"/>
                <a:cs typeface="Times New Roman" panose="02020603050405020304" pitchFamily="18" charset="0"/>
              </a:rPr>
              <a:t>To examine the evolution of leadership thought through foundational theories such as the Great Man, Trait, and </a:t>
            </a:r>
            <a:r>
              <a:rPr lang="en-US" sz="1800" dirty="0" err="1">
                <a:effectLst/>
                <a:ea typeface="MS Mincho" panose="02020609040205080304" pitchFamily="49" charset="-128"/>
                <a:cs typeface="Times New Roman" panose="02020603050405020304" pitchFamily="18" charset="0"/>
              </a:rPr>
              <a:t>Behavioural</a:t>
            </a:r>
            <a:r>
              <a:rPr lang="en-US" sz="1800" dirty="0">
                <a:effectLst/>
                <a:ea typeface="MS Mincho" panose="02020609040205080304" pitchFamily="49" charset="-128"/>
                <a:cs typeface="Times New Roman" panose="02020603050405020304" pitchFamily="18" charset="0"/>
              </a:rPr>
              <a:t> theories, and to evaluate their relevance and application in contemporary healthcare leadership contexts.</a:t>
            </a:r>
            <a:endParaRPr lang="en-GB" sz="1800" dirty="0">
              <a:effectLst/>
              <a:ea typeface="MS Mincho" panose="02020609040205080304" pitchFamily="49" charset="-128"/>
              <a:cs typeface="Times New Roman" panose="02020603050405020304" pitchFamily="18" charset="0"/>
            </a:endParaRPr>
          </a:p>
          <a:p>
            <a:pPr marL="0" indent="0">
              <a:lnSpc>
                <a:spcPct val="115000"/>
              </a:lnSpc>
              <a:spcBef>
                <a:spcPts val="1000"/>
              </a:spcBef>
              <a:buNone/>
            </a:pPr>
            <a:r>
              <a:rPr lang="en-US" sz="1800" b="1" dirty="0">
                <a:effectLst/>
                <a:ea typeface="MS Gothic" panose="020B0609070205080204" pitchFamily="49" charset="-128"/>
                <a:cs typeface="Times New Roman" panose="02020603050405020304" pitchFamily="18" charset="0"/>
              </a:rPr>
              <a:t>Session Objectives</a:t>
            </a:r>
            <a:endParaRPr lang="en-GB" sz="1800" b="1" dirty="0">
              <a:effectLst/>
              <a:ea typeface="MS Gothic" panose="020B0609070205080204" pitchFamily="49" charset="-128"/>
              <a:cs typeface="Times New Roman" panose="02020603050405020304" pitchFamily="18" charset="0"/>
            </a:endParaRPr>
          </a:p>
          <a:p>
            <a:pPr marL="0" lvl="0" indent="0">
              <a:lnSpc>
                <a:spcPct val="115000"/>
              </a:lnSpc>
              <a:buNone/>
              <a:tabLst>
                <a:tab pos="228600" algn="l"/>
              </a:tabLst>
            </a:pPr>
            <a:r>
              <a:rPr lang="en-US" sz="1800" dirty="0">
                <a:effectLst/>
                <a:ea typeface="MS Mincho" panose="02020609040205080304" pitchFamily="49" charset="-128"/>
                <a:cs typeface="Times New Roman" panose="02020603050405020304" pitchFamily="18" charset="0"/>
              </a:rPr>
              <a:t>Understand and explain key historical leadership theories including:</a:t>
            </a:r>
            <a:br>
              <a:rPr lang="en-US" sz="1800" dirty="0">
                <a:effectLst/>
                <a:ea typeface="MS Mincho" panose="02020609040205080304" pitchFamily="49" charset="-128"/>
                <a:cs typeface="Times New Roman" panose="02020603050405020304" pitchFamily="18" charset="0"/>
              </a:rPr>
            </a:br>
            <a:r>
              <a:rPr lang="en-US" sz="1800" dirty="0">
                <a:effectLst/>
                <a:ea typeface="MS Mincho" panose="02020609040205080304" pitchFamily="49" charset="-128"/>
                <a:cs typeface="Times New Roman" panose="02020603050405020304" pitchFamily="18" charset="0"/>
              </a:rPr>
              <a:t>   - The Great Man Theory</a:t>
            </a:r>
            <a:br>
              <a:rPr lang="en-US" sz="1800" dirty="0">
                <a:effectLst/>
                <a:ea typeface="MS Mincho" panose="02020609040205080304" pitchFamily="49" charset="-128"/>
                <a:cs typeface="Times New Roman" panose="02020603050405020304" pitchFamily="18" charset="0"/>
              </a:rPr>
            </a:br>
            <a:r>
              <a:rPr lang="en-US" sz="1800" dirty="0">
                <a:effectLst/>
                <a:ea typeface="MS Mincho" panose="02020609040205080304" pitchFamily="49" charset="-128"/>
                <a:cs typeface="Times New Roman" panose="02020603050405020304" pitchFamily="18" charset="0"/>
              </a:rPr>
              <a:t>   - Trait Theory</a:t>
            </a:r>
            <a:br>
              <a:rPr lang="en-US" sz="1800" dirty="0">
                <a:effectLst/>
                <a:ea typeface="MS Mincho" panose="02020609040205080304" pitchFamily="49" charset="-128"/>
                <a:cs typeface="Times New Roman" panose="02020603050405020304" pitchFamily="18" charset="0"/>
              </a:rPr>
            </a:br>
            <a:r>
              <a:rPr lang="en-US" sz="1800" dirty="0">
                <a:effectLst/>
                <a:ea typeface="MS Mincho" panose="02020609040205080304" pitchFamily="49" charset="-128"/>
                <a:cs typeface="Times New Roman" panose="02020603050405020304" pitchFamily="18" charset="0"/>
              </a:rPr>
              <a:t>   - </a:t>
            </a:r>
            <a:r>
              <a:rPr lang="en-US" sz="1800" dirty="0" err="1">
                <a:effectLst/>
                <a:ea typeface="MS Mincho" panose="02020609040205080304" pitchFamily="49" charset="-128"/>
                <a:cs typeface="Times New Roman" panose="02020603050405020304" pitchFamily="18" charset="0"/>
              </a:rPr>
              <a:t>Behavioural</a:t>
            </a:r>
            <a:r>
              <a:rPr lang="en-US" sz="1800" dirty="0">
                <a:effectLst/>
                <a:ea typeface="MS Mincho" panose="02020609040205080304" pitchFamily="49" charset="-128"/>
                <a:cs typeface="Times New Roman" panose="02020603050405020304" pitchFamily="18" charset="0"/>
              </a:rPr>
              <a:t> Theory</a:t>
            </a:r>
            <a:endParaRPr lang="en-GB" sz="1800" dirty="0">
              <a:effectLst/>
              <a:ea typeface="MS Mincho" panose="02020609040205080304" pitchFamily="49" charset="-128"/>
              <a:cs typeface="Times New Roman" panose="02020603050405020304" pitchFamily="18" charset="0"/>
            </a:endParaRPr>
          </a:p>
          <a:p>
            <a:pPr marL="0" lvl="0" indent="0">
              <a:lnSpc>
                <a:spcPct val="115000"/>
              </a:lnSpc>
              <a:buNone/>
              <a:tabLst>
                <a:tab pos="228600" algn="l"/>
              </a:tabLst>
            </a:pPr>
            <a:r>
              <a:rPr lang="en-US" sz="1800" dirty="0">
                <a:effectLst/>
                <a:ea typeface="MS Mincho" panose="02020609040205080304" pitchFamily="49" charset="-128"/>
                <a:cs typeface="Times New Roman" panose="02020603050405020304" pitchFamily="18" charset="0"/>
              </a:rPr>
              <a:t>Critically evaluate the limitations and contemporary relevance of each theory in healthcare leadership.</a:t>
            </a:r>
            <a:endParaRPr lang="en-GB" sz="1800" dirty="0">
              <a:effectLst/>
              <a:ea typeface="MS Mincho" panose="02020609040205080304" pitchFamily="49" charset="-128"/>
              <a:cs typeface="Times New Roman" panose="02020603050405020304" pitchFamily="18" charset="0"/>
            </a:endParaRPr>
          </a:p>
          <a:p>
            <a:pPr marL="0" lvl="0" indent="0">
              <a:lnSpc>
                <a:spcPct val="115000"/>
              </a:lnSpc>
              <a:buNone/>
              <a:tabLst>
                <a:tab pos="228600" algn="l"/>
              </a:tabLst>
            </a:pPr>
            <a:r>
              <a:rPr lang="en-US" sz="1800" dirty="0">
                <a:effectLst/>
                <a:ea typeface="MS Mincho" panose="02020609040205080304" pitchFamily="49" charset="-128"/>
                <a:cs typeface="Times New Roman" panose="02020603050405020304" pitchFamily="18" charset="0"/>
              </a:rPr>
              <a:t>Differentiate between task-oriented and people-oriented leadership behaviors, referencing the Ohio and Michigan studies.</a:t>
            </a:r>
            <a:endParaRPr lang="en-GB" sz="1800" dirty="0">
              <a:effectLst/>
              <a:ea typeface="MS Mincho" panose="02020609040205080304" pitchFamily="49" charset="-128"/>
              <a:cs typeface="Times New Roman" panose="02020603050405020304" pitchFamily="18" charset="0"/>
            </a:endParaRPr>
          </a:p>
          <a:p>
            <a:pPr marL="0" lvl="0" indent="0">
              <a:lnSpc>
                <a:spcPct val="115000"/>
              </a:lnSpc>
              <a:buNone/>
              <a:tabLst>
                <a:tab pos="228600" algn="l"/>
              </a:tabLst>
            </a:pPr>
            <a:r>
              <a:rPr lang="en-US" sz="1800" dirty="0">
                <a:effectLst/>
                <a:ea typeface="MS Mincho" panose="02020609040205080304" pitchFamily="49" charset="-128"/>
                <a:cs typeface="Times New Roman" panose="02020603050405020304" pitchFamily="18" charset="0"/>
              </a:rPr>
              <a:t>Apply </a:t>
            </a:r>
            <a:r>
              <a:rPr lang="en-US" sz="1800" dirty="0" err="1">
                <a:effectLst/>
                <a:ea typeface="MS Mincho" panose="02020609040205080304" pitchFamily="49" charset="-128"/>
                <a:cs typeface="Times New Roman" panose="02020603050405020304" pitchFamily="18" charset="0"/>
              </a:rPr>
              <a:t>behavioural</a:t>
            </a:r>
            <a:r>
              <a:rPr lang="en-US" sz="1800" dirty="0">
                <a:effectLst/>
                <a:ea typeface="MS Mincho" panose="02020609040205080304" pitchFamily="49" charset="-128"/>
                <a:cs typeface="Times New Roman" panose="02020603050405020304" pitchFamily="18" charset="0"/>
              </a:rPr>
              <a:t> theory concepts to real-life NHS leadership examples such as the leadership of Sir David Dalton.</a:t>
            </a:r>
            <a:endParaRPr lang="en-GB" sz="1800" dirty="0">
              <a:effectLst/>
              <a:ea typeface="MS Mincho" panose="02020609040205080304" pitchFamily="49" charset="-128"/>
              <a:cs typeface="Times New Roman" panose="02020603050405020304" pitchFamily="18" charset="0"/>
            </a:endParaRPr>
          </a:p>
          <a:p>
            <a:pPr marL="0" lvl="0" indent="0">
              <a:lnSpc>
                <a:spcPct val="115000"/>
              </a:lnSpc>
              <a:buNone/>
              <a:tabLst>
                <a:tab pos="228600" algn="l"/>
              </a:tabLst>
            </a:pPr>
            <a:r>
              <a:rPr lang="en-US" sz="1800" dirty="0">
                <a:effectLst/>
                <a:ea typeface="MS Mincho" panose="02020609040205080304" pitchFamily="49" charset="-128"/>
                <a:cs typeface="Times New Roman" panose="02020603050405020304" pitchFamily="18" charset="0"/>
              </a:rPr>
              <a:t>Reflect on personal leadership behaviors through self-assessment activities that assess task vs. people focus.</a:t>
            </a:r>
            <a:endParaRPr lang="en-GB" sz="1800" dirty="0">
              <a:effectLst/>
              <a:ea typeface="MS Mincho" panose="02020609040205080304" pitchFamily="49" charset="-128"/>
              <a:cs typeface="Times New Roman" panose="02020603050405020304" pitchFamily="18" charset="0"/>
            </a:endParaRPr>
          </a:p>
          <a:p>
            <a:pPr marL="0" lvl="0" indent="0">
              <a:lnSpc>
                <a:spcPct val="115000"/>
              </a:lnSpc>
              <a:spcAft>
                <a:spcPts val="1000"/>
              </a:spcAft>
              <a:buNone/>
              <a:tabLst>
                <a:tab pos="228600" algn="l"/>
              </a:tabLst>
            </a:pPr>
            <a:r>
              <a:rPr lang="en-US" sz="1800" dirty="0">
                <a:effectLst/>
                <a:ea typeface="MS Mincho" panose="02020609040205080304" pitchFamily="49" charset="-128"/>
                <a:cs typeface="Times New Roman" panose="02020603050405020304" pitchFamily="18" charset="0"/>
              </a:rPr>
              <a:t>Discuss the importance of context in leadership, setting the foundation for contingency and situational theories covered in upcoming sessions.</a:t>
            </a:r>
            <a:endParaRPr lang="en-GB" sz="1800" dirty="0">
              <a:effectLst/>
              <a:ea typeface="MS Mincho" panose="02020609040205080304" pitchFamily="49" charset="-128"/>
              <a:cs typeface="Times New Roman" panose="02020603050405020304" pitchFamily="18" charset="0"/>
            </a:endParaRPr>
          </a:p>
          <a:p>
            <a:endParaRPr lang="en-GB" dirty="0"/>
          </a:p>
        </p:txBody>
      </p:sp>
    </p:spTree>
    <p:extLst>
      <p:ext uri="{BB962C8B-B14F-4D97-AF65-F5344CB8AC3E}">
        <p14:creationId xmlns:p14="http://schemas.microsoft.com/office/powerpoint/2010/main" val="1263699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lide Number Placeholder 9">
            <a:extLst>
              <a:ext uri="{FF2B5EF4-FFF2-40B4-BE49-F238E27FC236}">
                <a16:creationId xmlns:a16="http://schemas.microsoft.com/office/drawing/2014/main" id="{446CA0BF-040C-44B2-802F-A2261EA52691}"/>
              </a:ext>
            </a:extLst>
          </p:cNvPr>
          <p:cNvSpPr>
            <a:spLocks noGrp="1"/>
          </p:cNvSpPr>
          <p:nvPr>
            <p:ph type="sldNum" sz="quarter" idx="12"/>
          </p:nvPr>
        </p:nvSpPr>
        <p:spPr>
          <a:xfrm>
            <a:off x="10558300" y="5956137"/>
            <a:ext cx="1052510" cy="365125"/>
          </a:xfrm>
          <a:prstGeom prst="rect">
            <a:avLst/>
          </a:prstGeom>
        </p:spPr>
        <p:txBody>
          <a:bodyPr vert="horz" lIns="91440" tIns="45720" rIns="91440" bIns="45720" rtlCol="0" anchor="ctr"/>
          <a:lstStyle>
            <a:defPPr>
              <a:defRPr lang="en-US"/>
            </a:defPPr>
            <a:lvl1pPr marL="0" algn="r" defTabSz="457200" rtl="0" eaLnBrk="1" latinLnBrk="0" hangingPunct="1">
              <a:defRPr sz="900" kern="1200">
                <a:solidFill>
                  <a:schemeClr val="accent2"/>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9DF644F1-6D11-4714-ACF8-BC58E7B8561E}" type="slidenum">
              <a:rPr kumimoji="0" lang="en-GB" sz="900" b="0" i="0" u="none" strike="noStrike" kern="1200" cap="none" spc="0" normalizeH="0" baseline="0" noProof="0" smtClean="0">
                <a:ln>
                  <a:noFill/>
                </a:ln>
                <a:solidFill>
                  <a:srgbClr val="FFFF00"/>
                </a:solidFill>
                <a:effectLst/>
                <a:uLnTx/>
                <a:uFillTx/>
                <a:latin typeface="Myriad Pro"/>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900" b="0" i="0" u="none" strike="noStrike" kern="1200" cap="none" spc="0" normalizeH="0" baseline="0" noProof="0" dirty="0">
              <a:ln>
                <a:noFill/>
              </a:ln>
              <a:solidFill>
                <a:srgbClr val="FFFF00"/>
              </a:solidFill>
              <a:effectLst/>
              <a:uLnTx/>
              <a:uFillTx/>
              <a:latin typeface="Myriad Pro"/>
              <a:ea typeface="+mn-ea"/>
              <a:cs typeface="+mn-cs"/>
            </a:endParaRPr>
          </a:p>
        </p:txBody>
      </p:sp>
      <p:sp>
        <p:nvSpPr>
          <p:cNvPr id="7" name="TextBox 6">
            <a:extLst>
              <a:ext uri="{FF2B5EF4-FFF2-40B4-BE49-F238E27FC236}">
                <a16:creationId xmlns:a16="http://schemas.microsoft.com/office/drawing/2014/main" id="{B40D12BA-3E26-4C09-9347-8D57D0BD3C4B}"/>
              </a:ext>
            </a:extLst>
          </p:cNvPr>
          <p:cNvSpPr txBox="1"/>
          <p:nvPr/>
        </p:nvSpPr>
        <p:spPr>
          <a:xfrm>
            <a:off x="292152" y="0"/>
            <a:ext cx="9280473" cy="707886"/>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Leadership Theories:</a:t>
            </a:r>
            <a:endPar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2" name="Rectangle 1">
            <a:extLst>
              <a:ext uri="{FF2B5EF4-FFF2-40B4-BE49-F238E27FC236}">
                <a16:creationId xmlns:a16="http://schemas.microsoft.com/office/drawing/2014/main" id="{DB58AB3F-4A50-47E7-BAC7-29BE14F2860E}"/>
              </a:ext>
            </a:extLst>
          </p:cNvPr>
          <p:cNvSpPr/>
          <p:nvPr/>
        </p:nvSpPr>
        <p:spPr>
          <a:xfrm>
            <a:off x="292152" y="1146368"/>
            <a:ext cx="11818189" cy="4401205"/>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We will now consider the following theories, which summarise the progression of leadership thinking up to the modern day: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Great Man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Trait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Behavioural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Situational Leadership</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Functional Leadership</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Relationship Theory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rPr>
              <a:t>Five Level Leadership Model</a:t>
            </a:r>
          </a:p>
        </p:txBody>
      </p:sp>
    </p:spTree>
    <p:extLst>
      <p:ext uri="{BB962C8B-B14F-4D97-AF65-F5344CB8AC3E}">
        <p14:creationId xmlns:p14="http://schemas.microsoft.com/office/powerpoint/2010/main" val="254358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80FE7F8-E343-4B5D-859E-2F2A8F6E3389}"/>
              </a:ext>
            </a:extLst>
          </p:cNvPr>
          <p:cNvSpPr>
            <a:spLocks noGrp="1"/>
          </p:cNvSpPr>
          <p:nvPr>
            <p:ph type="title"/>
          </p:nvPr>
        </p:nvSpPr>
        <p:spPr/>
        <p:txBody>
          <a:bodyPr/>
          <a:lstStyle/>
          <a:p>
            <a:pPr>
              <a:defRPr/>
            </a:pPr>
            <a:r>
              <a:rPr lang="en-GB" dirty="0"/>
              <a:t>The ‘Great Man’ theory</a:t>
            </a:r>
          </a:p>
        </p:txBody>
      </p:sp>
      <p:sp>
        <p:nvSpPr>
          <p:cNvPr id="22530" name="Content Placeholder 1">
            <a:extLst>
              <a:ext uri="{FF2B5EF4-FFF2-40B4-BE49-F238E27FC236}">
                <a16:creationId xmlns:a16="http://schemas.microsoft.com/office/drawing/2014/main" id="{6D315A23-DC04-45CD-AB73-7E010D81A95A}"/>
              </a:ext>
            </a:extLst>
          </p:cNvPr>
          <p:cNvSpPr>
            <a:spLocks noGrp="1"/>
          </p:cNvSpPr>
          <p:nvPr>
            <p:ph idx="1"/>
          </p:nvPr>
        </p:nvSpPr>
        <p:spPr>
          <a:xfrm>
            <a:off x="288000" y="1600201"/>
            <a:ext cx="11294400" cy="3917032"/>
          </a:xfrm>
        </p:spPr>
        <p:txBody>
          <a:bodyPr/>
          <a:lstStyle/>
          <a:p>
            <a:pPr marL="0" indent="0">
              <a:buNone/>
            </a:pPr>
            <a:r>
              <a:rPr lang="en-GB" altLang="en-US" sz="2400" dirty="0"/>
              <a:t>‘Early efforts to understand leadership success focused on the leader’s personal traits... Research early in this century examined leaders who had achieved a level of greatness, and hence became known as the Great Man approach. Fundamental to this idea was that some people are </a:t>
            </a:r>
            <a:r>
              <a:rPr lang="en-GB" altLang="en-US" sz="2400" i="1" dirty="0"/>
              <a:t>born</a:t>
            </a:r>
            <a:r>
              <a:rPr lang="en-GB" altLang="en-US" sz="2400" dirty="0"/>
              <a:t> with traits that make them natural leaders’ </a:t>
            </a:r>
          </a:p>
          <a:p>
            <a:pPr marL="0" indent="0" algn="r">
              <a:buNone/>
            </a:pPr>
            <a:r>
              <a:rPr lang="en-GB" altLang="en-US" sz="2400" dirty="0"/>
              <a:t>(Daft 2002) </a:t>
            </a:r>
          </a:p>
        </p:txBody>
      </p:sp>
      <p:sp>
        <p:nvSpPr>
          <p:cNvPr id="22536" name="TextBox 9">
            <a:extLst>
              <a:ext uri="{FF2B5EF4-FFF2-40B4-BE49-F238E27FC236}">
                <a16:creationId xmlns:a16="http://schemas.microsoft.com/office/drawing/2014/main" id="{17554786-AADD-49AA-BD9B-A76CD319D819}"/>
              </a:ext>
            </a:extLst>
          </p:cNvPr>
          <p:cNvSpPr txBox="1">
            <a:spLocks noChangeArrowheads="1"/>
          </p:cNvSpPr>
          <p:nvPr/>
        </p:nvSpPr>
        <p:spPr bwMode="auto">
          <a:xfrm>
            <a:off x="1919219" y="4303692"/>
            <a:ext cx="8353562"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Or looked at another way, is leadership genetically-determined?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 calcmode="lin" valueType="num">
                                      <p:cBhvr additive="base">
                                        <p:cTn id="7" dur="5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0">
                                            <p:txEl>
                                              <p:pRg st="1" end="1"/>
                                            </p:txEl>
                                          </p:spTgt>
                                        </p:tgtEl>
                                        <p:attrNameLst>
                                          <p:attrName>style.visibility</p:attrName>
                                        </p:attrNameLst>
                                      </p:cBhvr>
                                      <p:to>
                                        <p:strVal val="visible"/>
                                      </p:to>
                                    </p:set>
                                    <p:anim calcmode="lin" valueType="num">
                                      <p:cBhvr additive="base">
                                        <p:cTn id="11" dur="5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2536">
                                            <p:txEl>
                                              <p:pRg st="0" end="0"/>
                                            </p:txEl>
                                          </p:spTgt>
                                        </p:tgtEl>
                                        <p:attrNameLst>
                                          <p:attrName>style.visibility</p:attrName>
                                        </p:attrNameLst>
                                      </p:cBhvr>
                                      <p:to>
                                        <p:strVal val="visible"/>
                                      </p:to>
                                    </p:set>
                                    <p:anim calcmode="lin" valueType="num">
                                      <p:cBhvr additive="base">
                                        <p:cTn id="17" dur="500" fill="hold"/>
                                        <p:tgtEl>
                                          <p:spTgt spid="2253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253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27387" y="244327"/>
            <a:ext cx="5668613" cy="707886"/>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Great Man Theory </a:t>
            </a:r>
            <a:endParaRPr kumimoji="0" lang="en-GB" sz="40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2" name="Rectangle 1">
            <a:extLst>
              <a:ext uri="{FF2B5EF4-FFF2-40B4-BE49-F238E27FC236}">
                <a16:creationId xmlns:a16="http://schemas.microsoft.com/office/drawing/2014/main" id="{42AEEEFF-E53C-45F9-971B-334CADC54570}"/>
              </a:ext>
            </a:extLst>
          </p:cNvPr>
          <p:cNvSpPr/>
          <p:nvPr/>
        </p:nvSpPr>
        <p:spPr>
          <a:xfrm>
            <a:off x="270552" y="875545"/>
            <a:ext cx="11507638" cy="3783023"/>
          </a:xfrm>
          <a:prstGeom prst="rect">
            <a:avLst/>
          </a:prstGeom>
        </p:spPr>
        <p:txBody>
          <a:bodyPr wrap="square">
            <a:spAutoFit/>
          </a:bodyPr>
          <a:lstStyle/>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The Great Man Theory proposes that at times of need leaders will rise, almost magically, to control events and lead his people to safety or success.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Hence, history can be explained, to a large extent, by the emergence of these highly influential men of their times - and, of course, it was exclusively men who exerted influence up to, an including, that era.</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The Great Man Theory dismisses the potential of those of lower social status (and the entire female gender) to rise to positions of leadership.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Put simply, it theorised that great leaders were born and not made, and it is men who have the inherent qualities to assume leadership positions. </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As such what are your views of this approach in contemporary society?</a:t>
            </a:r>
          </a:p>
        </p:txBody>
      </p:sp>
    </p:spTree>
    <p:extLst>
      <p:ext uri="{BB962C8B-B14F-4D97-AF65-F5344CB8AC3E}">
        <p14:creationId xmlns:p14="http://schemas.microsoft.com/office/powerpoint/2010/main" val="2047873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014B4-8033-9ABD-387D-018CD82E11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3D5EF9-CCD1-CC0D-3561-9CFFF2F9642B}"/>
              </a:ext>
            </a:extLst>
          </p:cNvPr>
          <p:cNvSpPr>
            <a:spLocks noGrp="1"/>
          </p:cNvSpPr>
          <p:nvPr>
            <p:ph idx="1"/>
          </p:nvPr>
        </p:nvSpPr>
        <p:spPr/>
        <p:txBody>
          <a:bodyPr/>
          <a:lstStyle/>
          <a:p>
            <a:pPr marL="0" indent="0">
              <a:buNone/>
            </a:pPr>
            <a:r>
              <a:rPr lang="en-GB" dirty="0"/>
              <a:t>Let's watch the video and summarize it within 10 minutes.</a:t>
            </a:r>
          </a:p>
          <a:p>
            <a:pPr marL="0" indent="0">
              <a:buNone/>
            </a:pPr>
            <a:endParaRPr lang="en-GB" dirty="0"/>
          </a:p>
        </p:txBody>
      </p:sp>
      <p:sp>
        <p:nvSpPr>
          <p:cNvPr id="4" name="Rectangle 3">
            <a:extLst>
              <a:ext uri="{FF2B5EF4-FFF2-40B4-BE49-F238E27FC236}">
                <a16:creationId xmlns:a16="http://schemas.microsoft.com/office/drawing/2014/main" id="{4306BAD4-064F-BEEF-ACE9-FFA94738DCAE}"/>
              </a:ext>
            </a:extLst>
          </p:cNvPr>
          <p:cNvSpPr/>
          <p:nvPr/>
        </p:nvSpPr>
        <p:spPr>
          <a:xfrm>
            <a:off x="3154680" y="3189385"/>
            <a:ext cx="10195559" cy="36933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2"/>
              </a:rPr>
              <a:t>https://www.youtube.com/watch?v=Gjj23PhTRTc</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150456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90F7CC-2A71-406A-8947-630F265B2786}"/>
              </a:ext>
            </a:extLst>
          </p:cNvPr>
          <p:cNvSpPr>
            <a:spLocks noGrp="1"/>
          </p:cNvSpPr>
          <p:nvPr>
            <p:ph type="title"/>
          </p:nvPr>
        </p:nvSpPr>
        <p:spPr>
          <a:xfrm>
            <a:off x="115200" y="131763"/>
            <a:ext cx="11959200" cy="615281"/>
          </a:xfrm>
          <a:noFill/>
          <a:ln>
            <a:noFill/>
          </a:ln>
        </p:spPr>
        <p:style>
          <a:lnRef idx="0">
            <a:scrgbClr r="0" g="0" b="0"/>
          </a:lnRef>
          <a:fillRef idx="0">
            <a:scrgbClr r="0" g="0" b="0"/>
          </a:fillRef>
          <a:effectRef idx="0">
            <a:scrgbClr r="0" g="0" b="0"/>
          </a:effectRef>
          <a:fontRef idx="minor">
            <a:schemeClr val="dk1"/>
          </a:fontRef>
        </p:style>
        <p:txBody>
          <a:bodyPr>
            <a:normAutofit fontScale="90000"/>
          </a:bodyPr>
          <a:lstStyle/>
          <a:p>
            <a:pPr>
              <a:defRPr/>
            </a:pPr>
            <a:r>
              <a:rPr lang="en-GB" sz="3600" b="1" dirty="0">
                <a:effectLst>
                  <a:outerShdw blurRad="38100" dist="38100" dir="2700000" algn="tl">
                    <a:srgbClr val="000000">
                      <a:alpha val="43137"/>
                    </a:srgbClr>
                  </a:outerShdw>
                </a:effectLst>
              </a:rPr>
              <a:t>The ‘Great Man’ theory in detail</a:t>
            </a:r>
          </a:p>
        </p:txBody>
      </p:sp>
      <p:sp>
        <p:nvSpPr>
          <p:cNvPr id="23554" name="Content Placeholder 1">
            <a:extLst>
              <a:ext uri="{FF2B5EF4-FFF2-40B4-BE49-F238E27FC236}">
                <a16:creationId xmlns:a16="http://schemas.microsoft.com/office/drawing/2014/main" id="{2D306AD0-BB88-4EA7-9E18-B1B8D5A94EAE}"/>
              </a:ext>
            </a:extLst>
          </p:cNvPr>
          <p:cNvSpPr>
            <a:spLocks noGrp="1"/>
          </p:cNvSpPr>
          <p:nvPr>
            <p:ph idx="1"/>
          </p:nvPr>
        </p:nvSpPr>
        <p:spPr>
          <a:xfrm>
            <a:off x="508800" y="1276201"/>
            <a:ext cx="10972800" cy="3917032"/>
          </a:xfrm>
        </p:spPr>
        <p:txBody>
          <a:bodyPr/>
          <a:lstStyle/>
          <a:p>
            <a:pPr>
              <a:spcAft>
                <a:spcPts val="600"/>
              </a:spcAft>
            </a:pPr>
            <a:r>
              <a:rPr lang="en-GB" altLang="en-US" sz="1800" dirty="0"/>
              <a:t>The ‘Great Man’ theory emerged in the nineteenth century. It implied that history can be explained by the influence of ‘great men’ </a:t>
            </a:r>
          </a:p>
          <a:p>
            <a:pPr>
              <a:spcAft>
                <a:spcPts val="600"/>
              </a:spcAft>
            </a:pPr>
            <a:r>
              <a:rPr lang="en-GB" altLang="en-US" sz="1800" dirty="0"/>
              <a:t>The theory asserted that leadership traits were </a:t>
            </a:r>
            <a:r>
              <a:rPr lang="en-GB" altLang="en-US" sz="1800" i="1" dirty="0"/>
              <a:t>inherited</a:t>
            </a:r>
          </a:p>
          <a:p>
            <a:pPr>
              <a:spcAft>
                <a:spcPts val="600"/>
              </a:spcAft>
            </a:pPr>
            <a:r>
              <a:rPr lang="en-GB" altLang="en-US" sz="1800" dirty="0"/>
              <a:t>It’s foremost proponent, Thomas Carlyle commented that ‘The history of the world is but the biography of great men’. </a:t>
            </a:r>
          </a:p>
          <a:p>
            <a:pPr>
              <a:spcAft>
                <a:spcPts val="600"/>
              </a:spcAft>
            </a:pPr>
            <a:r>
              <a:rPr lang="en-GB" altLang="en-US" sz="1800" dirty="0"/>
              <a:t>In Carlyle’s famous 1888 book </a:t>
            </a:r>
            <a:r>
              <a:rPr lang="en-GB" altLang="en-US" sz="1800" i="1" dirty="0"/>
              <a:t>On Heroes, Hero-Worship and the Heroic in History</a:t>
            </a:r>
            <a:r>
              <a:rPr lang="en-GB" altLang="en-US" sz="1800" dirty="0"/>
              <a:t>, Carlyle identified particular ‘great men’ who he felt were suitably endowed with leadership traits.</a:t>
            </a:r>
          </a:p>
          <a:p>
            <a:endParaRPr lang="en-GB" altLang="en-US" sz="1800" dirty="0"/>
          </a:p>
        </p:txBody>
      </p:sp>
      <p:sp>
        <p:nvSpPr>
          <p:cNvPr id="23557" name="TextBox 4">
            <a:extLst>
              <a:ext uri="{FF2B5EF4-FFF2-40B4-BE49-F238E27FC236}">
                <a16:creationId xmlns:a16="http://schemas.microsoft.com/office/drawing/2014/main" id="{891CD58D-2557-4E18-86C0-A8B81BB49623}"/>
              </a:ext>
            </a:extLst>
          </p:cNvPr>
          <p:cNvSpPr txBox="1">
            <a:spLocks noChangeArrowheads="1"/>
          </p:cNvSpPr>
          <p:nvPr/>
        </p:nvSpPr>
        <p:spPr bwMode="auto">
          <a:xfrm>
            <a:off x="1314449" y="4314826"/>
            <a:ext cx="109727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Let’s look with </a:t>
            </a:r>
            <a:r>
              <a:rPr kumimoji="0" lang="en-GB" altLang="en-US"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Carlyl</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‘great man</a:t>
            </a:r>
            <a:r>
              <a:rPr lang="en-GB" altLang="en-US" sz="2400" b="1" noProof="0" dirty="0">
                <a:solidFill>
                  <a:prstClr val="black"/>
                </a:solidFill>
                <a:latin typeface="Arial" panose="020B0604020202020204" pitchFamily="34" charset="0"/>
              </a:rPr>
              <a:t>’ </a:t>
            </a: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lens…...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anim calcmode="lin" valueType="num">
                                      <p:cBhvr additive="base">
                                        <p:cTn id="7" dur="500" fill="hold"/>
                                        <p:tgtEl>
                                          <p:spTgt spid="2355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3554">
                                            <p:txEl>
                                              <p:pRg st="1" end="1"/>
                                            </p:txEl>
                                          </p:spTgt>
                                        </p:tgtEl>
                                        <p:attrNameLst>
                                          <p:attrName>style.visibility</p:attrName>
                                        </p:attrNameLst>
                                      </p:cBhvr>
                                      <p:to>
                                        <p:strVal val="visible"/>
                                      </p:to>
                                    </p:set>
                                    <p:anim calcmode="lin" valueType="num">
                                      <p:cBhvr additive="base">
                                        <p:cTn id="13" dur="500" fill="hold"/>
                                        <p:tgtEl>
                                          <p:spTgt spid="2355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3554">
                                            <p:txEl>
                                              <p:pRg st="2" end="2"/>
                                            </p:txEl>
                                          </p:spTgt>
                                        </p:tgtEl>
                                        <p:attrNameLst>
                                          <p:attrName>style.visibility</p:attrName>
                                        </p:attrNameLst>
                                      </p:cBhvr>
                                      <p:to>
                                        <p:strVal val="visible"/>
                                      </p:to>
                                    </p:set>
                                    <p:anim calcmode="lin" valueType="num">
                                      <p:cBhvr additive="base">
                                        <p:cTn id="19" dur="500" fill="hold"/>
                                        <p:tgtEl>
                                          <p:spTgt spid="2355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3554">
                                            <p:txEl>
                                              <p:pRg st="3" end="3"/>
                                            </p:txEl>
                                          </p:spTgt>
                                        </p:tgtEl>
                                        <p:attrNameLst>
                                          <p:attrName>style.visibility</p:attrName>
                                        </p:attrNameLst>
                                      </p:cBhvr>
                                      <p:to>
                                        <p:strVal val="visible"/>
                                      </p:to>
                                    </p:set>
                                    <p:anim calcmode="lin" valueType="num">
                                      <p:cBhvr additive="base">
                                        <p:cTn id="25" dur="500" fill="hold"/>
                                        <p:tgtEl>
                                          <p:spTgt spid="2355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3557"/>
                                        </p:tgtEl>
                                        <p:attrNameLst>
                                          <p:attrName>style.visibility</p:attrName>
                                        </p:attrNameLst>
                                      </p:cBhvr>
                                      <p:to>
                                        <p:strVal val="visible"/>
                                      </p:to>
                                    </p:set>
                                    <p:anim calcmode="lin" valueType="num">
                                      <p:cBhvr additive="base">
                                        <p:cTn id="31" dur="500" fill="hold"/>
                                        <p:tgtEl>
                                          <p:spTgt spid="23557"/>
                                        </p:tgtEl>
                                        <p:attrNameLst>
                                          <p:attrName>ppt_x</p:attrName>
                                        </p:attrNameLst>
                                      </p:cBhvr>
                                      <p:tavLst>
                                        <p:tav tm="0">
                                          <p:val>
                                            <p:strVal val="#ppt_x"/>
                                          </p:val>
                                        </p:tav>
                                        <p:tav tm="100000">
                                          <p:val>
                                            <p:strVal val="#ppt_x"/>
                                          </p:val>
                                        </p:tav>
                                      </p:tavLst>
                                    </p:anim>
                                    <p:anim calcmode="lin" valueType="num">
                                      <p:cBhvr additive="base">
                                        <p:cTn id="32" dur="500" fill="hold"/>
                                        <p:tgtEl>
                                          <p:spTgt spid="2355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13974-4D15-6757-6F13-9858D2A630AA}"/>
              </a:ext>
            </a:extLst>
          </p:cNvPr>
          <p:cNvSpPr>
            <a:spLocks noGrp="1"/>
          </p:cNvSpPr>
          <p:nvPr>
            <p:ph type="title"/>
          </p:nvPr>
        </p:nvSpPr>
        <p:spPr/>
        <p:txBody>
          <a:bodyPr/>
          <a:lstStyle/>
          <a:p>
            <a:r>
              <a:rPr lang="en-GB" dirty="0"/>
              <a:t>Activity- Examples from UK healthcare</a:t>
            </a:r>
          </a:p>
        </p:txBody>
      </p:sp>
      <p:sp>
        <p:nvSpPr>
          <p:cNvPr id="3" name="Content Placeholder 2">
            <a:extLst>
              <a:ext uri="{FF2B5EF4-FFF2-40B4-BE49-F238E27FC236}">
                <a16:creationId xmlns:a16="http://schemas.microsoft.com/office/drawing/2014/main" id="{168C8BBE-90EB-0883-C903-B9B38A70E989}"/>
              </a:ext>
            </a:extLst>
          </p:cNvPr>
          <p:cNvSpPr>
            <a:spLocks noGrp="1"/>
          </p:cNvSpPr>
          <p:nvPr>
            <p:ph idx="1"/>
          </p:nvPr>
        </p:nvSpPr>
        <p:spPr/>
        <p:txBody>
          <a:bodyPr/>
          <a:lstStyle/>
          <a:p>
            <a:r>
              <a:rPr lang="en-GB" dirty="0"/>
              <a:t>Please conduct the research and fill in the boxes within 20 minutes. I will let you know the answer as we move forward in the session.</a:t>
            </a:r>
          </a:p>
        </p:txBody>
      </p:sp>
      <p:graphicFrame>
        <p:nvGraphicFramePr>
          <p:cNvPr id="4" name="Object 3">
            <a:extLst>
              <a:ext uri="{FF2B5EF4-FFF2-40B4-BE49-F238E27FC236}">
                <a16:creationId xmlns:a16="http://schemas.microsoft.com/office/drawing/2014/main" id="{49A6BA85-C059-BB30-9B6B-688C60262397}"/>
              </a:ext>
            </a:extLst>
          </p:cNvPr>
          <p:cNvGraphicFramePr>
            <a:graphicFrameLocks noChangeAspect="1"/>
          </p:cNvGraphicFramePr>
          <p:nvPr>
            <p:extLst>
              <p:ext uri="{D42A27DB-BD31-4B8C-83A1-F6EECF244321}">
                <p14:modId xmlns:p14="http://schemas.microsoft.com/office/powerpoint/2010/main" val="404617890"/>
              </p:ext>
            </p:extLst>
          </p:nvPr>
        </p:nvGraphicFramePr>
        <p:xfrm>
          <a:off x="2834640" y="3379001"/>
          <a:ext cx="9130348" cy="6408722"/>
        </p:xfrm>
        <a:graphic>
          <a:graphicData uri="http://schemas.openxmlformats.org/presentationml/2006/ole">
            <mc:AlternateContent xmlns:mc="http://schemas.openxmlformats.org/markup-compatibility/2006">
              <mc:Choice xmlns:v="urn:schemas-microsoft-com:vml" Requires="v">
                <p:oleObj name="Document" r:id="rId2" imgW="5631328" imgH="3959488" progId="Word.Document.12">
                  <p:embed/>
                </p:oleObj>
              </mc:Choice>
              <mc:Fallback>
                <p:oleObj name="Document" r:id="rId2" imgW="5631328" imgH="3959488" progId="Word.Document.12">
                  <p:embed/>
                  <p:pic>
                    <p:nvPicPr>
                      <p:cNvPr id="0" name=""/>
                      <p:cNvPicPr/>
                      <p:nvPr/>
                    </p:nvPicPr>
                    <p:blipFill>
                      <a:blip r:embed="rId3"/>
                      <a:stretch>
                        <a:fillRect/>
                      </a:stretch>
                    </p:blipFill>
                    <p:spPr>
                      <a:xfrm>
                        <a:off x="2834640" y="3379001"/>
                        <a:ext cx="9130348" cy="6408722"/>
                      </a:xfrm>
                      <a:prstGeom prst="rect">
                        <a:avLst/>
                      </a:prstGeom>
                    </p:spPr>
                  </p:pic>
                </p:oleObj>
              </mc:Fallback>
            </mc:AlternateContent>
          </a:graphicData>
        </a:graphic>
      </p:graphicFrame>
    </p:spTree>
    <p:extLst>
      <p:ext uri="{BB962C8B-B14F-4D97-AF65-F5344CB8AC3E}">
        <p14:creationId xmlns:p14="http://schemas.microsoft.com/office/powerpoint/2010/main" val="4141968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CF21C-C6A0-966B-EF41-1C1D830329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F38E30-1F33-7C77-6E3E-CF21EE66A52A}"/>
              </a:ext>
            </a:extLst>
          </p:cNvPr>
          <p:cNvSpPr>
            <a:spLocks noGrp="1"/>
          </p:cNvSpPr>
          <p:nvPr>
            <p:ph idx="1"/>
          </p:nvPr>
        </p:nvSpPr>
        <p:spPr/>
        <p:txBody>
          <a:bodyPr/>
          <a:lstStyle/>
          <a:p>
            <a:pPr marL="0" indent="0">
              <a:buNone/>
            </a:pPr>
            <a:r>
              <a:rPr lang="en-GB" i="1" dirty="0"/>
              <a:t>Why it is difficult to find the example regarding great man theory in healthcare in UK?</a:t>
            </a:r>
          </a:p>
          <a:p>
            <a:pPr marL="0" indent="0">
              <a:buNone/>
            </a:pPr>
            <a:r>
              <a:rPr lang="en-GB" dirty="0"/>
              <a:t>Healthcare change is usually collective, complex, and context-dependent, which makes it hard to neatly apply the individual-</a:t>
            </a:r>
            <a:r>
              <a:rPr lang="en-GB" dirty="0" err="1"/>
              <a:t>centered</a:t>
            </a:r>
            <a:r>
              <a:rPr lang="en-GB" dirty="0"/>
              <a:t> Great Man Theory</a:t>
            </a:r>
          </a:p>
        </p:txBody>
      </p:sp>
    </p:spTree>
    <p:extLst>
      <p:ext uri="{BB962C8B-B14F-4D97-AF65-F5344CB8AC3E}">
        <p14:creationId xmlns:p14="http://schemas.microsoft.com/office/powerpoint/2010/main" val="151104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933B5B-E412-478A-9813-5EA179B6E422}"/>
              </a:ext>
            </a:extLst>
          </p:cNvPr>
          <p:cNvSpPr>
            <a:spLocks noGrp="1"/>
          </p:cNvSpPr>
          <p:nvPr>
            <p:ph type="title"/>
          </p:nvPr>
        </p:nvSpPr>
        <p:spPr/>
        <p:txBody>
          <a:bodyPr/>
          <a:lstStyle/>
          <a:p>
            <a:pPr>
              <a:defRPr/>
            </a:pPr>
            <a:r>
              <a:rPr lang="en-GB" dirty="0"/>
              <a:t>Carlyle’s ‘great men’...</a:t>
            </a:r>
          </a:p>
        </p:txBody>
      </p:sp>
      <p:pic>
        <p:nvPicPr>
          <p:cNvPr id="1028" name="Picture 4" descr="PARIS, FRANCE - APRIL 10:  Saudi Arabia's Crown Prince Mohammed bin Salman arrives at Elysee Palace on April 10, 2018 in Paris, France. Crown Prince of the Kingdom of Saudi Arabia Mohammed bin Salman, is on a three-days official visit to France.  (Photo by Stephane Cardinale - Corbis/Corbis via Getty Images)">
            <a:extLst>
              <a:ext uri="{FF2B5EF4-FFF2-40B4-BE49-F238E27FC236}">
                <a16:creationId xmlns:a16="http://schemas.microsoft.com/office/drawing/2014/main" id="{2A430723-8CB4-5554-8297-7EE88A51AB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1525" y="1914525"/>
            <a:ext cx="3028950" cy="30289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F775F-F653-B543-BB0F-47813133EEA4}"/>
              </a:ext>
            </a:extLst>
          </p:cNvPr>
          <p:cNvSpPr>
            <a:spLocks noGrp="1"/>
          </p:cNvSpPr>
          <p:nvPr>
            <p:ph type="title"/>
          </p:nvPr>
        </p:nvSpPr>
        <p:spPr/>
        <p:txBody>
          <a:bodyPr/>
          <a:lstStyle/>
          <a:p>
            <a:r>
              <a:rPr lang="en-GB" dirty="0"/>
              <a:t>Examples of Great man theory </a:t>
            </a:r>
          </a:p>
        </p:txBody>
      </p:sp>
      <p:sp>
        <p:nvSpPr>
          <p:cNvPr id="3" name="Content Placeholder 2">
            <a:extLst>
              <a:ext uri="{FF2B5EF4-FFF2-40B4-BE49-F238E27FC236}">
                <a16:creationId xmlns:a16="http://schemas.microsoft.com/office/drawing/2014/main" id="{81FB5D7D-196E-994F-8F62-EDF55719E033}"/>
              </a:ext>
            </a:extLst>
          </p:cNvPr>
          <p:cNvSpPr>
            <a:spLocks noGrp="1"/>
          </p:cNvSpPr>
          <p:nvPr>
            <p:ph idx="1"/>
          </p:nvPr>
        </p:nvSpPr>
        <p:spPr/>
        <p:txBody>
          <a:bodyPr>
            <a:normAutofit fontScale="62500" lnSpcReduction="20000"/>
          </a:bodyPr>
          <a:lstStyle/>
          <a:p>
            <a:pPr marL="0" indent="0">
              <a:buNone/>
            </a:pPr>
            <a:r>
              <a:rPr lang="en-GB" dirty="0"/>
              <a:t>Politics – Winston Churchill</a:t>
            </a:r>
          </a:p>
          <a:p>
            <a:pPr marL="0" indent="0">
              <a:buNone/>
            </a:pPr>
            <a:r>
              <a:rPr lang="en-GB" dirty="0"/>
              <a:t>Why it fits- Innate charisma, leadership, and rhetorical brilliance. Personally shaped the course of WWII through his vision and determination. His speeches and resolve helped rally Britain during its darkest hours (e.g., "We shall fight on the beaches").</a:t>
            </a:r>
          </a:p>
          <a:p>
            <a:pPr marL="0" indent="0">
              <a:buNone/>
            </a:pPr>
            <a:r>
              <a:rPr lang="en-GB" dirty="0"/>
              <a:t>Great Man Lens- Churchill is the textbook example: his personality, judgment, and leadership directly impacted national survival.</a:t>
            </a:r>
          </a:p>
          <a:p>
            <a:endParaRPr lang="en-GB" dirty="0"/>
          </a:p>
          <a:p>
            <a:pPr marL="0" indent="0">
              <a:buNone/>
            </a:pPr>
            <a:r>
              <a:rPr lang="en-GB" dirty="0"/>
              <a:t>Military – Admiral Horatio Nelson</a:t>
            </a:r>
          </a:p>
          <a:p>
            <a:pPr marL="0" indent="0">
              <a:buNone/>
            </a:pPr>
            <a:r>
              <a:rPr lang="en-GB" dirty="0"/>
              <a:t>Why it fits- Brilliant naval strategist and inspirational leader during the Napoleonic Wars. Won major battles (e.g., Trafalgar) through bold, risky tactics that only he would have attempted. Famous for turning the tide of battles by sheer personal courage and genius.</a:t>
            </a:r>
          </a:p>
          <a:p>
            <a:pPr marL="0" indent="0">
              <a:buNone/>
            </a:pPr>
            <a:r>
              <a:rPr lang="en-GB" dirty="0"/>
              <a:t>Great Man Lens- Nelson's presence on the battlefield was decisive. His natural leadership made him greater than the system he served.</a:t>
            </a:r>
          </a:p>
        </p:txBody>
      </p:sp>
    </p:spTree>
    <p:extLst>
      <p:ext uri="{BB962C8B-B14F-4D97-AF65-F5344CB8AC3E}">
        <p14:creationId xmlns:p14="http://schemas.microsoft.com/office/powerpoint/2010/main" val="410425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D47FC-7CC6-7BA7-62CF-F8D0249DF6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BCFE94-30C5-2D9F-16A5-0692DBCCDA7A}"/>
              </a:ext>
            </a:extLst>
          </p:cNvPr>
          <p:cNvSpPr>
            <a:spLocks noGrp="1"/>
          </p:cNvSpPr>
          <p:nvPr>
            <p:ph idx="1"/>
          </p:nvPr>
        </p:nvSpPr>
        <p:spPr/>
        <p:txBody>
          <a:bodyPr/>
          <a:lstStyle/>
          <a:p>
            <a:endParaRPr lang="en-GB" dirty="0"/>
          </a:p>
          <a:p>
            <a:endParaRPr lang="en-GB" dirty="0"/>
          </a:p>
          <a:p>
            <a:pPr marL="0" indent="0" algn="ctr">
              <a:buNone/>
            </a:pPr>
            <a:r>
              <a:rPr lang="en-GB" i="1" dirty="0"/>
              <a:t>“Great Man Theory Comparison Chart (UK Context) Including healthcare”</a:t>
            </a:r>
          </a:p>
        </p:txBody>
      </p:sp>
    </p:spTree>
    <p:extLst>
      <p:ext uri="{BB962C8B-B14F-4D97-AF65-F5344CB8AC3E}">
        <p14:creationId xmlns:p14="http://schemas.microsoft.com/office/powerpoint/2010/main" val="3186769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3CC99-B89C-5E55-4A52-CEDB5EF736A1}"/>
              </a:ext>
            </a:extLst>
          </p:cNvPr>
          <p:cNvSpPr>
            <a:spLocks noGrp="1"/>
          </p:cNvSpPr>
          <p:nvPr>
            <p:ph type="title"/>
          </p:nvPr>
        </p:nvSpPr>
        <p:spPr/>
        <p:txBody>
          <a:bodyPr/>
          <a:lstStyle/>
          <a:p>
            <a:endParaRPr lang="en-GB" dirty="0"/>
          </a:p>
        </p:txBody>
      </p:sp>
      <p:graphicFrame>
        <p:nvGraphicFramePr>
          <p:cNvPr id="4" name="Content Placeholder 3">
            <a:extLst>
              <a:ext uri="{FF2B5EF4-FFF2-40B4-BE49-F238E27FC236}">
                <a16:creationId xmlns:a16="http://schemas.microsoft.com/office/drawing/2014/main" id="{B19CACB0-3AEA-1AAD-0A16-7EDC8EC121CB}"/>
              </a:ext>
            </a:extLst>
          </p:cNvPr>
          <p:cNvGraphicFramePr>
            <a:graphicFrameLocks noGrp="1"/>
          </p:cNvGraphicFramePr>
          <p:nvPr>
            <p:ph idx="1"/>
            <p:extLst>
              <p:ext uri="{D42A27DB-BD31-4B8C-83A1-F6EECF244321}">
                <p14:modId xmlns:p14="http://schemas.microsoft.com/office/powerpoint/2010/main" val="3018101913"/>
              </p:ext>
            </p:extLst>
          </p:nvPr>
        </p:nvGraphicFramePr>
        <p:xfrm>
          <a:off x="342900" y="445771"/>
          <a:ext cx="11464288" cy="5280518"/>
        </p:xfrm>
        <a:graphic>
          <a:graphicData uri="http://schemas.openxmlformats.org/drawingml/2006/table">
            <a:tbl>
              <a:tblPr>
                <a:tableStyleId>{3C2FFA5D-87B4-456A-9821-1D502468CF0F}</a:tableStyleId>
              </a:tblPr>
              <a:tblGrid>
                <a:gridCol w="2866072">
                  <a:extLst>
                    <a:ext uri="{9D8B030D-6E8A-4147-A177-3AD203B41FA5}">
                      <a16:colId xmlns:a16="http://schemas.microsoft.com/office/drawing/2014/main" val="1831638355"/>
                    </a:ext>
                  </a:extLst>
                </a:gridCol>
                <a:gridCol w="2866072">
                  <a:extLst>
                    <a:ext uri="{9D8B030D-6E8A-4147-A177-3AD203B41FA5}">
                      <a16:colId xmlns:a16="http://schemas.microsoft.com/office/drawing/2014/main" val="541040177"/>
                    </a:ext>
                  </a:extLst>
                </a:gridCol>
                <a:gridCol w="2866072">
                  <a:extLst>
                    <a:ext uri="{9D8B030D-6E8A-4147-A177-3AD203B41FA5}">
                      <a16:colId xmlns:a16="http://schemas.microsoft.com/office/drawing/2014/main" val="3055409983"/>
                    </a:ext>
                  </a:extLst>
                </a:gridCol>
                <a:gridCol w="2866072">
                  <a:extLst>
                    <a:ext uri="{9D8B030D-6E8A-4147-A177-3AD203B41FA5}">
                      <a16:colId xmlns:a16="http://schemas.microsoft.com/office/drawing/2014/main" val="3744310828"/>
                    </a:ext>
                  </a:extLst>
                </a:gridCol>
              </a:tblGrid>
              <a:tr h="308242">
                <a:tc>
                  <a:txBody>
                    <a:bodyPr/>
                    <a:lstStyle/>
                    <a:p>
                      <a:r>
                        <a:rPr lang="en-GB" sz="1600" b="1" dirty="0"/>
                        <a:t>Name</a:t>
                      </a:r>
                      <a:endParaRPr lang="en-GB" sz="1600" dirty="0"/>
                    </a:p>
                  </a:txBody>
                  <a:tcPr marL="46623" marR="46623" marT="23312" marB="23312" anchor="ctr"/>
                </a:tc>
                <a:tc>
                  <a:txBody>
                    <a:bodyPr/>
                    <a:lstStyle/>
                    <a:p>
                      <a:r>
                        <a:rPr lang="en-GB" sz="1600" b="1"/>
                        <a:t>Field</a:t>
                      </a:r>
                      <a:endParaRPr lang="en-GB" sz="1600"/>
                    </a:p>
                  </a:txBody>
                  <a:tcPr marL="46623" marR="46623" marT="23312" marB="23312" anchor="ctr"/>
                </a:tc>
                <a:tc>
                  <a:txBody>
                    <a:bodyPr/>
                    <a:lstStyle/>
                    <a:p>
                      <a:r>
                        <a:rPr lang="en-GB" sz="1600" b="1"/>
                        <a:t>Fits Great Man Theory?</a:t>
                      </a:r>
                      <a:endParaRPr lang="en-GB" sz="1600"/>
                    </a:p>
                  </a:txBody>
                  <a:tcPr marL="46623" marR="46623" marT="23312" marB="23312" anchor="ctr"/>
                </a:tc>
                <a:tc>
                  <a:txBody>
                    <a:bodyPr/>
                    <a:lstStyle/>
                    <a:p>
                      <a:r>
                        <a:rPr lang="en-GB" sz="1600" b="1"/>
                        <a:t>Why It Fits / Doesn't</a:t>
                      </a:r>
                      <a:endParaRPr lang="en-GB" sz="1600"/>
                    </a:p>
                  </a:txBody>
                  <a:tcPr marL="46623" marR="46623" marT="23312" marB="23312" anchor="ctr"/>
                </a:tc>
                <a:extLst>
                  <a:ext uri="{0D108BD9-81ED-4DB2-BD59-A6C34878D82A}">
                    <a16:rowId xmlns:a16="http://schemas.microsoft.com/office/drawing/2014/main" val="1897408708"/>
                  </a:ext>
                </a:extLst>
              </a:tr>
              <a:tr h="1464154">
                <a:tc>
                  <a:txBody>
                    <a:bodyPr/>
                    <a:lstStyle/>
                    <a:p>
                      <a:r>
                        <a:rPr lang="en-GB" sz="1600" b="1" dirty="0"/>
                        <a:t>Winston Churchill</a:t>
                      </a:r>
                      <a:endParaRPr lang="en-GB" sz="1600" dirty="0"/>
                    </a:p>
                  </a:txBody>
                  <a:tcPr marL="46623" marR="46623" marT="23312" marB="23312" anchor="ctr"/>
                </a:tc>
                <a:tc>
                  <a:txBody>
                    <a:bodyPr/>
                    <a:lstStyle/>
                    <a:p>
                      <a:r>
                        <a:rPr lang="en-GB" sz="1600" dirty="0"/>
                        <a:t>Politics</a:t>
                      </a:r>
                    </a:p>
                  </a:txBody>
                  <a:tcPr marL="46623" marR="46623" marT="23312" marB="23312" anchor="ctr"/>
                </a:tc>
                <a:tc>
                  <a:txBody>
                    <a:bodyPr/>
                    <a:lstStyle/>
                    <a:p>
                      <a:r>
                        <a:rPr lang="en-GB" sz="1600" dirty="0"/>
                        <a:t>Strong fit</a:t>
                      </a:r>
                    </a:p>
                  </a:txBody>
                  <a:tcPr marL="46623" marR="46623" marT="23312" marB="23312" anchor="ctr"/>
                </a:tc>
                <a:tc>
                  <a:txBody>
                    <a:bodyPr/>
                    <a:lstStyle/>
                    <a:p>
                      <a:r>
                        <a:rPr lang="en-GB" sz="1600"/>
                        <a:t>Charismatic wartime leader whose personal resolve and speeches rallied a nation; direct personal impact on history.</a:t>
                      </a:r>
                    </a:p>
                  </a:txBody>
                  <a:tcPr marL="46623" marR="46623" marT="23312" marB="23312" anchor="ctr"/>
                </a:tc>
                <a:extLst>
                  <a:ext uri="{0D108BD9-81ED-4DB2-BD59-A6C34878D82A}">
                    <a16:rowId xmlns:a16="http://schemas.microsoft.com/office/drawing/2014/main" val="2090078938"/>
                  </a:ext>
                </a:extLst>
              </a:tr>
              <a:tr h="1016340">
                <a:tc>
                  <a:txBody>
                    <a:bodyPr/>
                    <a:lstStyle/>
                    <a:p>
                      <a:r>
                        <a:rPr lang="en-GB" sz="1600" b="1"/>
                        <a:t>Admiral Nelson</a:t>
                      </a:r>
                      <a:endParaRPr lang="en-GB" sz="1600"/>
                    </a:p>
                  </a:txBody>
                  <a:tcPr marL="46623" marR="46623" marT="23312" marB="23312" anchor="ctr"/>
                </a:tc>
                <a:tc>
                  <a:txBody>
                    <a:bodyPr/>
                    <a:lstStyle/>
                    <a:p>
                      <a:r>
                        <a:rPr lang="en-GB" sz="1600"/>
                        <a:t>Military</a:t>
                      </a:r>
                    </a:p>
                  </a:txBody>
                  <a:tcPr marL="46623" marR="46623" marT="23312" marB="23312" anchor="ctr"/>
                </a:tc>
                <a:tc>
                  <a:txBody>
                    <a:bodyPr/>
                    <a:lstStyle/>
                    <a:p>
                      <a:r>
                        <a:rPr lang="en-GB" sz="1600" dirty="0"/>
                        <a:t>Strong fit</a:t>
                      </a:r>
                    </a:p>
                  </a:txBody>
                  <a:tcPr marL="46623" marR="46623" marT="23312" marB="23312" anchor="ctr"/>
                </a:tc>
                <a:tc>
                  <a:txBody>
                    <a:bodyPr/>
                    <a:lstStyle/>
                    <a:p>
                      <a:r>
                        <a:rPr lang="en-GB" sz="1600"/>
                        <a:t>Tactical genius and battlefield hero; bold, individual leadership altered military history.</a:t>
                      </a:r>
                    </a:p>
                  </a:txBody>
                  <a:tcPr marL="46623" marR="46623" marT="23312" marB="23312" anchor="ctr"/>
                </a:tc>
                <a:extLst>
                  <a:ext uri="{0D108BD9-81ED-4DB2-BD59-A6C34878D82A}">
                    <a16:rowId xmlns:a16="http://schemas.microsoft.com/office/drawing/2014/main" val="2266166475"/>
                  </a:ext>
                </a:extLst>
              </a:tr>
              <a:tr h="1464154">
                <a:tc>
                  <a:txBody>
                    <a:bodyPr/>
                    <a:lstStyle/>
                    <a:p>
                      <a:r>
                        <a:rPr lang="en-GB" sz="1600" b="1"/>
                        <a:t>Florence Nightingale</a:t>
                      </a:r>
                      <a:endParaRPr lang="en-GB" sz="1600"/>
                    </a:p>
                  </a:txBody>
                  <a:tcPr marL="46623" marR="46623" marT="23312" marB="23312" anchor="ctr"/>
                </a:tc>
                <a:tc>
                  <a:txBody>
                    <a:bodyPr/>
                    <a:lstStyle/>
                    <a:p>
                      <a:r>
                        <a:rPr lang="en-GB" sz="1600"/>
                        <a:t>Healthcare</a:t>
                      </a:r>
                    </a:p>
                  </a:txBody>
                  <a:tcPr marL="46623" marR="46623" marT="23312" marB="23312" anchor="ctr"/>
                </a:tc>
                <a:tc>
                  <a:txBody>
                    <a:bodyPr/>
                    <a:lstStyle/>
                    <a:p>
                      <a:r>
                        <a:rPr lang="en-GB" sz="1600" dirty="0"/>
                        <a:t>Strong fit</a:t>
                      </a:r>
                    </a:p>
                  </a:txBody>
                  <a:tcPr marL="46623" marR="46623" marT="23312" marB="23312" anchor="ctr"/>
                </a:tc>
                <a:tc>
                  <a:txBody>
                    <a:bodyPr/>
                    <a:lstStyle/>
                    <a:p>
                      <a:r>
                        <a:rPr lang="en-GB" sz="1600" dirty="0"/>
                        <a:t>Transformed nursing through personal intelligence, leadership, and moral conviction; worked largely outside the system.</a:t>
                      </a:r>
                    </a:p>
                  </a:txBody>
                  <a:tcPr marL="46623" marR="46623" marT="23312" marB="23312" anchor="ctr"/>
                </a:tc>
                <a:extLst>
                  <a:ext uri="{0D108BD9-81ED-4DB2-BD59-A6C34878D82A}">
                    <a16:rowId xmlns:a16="http://schemas.microsoft.com/office/drawing/2014/main" val="3839811995"/>
                  </a:ext>
                </a:extLst>
              </a:tr>
              <a:tr h="1016340">
                <a:tc>
                  <a:txBody>
                    <a:bodyPr/>
                    <a:lstStyle/>
                    <a:p>
                      <a:r>
                        <a:rPr lang="en-GB" sz="1600" b="1"/>
                        <a:t>Aneurin Bevan</a:t>
                      </a:r>
                      <a:endParaRPr lang="en-GB" sz="1600"/>
                    </a:p>
                  </a:txBody>
                  <a:tcPr marL="46623" marR="46623" marT="23312" marB="23312" anchor="ctr"/>
                </a:tc>
                <a:tc>
                  <a:txBody>
                    <a:bodyPr/>
                    <a:lstStyle/>
                    <a:p>
                      <a:r>
                        <a:rPr lang="en-GB" sz="1600"/>
                        <a:t>Healthcare</a:t>
                      </a:r>
                    </a:p>
                  </a:txBody>
                  <a:tcPr marL="46623" marR="46623" marT="23312" marB="23312" anchor="ctr"/>
                </a:tc>
                <a:tc>
                  <a:txBody>
                    <a:bodyPr/>
                    <a:lstStyle/>
                    <a:p>
                      <a:r>
                        <a:rPr lang="en-GB" sz="1600" dirty="0"/>
                        <a:t>Partial fit</a:t>
                      </a:r>
                    </a:p>
                  </a:txBody>
                  <a:tcPr marL="46623" marR="46623" marT="23312" marB="23312" anchor="ctr"/>
                </a:tc>
                <a:tc>
                  <a:txBody>
                    <a:bodyPr/>
                    <a:lstStyle/>
                    <a:p>
                      <a:r>
                        <a:rPr lang="en-GB" sz="1600" dirty="0"/>
                        <a:t>Visionary founder of NHS, but success relied on political, institutional, and public cooperation.</a:t>
                      </a:r>
                    </a:p>
                  </a:txBody>
                  <a:tcPr marL="46623" marR="46623" marT="23312" marB="23312" anchor="ctr"/>
                </a:tc>
                <a:extLst>
                  <a:ext uri="{0D108BD9-81ED-4DB2-BD59-A6C34878D82A}">
                    <a16:rowId xmlns:a16="http://schemas.microsoft.com/office/drawing/2014/main" val="2235682322"/>
                  </a:ext>
                </a:extLst>
              </a:tr>
            </a:tbl>
          </a:graphicData>
        </a:graphic>
      </p:graphicFrame>
    </p:spTree>
    <p:extLst>
      <p:ext uri="{BB962C8B-B14F-4D97-AF65-F5344CB8AC3E}">
        <p14:creationId xmlns:p14="http://schemas.microsoft.com/office/powerpoint/2010/main" val="2227372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8E55E38-AF56-479E-8794-A425A32031B3}"/>
              </a:ext>
            </a:extLst>
          </p:cNvPr>
          <p:cNvSpPr>
            <a:spLocks noGrp="1"/>
          </p:cNvSpPr>
          <p:nvPr>
            <p:ph type="title"/>
          </p:nvPr>
        </p:nvSpPr>
        <p:spPr/>
        <p:txBody>
          <a:bodyPr>
            <a:normAutofit/>
          </a:bodyPr>
          <a:lstStyle/>
          <a:p>
            <a:pPr>
              <a:defRPr/>
            </a:pPr>
            <a:r>
              <a:rPr lang="en-GB" dirty="0"/>
              <a:t>The ‘Great Man’ theory: a critique</a:t>
            </a:r>
          </a:p>
        </p:txBody>
      </p:sp>
      <p:sp>
        <p:nvSpPr>
          <p:cNvPr id="29698" name="Content Placeholder 1">
            <a:extLst>
              <a:ext uri="{FF2B5EF4-FFF2-40B4-BE49-F238E27FC236}">
                <a16:creationId xmlns:a16="http://schemas.microsoft.com/office/drawing/2014/main" id="{F63CF74F-2B17-47A0-A166-80C7EB200E4F}"/>
              </a:ext>
            </a:extLst>
          </p:cNvPr>
          <p:cNvSpPr>
            <a:spLocks noGrp="1"/>
          </p:cNvSpPr>
          <p:nvPr>
            <p:ph idx="1"/>
          </p:nvPr>
        </p:nvSpPr>
        <p:spPr>
          <a:xfrm>
            <a:off x="609600" y="1600201"/>
            <a:ext cx="10972800" cy="1930400"/>
          </a:xfrm>
        </p:spPr>
        <p:txBody>
          <a:bodyPr>
            <a:normAutofit lnSpcReduction="10000"/>
          </a:bodyPr>
          <a:lstStyle/>
          <a:p>
            <a:pPr>
              <a:spcAft>
                <a:spcPts val="600"/>
              </a:spcAft>
              <a:buNone/>
            </a:pPr>
            <a:r>
              <a:rPr lang="en-GB" altLang="en-US" sz="1800" b="1" dirty="0"/>
              <a:t>What are the weaknesses of the ‘great man’ theory of leadership?</a:t>
            </a:r>
          </a:p>
          <a:p>
            <a:pPr>
              <a:spcAft>
                <a:spcPts val="600"/>
              </a:spcAft>
            </a:pPr>
            <a:r>
              <a:rPr lang="en-GB" altLang="en-US" sz="1800" dirty="0"/>
              <a:t>Are we no more than products of our genetic make-up? Surely socialisation and education have an influence?</a:t>
            </a:r>
          </a:p>
          <a:p>
            <a:pPr>
              <a:spcAft>
                <a:spcPts val="600"/>
              </a:spcAft>
            </a:pPr>
            <a:r>
              <a:rPr lang="en-GB" altLang="en-US" sz="1800" dirty="0"/>
              <a:t>If great leaders are born, then what are we doing sat here in this classroom?</a:t>
            </a:r>
          </a:p>
          <a:p>
            <a:pPr>
              <a:spcAft>
                <a:spcPts val="600"/>
              </a:spcAft>
            </a:pPr>
            <a:r>
              <a:rPr lang="en-GB" altLang="en-US" sz="1800" dirty="0"/>
              <a:t>What about ‘great </a:t>
            </a:r>
            <a:r>
              <a:rPr lang="en-GB" altLang="en-US" sz="1800" i="1" dirty="0"/>
              <a:t>women</a:t>
            </a:r>
            <a:r>
              <a:rPr lang="en-GB" altLang="en-US" sz="1800" dirty="0"/>
              <a:t>’? </a:t>
            </a:r>
          </a:p>
          <a:p>
            <a:endParaRPr lang="en-GB" altLang="en-US" dirty="0"/>
          </a:p>
        </p:txBody>
      </p:sp>
      <p:pic>
        <p:nvPicPr>
          <p:cNvPr id="29703" name="Picture 12" descr="http://www.motherteresa.org/RELICS_files/autore.jpg">
            <a:extLst>
              <a:ext uri="{FF2B5EF4-FFF2-40B4-BE49-F238E27FC236}">
                <a16:creationId xmlns:a16="http://schemas.microsoft.com/office/drawing/2014/main" id="{F8D0C5B9-5088-4386-8F20-2F341777C67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10183812" y="3186905"/>
            <a:ext cx="1398588"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xEl>
                                              <p:pRg st="3" end="3"/>
                                            </p:txEl>
                                          </p:spTgt>
                                        </p:tgtEl>
                                        <p:attrNameLst>
                                          <p:attrName>style.visibility</p:attrName>
                                        </p:attrNameLst>
                                      </p:cBhvr>
                                      <p:to>
                                        <p:strVal val="visible"/>
                                      </p:to>
                                    </p:set>
                                  </p:childTnLst>
                                </p:cTn>
                              </p:par>
                              <p:par>
                                <p:cTn id="15" presetID="10" presetClass="entr" presetSubtype="0" fill="hold" nodeType="withEffect">
                                  <p:stCondLst>
                                    <p:cond delay="0"/>
                                  </p:stCondLst>
                                  <p:childTnLst>
                                    <p:set>
                                      <p:cBhvr>
                                        <p:cTn id="16" dur="1" fill="hold">
                                          <p:stCondLst>
                                            <p:cond delay="0"/>
                                          </p:stCondLst>
                                        </p:cTn>
                                        <p:tgtEl>
                                          <p:spTgt spid="29703"/>
                                        </p:tgtEl>
                                        <p:attrNameLst>
                                          <p:attrName>style.visibility</p:attrName>
                                        </p:attrNameLst>
                                      </p:cBhvr>
                                      <p:to>
                                        <p:strVal val="visible"/>
                                      </p:to>
                                    </p:set>
                                    <p:animEffect transition="in" filter="fade">
                                      <p:cBhvr>
                                        <p:cTn id="17" dur="2000"/>
                                        <p:tgtEl>
                                          <p:spTgt spid="29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99D4242-9F84-4EB6-9B93-3A8A2FCC914A}"/>
              </a:ext>
            </a:extLst>
          </p:cNvPr>
          <p:cNvSpPr>
            <a:spLocks noGrp="1"/>
          </p:cNvSpPr>
          <p:nvPr>
            <p:ph type="title"/>
          </p:nvPr>
        </p:nvSpPr>
        <p:spPr>
          <a:xfrm>
            <a:off x="223999" y="274638"/>
            <a:ext cx="11829455" cy="700218"/>
          </a:xfrm>
          <a:noFill/>
          <a:ln>
            <a:noFill/>
          </a:ln>
        </p:spPr>
        <p:style>
          <a:lnRef idx="0">
            <a:scrgbClr r="0" g="0" b="0"/>
          </a:lnRef>
          <a:fillRef idx="0">
            <a:scrgbClr r="0" g="0" b="0"/>
          </a:fillRef>
          <a:effectRef idx="0">
            <a:scrgbClr r="0" g="0" b="0"/>
          </a:effectRef>
          <a:fontRef idx="minor">
            <a:schemeClr val="dk1"/>
          </a:fontRef>
        </p:style>
        <p:txBody>
          <a:bodyPr wrap="square" anchor="ctr">
            <a:noAutofit/>
          </a:bodyPr>
          <a:lstStyle/>
          <a:p>
            <a:pPr algn="l">
              <a:defRPr/>
            </a:pPr>
            <a:r>
              <a:rPr lang="en-GB" sz="3600" b="1" dirty="0">
                <a:effectLst>
                  <a:outerShdw blurRad="38100" dist="38100" dir="2700000" algn="tl">
                    <a:srgbClr val="000000">
                      <a:alpha val="43137"/>
                    </a:srgbClr>
                  </a:outerShdw>
                </a:effectLst>
              </a:rPr>
              <a:t>Leadership trait theory</a:t>
            </a:r>
          </a:p>
        </p:txBody>
      </p:sp>
      <p:sp>
        <p:nvSpPr>
          <p:cNvPr id="19458" name="Content Placeholder 1">
            <a:extLst>
              <a:ext uri="{FF2B5EF4-FFF2-40B4-BE49-F238E27FC236}">
                <a16:creationId xmlns:a16="http://schemas.microsoft.com/office/drawing/2014/main" id="{4932D525-3B36-4FA9-9CEC-60362366F1C8}"/>
              </a:ext>
            </a:extLst>
          </p:cNvPr>
          <p:cNvSpPr>
            <a:spLocks noGrp="1"/>
          </p:cNvSpPr>
          <p:nvPr>
            <p:ph sz="half" idx="1"/>
          </p:nvPr>
        </p:nvSpPr>
        <p:spPr>
          <a:xfrm>
            <a:off x="224000" y="1914525"/>
            <a:ext cx="11829454" cy="3175875"/>
          </a:xfrm>
        </p:spPr>
        <p:txBody>
          <a:bodyPr wrap="square" anchor="t">
            <a:normAutofit/>
          </a:bodyPr>
          <a:lstStyle/>
          <a:p>
            <a:pPr marL="0" indent="0">
              <a:lnSpc>
                <a:spcPct val="90000"/>
              </a:lnSpc>
              <a:buNone/>
            </a:pPr>
            <a:r>
              <a:rPr lang="en-GB" altLang="en-US" sz="2400" u="sng" dirty="0"/>
              <a:t>What is a trait?</a:t>
            </a:r>
          </a:p>
          <a:p>
            <a:pPr marL="0" indent="0">
              <a:lnSpc>
                <a:spcPct val="90000"/>
              </a:lnSpc>
              <a:buNone/>
            </a:pPr>
            <a:endParaRPr lang="en-GB" altLang="en-US" sz="2400" u="sng" dirty="0"/>
          </a:p>
          <a:p>
            <a:pPr marL="0" indent="0">
              <a:lnSpc>
                <a:spcPct val="90000"/>
              </a:lnSpc>
              <a:buNone/>
            </a:pPr>
            <a:r>
              <a:rPr lang="en-GB" altLang="en-US" sz="2400" dirty="0"/>
              <a:t>‘a distinguishing quality or characteristic, typically one belonging to a person’ </a:t>
            </a:r>
          </a:p>
          <a:p>
            <a:pPr marL="0" indent="0">
              <a:lnSpc>
                <a:spcPct val="90000"/>
              </a:lnSpc>
              <a:buNone/>
            </a:pPr>
            <a:r>
              <a:rPr lang="en-GB" altLang="en-US" sz="2400" i="1" dirty="0"/>
              <a:t>(Oxford English Dictionary)</a:t>
            </a:r>
          </a:p>
          <a:p>
            <a:pPr marL="0" indent="0">
              <a:lnSpc>
                <a:spcPct val="90000"/>
              </a:lnSpc>
              <a:buNone/>
            </a:pPr>
            <a:endParaRPr lang="en-GB" altLang="en-US" sz="2400" i="1" dirty="0"/>
          </a:p>
          <a:p>
            <a:pPr marL="0" indent="0">
              <a:lnSpc>
                <a:spcPct val="90000"/>
              </a:lnSpc>
              <a:buNone/>
            </a:pPr>
            <a:r>
              <a:rPr lang="en-GB" altLang="en-US" sz="2400" dirty="0"/>
              <a:t>‘Traits refer to recurring regularities or trends in a person’s behaviour’</a:t>
            </a:r>
          </a:p>
          <a:p>
            <a:pPr marL="0" indent="0">
              <a:lnSpc>
                <a:spcPct val="90000"/>
              </a:lnSpc>
              <a:buNone/>
            </a:pPr>
            <a:r>
              <a:rPr lang="en-GB" altLang="en-US" sz="2400" i="1" dirty="0"/>
              <a:t> (Hughes, Ginnette, &amp; Curphy, 2002: 168)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9458">
                                            <p:txEl>
                                              <p:pRg st="2" end="2"/>
                                            </p:txEl>
                                          </p:spTgt>
                                        </p:tgtEl>
                                        <p:attrNameLst>
                                          <p:attrName>style.visibility</p:attrName>
                                        </p:attrNameLst>
                                      </p:cBhvr>
                                      <p:to>
                                        <p:strVal val="visible"/>
                                      </p:to>
                                    </p:set>
                                    <p:anim calcmode="lin" valueType="num">
                                      <p:cBhvr additive="base">
                                        <p:cTn id="7" dur="500" fill="hold"/>
                                        <p:tgtEl>
                                          <p:spTgt spid="19458">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458">
                                            <p:txEl>
                                              <p:pRg st="3" end="3"/>
                                            </p:txEl>
                                          </p:spTgt>
                                        </p:tgtEl>
                                        <p:attrNameLst>
                                          <p:attrName>style.visibility</p:attrName>
                                        </p:attrNameLst>
                                      </p:cBhvr>
                                      <p:to>
                                        <p:strVal val="visible"/>
                                      </p:to>
                                    </p:set>
                                    <p:anim calcmode="lin" valueType="num">
                                      <p:cBhvr additive="base">
                                        <p:cTn id="13" dur="500" fill="hold"/>
                                        <p:tgtEl>
                                          <p:spTgt spid="19458">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5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9458">
                                            <p:txEl>
                                              <p:pRg st="5" end="5"/>
                                            </p:txEl>
                                          </p:spTgt>
                                        </p:tgtEl>
                                        <p:attrNameLst>
                                          <p:attrName>style.visibility</p:attrName>
                                        </p:attrNameLst>
                                      </p:cBhvr>
                                      <p:to>
                                        <p:strVal val="visible"/>
                                      </p:to>
                                    </p:set>
                                    <p:anim calcmode="lin" valueType="num">
                                      <p:cBhvr additive="base">
                                        <p:cTn id="19" dur="500" fill="hold"/>
                                        <p:tgtEl>
                                          <p:spTgt spid="19458">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58">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9458">
                                            <p:txEl>
                                              <p:pRg st="6" end="6"/>
                                            </p:txEl>
                                          </p:spTgt>
                                        </p:tgtEl>
                                        <p:attrNameLst>
                                          <p:attrName>style.visibility</p:attrName>
                                        </p:attrNameLst>
                                      </p:cBhvr>
                                      <p:to>
                                        <p:strVal val="visible"/>
                                      </p:to>
                                    </p:set>
                                    <p:anim calcmode="lin" valueType="num">
                                      <p:cBhvr additive="base">
                                        <p:cTn id="23" dur="500" fill="hold"/>
                                        <p:tgtEl>
                                          <p:spTgt spid="19458">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945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4795227" y="107745"/>
            <a:ext cx="5668613" cy="52322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Trait Theory </a:t>
            </a:r>
            <a:endPar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2" name="Rectangle 1">
            <a:extLst>
              <a:ext uri="{FF2B5EF4-FFF2-40B4-BE49-F238E27FC236}">
                <a16:creationId xmlns:a16="http://schemas.microsoft.com/office/drawing/2014/main" id="{783752AF-2775-49B9-AC13-65107D46EB14}"/>
              </a:ext>
            </a:extLst>
          </p:cNvPr>
          <p:cNvSpPr/>
          <p:nvPr/>
        </p:nvSpPr>
        <p:spPr>
          <a:xfrm>
            <a:off x="263352" y="1556792"/>
            <a:ext cx="2228146" cy="418576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The Trait Theory followed from the Great Man Theory as a means of categorising the qualities displayed by successful leaders.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By identifying these traits </a:t>
            </a:r>
            <a:r>
              <a:rPr kumimoji="0" lang="en-GB" sz="1400" b="1" i="0" u="none" strike="noStrike" kern="1200" cap="none" spc="0" normalizeH="0" baseline="0" noProof="0" dirty="0">
                <a:ln>
                  <a:noFill/>
                </a:ln>
                <a:solidFill>
                  <a:prstClr val="black"/>
                </a:solidFill>
                <a:effectLst/>
                <a:uLnTx/>
                <a:uFillTx/>
                <a:latin typeface="Myriad Pro"/>
                <a:ea typeface="+mn-ea"/>
                <a:cs typeface="+mn-cs"/>
              </a:rPr>
              <a:t>(qualities) </a:t>
            </a:r>
            <a:r>
              <a:rPr kumimoji="0" lang="en-GB" sz="1400" b="0" i="0" u="none" strike="noStrike" kern="1200" cap="none" spc="0" normalizeH="0" baseline="0" noProof="0" dirty="0">
                <a:ln>
                  <a:noFill/>
                </a:ln>
                <a:solidFill>
                  <a:prstClr val="black"/>
                </a:solidFill>
                <a:effectLst/>
                <a:uLnTx/>
                <a:uFillTx/>
                <a:latin typeface="Myriad Pro"/>
                <a:ea typeface="+mn-ea"/>
                <a:cs typeface="+mn-cs"/>
              </a:rPr>
              <a:t>it was believed that people having them could be identified, recruited and placed in positions of authority.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rPr>
              <a:t>This practice was applied in particular for officer selection within military organisations. </a:t>
            </a:r>
          </a:p>
        </p:txBody>
      </p:sp>
      <p:graphicFrame>
        <p:nvGraphicFramePr>
          <p:cNvPr id="5" name="Table 4">
            <a:extLst>
              <a:ext uri="{FF2B5EF4-FFF2-40B4-BE49-F238E27FC236}">
                <a16:creationId xmlns:a16="http://schemas.microsoft.com/office/drawing/2014/main" id="{BC16C60B-19F9-4647-9842-A84AFDDFF8CF}"/>
              </a:ext>
            </a:extLst>
          </p:cNvPr>
          <p:cNvGraphicFramePr>
            <a:graphicFrameLocks noGrp="1"/>
          </p:cNvGraphicFramePr>
          <p:nvPr/>
        </p:nvGraphicFramePr>
        <p:xfrm>
          <a:off x="2949264" y="961263"/>
          <a:ext cx="8458200" cy="4107675"/>
        </p:xfrm>
        <a:graphic>
          <a:graphicData uri="http://schemas.openxmlformats.org/drawingml/2006/table">
            <a:tbl>
              <a:tblPr firstRow="1" firstCol="1" bandRow="1" bandCol="1">
                <a:tableStyleId>{69012ECD-51FC-41F1-AA8D-1B2483CD663E}</a:tableStyleId>
              </a:tblPr>
              <a:tblGrid>
                <a:gridCol w="2590800">
                  <a:extLst>
                    <a:ext uri="{9D8B030D-6E8A-4147-A177-3AD203B41FA5}">
                      <a16:colId xmlns:a16="http://schemas.microsoft.com/office/drawing/2014/main" val="20000"/>
                    </a:ext>
                  </a:extLst>
                </a:gridCol>
                <a:gridCol w="5867400">
                  <a:extLst>
                    <a:ext uri="{9D8B030D-6E8A-4147-A177-3AD203B41FA5}">
                      <a16:colId xmlns:a16="http://schemas.microsoft.com/office/drawing/2014/main" val="20001"/>
                    </a:ext>
                  </a:extLst>
                </a:gridCol>
              </a:tblGrid>
              <a:tr h="406146">
                <a:tc>
                  <a:txBody>
                    <a:bodyPr/>
                    <a:lstStyle/>
                    <a:p>
                      <a:pPr algn="ctr">
                        <a:lnSpc>
                          <a:spcPct val="100000"/>
                        </a:lnSpc>
                        <a:spcAft>
                          <a:spcPts val="0"/>
                        </a:spcAft>
                      </a:pPr>
                      <a:r>
                        <a:rPr lang="en-US" sz="1400" dirty="0">
                          <a:effectLst/>
                        </a:rPr>
                        <a:t> Authors</a:t>
                      </a:r>
                      <a:endParaRPr lang="en-GB" sz="1400" dirty="0">
                        <a:effectLst/>
                      </a:endParaRPr>
                    </a:p>
                  </a:txBody>
                  <a:tcPr marL="47354" marR="47354" marT="0" marB="0"/>
                </a:tc>
                <a:tc>
                  <a:txBody>
                    <a:bodyPr/>
                    <a:lstStyle/>
                    <a:p>
                      <a:pPr algn="ctr">
                        <a:lnSpc>
                          <a:spcPct val="100000"/>
                        </a:lnSpc>
                        <a:spcAft>
                          <a:spcPts val="0"/>
                        </a:spcAft>
                      </a:pPr>
                      <a:r>
                        <a:rPr lang="en-US" sz="1400" dirty="0">
                          <a:effectLst/>
                        </a:rPr>
                        <a:t> Leadership Qualities</a:t>
                      </a:r>
                      <a:endParaRPr lang="en-GB" sz="14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0"/>
                  </a:ext>
                </a:extLst>
              </a:tr>
              <a:tr h="406146">
                <a:tc>
                  <a:txBody>
                    <a:bodyPr/>
                    <a:lstStyle/>
                    <a:p>
                      <a:pPr>
                        <a:lnSpc>
                          <a:spcPct val="115000"/>
                        </a:lnSpc>
                        <a:spcAft>
                          <a:spcPts val="0"/>
                        </a:spcAft>
                      </a:pPr>
                      <a:r>
                        <a:rPr lang="en-US" sz="1200" dirty="0">
                          <a:effectLst/>
                        </a:rPr>
                        <a:t> Lord, De-Vader and </a:t>
                      </a:r>
                      <a:r>
                        <a:rPr lang="en-US" sz="1200" dirty="0" err="1">
                          <a:effectLst/>
                        </a:rPr>
                        <a:t>Alliger</a:t>
                      </a:r>
                      <a:r>
                        <a:rPr lang="en-US" sz="1200" dirty="0">
                          <a:effectLst/>
                        </a:rPr>
                        <a:t> (1986)</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Dominance, Masculinity, Conservativeness</a:t>
                      </a:r>
                      <a:endParaRPr lang="en-GB" sz="1200" dirty="0">
                        <a:effectLst/>
                      </a:endParaRPr>
                    </a:p>
                    <a:p>
                      <a:pPr>
                        <a:lnSpc>
                          <a:spcPct val="115000"/>
                        </a:lnSpc>
                        <a:spcAft>
                          <a:spcPts val="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1"/>
                  </a:ext>
                </a:extLst>
              </a:tr>
              <a:tr h="1218438">
                <a:tc>
                  <a:txBody>
                    <a:bodyPr/>
                    <a:lstStyle/>
                    <a:p>
                      <a:pPr>
                        <a:lnSpc>
                          <a:spcPct val="115000"/>
                        </a:lnSpc>
                        <a:spcAft>
                          <a:spcPts val="0"/>
                        </a:spcAft>
                      </a:pPr>
                      <a:r>
                        <a:rPr lang="en-US" sz="1200" dirty="0">
                          <a:effectLst/>
                        </a:rPr>
                        <a:t> Kirkpatrick and Locke (1991)</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Drive (achievement, ambition, energy, tenacity and initiative); Leadership motivation (</a:t>
                      </a:r>
                      <a:r>
                        <a:rPr lang="en-US" sz="1200" dirty="0" err="1">
                          <a:effectLst/>
                        </a:rPr>
                        <a:t>personalised</a:t>
                      </a:r>
                      <a:r>
                        <a:rPr lang="en-US" sz="1200" dirty="0">
                          <a:effectLst/>
                        </a:rPr>
                        <a:t> or </a:t>
                      </a:r>
                      <a:r>
                        <a:rPr lang="en-US" sz="1200" dirty="0" err="1">
                          <a:effectLst/>
                        </a:rPr>
                        <a:t>socialised</a:t>
                      </a:r>
                      <a:r>
                        <a:rPr lang="en-US" sz="1200" dirty="0">
                          <a:effectLst/>
                        </a:rPr>
                        <a:t>); Honesty/Integrity (trusting relationship between leaders and followers); Self confidence (emotional stability); Cognitive ability (able to process large amounts of information and develop strategies); Knowledge of business (to enable well informed decisions to be made and understand consequences).</a:t>
                      </a:r>
                      <a:endParaRPr lang="en-GB" sz="1200" dirty="0">
                        <a:effectLst/>
                      </a:endParaRPr>
                    </a:p>
                  </a:txBody>
                  <a:tcPr marL="47354" marR="47354" marT="0" marB="0"/>
                </a:tc>
                <a:extLst>
                  <a:ext uri="{0D108BD9-81ED-4DB2-BD59-A6C34878D82A}">
                    <a16:rowId xmlns:a16="http://schemas.microsoft.com/office/drawing/2014/main" val="10002"/>
                  </a:ext>
                </a:extLst>
              </a:tr>
              <a:tr h="1218438">
                <a:tc>
                  <a:txBody>
                    <a:bodyPr/>
                    <a:lstStyle/>
                    <a:p>
                      <a:pPr>
                        <a:lnSpc>
                          <a:spcPct val="115000"/>
                        </a:lnSpc>
                        <a:spcAft>
                          <a:spcPts val="0"/>
                        </a:spcAft>
                      </a:pPr>
                      <a:r>
                        <a:rPr lang="en-US" sz="1200" dirty="0">
                          <a:effectLst/>
                        </a:rPr>
                        <a:t> </a:t>
                      </a:r>
                      <a:endParaRPr lang="en-GB" sz="1200" dirty="0">
                        <a:effectLst/>
                      </a:endParaRPr>
                    </a:p>
                    <a:p>
                      <a:pPr>
                        <a:lnSpc>
                          <a:spcPct val="115000"/>
                        </a:lnSpc>
                        <a:spcAft>
                          <a:spcPts val="0"/>
                        </a:spcAft>
                      </a:pPr>
                      <a:r>
                        <a:rPr lang="en-US" sz="1200" dirty="0">
                          <a:effectLst/>
                        </a:rPr>
                        <a:t>Bennis (1998)</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Building teamwork (committed to organisational goals); Understands the business; Conceptual thinking (select innovative strategies); Customer driven (create value for the customer); Focused drive (goal focused); Drives profitability (cost-effective and efficient operations); Systems thinking (connects processes, events and structures); Global perspective (addresses cultural and geographic differences); Emotional intelligence (understands own emotions).</a:t>
                      </a:r>
                      <a:endParaRPr lang="en-GB" sz="1200" dirty="0">
                        <a:effectLst/>
                      </a:endParaRPr>
                    </a:p>
                  </a:txBody>
                  <a:tcPr marL="47354" marR="47354" marT="0" marB="0"/>
                </a:tc>
                <a:extLst>
                  <a:ext uri="{0D108BD9-81ED-4DB2-BD59-A6C34878D82A}">
                    <a16:rowId xmlns:a16="http://schemas.microsoft.com/office/drawing/2014/main" val="10003"/>
                  </a:ext>
                </a:extLst>
              </a:tr>
              <a:tr h="429691">
                <a:tc>
                  <a:txBody>
                    <a:bodyPr/>
                    <a:lstStyle/>
                    <a:p>
                      <a:pPr>
                        <a:lnSpc>
                          <a:spcPct val="115000"/>
                        </a:lnSpc>
                        <a:spcAft>
                          <a:spcPts val="0"/>
                        </a:spcAft>
                      </a:pPr>
                      <a:r>
                        <a:rPr lang="en-US" sz="1200" dirty="0">
                          <a:effectLst/>
                        </a:rPr>
                        <a:t> Daft (1999)</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 Alertness, Originality, Creativity, Personal integrity and Self-confidence.</a:t>
                      </a:r>
                      <a:endParaRPr lang="en-GB" sz="1200" dirty="0">
                        <a:effectLst/>
                      </a:endParaRPr>
                    </a:p>
                  </a:txBody>
                  <a:tcPr marL="47354" marR="47354" marT="0" marB="0"/>
                </a:tc>
                <a:extLst>
                  <a:ext uri="{0D108BD9-81ED-4DB2-BD59-A6C34878D82A}">
                    <a16:rowId xmlns:a16="http://schemas.microsoft.com/office/drawing/2014/main" val="10004"/>
                  </a:ext>
                </a:extLst>
              </a:tr>
              <a:tr h="379362">
                <a:tc>
                  <a:txBody>
                    <a:bodyPr/>
                    <a:lstStyle/>
                    <a:p>
                      <a:pPr>
                        <a:lnSpc>
                          <a:spcPct val="115000"/>
                        </a:lnSpc>
                        <a:spcAft>
                          <a:spcPts val="0"/>
                        </a:spcAft>
                      </a:pPr>
                      <a:r>
                        <a:rPr lang="en-US" sz="1200" dirty="0">
                          <a:effectLst/>
                        </a:rPr>
                        <a:t> Adair (2009)</a:t>
                      </a:r>
                      <a:endParaRPr lang="en-GB" sz="1200" dirty="0">
                        <a:effectLst/>
                      </a:endParaRPr>
                    </a:p>
                    <a:p>
                      <a:pPr>
                        <a:lnSpc>
                          <a:spcPct val="115000"/>
                        </a:lnSpc>
                        <a:spcAft>
                          <a:spcPts val="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nchor="ctr"/>
                </a:tc>
                <a:tc>
                  <a:txBody>
                    <a:bodyPr/>
                    <a:lstStyle/>
                    <a:p>
                      <a:pPr>
                        <a:lnSpc>
                          <a:spcPct val="115000"/>
                        </a:lnSpc>
                        <a:spcAft>
                          <a:spcPts val="0"/>
                        </a:spcAft>
                      </a:pPr>
                      <a:r>
                        <a:rPr lang="en-US" sz="1200" dirty="0">
                          <a:effectLst/>
                        </a:rPr>
                        <a:t>Enthusiasm, Integrity, Toughness, Fairness, Warmth, Humility.</a:t>
                      </a:r>
                      <a:endParaRPr lang="en-GB" sz="1200" dirty="0">
                        <a:effectLst/>
                        <a:latin typeface="Times New Roman" panose="02020603050405020304" pitchFamily="18" charset="0"/>
                        <a:ea typeface="Calibri" panose="020F0502020204030204" pitchFamily="34" charset="0"/>
                        <a:cs typeface="Calibri" panose="020F0502020204030204" pitchFamily="34" charset="0"/>
                      </a:endParaRPr>
                    </a:p>
                  </a:txBody>
                  <a:tcPr marL="47354" marR="47354" marT="0" marB="0"/>
                </a:tc>
                <a:extLst>
                  <a:ext uri="{0D108BD9-81ED-4DB2-BD59-A6C34878D82A}">
                    <a16:rowId xmlns:a16="http://schemas.microsoft.com/office/drawing/2014/main" val="10005"/>
                  </a:ext>
                </a:extLst>
              </a:tr>
            </a:tbl>
          </a:graphicData>
        </a:graphic>
      </p:graphicFrame>
      <p:sp>
        <p:nvSpPr>
          <p:cNvPr id="3" name="Rectangle 2">
            <a:extLst>
              <a:ext uri="{FF2B5EF4-FFF2-40B4-BE49-F238E27FC236}">
                <a16:creationId xmlns:a16="http://schemas.microsoft.com/office/drawing/2014/main" id="{69436608-6CED-4E92-AAE2-868520CBBF51}"/>
              </a:ext>
            </a:extLst>
          </p:cNvPr>
          <p:cNvSpPr/>
          <p:nvPr/>
        </p:nvSpPr>
        <p:spPr>
          <a:xfrm>
            <a:off x="10473378" y="5183112"/>
            <a:ext cx="1455270" cy="410882"/>
          </a:xfrm>
          <a:prstGeom prst="rect">
            <a:avLst/>
          </a:prstGeom>
        </p:spPr>
        <p:txBody>
          <a:bodyPr wrap="none">
            <a:spAutoFit/>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(Cutler, 2014)</a:t>
            </a:r>
            <a:endPar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sp>
        <p:nvSpPr>
          <p:cNvPr id="4" name="TextBox 3">
            <a:extLst>
              <a:ext uri="{FF2B5EF4-FFF2-40B4-BE49-F238E27FC236}">
                <a16:creationId xmlns:a16="http://schemas.microsoft.com/office/drawing/2014/main" id="{A5849FC8-9D61-41E6-82E1-051F2A6AC491}"/>
              </a:ext>
            </a:extLst>
          </p:cNvPr>
          <p:cNvSpPr txBox="1"/>
          <p:nvPr/>
        </p:nvSpPr>
        <p:spPr>
          <a:xfrm>
            <a:off x="263352" y="799528"/>
            <a:ext cx="2133918"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Leaders are born ?</a:t>
            </a:r>
          </a:p>
        </p:txBody>
      </p:sp>
    </p:spTree>
    <p:extLst>
      <p:ext uri="{BB962C8B-B14F-4D97-AF65-F5344CB8AC3E}">
        <p14:creationId xmlns:p14="http://schemas.microsoft.com/office/powerpoint/2010/main" val="3197582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6A127F-AB13-4121-8C4C-F0AD7C9DF762}"/>
              </a:ext>
            </a:extLst>
          </p:cNvPr>
          <p:cNvSpPr>
            <a:spLocks noGrp="1"/>
          </p:cNvSpPr>
          <p:nvPr>
            <p:ph type="title"/>
          </p:nvPr>
        </p:nvSpPr>
        <p:spPr/>
        <p:txBody>
          <a:bodyPr/>
          <a:lstStyle/>
          <a:p>
            <a:r>
              <a:rPr lang="en-US" dirty="0"/>
              <a:t>Leadership Trait Theory</a:t>
            </a:r>
            <a:endParaRPr lang="en-GB" dirty="0"/>
          </a:p>
        </p:txBody>
      </p:sp>
      <p:sp>
        <p:nvSpPr>
          <p:cNvPr id="2" name="Content Placeholder 1">
            <a:extLst>
              <a:ext uri="{FF2B5EF4-FFF2-40B4-BE49-F238E27FC236}">
                <a16:creationId xmlns:a16="http://schemas.microsoft.com/office/drawing/2014/main" id="{0D9A6161-5EEF-4407-99FD-AE02CC0A79E1}"/>
              </a:ext>
            </a:extLst>
          </p:cNvPr>
          <p:cNvSpPr>
            <a:spLocks noGrp="1"/>
          </p:cNvSpPr>
          <p:nvPr>
            <p:ph idx="1"/>
          </p:nvPr>
        </p:nvSpPr>
        <p:spPr>
          <a:xfrm>
            <a:off x="609600" y="2101500"/>
            <a:ext cx="10972800" cy="2654999"/>
          </a:xfrm>
        </p:spPr>
        <p:txBody>
          <a:bodyPr/>
          <a:lstStyle/>
          <a:p>
            <a:pPr marL="0" indent="0">
              <a:spcAft>
                <a:spcPts val="600"/>
              </a:spcAft>
              <a:buNone/>
              <a:defRPr/>
            </a:pPr>
            <a:r>
              <a:rPr lang="en-GB" sz="1800" dirty="0"/>
              <a:t>Leadership trait theory has its roots in psychology, and particularly the study of human personality. Typically traits are understood:</a:t>
            </a:r>
          </a:p>
          <a:p>
            <a:pPr marL="1062900" indent="-342900">
              <a:defRPr/>
            </a:pPr>
            <a:r>
              <a:rPr lang="en-GB" sz="1800" dirty="0"/>
              <a:t>to emerge during childhood and adolescence</a:t>
            </a:r>
          </a:p>
          <a:p>
            <a:pPr marL="1062900" indent="-342900">
              <a:defRPr/>
            </a:pPr>
            <a:r>
              <a:rPr lang="en-GB" sz="1800" dirty="0"/>
              <a:t>to be relatively stable over time</a:t>
            </a:r>
          </a:p>
          <a:p>
            <a:pPr marL="1062900" indent="-342900">
              <a:defRPr/>
            </a:pPr>
            <a:r>
              <a:rPr lang="en-GB" sz="1800" dirty="0"/>
              <a:t>to differ across individuals</a:t>
            </a:r>
          </a:p>
          <a:p>
            <a:pPr marL="1062900" indent="-342900">
              <a:spcAft>
                <a:spcPts val="600"/>
              </a:spcAft>
              <a:defRPr/>
            </a:pPr>
            <a:r>
              <a:rPr lang="en-GB" sz="1800" dirty="0"/>
              <a:t>to influence behaviour, thoughts and emotions</a:t>
            </a:r>
          </a:p>
          <a:p>
            <a:pPr marL="975588" lvl="1" indent="0" algn="r">
              <a:buNone/>
              <a:defRPr/>
            </a:pPr>
            <a:r>
              <a:rPr lang="en-GB" sz="1800" dirty="0"/>
              <a:t>(For more information see </a:t>
            </a:r>
            <a:r>
              <a:rPr lang="en-GB" sz="1800" dirty="0" err="1"/>
              <a:t>Kassin</a:t>
            </a:r>
            <a:r>
              <a:rPr lang="en-GB" sz="1800" dirty="0"/>
              <a:t>, 2003)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12FC74-E6A1-41C3-B7B1-404178B9AE95}"/>
              </a:ext>
            </a:extLst>
          </p:cNvPr>
          <p:cNvSpPr>
            <a:spLocks noGrp="1"/>
          </p:cNvSpPr>
          <p:nvPr>
            <p:ph type="title"/>
          </p:nvPr>
        </p:nvSpPr>
        <p:spPr/>
        <p:txBody>
          <a:bodyPr/>
          <a:lstStyle/>
          <a:p>
            <a:pPr>
              <a:defRPr/>
            </a:pPr>
            <a:r>
              <a:rPr lang="en-GB" dirty="0"/>
              <a:t>Leadership trait theory</a:t>
            </a:r>
          </a:p>
        </p:txBody>
      </p:sp>
      <p:sp>
        <p:nvSpPr>
          <p:cNvPr id="30722" name="Content Placeholder 1">
            <a:extLst>
              <a:ext uri="{FF2B5EF4-FFF2-40B4-BE49-F238E27FC236}">
                <a16:creationId xmlns:a16="http://schemas.microsoft.com/office/drawing/2014/main" id="{A99142B1-9BC8-4106-9764-A87B4C28DD7B}"/>
              </a:ext>
            </a:extLst>
          </p:cNvPr>
          <p:cNvSpPr>
            <a:spLocks noGrp="1"/>
          </p:cNvSpPr>
          <p:nvPr>
            <p:ph idx="1"/>
          </p:nvPr>
        </p:nvSpPr>
        <p:spPr>
          <a:xfrm>
            <a:off x="609600" y="1600201"/>
            <a:ext cx="10972800" cy="3508348"/>
          </a:xfrm>
        </p:spPr>
        <p:txBody>
          <a:bodyPr>
            <a:normAutofit lnSpcReduction="10000"/>
          </a:bodyPr>
          <a:lstStyle/>
          <a:p>
            <a:pPr marL="0" indent="0" algn="just">
              <a:buNone/>
            </a:pPr>
            <a:r>
              <a:rPr lang="en-GB" altLang="en-US" sz="2400" dirty="0"/>
              <a:t>Although the ‘Great man’ theory is near universally discredited, leadership trait theory was popular in the early 20</a:t>
            </a:r>
            <a:r>
              <a:rPr lang="en-GB" altLang="en-US" sz="2400" baseline="30000" dirty="0"/>
              <a:t>th</a:t>
            </a:r>
            <a:r>
              <a:rPr lang="en-GB" altLang="en-US" sz="2400" dirty="0"/>
              <a:t> century, and has experienced reasonable influence beyond this.</a:t>
            </a:r>
          </a:p>
          <a:p>
            <a:pPr marL="0" indent="0" algn="just">
              <a:buNone/>
            </a:pPr>
            <a:endParaRPr lang="en-GB" altLang="en-US" sz="2400" dirty="0"/>
          </a:p>
          <a:p>
            <a:pPr marL="0" indent="0" algn="ctr">
              <a:buNone/>
            </a:pPr>
            <a:r>
              <a:rPr lang="en-GB" altLang="en-US" sz="2400" b="1" dirty="0"/>
              <a:t>How does leadership trait theory differ from the ‘great man theory’?</a:t>
            </a:r>
          </a:p>
          <a:p>
            <a:pPr marL="0" indent="0" algn="just">
              <a:buNone/>
            </a:pPr>
            <a:r>
              <a:rPr lang="en-GB" altLang="en-US" sz="2400" dirty="0"/>
              <a:t>Whereas the ‘great man’ theory assumed that great men were born, inherent in this was the assumption that they were born with the necessary traits. Trait theorists implied instead that traits could be acquired. </a:t>
            </a:r>
          </a:p>
          <a:p>
            <a:pPr marL="0" indent="0" algn="just">
              <a:buNone/>
            </a:pPr>
            <a:r>
              <a:rPr lang="en-GB" altLang="en-US"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2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6BAF71-55A8-4079-AA07-B5F904BAA492}"/>
              </a:ext>
            </a:extLst>
          </p:cNvPr>
          <p:cNvSpPr/>
          <p:nvPr/>
        </p:nvSpPr>
        <p:spPr>
          <a:xfrm>
            <a:off x="3429180" y="5253035"/>
            <a:ext cx="5333640"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2"/>
              </a:rPr>
              <a:t>https://www.youtube.com/watch?v=lBXGT-3RAsU</a:t>
            </a:r>
            <a:r>
              <a:rPr kumimoji="0" lang="en-GB" sz="1800" b="0" i="0" u="none" strike="noStrike" kern="1200" cap="none" spc="0" normalizeH="0" baseline="0" noProof="0" dirty="0">
                <a:ln>
                  <a:noFill/>
                </a:ln>
                <a:solidFill>
                  <a:prstClr val="black"/>
                </a:solidFill>
                <a:effectLst/>
                <a:uLnTx/>
                <a:uFillTx/>
                <a:latin typeface="Myriad Pro"/>
                <a:ea typeface="+mn-ea"/>
                <a:cs typeface="+mn-cs"/>
              </a:rPr>
              <a:t> </a:t>
            </a:r>
          </a:p>
        </p:txBody>
      </p:sp>
      <p:pic>
        <p:nvPicPr>
          <p:cNvPr id="1026" name="Picture 2" descr="What is Trait Theory of Leadership? Definition, Traits, &amp; Pros/Cons">
            <a:hlinkClick r:id="rId3"/>
            <a:extLst>
              <a:ext uri="{FF2B5EF4-FFF2-40B4-BE49-F238E27FC236}">
                <a16:creationId xmlns:a16="http://schemas.microsoft.com/office/drawing/2014/main" id="{C0C888DC-9E41-41CA-BFCE-381C817F25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8605" y="2287180"/>
            <a:ext cx="4774790" cy="26858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BDF8687-E8E4-3C36-F39C-6505D70C3800}"/>
              </a:ext>
            </a:extLst>
          </p:cNvPr>
          <p:cNvSpPr txBox="1"/>
          <p:nvPr/>
        </p:nvSpPr>
        <p:spPr>
          <a:xfrm>
            <a:off x="3047048" y="1381243"/>
            <a:ext cx="6885622" cy="369332"/>
          </a:xfrm>
          <a:prstGeom prst="rect">
            <a:avLst/>
          </a:prstGeom>
          <a:noFill/>
        </p:spPr>
        <p:txBody>
          <a:bodyPr wrap="square">
            <a:spAutoFit/>
          </a:bodyPr>
          <a:lstStyle/>
          <a:p>
            <a:r>
              <a:rPr lang="en-GB" dirty="0"/>
              <a:t>Let's watch the video and summarize it within 10 minutes.</a:t>
            </a:r>
          </a:p>
        </p:txBody>
      </p:sp>
    </p:spTree>
    <p:extLst>
      <p:ext uri="{BB962C8B-B14F-4D97-AF65-F5344CB8AC3E}">
        <p14:creationId xmlns:p14="http://schemas.microsoft.com/office/powerpoint/2010/main" val="4134442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71" y="131763"/>
            <a:ext cx="12004483" cy="826075"/>
          </a:xfrm>
          <a:noFill/>
          <a:ln>
            <a:noFill/>
          </a:ln>
        </p:spPr>
        <p:style>
          <a:lnRef idx="0">
            <a:scrgbClr r="0" g="0" b="0"/>
          </a:lnRef>
          <a:fillRef idx="0">
            <a:scrgbClr r="0" g="0" b="0"/>
          </a:fillRef>
          <a:effectRef idx="0">
            <a:scrgbClr r="0" g="0" b="0"/>
          </a:effectRef>
          <a:fontRef idx="minor">
            <a:schemeClr val="dk1"/>
          </a:fontRef>
        </p:style>
        <p:txBody>
          <a:bodyPr/>
          <a:lstStyle/>
          <a:p>
            <a:r>
              <a:rPr lang="en-GB" sz="3600" b="1" dirty="0">
                <a:effectLst>
                  <a:outerShdw blurRad="38100" dist="38100" dir="2700000" algn="tl">
                    <a:srgbClr val="000000">
                      <a:alpha val="43137"/>
                    </a:srgbClr>
                  </a:outerShdw>
                </a:effectLst>
              </a:rPr>
              <a:t>Example of a Great Leader </a:t>
            </a:r>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25/05/2025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altLang="en-US"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8" name="Rectangle 7"/>
          <p:cNvSpPr/>
          <p:nvPr/>
        </p:nvSpPr>
        <p:spPr>
          <a:xfrm>
            <a:off x="101871" y="2956479"/>
            <a:ext cx="4591890" cy="1200329"/>
          </a:xfrm>
          <a:prstGeom prst="rect">
            <a:avLst/>
          </a:prstGeom>
        </p:spPr>
        <p:txBody>
          <a:bodyPr wrap="square">
            <a:spAutoFit/>
          </a:bodyPr>
          <a:lstStyle/>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How can the term ‘leader’ be applied to such a </a:t>
            </a:r>
            <a:r>
              <a:rPr kumimoji="0" lang="en-GB" altLang="en-US" sz="2000" b="0" i="0" u="sng" strike="noStrike" kern="1200" cap="none" spc="0" normalizeH="0" baseline="0" noProof="0" dirty="0">
                <a:ln>
                  <a:noFill/>
                </a:ln>
                <a:solidFill>
                  <a:prstClr val="black"/>
                </a:solidFill>
                <a:effectLst/>
                <a:uLnTx/>
                <a:uFillTx/>
                <a:latin typeface="Myriad Pro"/>
                <a:ea typeface="+mn-ea"/>
                <a:cs typeface="+mn-cs"/>
              </a:rPr>
              <a:t>diverse</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set of personality traits, whose actions have had a range of consequences?</a:t>
            </a:r>
          </a:p>
        </p:txBody>
      </p:sp>
      <p:grpSp>
        <p:nvGrpSpPr>
          <p:cNvPr id="9" name="Group 8"/>
          <p:cNvGrpSpPr/>
          <p:nvPr/>
        </p:nvGrpSpPr>
        <p:grpSpPr>
          <a:xfrm>
            <a:off x="6390799" y="1758891"/>
            <a:ext cx="5310554" cy="3729832"/>
            <a:chOff x="3600450" y="2349500"/>
            <a:chExt cx="5543550" cy="3302817"/>
          </a:xfrm>
        </p:grpSpPr>
        <p:sp>
          <p:nvSpPr>
            <p:cNvPr id="10" name="Text Box 8"/>
            <p:cNvSpPr txBox="1">
              <a:spLocks noChangeArrowheads="1"/>
            </p:cNvSpPr>
            <p:nvPr/>
          </p:nvSpPr>
          <p:spPr bwMode="auto">
            <a:xfrm>
              <a:off x="7451724" y="2349500"/>
              <a:ext cx="122396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Justice</a:t>
              </a:r>
            </a:p>
          </p:txBody>
        </p:sp>
        <p:sp>
          <p:nvSpPr>
            <p:cNvPr id="11" name="Text Box 9"/>
            <p:cNvSpPr txBox="1">
              <a:spLocks noChangeArrowheads="1"/>
            </p:cNvSpPr>
            <p:nvPr/>
          </p:nvSpPr>
          <p:spPr bwMode="auto">
            <a:xfrm>
              <a:off x="7740650" y="29241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Enthusiasm</a:t>
              </a:r>
            </a:p>
          </p:txBody>
        </p:sp>
        <p:sp>
          <p:nvSpPr>
            <p:cNvPr id="12" name="Text Box 10"/>
            <p:cNvSpPr txBox="1">
              <a:spLocks noChangeArrowheads="1"/>
            </p:cNvSpPr>
            <p:nvPr/>
          </p:nvSpPr>
          <p:spPr bwMode="auto">
            <a:xfrm>
              <a:off x="7920038" y="3644900"/>
              <a:ext cx="1223962"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Bearing</a:t>
              </a:r>
            </a:p>
          </p:txBody>
        </p:sp>
        <p:sp>
          <p:nvSpPr>
            <p:cNvPr id="13" name="Text Box 11"/>
            <p:cNvSpPr txBox="1">
              <a:spLocks noChangeArrowheads="1"/>
            </p:cNvSpPr>
            <p:nvPr/>
          </p:nvSpPr>
          <p:spPr bwMode="auto">
            <a:xfrm>
              <a:off x="7740650" y="436562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Endurance</a:t>
              </a:r>
            </a:p>
          </p:txBody>
        </p:sp>
        <p:pic>
          <p:nvPicPr>
            <p:cNvPr id="14" name="Picture 13" descr="See full size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53063" y="3119438"/>
              <a:ext cx="1711325" cy="1893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Box 16"/>
            <p:cNvSpPr txBox="1">
              <a:spLocks noChangeArrowheads="1"/>
            </p:cNvSpPr>
            <p:nvPr/>
          </p:nvSpPr>
          <p:spPr bwMode="auto">
            <a:xfrm>
              <a:off x="7451724" y="4941888"/>
              <a:ext cx="1692276"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Unselfishness</a:t>
              </a:r>
            </a:p>
          </p:txBody>
        </p:sp>
        <p:sp>
          <p:nvSpPr>
            <p:cNvPr id="16" name="Text Box 17"/>
            <p:cNvSpPr txBox="1">
              <a:spLocks noChangeArrowheads="1"/>
            </p:cNvSpPr>
            <p:nvPr/>
          </p:nvSpPr>
          <p:spPr bwMode="auto">
            <a:xfrm>
              <a:off x="6972922" y="532526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Loyalty</a:t>
              </a:r>
            </a:p>
          </p:txBody>
        </p:sp>
        <p:sp>
          <p:nvSpPr>
            <p:cNvPr id="17" name="Text Box 18"/>
            <p:cNvSpPr txBox="1">
              <a:spLocks noChangeArrowheads="1"/>
            </p:cNvSpPr>
            <p:nvPr/>
          </p:nvSpPr>
          <p:spPr bwMode="auto">
            <a:xfrm>
              <a:off x="5345653" y="5222875"/>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Judgement</a:t>
              </a:r>
            </a:p>
          </p:txBody>
        </p:sp>
        <p:sp>
          <p:nvSpPr>
            <p:cNvPr id="18" name="Text Box 19"/>
            <p:cNvSpPr txBox="1">
              <a:spLocks noChangeArrowheads="1"/>
            </p:cNvSpPr>
            <p:nvPr/>
          </p:nvSpPr>
          <p:spPr bwMode="auto">
            <a:xfrm>
              <a:off x="4140200" y="50847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Initiative</a:t>
              </a:r>
            </a:p>
          </p:txBody>
        </p:sp>
        <p:sp>
          <p:nvSpPr>
            <p:cNvPr id="19" name="Text Box 20"/>
            <p:cNvSpPr txBox="1">
              <a:spLocks noChangeArrowheads="1"/>
            </p:cNvSpPr>
            <p:nvPr/>
          </p:nvSpPr>
          <p:spPr bwMode="auto">
            <a:xfrm>
              <a:off x="3600450" y="4508500"/>
              <a:ext cx="1763713"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Dependability</a:t>
              </a:r>
            </a:p>
          </p:txBody>
        </p:sp>
        <p:sp>
          <p:nvSpPr>
            <p:cNvPr id="20" name="Text Box 21"/>
            <p:cNvSpPr txBox="1">
              <a:spLocks noChangeArrowheads="1"/>
            </p:cNvSpPr>
            <p:nvPr/>
          </p:nvSpPr>
          <p:spPr bwMode="auto">
            <a:xfrm>
              <a:off x="3635375" y="3925888"/>
              <a:ext cx="1584325"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a:ln>
                    <a:noFill/>
                  </a:ln>
                  <a:solidFill>
                    <a:prstClr val="black"/>
                  </a:solidFill>
                  <a:effectLst/>
                  <a:uLnTx/>
                  <a:uFillTx/>
                  <a:latin typeface="Myriad Pro"/>
                  <a:ea typeface="+mn-ea"/>
                  <a:cs typeface="+mn-cs"/>
                </a:rPr>
                <a:t>Decisiveness</a:t>
              </a:r>
            </a:p>
          </p:txBody>
        </p:sp>
        <p:sp>
          <p:nvSpPr>
            <p:cNvPr id="21" name="Text Box 22"/>
            <p:cNvSpPr txBox="1">
              <a:spLocks noChangeArrowheads="1"/>
            </p:cNvSpPr>
            <p:nvPr/>
          </p:nvSpPr>
          <p:spPr bwMode="auto">
            <a:xfrm>
              <a:off x="3960813" y="2557463"/>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Courage</a:t>
              </a:r>
            </a:p>
          </p:txBody>
        </p:sp>
        <p:sp>
          <p:nvSpPr>
            <p:cNvPr id="22" name="Text Box 23"/>
            <p:cNvSpPr txBox="1">
              <a:spLocks noChangeArrowheads="1"/>
            </p:cNvSpPr>
            <p:nvPr/>
          </p:nvSpPr>
          <p:spPr bwMode="auto">
            <a:xfrm>
              <a:off x="3635375" y="3284538"/>
              <a:ext cx="1403350" cy="327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Myriad Pro"/>
                  <a:ea typeface="+mn-ea"/>
                  <a:cs typeface="+mn-cs"/>
                </a:rPr>
                <a:t>Knowledge</a:t>
              </a:r>
            </a:p>
          </p:txBody>
        </p:sp>
      </p:grpSp>
      <p:sp>
        <p:nvSpPr>
          <p:cNvPr id="23" name="Text Box 7"/>
          <p:cNvSpPr txBox="1">
            <a:spLocks noChangeArrowheads="1"/>
          </p:cNvSpPr>
          <p:nvPr/>
        </p:nvSpPr>
        <p:spPr bwMode="auto">
          <a:xfrm>
            <a:off x="8434095" y="2054226"/>
            <a:ext cx="12239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en-GB" altLang="en-US" sz="1800" b="0" i="0" u="none" strike="noStrike" kern="0" cap="none" spc="0" normalizeH="0" baseline="0" noProof="0" dirty="0">
                <a:ln>
                  <a:noFill/>
                </a:ln>
                <a:solidFill>
                  <a:prstClr val="black"/>
                </a:solidFill>
                <a:effectLst/>
                <a:uLnTx/>
                <a:uFillTx/>
                <a:latin typeface="Tahoma" panose="020B0604030504040204" pitchFamily="34" charset="0"/>
                <a:ea typeface="+mn-ea"/>
                <a:cs typeface="+mn-cs"/>
              </a:rPr>
              <a:t>Integrity</a:t>
            </a:r>
          </a:p>
        </p:txBody>
      </p:sp>
    </p:spTree>
    <p:extLst>
      <p:ext uri="{BB962C8B-B14F-4D97-AF65-F5344CB8AC3E}">
        <p14:creationId xmlns:p14="http://schemas.microsoft.com/office/powerpoint/2010/main" val="1022762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FD6A3B-59CE-9E94-ADD1-69DD6EA0328A}"/>
              </a:ext>
            </a:extLst>
          </p:cNvPr>
          <p:cNvSpPr>
            <a:spLocks noGrp="1"/>
          </p:cNvSpPr>
          <p:nvPr>
            <p:ph type="title"/>
          </p:nvPr>
        </p:nvSpPr>
        <p:spPr/>
        <p:txBody>
          <a:bodyPr/>
          <a:lstStyle/>
          <a:p>
            <a:r>
              <a:rPr lang="en-GB" dirty="0"/>
              <a:t>Mention the traits of these 2 captains????</a:t>
            </a:r>
          </a:p>
        </p:txBody>
      </p:sp>
      <p:sp>
        <p:nvSpPr>
          <p:cNvPr id="5" name="Text Placeholder 4">
            <a:extLst>
              <a:ext uri="{FF2B5EF4-FFF2-40B4-BE49-F238E27FC236}">
                <a16:creationId xmlns:a16="http://schemas.microsoft.com/office/drawing/2014/main" id="{A7FA6201-CA1B-4CF5-1E4B-C60A81C849B4}"/>
              </a:ext>
            </a:extLst>
          </p:cNvPr>
          <p:cNvSpPr>
            <a:spLocks noGrp="1"/>
          </p:cNvSpPr>
          <p:nvPr>
            <p:ph type="body" idx="1"/>
          </p:nvPr>
        </p:nvSpPr>
        <p:spPr/>
        <p:txBody>
          <a:bodyPr/>
          <a:lstStyle/>
          <a:p>
            <a:endParaRPr lang="en-GB"/>
          </a:p>
        </p:txBody>
      </p:sp>
      <p:sp>
        <p:nvSpPr>
          <p:cNvPr id="7" name="Text Placeholder 6">
            <a:extLst>
              <a:ext uri="{FF2B5EF4-FFF2-40B4-BE49-F238E27FC236}">
                <a16:creationId xmlns:a16="http://schemas.microsoft.com/office/drawing/2014/main" id="{92C46AF3-C926-58F8-65A3-62D4354C20BB}"/>
              </a:ext>
            </a:extLst>
          </p:cNvPr>
          <p:cNvSpPr>
            <a:spLocks noGrp="1"/>
          </p:cNvSpPr>
          <p:nvPr>
            <p:ph type="body" sz="quarter" idx="3"/>
          </p:nvPr>
        </p:nvSpPr>
        <p:spPr/>
        <p:txBody>
          <a:bodyPr/>
          <a:lstStyle/>
          <a:p>
            <a:endParaRPr lang="en-GB"/>
          </a:p>
        </p:txBody>
      </p:sp>
      <p:pic>
        <p:nvPicPr>
          <p:cNvPr id="2050" name="Picture 2" descr="Image result for Cricket captain New Zealand. Size: 171 x 185. Source: gulfnews.com">
            <a:extLst>
              <a:ext uri="{FF2B5EF4-FFF2-40B4-BE49-F238E27FC236}">
                <a16:creationId xmlns:a16="http://schemas.microsoft.com/office/drawing/2014/main" id="{47EFE49C-3A28-9CA6-768A-BF810F6DBC7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114425" y="1388645"/>
            <a:ext cx="3771899" cy="408070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cricket captain virat kohli">
            <a:extLst>
              <a:ext uri="{FF2B5EF4-FFF2-40B4-BE49-F238E27FC236}">
                <a16:creationId xmlns:a16="http://schemas.microsoft.com/office/drawing/2014/main" id="{F56F0AF1-3C58-86E5-84AA-26F35B3B2B75}"/>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6096000" y="1650208"/>
            <a:ext cx="5091385" cy="3204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6487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AFFEE2-38E4-485E-9ADC-BFDFAE31569C}"/>
              </a:ext>
            </a:extLst>
          </p:cNvPr>
          <p:cNvSpPr>
            <a:spLocks noGrp="1"/>
          </p:cNvSpPr>
          <p:nvPr>
            <p:ph type="title"/>
          </p:nvPr>
        </p:nvSpPr>
        <p:spPr/>
        <p:txBody>
          <a:bodyPr/>
          <a:lstStyle/>
          <a:p>
            <a:pPr>
              <a:defRPr/>
            </a:pPr>
            <a:r>
              <a:rPr lang="en-GB" sz="3000" dirty="0"/>
              <a:t>Leadership trait theory: the limitations</a:t>
            </a:r>
          </a:p>
        </p:txBody>
      </p:sp>
      <p:sp>
        <p:nvSpPr>
          <p:cNvPr id="2" name="Content Placeholder 1">
            <a:extLst>
              <a:ext uri="{FF2B5EF4-FFF2-40B4-BE49-F238E27FC236}">
                <a16:creationId xmlns:a16="http://schemas.microsoft.com/office/drawing/2014/main" id="{1D92B111-95AA-4DB9-BEB6-12801771D916}"/>
              </a:ext>
            </a:extLst>
          </p:cNvPr>
          <p:cNvSpPr>
            <a:spLocks noGrp="1"/>
          </p:cNvSpPr>
          <p:nvPr>
            <p:ph idx="1"/>
          </p:nvPr>
        </p:nvSpPr>
        <p:spPr/>
        <p:txBody>
          <a:bodyPr/>
          <a:lstStyle/>
          <a:p>
            <a:pPr>
              <a:spcAft>
                <a:spcPts val="600"/>
              </a:spcAft>
            </a:pPr>
            <a:r>
              <a:rPr lang="en-GB" altLang="en-US" sz="2000" dirty="0"/>
              <a:t>The focus is entirely on the leaders themselves. It neglects to take account of followership</a:t>
            </a:r>
          </a:p>
          <a:p>
            <a:pPr>
              <a:spcAft>
                <a:spcPts val="600"/>
              </a:spcAft>
            </a:pPr>
            <a:r>
              <a:rPr lang="en-GB" altLang="en-US" sz="2000" dirty="0"/>
              <a:t>There is no agreed list of leadership traits</a:t>
            </a:r>
          </a:p>
          <a:p>
            <a:pPr>
              <a:spcAft>
                <a:spcPts val="600"/>
              </a:spcAft>
            </a:pPr>
            <a:r>
              <a:rPr lang="en-GB" altLang="en-US" sz="2000" dirty="0"/>
              <a:t>In a seminal study Stogdill (1948: 64, emphasis added) concluded that ‘A person </a:t>
            </a:r>
            <a:r>
              <a:rPr lang="en-GB" altLang="en-US" sz="2000" i="1" dirty="0"/>
              <a:t>does not </a:t>
            </a:r>
            <a:r>
              <a:rPr lang="en-GB" altLang="en-US" sz="2000" dirty="0"/>
              <a:t>become a leader by virtue of some combination of traits’.</a:t>
            </a:r>
          </a:p>
          <a:p>
            <a:pPr>
              <a:spcAft>
                <a:spcPts val="600"/>
              </a:spcAft>
            </a:pPr>
            <a:r>
              <a:rPr lang="en-GB" altLang="en-US" sz="2000" dirty="0"/>
              <a:t>It fails to take account of context</a:t>
            </a:r>
          </a:p>
          <a:p>
            <a:pPr>
              <a:spcAft>
                <a:spcPts val="600"/>
              </a:spcAft>
            </a:pPr>
            <a:r>
              <a:rPr lang="en-GB" altLang="en-US" sz="2000" dirty="0"/>
              <a:t>It is not useful in terms of training and development (a key focus of this module!)</a:t>
            </a:r>
          </a:p>
          <a:p>
            <a:pPr>
              <a:spcAft>
                <a:spcPts val="600"/>
              </a:spcAft>
            </a:pPr>
            <a:r>
              <a:rPr lang="en-GB" altLang="en-US" sz="2000" dirty="0"/>
              <a:t>It has largely been superseded by other leadership theories (e.g. Contingency leadership theory, transformational/transactional leadership theories, action-centred leadership etc.)</a:t>
            </a:r>
          </a:p>
        </p:txBody>
      </p:sp>
    </p:spTree>
    <p:extLst>
      <p:ext uri="{BB962C8B-B14F-4D97-AF65-F5344CB8AC3E}">
        <p14:creationId xmlns:p14="http://schemas.microsoft.com/office/powerpoint/2010/main" val="41741355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A37EE9-34ED-4E99-99D0-379362C54C10}"/>
              </a:ext>
            </a:extLst>
          </p:cNvPr>
          <p:cNvSpPr>
            <a:spLocks noGrp="1"/>
          </p:cNvSpPr>
          <p:nvPr>
            <p:ph type="title"/>
          </p:nvPr>
        </p:nvSpPr>
        <p:spPr>
          <a:xfrm>
            <a:off x="609600" y="131763"/>
            <a:ext cx="10972800" cy="700218"/>
          </a:xfrm>
          <a:noFill/>
          <a:ln>
            <a:noFill/>
          </a:ln>
        </p:spPr>
        <p:style>
          <a:lnRef idx="0">
            <a:scrgbClr r="0" g="0" b="0"/>
          </a:lnRef>
          <a:fillRef idx="0">
            <a:scrgbClr r="0" g="0" b="0"/>
          </a:fillRef>
          <a:effectRef idx="0">
            <a:scrgbClr r="0" g="0" b="0"/>
          </a:effectRef>
          <a:fontRef idx="minor">
            <a:schemeClr val="dk1"/>
          </a:fontRef>
        </p:style>
        <p:txBody>
          <a:bodyPr>
            <a:normAutofit fontScale="90000"/>
          </a:bodyPr>
          <a:lstStyle/>
          <a:p>
            <a:pPr>
              <a:defRPr/>
            </a:pPr>
            <a:r>
              <a:rPr lang="en-GB" sz="4000" b="1" dirty="0">
                <a:effectLst>
                  <a:outerShdw blurRad="38100" dist="38100" dir="2700000" algn="tl">
                    <a:srgbClr val="000000">
                      <a:alpha val="43137"/>
                    </a:srgbClr>
                  </a:outerShdw>
                </a:effectLst>
              </a:rPr>
              <a:t>15 Leadership Traits...</a:t>
            </a:r>
          </a:p>
        </p:txBody>
      </p:sp>
      <p:sp>
        <p:nvSpPr>
          <p:cNvPr id="2" name="Content Placeholder 1">
            <a:extLst>
              <a:ext uri="{FF2B5EF4-FFF2-40B4-BE49-F238E27FC236}">
                <a16:creationId xmlns:a16="http://schemas.microsoft.com/office/drawing/2014/main" id="{78104997-020C-47C9-B7BF-51ED81B418EA}"/>
              </a:ext>
            </a:extLst>
          </p:cNvPr>
          <p:cNvSpPr>
            <a:spLocks noGrp="1"/>
          </p:cNvSpPr>
          <p:nvPr>
            <p:ph idx="1"/>
          </p:nvPr>
        </p:nvSpPr>
        <p:spPr>
          <a:xfrm>
            <a:off x="1421980" y="2741027"/>
            <a:ext cx="2819400" cy="1860553"/>
          </a:xfrm>
        </p:spPr>
        <p:txBody>
          <a:bodyPr/>
          <a:lstStyle/>
          <a:p>
            <a:pPr marL="0" lvl="1">
              <a:buFont typeface="Wingdings" panose="05000000000000000000" pitchFamily="2" charset="2"/>
              <a:buChar char="v"/>
            </a:pPr>
            <a:r>
              <a:rPr lang="en-GB" altLang="en-US" sz="1800" dirty="0"/>
              <a:t>Judgement</a:t>
            </a:r>
          </a:p>
          <a:p>
            <a:pPr marL="0" lvl="1">
              <a:buFont typeface="Wingdings" panose="05000000000000000000" pitchFamily="2" charset="2"/>
              <a:buChar char="v"/>
            </a:pPr>
            <a:r>
              <a:rPr lang="en-GB" altLang="en-US" sz="1800" dirty="0"/>
              <a:t>Foresight</a:t>
            </a:r>
          </a:p>
          <a:p>
            <a:pPr marL="0" lvl="1">
              <a:buFont typeface="Wingdings" panose="05000000000000000000" pitchFamily="2" charset="2"/>
              <a:buChar char="v"/>
            </a:pPr>
            <a:r>
              <a:rPr lang="en-GB" altLang="en-US" sz="1800" dirty="0"/>
              <a:t>Human relations skill</a:t>
            </a:r>
          </a:p>
          <a:p>
            <a:pPr marL="0" lvl="1">
              <a:buFont typeface="Wingdings" panose="05000000000000000000" pitchFamily="2" charset="2"/>
              <a:buChar char="v"/>
            </a:pPr>
            <a:r>
              <a:rPr lang="en-GB" altLang="en-US" sz="1800" dirty="0"/>
              <a:t>Emotional stability</a:t>
            </a:r>
          </a:p>
          <a:p>
            <a:pPr marL="0" lvl="1">
              <a:buFont typeface="Wingdings" panose="05000000000000000000" pitchFamily="2" charset="2"/>
              <a:buChar char="v"/>
            </a:pPr>
            <a:r>
              <a:rPr lang="en-GB" altLang="en-US" sz="1800" dirty="0"/>
              <a:t>dedication</a:t>
            </a:r>
          </a:p>
        </p:txBody>
      </p:sp>
      <p:sp>
        <p:nvSpPr>
          <p:cNvPr id="4" name="Content Placeholder 1">
            <a:extLst>
              <a:ext uri="{FF2B5EF4-FFF2-40B4-BE49-F238E27FC236}">
                <a16:creationId xmlns:a16="http://schemas.microsoft.com/office/drawing/2014/main" id="{8D1BC7CE-C7E3-4F86-996A-5F8FA8824418}"/>
              </a:ext>
            </a:extLst>
          </p:cNvPr>
          <p:cNvSpPr txBox="1">
            <a:spLocks/>
          </p:cNvSpPr>
          <p:nvPr/>
        </p:nvSpPr>
        <p:spPr bwMode="auto">
          <a:xfrm>
            <a:off x="5122876" y="2741027"/>
            <a:ext cx="2674938" cy="16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Initiative</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Energy</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Decisiveness</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Fairness</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Objectivity</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3" panose="05040102010807070707" pitchFamily="18" charset="2"/>
              <a:buChar char=""/>
              <a:tabLst/>
              <a:defRPr/>
            </a:pPr>
            <a:endParaRPr kumimoji="0" lang="en-GB" altLang="en-US" sz="27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endParaRPr>
          </a:p>
        </p:txBody>
      </p:sp>
      <p:sp>
        <p:nvSpPr>
          <p:cNvPr id="5" name="Content Placeholder 1">
            <a:extLst>
              <a:ext uri="{FF2B5EF4-FFF2-40B4-BE49-F238E27FC236}">
                <a16:creationId xmlns:a16="http://schemas.microsoft.com/office/drawing/2014/main" id="{216D44BE-1069-40E6-86F5-235701D101DF}"/>
              </a:ext>
            </a:extLst>
          </p:cNvPr>
          <p:cNvSpPr txBox="1">
            <a:spLocks/>
          </p:cNvSpPr>
          <p:nvPr/>
        </p:nvSpPr>
        <p:spPr bwMode="auto">
          <a:xfrm>
            <a:off x="8769993" y="2708276"/>
            <a:ext cx="2674937" cy="1806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indent="-22860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Integrity</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Drive</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Dependability</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Ambition</a:t>
            </a:r>
          </a:p>
          <a:p>
            <a:pPr marL="0" marR="0" lvl="1" indent="-228600" algn="l" defTabSz="914400" rtl="0" eaLnBrk="1" fontAlgn="auto" latinLnBrk="0" hangingPunct="1">
              <a:lnSpc>
                <a:spcPct val="100000"/>
              </a:lnSpc>
              <a:spcBef>
                <a:spcPts val="325"/>
              </a:spcBef>
              <a:spcAft>
                <a:spcPts val="0"/>
              </a:spcAft>
              <a:buClr>
                <a:srgbClr val="00B0F0"/>
              </a:buClr>
              <a:buSzTx/>
              <a:buFont typeface="Wingdings" panose="05000000000000000000" pitchFamily="2" charset="2"/>
              <a:buChar char="v"/>
              <a:tabLst/>
              <a:defRPr/>
            </a:pPr>
            <a:r>
              <a:rPr kumimoji="0" lang="en-GB" altLang="en-US" sz="18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rPr>
              <a:t>Co-operation</a:t>
            </a:r>
          </a:p>
          <a:p>
            <a:pPr marL="365125" marR="0" lvl="0" indent="-255588" algn="l" defTabSz="914400" rtl="0" eaLnBrk="1" fontAlgn="auto" latinLnBrk="0" hangingPunct="1">
              <a:lnSpc>
                <a:spcPct val="100000"/>
              </a:lnSpc>
              <a:spcBef>
                <a:spcPts val="400"/>
              </a:spcBef>
              <a:spcAft>
                <a:spcPts val="0"/>
              </a:spcAft>
              <a:buClr>
                <a:srgbClr val="00B0F0"/>
              </a:buClr>
              <a:buSzPct val="68000"/>
              <a:buFont typeface="Wingdings 3" panose="05040102010807070707" pitchFamily="18" charset="2"/>
              <a:buChar char=""/>
              <a:tabLst/>
              <a:defRPr/>
            </a:pPr>
            <a:endParaRPr kumimoji="0" lang="en-GB" altLang="en-US" sz="2700" b="0" i="0" u="none" strike="noStrike" kern="1200" cap="none" spc="0" normalizeH="0" baseline="0" noProof="0" dirty="0">
              <a:ln>
                <a:noFill/>
              </a:ln>
              <a:solidFill>
                <a:prstClr val="black"/>
              </a:solidFill>
              <a:effectLst/>
              <a:uLnTx/>
              <a:uFillTx/>
              <a:latin typeface="Lucida Sans Unicode" panose="020B0602030504020204" pitchFamily="34" charset="0"/>
              <a:ea typeface="+mn-ea"/>
              <a:cs typeface="+mn-cs"/>
            </a:endParaRPr>
          </a:p>
        </p:txBody>
      </p:sp>
      <p:sp>
        <p:nvSpPr>
          <p:cNvPr id="6" name="TextBox 5">
            <a:extLst>
              <a:ext uri="{FF2B5EF4-FFF2-40B4-BE49-F238E27FC236}">
                <a16:creationId xmlns:a16="http://schemas.microsoft.com/office/drawing/2014/main" id="{A9B97585-FDEE-42DD-BF31-95C62BCA2A30}"/>
              </a:ext>
            </a:extLst>
          </p:cNvPr>
          <p:cNvSpPr txBox="1">
            <a:spLocks noChangeArrowheads="1"/>
          </p:cNvSpPr>
          <p:nvPr/>
        </p:nvSpPr>
        <p:spPr bwMode="auto">
          <a:xfrm>
            <a:off x="166255" y="1484314"/>
            <a:ext cx="118872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Huczynski &amp; Buchanan (2007: 700) refer to a 1963 study in which American executives were asked to identify ‘indispensable’ leadership qualities. They identified the following 15:</a:t>
            </a:r>
          </a:p>
        </p:txBody>
      </p:sp>
      <p:sp>
        <p:nvSpPr>
          <p:cNvPr id="7" name="TextBox 6">
            <a:extLst>
              <a:ext uri="{FF2B5EF4-FFF2-40B4-BE49-F238E27FC236}">
                <a16:creationId xmlns:a16="http://schemas.microsoft.com/office/drawing/2014/main" id="{050B035B-E8FC-4302-B3A2-5489992ABD4E}"/>
              </a:ext>
            </a:extLst>
          </p:cNvPr>
          <p:cNvSpPr txBox="1">
            <a:spLocks noChangeArrowheads="1"/>
          </p:cNvSpPr>
          <p:nvPr/>
        </p:nvSpPr>
        <p:spPr bwMode="auto">
          <a:xfrm>
            <a:off x="2279651" y="5013326"/>
            <a:ext cx="75612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mn-cs"/>
              </a:rPr>
              <a:t>[However, this is just one study among many. Trait studies </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mn-cs"/>
              </a:rPr>
              <a:t>rarely - if ever – cite the same ‘indispensible’ traits.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2000"/>
                                        <p:tgtEl>
                                          <p:spTgt spid="2">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Effect transition="in" filter="fade">
                                      <p:cBhvr>
                                        <p:cTn id="20" dur="2000"/>
                                        <p:tgtEl>
                                          <p:spTgt spid="2">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fade">
                                      <p:cBhvr>
                                        <p:cTn id="23" dur="2000"/>
                                        <p:tgtEl>
                                          <p:spTgt spid="2">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fade">
                                      <p:cBhvr>
                                        <p:cTn id="26" dur="2000"/>
                                        <p:tgtEl>
                                          <p:spTgt spid="2">
                                            <p:txEl>
                                              <p:pRg st="3" end="3"/>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fade">
                                      <p:cBhvr>
                                        <p:cTn id="29" dur="2000"/>
                                        <p:tgtEl>
                                          <p:spTgt spid="2">
                                            <p:txEl>
                                              <p:pRg st="4" end="4"/>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 presetClass="entr" presetSubtype="0" fill="hold" nodeType="click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withGroup">
                            <p:stCondLst>
                              <p:cond delay="0"/>
                            </p:stCondLst>
                            <p:childTnLst>
                              <p:par>
                                <p:cTn id="36" presetID="1" presetClass="entr" presetSubtype="0" fill="hold" nodeType="clickEffect">
                                  <p:stCondLst>
                                    <p:cond delay="0"/>
                                  </p:stCondLst>
                                  <p:childTnLst>
                                    <p:set>
                                      <p:cBhvr>
                                        <p:cTn id="37"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0D12BA-3E26-4C09-9347-8D57D0BD3C4B}"/>
              </a:ext>
            </a:extLst>
          </p:cNvPr>
          <p:cNvSpPr txBox="1"/>
          <p:nvPr/>
        </p:nvSpPr>
        <p:spPr>
          <a:xfrm>
            <a:off x="1" y="115302"/>
            <a:ext cx="12086620" cy="52322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Times New Roman" panose="02020603050405020304" pitchFamily="18" charset="0"/>
                <a:ea typeface="+mn-ea"/>
                <a:cs typeface="Times New Roman" panose="02020603050405020304" pitchFamily="18" charset="0"/>
              </a:rPr>
              <a:t>Behavioural Theory </a:t>
            </a:r>
            <a:endParaRPr kumimoji="0" lang="en-GB" sz="2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
        <p:nvSpPr>
          <p:cNvPr id="4" name="Rectangle 3">
            <a:extLst>
              <a:ext uri="{FF2B5EF4-FFF2-40B4-BE49-F238E27FC236}">
                <a16:creationId xmlns:a16="http://schemas.microsoft.com/office/drawing/2014/main" id="{1A869CCA-01C3-49C2-8F74-053C43BCA4A8}"/>
              </a:ext>
            </a:extLst>
          </p:cNvPr>
          <p:cNvSpPr/>
          <p:nvPr/>
        </p:nvSpPr>
        <p:spPr>
          <a:xfrm>
            <a:off x="237175" y="1198482"/>
            <a:ext cx="11849445" cy="3955250"/>
          </a:xfrm>
          <a:prstGeom prst="rect">
            <a:avLst/>
          </a:prstGeom>
        </p:spPr>
        <p:txBody>
          <a:bodyPr wrap="square">
            <a:spAutoFit/>
          </a:bodyPr>
          <a:lstStyle/>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GB" sz="1600" b="0" i="0" u="none" strike="noStrike" kern="1200" cap="none" spc="0" normalizeH="0" baseline="0" noProof="0" dirty="0">
                <a:ln>
                  <a:noFill/>
                </a:ln>
                <a:solidFill>
                  <a:prstClr val="black"/>
                </a:solidFill>
                <a:effectLst/>
                <a:uLnTx/>
                <a:uFillTx/>
                <a:latin typeface="Myriad Pro"/>
                <a:ea typeface="+mn-ea"/>
                <a:cs typeface="+mn-cs"/>
              </a:rPr>
              <a:t>Behavioural theories emerged in response to the criticisms of the trait approach, in particular the lack of agreement as to the necessary, measured qualities required by leaders.</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GB" sz="1600" b="0" i="0" u="none" strike="noStrike" kern="1200" cap="none" spc="0" normalizeH="0" baseline="0" noProof="0" dirty="0">
                <a:ln>
                  <a:noFill/>
                </a:ln>
                <a:solidFill>
                  <a:prstClr val="black"/>
                </a:solidFill>
                <a:effectLst/>
                <a:uLnTx/>
                <a:uFillTx/>
                <a:latin typeface="Myriad Pro"/>
                <a:ea typeface="+mn-ea"/>
                <a:cs typeface="+mn-cs"/>
              </a:rPr>
              <a:t>Hence, the focus of leadership thinking turned towards the behaviour of leaders and how it was related to their followers</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Leadership behavior theories focus on how leaders behave when working with followers</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Leadership styles are recurring patterns of behaviors exhibited by leaders </a:t>
            </a:r>
          </a:p>
          <a:p>
            <a:pPr marL="285750" marR="0" lvl="0" indent="-285750" algn="l" defTabSz="914400" rtl="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Basic dimensions of leadership behaviors:</a:t>
            </a:r>
          </a:p>
          <a:p>
            <a:pPr marL="361950" marR="0" lvl="2"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Concern for the task to be accomplished </a:t>
            </a:r>
          </a:p>
          <a:p>
            <a:pPr marL="361950" marR="0" lvl="2"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1600" b="0" i="0" u="none" strike="noStrike" kern="1200" cap="none" spc="0" normalizeH="0" baseline="0" noProof="0" dirty="0">
                <a:ln>
                  <a:noFill/>
                </a:ln>
                <a:solidFill>
                  <a:prstClr val="black"/>
                </a:solidFill>
                <a:effectLst/>
                <a:uLnTx/>
                <a:uFillTx/>
                <a:latin typeface="Myriad Pro"/>
                <a:ea typeface="+mn-ea"/>
                <a:cs typeface="+mn-cs"/>
              </a:rPr>
              <a:t>Concern for the people doing the work </a:t>
            </a:r>
          </a:p>
        </p:txBody>
      </p:sp>
    </p:spTree>
    <p:extLst>
      <p:ext uri="{BB962C8B-B14F-4D97-AF65-F5344CB8AC3E}">
        <p14:creationId xmlns:p14="http://schemas.microsoft.com/office/powerpoint/2010/main" val="2677957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A9378106-1455-E874-7C63-E8EB92AE48D8}"/>
              </a:ext>
            </a:extLst>
          </p:cNvPr>
          <p:cNvSpPr>
            <a:spLocks noGrp="1"/>
          </p:cNvSpPr>
          <p:nvPr>
            <p:ph type="title"/>
          </p:nvPr>
        </p:nvSpPr>
        <p:spPr>
          <a:xfrm>
            <a:off x="609601" y="273050"/>
            <a:ext cx="4011084" cy="1162050"/>
          </a:xfrm>
        </p:spPr>
        <p:txBody>
          <a:bodyPr/>
          <a:lstStyle/>
          <a:p>
            <a:r>
              <a:rPr lang="en-US" dirty="0"/>
              <a:t>Types of </a:t>
            </a:r>
            <a:r>
              <a:rPr lang="en-US" dirty="0" err="1"/>
              <a:t>Behavioural</a:t>
            </a:r>
            <a:r>
              <a:rPr lang="en-US" dirty="0"/>
              <a:t> leadership </a:t>
            </a:r>
          </a:p>
        </p:txBody>
      </p:sp>
      <p:pic>
        <p:nvPicPr>
          <p:cNvPr id="12" name="Picture 11" descr="A screenshot of a computer&#10;&#10;AI-generated content may be incorrect.">
            <a:extLst>
              <a:ext uri="{FF2B5EF4-FFF2-40B4-BE49-F238E27FC236}">
                <a16:creationId xmlns:a16="http://schemas.microsoft.com/office/drawing/2014/main" id="{E19FFD32-9AE5-5D1E-35F2-3186376960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3708" y="-42980"/>
            <a:ext cx="3763989" cy="5746550"/>
          </a:xfrm>
          <a:prstGeom prst="rect">
            <a:avLst/>
          </a:prstGeom>
          <a:noFill/>
        </p:spPr>
      </p:pic>
      <p:sp>
        <p:nvSpPr>
          <p:cNvPr id="10" name="TextBox 9">
            <a:extLst>
              <a:ext uri="{FF2B5EF4-FFF2-40B4-BE49-F238E27FC236}">
                <a16:creationId xmlns:a16="http://schemas.microsoft.com/office/drawing/2014/main" id="{557CB43D-76C1-2CBF-A9A7-CB67B8C6D39A}"/>
              </a:ext>
            </a:extLst>
          </p:cNvPr>
          <p:cNvSpPr txBox="1"/>
          <p:nvPr/>
        </p:nvSpPr>
        <p:spPr>
          <a:xfrm>
            <a:off x="609601" y="1435101"/>
            <a:ext cx="4011084" cy="4029891"/>
          </a:xfrm>
          <a:prstGeom prst="rect">
            <a:avLst/>
          </a:prstGeom>
        </p:spPr>
        <p:txBody>
          <a:bodyPr vert="horz" lIns="91440" tIns="45720" rIns="91440" bIns="45720" rtlCol="0">
            <a:normAutofit/>
          </a:bodyPr>
          <a:lstStyle/>
          <a:p>
            <a:pPr>
              <a:lnSpc>
                <a:spcPct val="90000"/>
              </a:lnSpc>
              <a:spcBef>
                <a:spcPct val="20000"/>
              </a:spcBef>
            </a:pPr>
            <a:r>
              <a:rPr lang="en-US" sz="1400" kern="1200" dirty="0">
                <a:latin typeface="+mn-lt"/>
                <a:ea typeface="+mn-ea"/>
                <a:cs typeface="+mn-cs"/>
              </a:rPr>
              <a:t>In the context of leadership, behavioral theory focuses on how leaders act rather than their traits or innate qualities. Two key types of behavioral theory in leadership are</a:t>
            </a:r>
          </a:p>
          <a:p>
            <a:pPr>
              <a:lnSpc>
                <a:spcPct val="90000"/>
              </a:lnSpc>
              <a:spcBef>
                <a:spcPct val="20000"/>
              </a:spcBef>
            </a:pPr>
            <a:r>
              <a:rPr lang="en-US" sz="1400" kern="1200" dirty="0">
                <a:latin typeface="+mn-lt"/>
                <a:ea typeface="+mn-ea"/>
                <a:cs typeface="+mn-cs"/>
              </a:rPr>
              <a:t>1. Task-Oriented Leadership (Initiating Structure)</a:t>
            </a:r>
          </a:p>
          <a:p>
            <a:pPr>
              <a:lnSpc>
                <a:spcPct val="90000"/>
              </a:lnSpc>
              <a:spcBef>
                <a:spcPct val="20000"/>
              </a:spcBef>
            </a:pPr>
            <a:r>
              <a:rPr lang="en-US" sz="1400" kern="1200" dirty="0">
                <a:latin typeface="+mn-lt"/>
                <a:ea typeface="+mn-ea"/>
                <a:cs typeface="+mn-cs"/>
              </a:rPr>
              <a:t>Focus- Achieving goals and completing tasks.</a:t>
            </a:r>
          </a:p>
          <a:p>
            <a:pPr>
              <a:lnSpc>
                <a:spcPct val="90000"/>
              </a:lnSpc>
              <a:spcBef>
                <a:spcPct val="20000"/>
              </a:spcBef>
            </a:pPr>
            <a:r>
              <a:rPr lang="en-US" sz="1400" kern="1200" dirty="0">
                <a:latin typeface="+mn-lt"/>
                <a:ea typeface="+mn-ea"/>
                <a:cs typeface="+mn-cs"/>
              </a:rPr>
              <a:t>Leader Behavior Includes- Setting clear roles and expectations, Organizing work, Defining procedures, Monitoring performance</a:t>
            </a:r>
          </a:p>
          <a:p>
            <a:pPr>
              <a:lnSpc>
                <a:spcPct val="90000"/>
              </a:lnSpc>
              <a:spcBef>
                <a:spcPct val="20000"/>
              </a:spcBef>
            </a:pPr>
            <a:endParaRPr lang="en-US" sz="1400" kern="1200" dirty="0">
              <a:latin typeface="+mn-lt"/>
              <a:ea typeface="+mn-ea"/>
              <a:cs typeface="+mn-cs"/>
            </a:endParaRPr>
          </a:p>
          <a:p>
            <a:pPr>
              <a:lnSpc>
                <a:spcPct val="90000"/>
              </a:lnSpc>
              <a:spcBef>
                <a:spcPct val="20000"/>
              </a:spcBef>
            </a:pPr>
            <a:r>
              <a:rPr lang="en-US" sz="1400" kern="1200" dirty="0">
                <a:latin typeface="+mn-lt"/>
                <a:ea typeface="+mn-ea"/>
                <a:cs typeface="+mn-cs"/>
              </a:rPr>
              <a:t>Example- A manager who closely supervises employees, sets clear deadlines, and evaluates results systematically. </a:t>
            </a:r>
          </a:p>
          <a:p>
            <a:pPr>
              <a:lnSpc>
                <a:spcPct val="90000"/>
              </a:lnSpc>
              <a:spcBef>
                <a:spcPct val="20000"/>
              </a:spcBef>
            </a:pPr>
            <a:endParaRPr lang="en-US" sz="1400" kern="1200" dirty="0">
              <a:latin typeface="+mn-lt"/>
              <a:ea typeface="+mn-ea"/>
              <a:cs typeface="+mn-cs"/>
            </a:endParaRPr>
          </a:p>
          <a:p>
            <a:pPr>
              <a:lnSpc>
                <a:spcPct val="90000"/>
              </a:lnSpc>
              <a:spcBef>
                <a:spcPct val="20000"/>
              </a:spcBef>
            </a:pPr>
            <a:r>
              <a:rPr lang="en-US" sz="1400" kern="1200" dirty="0">
                <a:latin typeface="+mn-lt"/>
                <a:ea typeface="+mn-ea"/>
                <a:cs typeface="+mn-cs"/>
              </a:rPr>
              <a:t>Strengths-Increases productivity and efficiency. Works well in structured environments. </a:t>
            </a:r>
          </a:p>
          <a:p>
            <a:pPr>
              <a:lnSpc>
                <a:spcPct val="90000"/>
              </a:lnSpc>
              <a:spcBef>
                <a:spcPct val="20000"/>
              </a:spcBef>
            </a:pPr>
            <a:r>
              <a:rPr lang="en-US" sz="1400" kern="1200" dirty="0">
                <a:latin typeface="+mn-lt"/>
                <a:ea typeface="+mn-ea"/>
                <a:cs typeface="+mn-cs"/>
              </a:rPr>
              <a:t>Limitations- May neglect team morale or employee satisfaction.</a:t>
            </a:r>
          </a:p>
          <a:p>
            <a:pPr>
              <a:lnSpc>
                <a:spcPct val="90000"/>
              </a:lnSpc>
              <a:spcBef>
                <a:spcPct val="20000"/>
              </a:spcBef>
            </a:pPr>
            <a:endParaRPr lang="en-US" sz="1400" kern="1200" dirty="0">
              <a:latin typeface="+mn-lt"/>
              <a:ea typeface="+mn-ea"/>
              <a:cs typeface="+mn-cs"/>
            </a:endParaRPr>
          </a:p>
        </p:txBody>
      </p:sp>
    </p:spTree>
    <p:extLst>
      <p:ext uri="{BB962C8B-B14F-4D97-AF65-F5344CB8AC3E}">
        <p14:creationId xmlns:p14="http://schemas.microsoft.com/office/powerpoint/2010/main" val="1048892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D31997-E42C-B366-40F9-DF7D22BA2DCB}"/>
              </a:ext>
            </a:extLst>
          </p:cNvPr>
          <p:cNvSpPr txBox="1"/>
          <p:nvPr/>
        </p:nvSpPr>
        <p:spPr>
          <a:xfrm>
            <a:off x="1293971" y="1267034"/>
            <a:ext cx="9604057" cy="3970318"/>
          </a:xfrm>
          <a:prstGeom prst="rect">
            <a:avLst/>
          </a:prstGeom>
          <a:noFill/>
        </p:spPr>
        <p:txBody>
          <a:bodyPr wrap="square">
            <a:spAutoFit/>
          </a:bodyPr>
          <a:lstStyle/>
          <a:p>
            <a:r>
              <a:rPr lang="en-GB" dirty="0"/>
              <a:t>2. People-Oriented Leadership (Consideration)</a:t>
            </a:r>
          </a:p>
          <a:p>
            <a:r>
              <a:rPr lang="en-GB" dirty="0"/>
              <a:t>Focus- Building relationships and supporting team members.</a:t>
            </a:r>
          </a:p>
          <a:p>
            <a:r>
              <a:rPr lang="en-GB" dirty="0"/>
              <a:t>Leader </a:t>
            </a:r>
            <a:r>
              <a:rPr lang="en-GB" dirty="0" err="1"/>
              <a:t>Behavior</a:t>
            </a:r>
            <a:r>
              <a:rPr lang="en-GB" dirty="0"/>
              <a:t> Includes- Being approachable and supportive, Showing concern for well-being, Encouraging collaboration and communication.</a:t>
            </a:r>
          </a:p>
          <a:p>
            <a:endParaRPr lang="en-GB" dirty="0"/>
          </a:p>
          <a:p>
            <a:r>
              <a:rPr lang="en-GB" dirty="0"/>
              <a:t>Example- A leader who holds regular check-ins to support team members and prioritizes a positive team culture.</a:t>
            </a:r>
          </a:p>
          <a:p>
            <a:r>
              <a:rPr lang="en-GB" dirty="0"/>
              <a:t>Strengths- Boosts morale and motivation. Encourages loyalty and long-term engagement.</a:t>
            </a:r>
          </a:p>
          <a:p>
            <a:endParaRPr lang="en-GB" dirty="0"/>
          </a:p>
          <a:p>
            <a:r>
              <a:rPr lang="en-GB" dirty="0"/>
              <a:t>Limitations-May lack focus on performance or results if not balanced with task orientation.</a:t>
            </a:r>
          </a:p>
          <a:p>
            <a:endParaRPr lang="en-GB" dirty="0"/>
          </a:p>
          <a:p>
            <a:r>
              <a:rPr lang="en-GB" dirty="0"/>
              <a:t>These two leadership styles come from Ohio State and University of Michigan studies, foundational to </a:t>
            </a:r>
            <a:r>
              <a:rPr lang="en-GB" dirty="0" err="1"/>
              <a:t>behavioral</a:t>
            </a:r>
            <a:r>
              <a:rPr lang="en-GB" dirty="0"/>
              <a:t> leadership theory. Effective leaders often blend both styles depending on the situation (a concept later developed in situational leadership models).</a:t>
            </a:r>
          </a:p>
        </p:txBody>
      </p:sp>
    </p:spTree>
    <p:extLst>
      <p:ext uri="{BB962C8B-B14F-4D97-AF65-F5344CB8AC3E}">
        <p14:creationId xmlns:p14="http://schemas.microsoft.com/office/powerpoint/2010/main" val="3084775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915F60-8B6A-B66F-7628-2D22C321EE5A}"/>
              </a:ext>
            </a:extLst>
          </p:cNvPr>
          <p:cNvSpPr txBox="1"/>
          <p:nvPr/>
        </p:nvSpPr>
        <p:spPr>
          <a:xfrm>
            <a:off x="3047048" y="1689854"/>
            <a:ext cx="6097904" cy="369332"/>
          </a:xfrm>
          <a:prstGeom prst="rect">
            <a:avLst/>
          </a:prstGeom>
          <a:noFill/>
        </p:spPr>
        <p:txBody>
          <a:bodyPr wrap="square">
            <a:spAutoFit/>
          </a:bodyPr>
          <a:lstStyle/>
          <a:p>
            <a:r>
              <a:rPr lang="en-GB" dirty="0"/>
              <a:t>Let's watch the video and summarize it within 10 minutes.</a:t>
            </a:r>
          </a:p>
        </p:txBody>
      </p:sp>
      <p:sp>
        <p:nvSpPr>
          <p:cNvPr id="6" name="Rectangle 5">
            <a:extLst>
              <a:ext uri="{FF2B5EF4-FFF2-40B4-BE49-F238E27FC236}">
                <a16:creationId xmlns:a16="http://schemas.microsoft.com/office/drawing/2014/main" id="{9332DCF2-9FE9-70B9-1CE3-90371D2BF4BD}"/>
              </a:ext>
            </a:extLst>
          </p:cNvPr>
          <p:cNvSpPr/>
          <p:nvPr/>
        </p:nvSpPr>
        <p:spPr>
          <a:xfrm>
            <a:off x="4000041" y="2778570"/>
            <a:ext cx="419191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yriad Pro"/>
                <a:ea typeface="+mn-ea"/>
                <a:cs typeface="+mn-cs"/>
                <a:hlinkClick r:id="rId2"/>
              </a:rPr>
              <a:t>https://www.youtube.com/watch?v=Rq_W3__es1E</a:t>
            </a:r>
            <a:endParaRPr kumimoji="0" lang="en-GB" sz="1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4224300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4B8D3-1226-4D09-A319-BF9776E5D153}"/>
              </a:ext>
            </a:extLst>
          </p:cNvPr>
          <p:cNvSpPr>
            <a:spLocks noGrp="1"/>
          </p:cNvSpPr>
          <p:nvPr>
            <p:ph type="title"/>
          </p:nvPr>
        </p:nvSpPr>
        <p:spPr>
          <a:xfrm>
            <a:off x="407368" y="246794"/>
            <a:ext cx="11665296" cy="720080"/>
          </a:xfrm>
        </p:spPr>
        <p:style>
          <a:lnRef idx="1">
            <a:schemeClr val="accent1"/>
          </a:lnRef>
          <a:fillRef idx="2">
            <a:schemeClr val="accent1"/>
          </a:fillRef>
          <a:effectRef idx="1">
            <a:schemeClr val="accent1"/>
          </a:effectRef>
          <a:fontRef idx="minor">
            <a:schemeClr val="dk1"/>
          </a:fontRef>
        </p:style>
        <p:txBody>
          <a:bodyPr anchor="b"/>
          <a:lstStyle/>
          <a:p>
            <a:pPr algn="l" eaLnBrk="1" hangingPunct="1">
              <a:defRPr/>
            </a:pPr>
            <a:r>
              <a:rPr lang="en-GB" altLang="en-US" b="1" dirty="0">
                <a:effectLst>
                  <a:outerShdw blurRad="38100" dist="38100" dir="2700000" algn="tl">
                    <a:srgbClr val="C0C0C0"/>
                  </a:outerShdw>
                </a:effectLst>
              </a:rPr>
              <a:t>Styles and leadership</a:t>
            </a:r>
          </a:p>
        </p:txBody>
      </p:sp>
      <p:sp>
        <p:nvSpPr>
          <p:cNvPr id="60419" name="Content Placeholder 2">
            <a:extLst>
              <a:ext uri="{FF2B5EF4-FFF2-40B4-BE49-F238E27FC236}">
                <a16:creationId xmlns:a16="http://schemas.microsoft.com/office/drawing/2014/main" id="{9FA4D3FD-1FFE-4F52-ABE2-F73D8B69EFD8}"/>
              </a:ext>
            </a:extLst>
          </p:cNvPr>
          <p:cNvSpPr>
            <a:spLocks noGrp="1" noChangeArrowheads="1"/>
          </p:cNvSpPr>
          <p:nvPr>
            <p:ph idx="1"/>
          </p:nvPr>
        </p:nvSpPr>
        <p:spPr>
          <a:xfrm>
            <a:off x="227348" y="1196752"/>
            <a:ext cx="11737304" cy="4176464"/>
          </a:xfrm>
        </p:spPr>
        <p:txBody>
          <a:bodyPr vert="horz" wrap="square" lIns="182880" tIns="91440" rIns="91440" bIns="45720" numCol="1" anchor="t" anchorCtr="0" compatLnSpc="1">
            <a:prstTxWarp prst="textNoShape">
              <a:avLst/>
            </a:prstTxWarp>
          </a:bodyPr>
          <a:lstStyle/>
          <a:p>
            <a:pPr marL="265113" indent="-265113" eaLnBrk="1" hangingPunct="1"/>
            <a:r>
              <a:rPr lang="en-GB" altLang="en-US" b="1" dirty="0"/>
              <a:t>Michigan University studies (1950’s)</a:t>
            </a:r>
            <a:endParaRPr lang="en-GB" altLang="en-US" dirty="0"/>
          </a:p>
          <a:p>
            <a:pPr marL="265113" indent="-265113" eaLnBrk="1" hangingPunct="1">
              <a:lnSpc>
                <a:spcPct val="200000"/>
              </a:lnSpc>
            </a:pPr>
            <a:r>
              <a:rPr lang="en-GB" altLang="en-US" dirty="0"/>
              <a:t>Two Styles:</a:t>
            </a:r>
          </a:p>
          <a:p>
            <a:pPr lvl="1" eaLnBrk="1" hangingPunct="1">
              <a:lnSpc>
                <a:spcPct val="200000"/>
              </a:lnSpc>
              <a:buFont typeface="Wingdings" panose="05000000000000000000" pitchFamily="2" charset="2"/>
              <a:buChar char="v"/>
            </a:pPr>
            <a:r>
              <a:rPr lang="en-GB" altLang="en-US" sz="2000" b="1" dirty="0"/>
              <a:t>Job centred </a:t>
            </a:r>
            <a:r>
              <a:rPr lang="en-GB" altLang="en-US" sz="2000" dirty="0"/>
              <a:t>- (emphasis on getting job done, achieving goals, subordinates a means to getting task done)</a:t>
            </a:r>
          </a:p>
          <a:p>
            <a:pPr lvl="1" eaLnBrk="1" hangingPunct="1">
              <a:lnSpc>
                <a:spcPct val="200000"/>
              </a:lnSpc>
              <a:buFont typeface="Wingdings" panose="05000000000000000000" pitchFamily="2" charset="2"/>
              <a:buChar char="v"/>
            </a:pPr>
            <a:r>
              <a:rPr lang="en-GB" altLang="en-US" sz="2000" b="1" dirty="0"/>
              <a:t>Employee centred </a:t>
            </a:r>
            <a:r>
              <a:rPr lang="en-GB" altLang="en-US" sz="2000" dirty="0"/>
              <a:t>- (special attention to needs of individual, individuals valued for their contributions)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0419">
                                            <p:txEl>
                                              <p:pRg st="2" end="2"/>
                                            </p:txEl>
                                          </p:spTgt>
                                        </p:tgtEl>
                                        <p:attrNameLst>
                                          <p:attrName>style.visibility</p:attrName>
                                        </p:attrNameLst>
                                      </p:cBhvr>
                                      <p:to>
                                        <p:strVal val="visible"/>
                                      </p:to>
                                    </p:set>
                                    <p:anim calcmode="lin" valueType="num">
                                      <p:cBhvr additive="base">
                                        <p:cTn id="7" dur="500" fill="hold"/>
                                        <p:tgtEl>
                                          <p:spTgt spid="6041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0419">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0419">
                                            <p:txEl>
                                              <p:pRg st="3" end="3"/>
                                            </p:txEl>
                                          </p:spTgt>
                                        </p:tgtEl>
                                        <p:attrNameLst>
                                          <p:attrName>style.visibility</p:attrName>
                                        </p:attrNameLst>
                                      </p:cBhvr>
                                      <p:to>
                                        <p:strVal val="visible"/>
                                      </p:to>
                                    </p:set>
                                    <p:anim calcmode="lin" valueType="num">
                                      <p:cBhvr additive="base">
                                        <p:cTn id="11" dur="500" fill="hold"/>
                                        <p:tgtEl>
                                          <p:spTgt spid="60419">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041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31835-8FF5-423D-B777-DE0DB3163BB3}"/>
              </a:ext>
            </a:extLst>
          </p:cNvPr>
          <p:cNvSpPr>
            <a:spLocks noGrp="1"/>
          </p:cNvSpPr>
          <p:nvPr>
            <p:ph type="title"/>
          </p:nvPr>
        </p:nvSpPr>
        <p:spPr>
          <a:xfrm>
            <a:off x="191344" y="274638"/>
            <a:ext cx="11737304" cy="706090"/>
          </a:xfrm>
        </p:spPr>
        <p:style>
          <a:lnRef idx="1">
            <a:schemeClr val="accent1"/>
          </a:lnRef>
          <a:fillRef idx="2">
            <a:schemeClr val="accent1"/>
          </a:fillRef>
          <a:effectRef idx="1">
            <a:schemeClr val="accent1"/>
          </a:effectRef>
          <a:fontRef idx="minor">
            <a:schemeClr val="dk1"/>
          </a:fontRef>
        </p:style>
        <p:txBody>
          <a:bodyPr anchor="b"/>
          <a:lstStyle/>
          <a:p>
            <a:pPr algn="l" eaLnBrk="1" hangingPunct="1">
              <a:defRPr/>
            </a:pPr>
            <a:r>
              <a:rPr lang="en-GB" altLang="en-US" b="1" dirty="0">
                <a:effectLst>
                  <a:outerShdw blurRad="38100" dist="38100" dir="2700000" algn="tl">
                    <a:srgbClr val="C0C0C0"/>
                  </a:outerShdw>
                </a:effectLst>
              </a:rPr>
              <a:t>Styles and leadership</a:t>
            </a:r>
          </a:p>
        </p:txBody>
      </p:sp>
      <p:sp>
        <p:nvSpPr>
          <p:cNvPr id="59395" name="Content Placeholder 2">
            <a:extLst>
              <a:ext uri="{FF2B5EF4-FFF2-40B4-BE49-F238E27FC236}">
                <a16:creationId xmlns:a16="http://schemas.microsoft.com/office/drawing/2014/main" id="{548CD2A3-0262-41FF-8B7B-68AFEC122E27}"/>
              </a:ext>
            </a:extLst>
          </p:cNvPr>
          <p:cNvSpPr>
            <a:spLocks noGrp="1" noChangeArrowheads="1"/>
          </p:cNvSpPr>
          <p:nvPr>
            <p:ph idx="1"/>
          </p:nvPr>
        </p:nvSpPr>
        <p:spPr>
          <a:xfrm>
            <a:off x="263352" y="1628800"/>
            <a:ext cx="11665296" cy="3916363"/>
          </a:xfrm>
        </p:spPr>
        <p:txBody>
          <a:bodyPr vert="horz" wrap="square" lIns="182880" tIns="91440" rIns="91440" bIns="45720" numCol="1" anchor="t" anchorCtr="0" compatLnSpc="1">
            <a:prstTxWarp prst="textNoShape">
              <a:avLst/>
            </a:prstTxWarp>
          </a:bodyPr>
          <a:lstStyle/>
          <a:p>
            <a:pPr marL="265113" indent="-265113" eaLnBrk="1" hangingPunct="1">
              <a:lnSpc>
                <a:spcPct val="150000"/>
              </a:lnSpc>
            </a:pPr>
            <a:r>
              <a:rPr lang="en-GB" altLang="en-US" sz="2800" b="1" dirty="0"/>
              <a:t>Ohio State University studies (1940’s)</a:t>
            </a:r>
            <a:endParaRPr lang="en-GB" altLang="en-US" sz="2800" dirty="0"/>
          </a:p>
          <a:p>
            <a:pPr marL="265113" indent="-265113" eaLnBrk="1" hangingPunct="1">
              <a:lnSpc>
                <a:spcPct val="150000"/>
              </a:lnSpc>
            </a:pPr>
            <a:r>
              <a:rPr lang="en-GB" altLang="en-US" sz="2800" dirty="0"/>
              <a:t>Two Styles:</a:t>
            </a:r>
          </a:p>
          <a:p>
            <a:pPr marL="265113" indent="-265113" eaLnBrk="1" hangingPunct="1">
              <a:lnSpc>
                <a:spcPct val="150000"/>
              </a:lnSpc>
            </a:pPr>
            <a:endParaRPr lang="en-GB" altLang="en-US" sz="1200" dirty="0"/>
          </a:p>
          <a:p>
            <a:pPr lvl="1" eaLnBrk="1" hangingPunct="1">
              <a:lnSpc>
                <a:spcPct val="150000"/>
              </a:lnSpc>
              <a:buFont typeface="Wingdings" panose="05000000000000000000" pitchFamily="2" charset="2"/>
              <a:buChar char="v"/>
            </a:pPr>
            <a:r>
              <a:rPr lang="en-GB" altLang="en-US" sz="2400" b="1" dirty="0"/>
              <a:t>Initiating structure</a:t>
            </a:r>
            <a:r>
              <a:rPr lang="en-GB" altLang="en-US" sz="2400" b="1" i="1" dirty="0"/>
              <a:t> </a:t>
            </a:r>
            <a:r>
              <a:rPr lang="en-GB" altLang="en-US" sz="2400" dirty="0"/>
              <a:t>(defining roles, allocating work, structuring the work)</a:t>
            </a:r>
          </a:p>
          <a:p>
            <a:pPr marL="265113" indent="-265113" eaLnBrk="1" hangingPunct="1">
              <a:lnSpc>
                <a:spcPct val="150000"/>
              </a:lnSpc>
              <a:buNone/>
            </a:pPr>
            <a:endParaRPr lang="en-GB" altLang="en-US" sz="2800" dirty="0"/>
          </a:p>
          <a:p>
            <a:pPr lvl="1" eaLnBrk="1" hangingPunct="1">
              <a:lnSpc>
                <a:spcPct val="150000"/>
              </a:lnSpc>
              <a:buFont typeface="Wingdings" panose="05000000000000000000" pitchFamily="2" charset="2"/>
              <a:buChar char="v"/>
            </a:pPr>
            <a:r>
              <a:rPr lang="en-GB" altLang="en-US" sz="2400" b="1" dirty="0"/>
              <a:t>Consideration</a:t>
            </a:r>
            <a:r>
              <a:rPr lang="en-GB" altLang="en-US" sz="2400" dirty="0"/>
              <a:t> (building relationships, developing trust, team spirit etc)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59395">
                                            <p:txEl>
                                              <p:pRg st="3" end="3"/>
                                            </p:txEl>
                                          </p:spTgt>
                                        </p:tgtEl>
                                        <p:attrNameLst>
                                          <p:attrName>style.visibility</p:attrName>
                                        </p:attrNameLst>
                                      </p:cBhvr>
                                      <p:to>
                                        <p:strVal val="visible"/>
                                      </p:to>
                                    </p:set>
                                    <p:animEffect transition="in" filter="checkerboard(across)">
                                      <p:cBhvr>
                                        <p:cTn id="7" dur="500"/>
                                        <p:tgtEl>
                                          <p:spTgt spid="59395">
                                            <p:txEl>
                                              <p:pRg st="3" end="3"/>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59395">
                                            <p:txEl>
                                              <p:pRg st="5" end="5"/>
                                            </p:txEl>
                                          </p:spTgt>
                                        </p:tgtEl>
                                        <p:attrNameLst>
                                          <p:attrName>style.visibility</p:attrName>
                                        </p:attrNameLst>
                                      </p:cBhvr>
                                      <p:to>
                                        <p:strVal val="visible"/>
                                      </p:to>
                                    </p:set>
                                    <p:animEffect transition="in" filter="checkerboard(across)">
                                      <p:cBhvr>
                                        <p:cTn id="10" dur="500"/>
                                        <p:tgtEl>
                                          <p:spTgt spid="593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1319CBA-F9CE-4DDA-9609-357A4040A8F8}"/>
              </a:ext>
            </a:extLst>
          </p:cNvPr>
          <p:cNvSpPr>
            <a:spLocks noGrp="1"/>
          </p:cNvSpPr>
          <p:nvPr>
            <p:ph type="title"/>
          </p:nvPr>
        </p:nvSpPr>
        <p:spPr>
          <a:xfrm>
            <a:off x="119336" y="404664"/>
            <a:ext cx="11953328" cy="777875"/>
          </a:xfrm>
        </p:spPr>
        <p:txBody>
          <a:bodyPr/>
          <a:lstStyle/>
          <a:p>
            <a:pPr eaLnBrk="1" hangingPunct="1">
              <a:defRPr/>
            </a:pPr>
            <a:r>
              <a:rPr lang="en-GB" sz="2800" b="1" i="1" dirty="0">
                <a:effectLst>
                  <a:outerShdw blurRad="38100" dist="38100" dir="2700000" algn="tl">
                    <a:srgbClr val="000000">
                      <a:alpha val="43137"/>
                    </a:srgbClr>
                  </a:outerShdw>
                </a:effectLst>
                <a:latin typeface="+mn-lt"/>
              </a:rPr>
              <a:t>Comparing the two...</a:t>
            </a:r>
          </a:p>
        </p:txBody>
      </p:sp>
      <p:graphicFrame>
        <p:nvGraphicFramePr>
          <p:cNvPr id="4" name="Content Placeholder 3">
            <a:extLst>
              <a:ext uri="{FF2B5EF4-FFF2-40B4-BE49-F238E27FC236}">
                <a16:creationId xmlns:a16="http://schemas.microsoft.com/office/drawing/2014/main" id="{7BF563D3-9AE2-431A-8008-921D03912A7C}"/>
              </a:ext>
            </a:extLst>
          </p:cNvPr>
          <p:cNvGraphicFramePr>
            <a:graphicFrameLocks noGrp="1"/>
          </p:cNvGraphicFramePr>
          <p:nvPr>
            <p:ph idx="1"/>
            <p:extLst>
              <p:ext uri="{D42A27DB-BD31-4B8C-83A1-F6EECF244321}">
                <p14:modId xmlns:p14="http://schemas.microsoft.com/office/powerpoint/2010/main" val="3538080505"/>
              </p:ext>
            </p:extLst>
          </p:nvPr>
        </p:nvGraphicFramePr>
        <p:xfrm>
          <a:off x="2566988" y="1844675"/>
          <a:ext cx="7058026" cy="2952750"/>
        </p:xfrm>
        <a:graphic>
          <a:graphicData uri="http://schemas.openxmlformats.org/drawingml/2006/table">
            <a:tbl>
              <a:tblPr>
                <a:tableStyleId>{3C2FFA5D-87B4-456A-9821-1D502468CF0F}</a:tableStyleId>
              </a:tblPr>
              <a:tblGrid>
                <a:gridCol w="3067204">
                  <a:extLst>
                    <a:ext uri="{9D8B030D-6E8A-4147-A177-3AD203B41FA5}">
                      <a16:colId xmlns:a16="http://schemas.microsoft.com/office/drawing/2014/main" val="20000"/>
                    </a:ext>
                  </a:extLst>
                </a:gridCol>
                <a:gridCol w="1975655">
                  <a:extLst>
                    <a:ext uri="{9D8B030D-6E8A-4147-A177-3AD203B41FA5}">
                      <a16:colId xmlns:a16="http://schemas.microsoft.com/office/drawing/2014/main" val="20001"/>
                    </a:ext>
                  </a:extLst>
                </a:gridCol>
                <a:gridCol w="2015167">
                  <a:extLst>
                    <a:ext uri="{9D8B030D-6E8A-4147-A177-3AD203B41FA5}">
                      <a16:colId xmlns:a16="http://schemas.microsoft.com/office/drawing/2014/main" val="20002"/>
                    </a:ext>
                  </a:extLst>
                </a:gridCol>
              </a:tblGrid>
              <a:tr h="399020">
                <a:tc>
                  <a:txBody>
                    <a:bodyPr/>
                    <a:lstStyle/>
                    <a:p>
                      <a:pPr algn="l" fontAlgn="b"/>
                      <a:endParaRPr lang="en-GB" sz="1800" b="0" i="0" u="none" strike="noStrike" dirty="0">
                        <a:solidFill>
                          <a:srgbClr val="000000"/>
                        </a:solidFill>
                        <a:latin typeface="Calibri"/>
                      </a:endParaRPr>
                    </a:p>
                  </a:txBody>
                  <a:tcPr marL="9527" marR="9527" marT="9526" marB="0" anchor="b"/>
                </a:tc>
                <a:tc>
                  <a:txBody>
                    <a:bodyPr/>
                    <a:lstStyle/>
                    <a:p>
                      <a:pPr algn="ctr" fontAlgn="ctr"/>
                      <a:r>
                        <a:rPr lang="en-GB" sz="1800" b="0" u="none" strike="noStrike">
                          <a:solidFill>
                            <a:srgbClr val="000000"/>
                          </a:solidFill>
                        </a:rPr>
                        <a:t>Michigan study</a:t>
                      </a:r>
                      <a:endParaRPr lang="en-GB" sz="1800" b="0" i="0" u="none" strike="noStrike">
                        <a:solidFill>
                          <a:srgbClr val="000000"/>
                        </a:solidFill>
                        <a:latin typeface="Calibri"/>
                      </a:endParaRPr>
                    </a:p>
                  </a:txBody>
                  <a:tcPr marL="9527" marR="9527" marT="9526" marB="0" anchor="ctr"/>
                </a:tc>
                <a:tc>
                  <a:txBody>
                    <a:bodyPr/>
                    <a:lstStyle/>
                    <a:p>
                      <a:pPr algn="ctr" fontAlgn="ctr"/>
                      <a:r>
                        <a:rPr lang="en-GB" sz="1800" b="0" u="none" strike="noStrike">
                          <a:solidFill>
                            <a:srgbClr val="000000"/>
                          </a:solidFill>
                        </a:rPr>
                        <a:t>Ohio study</a:t>
                      </a:r>
                      <a:endParaRPr lang="en-GB" sz="1800" b="0" i="0" u="none" strike="noStrike">
                        <a:solidFill>
                          <a:srgbClr val="000000"/>
                        </a:solidFill>
                        <a:latin typeface="Calibri"/>
                      </a:endParaRPr>
                    </a:p>
                  </a:txBody>
                  <a:tcPr marL="9527" marR="9527" marT="9526" marB="0" anchor="ctr"/>
                </a:tc>
                <a:extLst>
                  <a:ext uri="{0D108BD9-81ED-4DB2-BD59-A6C34878D82A}">
                    <a16:rowId xmlns:a16="http://schemas.microsoft.com/office/drawing/2014/main" val="10000"/>
                  </a:ext>
                </a:extLst>
              </a:tr>
              <a:tr h="1276865">
                <a:tc>
                  <a:txBody>
                    <a:bodyPr/>
                    <a:lstStyle/>
                    <a:p>
                      <a:pPr algn="ctr" fontAlgn="ctr"/>
                      <a:r>
                        <a:rPr lang="en-GB" sz="1800" b="0" u="none" strike="noStrike" dirty="0">
                          <a:solidFill>
                            <a:srgbClr val="000000"/>
                          </a:solidFill>
                        </a:rPr>
                        <a:t>Leadership style type 1</a:t>
                      </a:r>
                      <a:endParaRPr lang="en-GB" sz="1800" b="0" i="0" u="none" strike="noStrike" dirty="0">
                        <a:solidFill>
                          <a:srgbClr val="000000"/>
                        </a:solidFill>
                        <a:latin typeface="Calibri"/>
                      </a:endParaRPr>
                    </a:p>
                  </a:txBody>
                  <a:tcPr marL="9527" marR="9527" marT="9526" marB="0" anchor="ctr"/>
                </a:tc>
                <a:tc>
                  <a:txBody>
                    <a:bodyPr/>
                    <a:lstStyle/>
                    <a:p>
                      <a:pPr algn="ctr" fontAlgn="ctr"/>
                      <a:r>
                        <a:rPr lang="en-GB" sz="1800" b="1" u="none" strike="noStrike">
                          <a:solidFill>
                            <a:srgbClr val="000000"/>
                          </a:solidFill>
                        </a:rPr>
                        <a:t>Employee-centred</a:t>
                      </a:r>
                      <a:endParaRPr lang="en-GB" sz="1800" b="1" i="0" u="none" strike="noStrike">
                        <a:solidFill>
                          <a:srgbClr val="000000"/>
                        </a:solidFill>
                        <a:latin typeface="Calibri"/>
                      </a:endParaRPr>
                    </a:p>
                  </a:txBody>
                  <a:tcPr marL="9527" marR="9527" marT="9526" marB="0" anchor="ctr"/>
                </a:tc>
                <a:tc>
                  <a:txBody>
                    <a:bodyPr/>
                    <a:lstStyle/>
                    <a:p>
                      <a:pPr algn="ctr" fontAlgn="ctr"/>
                      <a:r>
                        <a:rPr lang="en-GB" sz="1800" b="1" u="none" strike="noStrike">
                          <a:solidFill>
                            <a:srgbClr val="000000"/>
                          </a:solidFill>
                        </a:rPr>
                        <a:t>Consideration</a:t>
                      </a:r>
                      <a:endParaRPr lang="en-GB" sz="1800" b="1" i="0" u="none" strike="noStrike">
                        <a:solidFill>
                          <a:srgbClr val="000000"/>
                        </a:solidFill>
                        <a:latin typeface="Calibri"/>
                      </a:endParaRPr>
                    </a:p>
                  </a:txBody>
                  <a:tcPr marL="9527" marR="9527" marT="9526" marB="0" anchor="ctr"/>
                </a:tc>
                <a:extLst>
                  <a:ext uri="{0D108BD9-81ED-4DB2-BD59-A6C34878D82A}">
                    <a16:rowId xmlns:a16="http://schemas.microsoft.com/office/drawing/2014/main" val="10001"/>
                  </a:ext>
                </a:extLst>
              </a:tr>
              <a:tr h="1276865">
                <a:tc>
                  <a:txBody>
                    <a:bodyPr/>
                    <a:lstStyle/>
                    <a:p>
                      <a:pPr algn="ctr" fontAlgn="ctr"/>
                      <a:r>
                        <a:rPr lang="en-GB" sz="1800" b="0" u="none" strike="noStrike" dirty="0">
                          <a:solidFill>
                            <a:srgbClr val="000000"/>
                          </a:solidFill>
                        </a:rPr>
                        <a:t>Leadership style type </a:t>
                      </a:r>
                      <a:r>
                        <a:rPr lang="en-GB" sz="1800" b="0" u="none" strike="noStrike" baseline="0" dirty="0">
                          <a:solidFill>
                            <a:srgbClr val="000000"/>
                          </a:solidFill>
                        </a:rPr>
                        <a:t> 2</a:t>
                      </a:r>
                      <a:endParaRPr lang="en-GB" sz="1800" b="0" i="0" u="none" strike="noStrike" dirty="0">
                        <a:solidFill>
                          <a:srgbClr val="000000"/>
                        </a:solidFill>
                        <a:latin typeface="Calibri"/>
                      </a:endParaRPr>
                    </a:p>
                  </a:txBody>
                  <a:tcPr marL="9527" marR="9527" marT="9526" marB="0" anchor="ctr"/>
                </a:tc>
                <a:tc>
                  <a:txBody>
                    <a:bodyPr/>
                    <a:lstStyle/>
                    <a:p>
                      <a:pPr algn="ctr" fontAlgn="ctr"/>
                      <a:r>
                        <a:rPr lang="en-GB" sz="1800" b="1" u="none" strike="noStrike" dirty="0">
                          <a:solidFill>
                            <a:srgbClr val="000000"/>
                          </a:solidFill>
                        </a:rPr>
                        <a:t>Job-centred</a:t>
                      </a:r>
                      <a:endParaRPr lang="en-GB" sz="1800" b="1" i="0" u="none" strike="noStrike" dirty="0">
                        <a:solidFill>
                          <a:srgbClr val="000000"/>
                        </a:solidFill>
                        <a:latin typeface="Calibri"/>
                      </a:endParaRPr>
                    </a:p>
                  </a:txBody>
                  <a:tcPr marL="9527" marR="9527" marT="9526" marB="0" anchor="ctr"/>
                </a:tc>
                <a:tc>
                  <a:txBody>
                    <a:bodyPr/>
                    <a:lstStyle/>
                    <a:p>
                      <a:pPr algn="ctr" fontAlgn="ctr"/>
                      <a:r>
                        <a:rPr lang="en-GB" sz="1800" b="1" u="none" strike="noStrike" dirty="0">
                          <a:solidFill>
                            <a:srgbClr val="000000"/>
                          </a:solidFill>
                        </a:rPr>
                        <a:t>Initiating structure</a:t>
                      </a:r>
                      <a:endParaRPr lang="en-GB" sz="1800" b="1" i="0" u="none" strike="noStrike" dirty="0">
                        <a:solidFill>
                          <a:srgbClr val="000000"/>
                        </a:solidFill>
                        <a:latin typeface="Calibri"/>
                      </a:endParaRPr>
                    </a:p>
                  </a:txBody>
                  <a:tcPr marL="9527" marR="9527" marT="9526" marB="0" anchor="ctr"/>
                </a:tc>
                <a:extLst>
                  <a:ext uri="{0D108BD9-81ED-4DB2-BD59-A6C34878D82A}">
                    <a16:rowId xmlns:a16="http://schemas.microsoft.com/office/drawing/2014/main" val="10002"/>
                  </a:ext>
                </a:extLst>
              </a:tr>
            </a:tbl>
          </a:graphicData>
        </a:graphic>
      </p:graphicFrame>
      <p:sp>
        <p:nvSpPr>
          <p:cNvPr id="5" name="TextBox 4">
            <a:extLst>
              <a:ext uri="{FF2B5EF4-FFF2-40B4-BE49-F238E27FC236}">
                <a16:creationId xmlns:a16="http://schemas.microsoft.com/office/drawing/2014/main" id="{F200A8FD-5ACE-4F0F-8AC2-D5EAB7007951}"/>
              </a:ext>
            </a:extLst>
          </p:cNvPr>
          <p:cNvSpPr txBox="1"/>
          <p:nvPr/>
        </p:nvSpPr>
        <p:spPr>
          <a:xfrm>
            <a:off x="2566988" y="5013176"/>
            <a:ext cx="7129412" cy="33813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1" u="none" strike="noStrike" kern="1200" cap="none" spc="0" normalizeH="0" baseline="0" noProof="0" dirty="0">
                <a:ln>
                  <a:noFill/>
                </a:ln>
                <a:solidFill>
                  <a:prstClr val="black"/>
                </a:solidFill>
                <a:effectLst/>
                <a:uLnTx/>
                <a:uFillTx/>
                <a:latin typeface="Calibri" panose="020F0502020204030204"/>
                <a:ea typeface="+mn-ea"/>
                <a:cs typeface="Arial" charset="0"/>
              </a:rPr>
              <a:t>A remarkable similarity?</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72E28E8-82F1-4A97-A929-A8BC7087A98C}"/>
              </a:ext>
            </a:extLst>
          </p:cNvPr>
          <p:cNvSpPr>
            <a:spLocks noGrp="1" noChangeArrowheads="1"/>
          </p:cNvSpPr>
          <p:nvPr>
            <p:ph type="body" sz="quarter" idx="3"/>
          </p:nvPr>
        </p:nvSpPr>
        <p:spPr>
          <a:xfrm>
            <a:off x="7608168" y="4365104"/>
            <a:ext cx="3960813" cy="762000"/>
          </a:xfrm>
        </p:spPr>
        <p:txBody>
          <a:bodyPr/>
          <a:lstStyle/>
          <a:p>
            <a:pPr algn="ctr" eaLnBrk="1" hangingPunct="1"/>
            <a:r>
              <a:rPr lang="en-GB" altLang="en-US" sz="1400" dirty="0"/>
              <a:t>Broadly commensurate with </a:t>
            </a:r>
          </a:p>
          <a:p>
            <a:pPr algn="ctr" eaLnBrk="1" hangingPunct="1"/>
            <a:r>
              <a:rPr lang="en-GB" altLang="en-US" sz="1400" dirty="0"/>
              <a:t>scientific management</a:t>
            </a:r>
          </a:p>
        </p:txBody>
      </p:sp>
      <p:sp>
        <p:nvSpPr>
          <p:cNvPr id="5" name="Text Placeholder 4">
            <a:extLst>
              <a:ext uri="{FF2B5EF4-FFF2-40B4-BE49-F238E27FC236}">
                <a16:creationId xmlns:a16="http://schemas.microsoft.com/office/drawing/2014/main" id="{BE42703F-8C59-4A88-845D-6E5D8F065E22}"/>
              </a:ext>
            </a:extLst>
          </p:cNvPr>
          <p:cNvSpPr>
            <a:spLocks noGrp="1" noChangeArrowheads="1"/>
          </p:cNvSpPr>
          <p:nvPr>
            <p:ph type="body" idx="1"/>
          </p:nvPr>
        </p:nvSpPr>
        <p:spPr>
          <a:xfrm>
            <a:off x="1046228" y="4509120"/>
            <a:ext cx="3957637" cy="762000"/>
          </a:xfrm>
        </p:spPr>
        <p:txBody>
          <a:bodyPr/>
          <a:lstStyle/>
          <a:p>
            <a:pPr algn="ctr" eaLnBrk="1" hangingPunct="1"/>
            <a:r>
              <a:rPr lang="en-GB" altLang="en-US" sz="1400" dirty="0"/>
              <a:t>Broadly commensurate with the </a:t>
            </a:r>
          </a:p>
          <a:p>
            <a:pPr algn="ctr" eaLnBrk="1" hangingPunct="1"/>
            <a:r>
              <a:rPr lang="en-GB" altLang="en-US" sz="1400" dirty="0"/>
              <a:t>human relations approach to management</a:t>
            </a:r>
          </a:p>
        </p:txBody>
      </p:sp>
      <p:sp>
        <p:nvSpPr>
          <p:cNvPr id="2" name="Content Placeholder 1">
            <a:extLst>
              <a:ext uri="{FF2B5EF4-FFF2-40B4-BE49-F238E27FC236}">
                <a16:creationId xmlns:a16="http://schemas.microsoft.com/office/drawing/2014/main" id="{47DD3226-E81E-4C2D-9F8C-3E9ED860B68B}"/>
              </a:ext>
            </a:extLst>
          </p:cNvPr>
          <p:cNvSpPr>
            <a:spLocks noGrp="1"/>
          </p:cNvSpPr>
          <p:nvPr>
            <p:ph sz="half" idx="2"/>
          </p:nvPr>
        </p:nvSpPr>
        <p:spPr>
          <a:xfrm>
            <a:off x="830327" y="332656"/>
            <a:ext cx="4173538" cy="3941762"/>
          </a:xfrm>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lgn="ctr" eaLnBrk="1" hangingPunct="1">
              <a:buFont typeface="Wingdings 3" panose="05040102010807070707" pitchFamily="18" charset="2"/>
              <a:buNone/>
            </a:pPr>
            <a:r>
              <a:rPr lang="en-GB" altLang="en-US" sz="1600" b="1" dirty="0"/>
              <a:t>The ‘employee-centred’ </a:t>
            </a:r>
          </a:p>
          <a:p>
            <a:pPr algn="ctr" eaLnBrk="1" hangingPunct="1">
              <a:spcBef>
                <a:spcPct val="0"/>
              </a:spcBef>
              <a:spcAft>
                <a:spcPts val="600"/>
              </a:spcAft>
              <a:buNone/>
            </a:pPr>
            <a:r>
              <a:rPr lang="en-GB" altLang="en-US" sz="1600" b="1" dirty="0"/>
              <a:t>(or </a:t>
            </a:r>
            <a:r>
              <a:rPr lang="en-GB" altLang="en-US" sz="1600" b="1" i="1" dirty="0"/>
              <a:t>considerate</a:t>
            </a:r>
            <a:r>
              <a:rPr lang="en-GB" altLang="en-US" sz="1600" b="1" dirty="0"/>
              <a:t>) leadership style:</a:t>
            </a:r>
          </a:p>
          <a:p>
            <a:pPr eaLnBrk="1" hangingPunct="1"/>
            <a:r>
              <a:rPr lang="en-GB" altLang="en-US" sz="1600" dirty="0"/>
              <a:t>is interested in and listens to subordinates</a:t>
            </a:r>
          </a:p>
          <a:p>
            <a:pPr eaLnBrk="1" hangingPunct="1"/>
            <a:r>
              <a:rPr lang="en-GB" altLang="en-US" sz="1600" dirty="0"/>
              <a:t>allows participation in decision-making</a:t>
            </a:r>
          </a:p>
          <a:p>
            <a:pPr eaLnBrk="1" hangingPunct="1"/>
            <a:r>
              <a:rPr lang="en-GB" altLang="en-US" sz="1600" dirty="0"/>
              <a:t>is friendly and approachable</a:t>
            </a:r>
          </a:p>
          <a:p>
            <a:pPr eaLnBrk="1" hangingPunct="1"/>
            <a:r>
              <a:rPr lang="en-GB" altLang="en-US" sz="1600" dirty="0"/>
              <a:t>supports subordinates with personal problems</a:t>
            </a:r>
          </a:p>
          <a:p>
            <a:pPr eaLnBrk="1" hangingPunct="1"/>
            <a:r>
              <a:rPr lang="en-GB" altLang="en-US" sz="1600" dirty="0"/>
              <a:t>inspires trust, respect, warmth and rapport</a:t>
            </a:r>
          </a:p>
        </p:txBody>
      </p:sp>
      <p:sp>
        <p:nvSpPr>
          <p:cNvPr id="7" name="Content Placeholder 6">
            <a:extLst>
              <a:ext uri="{FF2B5EF4-FFF2-40B4-BE49-F238E27FC236}">
                <a16:creationId xmlns:a16="http://schemas.microsoft.com/office/drawing/2014/main" id="{FAB810AD-2B38-496E-A7D5-852E88FF804B}"/>
              </a:ext>
            </a:extLst>
          </p:cNvPr>
          <p:cNvSpPr>
            <a:spLocks noGrp="1"/>
          </p:cNvSpPr>
          <p:nvPr>
            <p:ph sz="quarter" idx="4"/>
          </p:nvPr>
        </p:nvSpPr>
        <p:spPr>
          <a:xfrm>
            <a:off x="7176120" y="188640"/>
            <a:ext cx="4248150" cy="3941762"/>
          </a:xfrm>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lgn="ctr" eaLnBrk="1" hangingPunct="1">
              <a:spcBef>
                <a:spcPct val="0"/>
              </a:spcBef>
              <a:buFont typeface="Wingdings 3" panose="05040102010807070707" pitchFamily="18" charset="2"/>
              <a:buNone/>
            </a:pPr>
            <a:r>
              <a:rPr lang="en-GB" altLang="en-US" sz="1600" b="1"/>
              <a:t>The ‘job-centred’ </a:t>
            </a:r>
          </a:p>
          <a:p>
            <a:pPr algn="ctr" eaLnBrk="1" hangingPunct="1">
              <a:spcBef>
                <a:spcPts val="400"/>
              </a:spcBef>
              <a:spcAft>
                <a:spcPts val="600"/>
              </a:spcAft>
              <a:buNone/>
            </a:pPr>
            <a:r>
              <a:rPr lang="en-GB" altLang="en-US" sz="1600" b="1"/>
              <a:t>(or </a:t>
            </a:r>
            <a:r>
              <a:rPr lang="en-GB" altLang="en-US" sz="1600" b="1" i="1"/>
              <a:t>initiating structure</a:t>
            </a:r>
            <a:r>
              <a:rPr lang="en-GB" altLang="en-US" sz="1600" b="1"/>
              <a:t>) leadership style:</a:t>
            </a:r>
          </a:p>
          <a:p>
            <a:pPr eaLnBrk="1" hangingPunct="1">
              <a:spcBef>
                <a:spcPts val="400"/>
              </a:spcBef>
            </a:pPr>
            <a:r>
              <a:rPr lang="en-GB" altLang="en-US" sz="1600"/>
              <a:t>decides how things are going to be done</a:t>
            </a:r>
          </a:p>
          <a:p>
            <a:pPr eaLnBrk="1" hangingPunct="1">
              <a:spcBef>
                <a:spcPts val="400"/>
              </a:spcBef>
            </a:pPr>
            <a:r>
              <a:rPr lang="en-GB" altLang="en-US" sz="1600"/>
              <a:t>structures tasks and designs work</a:t>
            </a:r>
          </a:p>
          <a:p>
            <a:pPr eaLnBrk="1" hangingPunct="1">
              <a:spcBef>
                <a:spcPts val="400"/>
              </a:spcBef>
            </a:pPr>
            <a:r>
              <a:rPr lang="en-GB" altLang="en-US" sz="1600"/>
              <a:t>makes expectations clear</a:t>
            </a:r>
          </a:p>
          <a:p>
            <a:pPr eaLnBrk="1" hangingPunct="1">
              <a:spcBef>
                <a:spcPts val="400"/>
              </a:spcBef>
            </a:pPr>
            <a:r>
              <a:rPr lang="en-GB" altLang="en-US" sz="1600"/>
              <a:t>emphasizes deadlines</a:t>
            </a:r>
          </a:p>
          <a:p>
            <a:pPr eaLnBrk="1" hangingPunct="1">
              <a:spcBef>
                <a:spcPts val="400"/>
              </a:spcBef>
            </a:pPr>
            <a:r>
              <a:rPr lang="en-GB" altLang="en-US" sz="1600"/>
              <a:t>expects subordinates to follow instructions</a:t>
            </a:r>
          </a:p>
          <a:p>
            <a:pPr eaLnBrk="1" hangingPunct="1">
              <a:spcBef>
                <a:spcPts val="400"/>
              </a:spcBef>
            </a:pPr>
            <a:r>
              <a:rPr lang="en-GB" altLang="en-US" sz="1600"/>
              <a:t>stresses production and achievement of goals</a:t>
            </a:r>
          </a:p>
          <a:p>
            <a:pPr eaLnBrk="1" hangingPunct="1">
              <a:spcBef>
                <a:spcPct val="0"/>
              </a:spcBef>
            </a:pPr>
            <a:endParaRPr lang="en-GB" alt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bg/>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nodeType="clickEffect">
                                  <p:stCondLst>
                                    <p:cond delay="0"/>
                                  </p:stCondLst>
                                  <p:childTnLst>
                                    <p:set>
                                      <p:cBhvr>
                                        <p:cTn id="5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6">
                                            <p:bg/>
                                          </p:spTgt>
                                        </p:tgtEl>
                                        <p:attrNameLst>
                                          <p:attrName>style.visibility</p:attrName>
                                        </p:attrNameLst>
                                      </p:cBhvr>
                                      <p:to>
                                        <p:strVal val="visible"/>
                                      </p:to>
                                    </p:set>
                                    <p:animEffect transition="in" filter="fade">
                                      <p:cBhvr>
                                        <p:cTn id="59" dur="500"/>
                                        <p:tgtEl>
                                          <p:spTgt spid="6">
                                            <p:bg/>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6">
                                            <p:txEl>
                                              <p:pRg st="0" end="0"/>
                                            </p:txEl>
                                          </p:spTgt>
                                        </p:tgtEl>
                                        <p:attrNameLst>
                                          <p:attrName>style.visibility</p:attrName>
                                        </p:attrNameLst>
                                      </p:cBhvr>
                                      <p:to>
                                        <p:strVal val="visible"/>
                                      </p:to>
                                    </p:set>
                                    <p:animEffect transition="in" filter="fade">
                                      <p:cBhvr>
                                        <p:cTn id="62" dur="500"/>
                                        <p:tgtEl>
                                          <p:spTgt spid="6">
                                            <p:txEl>
                                              <p:pRg st="0" end="0"/>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6">
                                            <p:txEl>
                                              <p:pRg st="1" end="1"/>
                                            </p:txEl>
                                          </p:spTgt>
                                        </p:tgtEl>
                                        <p:attrNameLst>
                                          <p:attrName>style.visibility</p:attrName>
                                        </p:attrNameLst>
                                      </p:cBhvr>
                                      <p:to>
                                        <p:strVal val="visible"/>
                                      </p:to>
                                    </p:set>
                                    <p:animEffect transition="in" filter="fade">
                                      <p:cBhvr>
                                        <p:cTn id="65"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P spid="5" grpId="0" uiExpand="1"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00E9D74-58C1-4193-8B90-8C43A32C16AB}"/>
              </a:ext>
            </a:extLst>
          </p:cNvPr>
          <p:cNvSpPr>
            <a:spLocks noGrp="1" noChangeArrowheads="1"/>
          </p:cNvSpPr>
          <p:nvPr>
            <p:ph idx="1"/>
          </p:nvPr>
        </p:nvSpPr>
        <p:spPr>
          <a:xfrm>
            <a:off x="263352" y="908050"/>
            <a:ext cx="11665296" cy="3169022"/>
          </a:xfrm>
        </p:spPr>
        <p:txBody>
          <a:bodyPr/>
          <a:lstStyle/>
          <a:p>
            <a:pPr marL="0" indent="0" algn="just" eaLnBrk="1" hangingPunct="1">
              <a:buNone/>
            </a:pPr>
            <a:r>
              <a:rPr lang="en-GB" altLang="en-US" sz="1700" dirty="0"/>
              <a:t>The Michigan and Ohio studies developed the contradiction between democratic (employee-centred/considerate) and autocratic (job-centred/initiating structure) styles of leadership. However, they suggested that a leader can emphasize one style or </a:t>
            </a:r>
            <a:r>
              <a:rPr lang="en-GB" altLang="en-US" sz="1700" u="sng" dirty="0"/>
              <a:t>both</a:t>
            </a:r>
            <a:r>
              <a:rPr lang="en-GB" altLang="en-US" sz="1700" dirty="0"/>
              <a:t> styles. </a:t>
            </a:r>
          </a:p>
          <a:p>
            <a:pPr marL="0" indent="0" algn="just" eaLnBrk="1" hangingPunct="1">
              <a:buNone/>
            </a:pPr>
            <a:endParaRPr lang="en-GB" altLang="en-US" sz="1700" dirty="0"/>
          </a:p>
          <a:p>
            <a:pPr marL="0" indent="0" algn="just" eaLnBrk="1" hangingPunct="1">
              <a:buNone/>
            </a:pPr>
            <a:r>
              <a:rPr lang="en-GB" altLang="en-US" sz="1700" dirty="0"/>
              <a:t>Indeed, it followed that if a leader is to maximize his or her staff’s job satisfaction and task performance, that leader will need to emphasize both. In this way, the Michigan and Ohio studies sought to offer leaders ‘one best way’ to handle followers by adopting the ‘high-consideration, high-structure’ ideal.</a:t>
            </a:r>
          </a:p>
          <a:p>
            <a:pPr marL="0" indent="0" algn="just" eaLnBrk="1" hangingPunct="1">
              <a:buNone/>
            </a:pPr>
            <a:endParaRPr lang="en-GB" altLang="en-US" sz="1700" dirty="0"/>
          </a:p>
          <a:p>
            <a:pPr marL="0" indent="0" algn="just" eaLnBrk="1" hangingPunct="1">
              <a:buNone/>
            </a:pPr>
            <a:r>
              <a:rPr lang="en-GB" altLang="en-US" sz="1700" b="1" dirty="0"/>
              <a:t>Question: </a:t>
            </a:r>
            <a:r>
              <a:rPr lang="en-GB" altLang="en-US" sz="1700" dirty="0"/>
              <a:t>But what is the problem with this?</a:t>
            </a:r>
          </a:p>
          <a:p>
            <a:pPr marL="0" indent="0" algn="just" eaLnBrk="1" hangingPunct="1">
              <a:buNone/>
            </a:pPr>
            <a:r>
              <a:rPr lang="en-GB" altLang="en-US" sz="1700" b="1" dirty="0">
                <a:solidFill>
                  <a:srgbClr val="FF0000"/>
                </a:solidFill>
              </a:rPr>
              <a:t>Answer: </a:t>
            </a:r>
            <a:r>
              <a:rPr lang="en-GB" altLang="en-US" sz="1700" dirty="0"/>
              <a:t>One size doesn’t fit all. </a:t>
            </a:r>
          </a:p>
        </p:txBody>
      </p:sp>
      <p:pic>
        <p:nvPicPr>
          <p:cNvPr id="68610" name="Picture 2" descr="http://thevoiceforschoolchoice.files.wordpress.com/2009/07/square-peg-round-hole.jpg">
            <a:extLst>
              <a:ext uri="{FF2B5EF4-FFF2-40B4-BE49-F238E27FC236}">
                <a16:creationId xmlns:a16="http://schemas.microsoft.com/office/drawing/2014/main" id="{8A8EB674-9331-4164-9E04-8333A4C282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05267" y="3414010"/>
            <a:ext cx="2257425" cy="322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335586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fade">
                                      <p:cBhvr>
                                        <p:cTn id="17" dur="500"/>
                                        <p:tgtEl>
                                          <p:spTgt spid="2">
                                            <p:txEl>
                                              <p:pRg st="5" end="5"/>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68610"/>
                                        </p:tgtEl>
                                        <p:attrNameLst>
                                          <p:attrName>style.visibility</p:attrName>
                                        </p:attrNameLst>
                                      </p:cBhvr>
                                      <p:to>
                                        <p:strVal val="visible"/>
                                      </p:to>
                                    </p:set>
                                    <p:animEffect transition="in" filter="fade">
                                      <p:cBhvr>
                                        <p:cTn id="20" dur="2000"/>
                                        <p:tgtEl>
                                          <p:spTgt spid="686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4C85D-928F-F773-2B26-06908BCA2F25}"/>
              </a:ext>
            </a:extLst>
          </p:cNvPr>
          <p:cNvSpPr>
            <a:spLocks noGrp="1"/>
          </p:cNvSpPr>
          <p:nvPr>
            <p:ph type="title"/>
          </p:nvPr>
        </p:nvSpPr>
        <p:spPr>
          <a:xfrm>
            <a:off x="838200" y="365125"/>
            <a:ext cx="10515600" cy="1306443"/>
          </a:xfrm>
        </p:spPr>
        <p:txBody>
          <a:bodyPr>
            <a:normAutofit/>
          </a:bodyPr>
          <a:lstStyle/>
          <a:p>
            <a:r>
              <a:rPr lang="en-GB" sz="4000"/>
              <a:t>Example</a:t>
            </a:r>
          </a:p>
        </p:txBody>
      </p:sp>
      <p:sp>
        <p:nvSpPr>
          <p:cNvPr id="3" name="Content Placeholder 2">
            <a:extLst>
              <a:ext uri="{FF2B5EF4-FFF2-40B4-BE49-F238E27FC236}">
                <a16:creationId xmlns:a16="http://schemas.microsoft.com/office/drawing/2014/main" id="{652631E2-F087-A031-146F-81BCFD9BE13F}"/>
              </a:ext>
            </a:extLst>
          </p:cNvPr>
          <p:cNvSpPr>
            <a:spLocks noGrp="1"/>
          </p:cNvSpPr>
          <p:nvPr>
            <p:ph idx="1"/>
          </p:nvPr>
        </p:nvSpPr>
        <p:spPr>
          <a:xfrm>
            <a:off x="838199" y="1825624"/>
            <a:ext cx="5387339" cy="4826635"/>
          </a:xfrm>
        </p:spPr>
        <p:txBody>
          <a:bodyPr>
            <a:normAutofit lnSpcReduction="10000"/>
          </a:bodyPr>
          <a:lstStyle/>
          <a:p>
            <a:pPr marL="0" indent="0">
              <a:buNone/>
            </a:pPr>
            <a:r>
              <a:rPr lang="en-GB" sz="1400" dirty="0"/>
              <a:t>Sir David Dalton, former Chief Executive of </a:t>
            </a:r>
            <a:r>
              <a:rPr lang="en-GB" sz="1400" b="1" dirty="0"/>
              <a:t>Salford Royal NHS Foundation Trust (2001–2019)</a:t>
            </a:r>
            <a:r>
              <a:rPr lang="en-GB" sz="1400" dirty="0"/>
              <a:t>, is a leading example of behavioural leadership. Under his guidance, Salford Royal became one of the UK's top-performing hospitals, known for outstanding safety, staff engagement, and patient outcomes.</a:t>
            </a:r>
          </a:p>
          <a:p>
            <a:pPr marL="0" indent="0">
              <a:buNone/>
            </a:pPr>
            <a:r>
              <a:rPr lang="en-GB" sz="1400" b="1" dirty="0"/>
              <a:t>1. Ohio State Studies</a:t>
            </a:r>
          </a:p>
          <a:p>
            <a:pPr marL="0" indent="0">
              <a:buNone/>
            </a:pPr>
            <a:r>
              <a:rPr lang="en-GB" sz="1400" b="1" dirty="0"/>
              <a:t>Consideration</a:t>
            </a:r>
            <a:r>
              <a:rPr lang="en-GB" sz="1400" dirty="0"/>
              <a:t>:</a:t>
            </a:r>
            <a:br>
              <a:rPr lang="en-GB" sz="1400" dirty="0"/>
            </a:br>
            <a:r>
              <a:rPr lang="en-GB" sz="1400" dirty="0"/>
              <a:t>Dalton promoted open communication, staff empowerment, and psychological safety. He regularly interacted with frontline workers and fostered a compassionate, respectful culture.</a:t>
            </a:r>
          </a:p>
          <a:p>
            <a:pPr marL="0" indent="0">
              <a:buNone/>
            </a:pPr>
            <a:r>
              <a:rPr lang="en-GB" sz="1400" b="1" dirty="0"/>
              <a:t>Initiating Structure</a:t>
            </a:r>
            <a:r>
              <a:rPr lang="en-GB" sz="1400" dirty="0"/>
              <a:t>:</a:t>
            </a:r>
            <a:br>
              <a:rPr lang="en-GB" sz="1400" dirty="0"/>
            </a:br>
            <a:r>
              <a:rPr lang="en-GB" sz="1400" dirty="0"/>
              <a:t>He implemented structured quality improvement systems, clear goals, and accountability frameworks. His leadership emphasized role clarity and operational excellence.</a:t>
            </a:r>
          </a:p>
          <a:p>
            <a:pPr marL="0" indent="0">
              <a:buNone/>
            </a:pPr>
            <a:r>
              <a:rPr lang="en-GB" sz="1400" b="1" dirty="0"/>
              <a:t>2. Michigan Studies</a:t>
            </a:r>
          </a:p>
          <a:p>
            <a:pPr marL="0" indent="0">
              <a:buNone/>
            </a:pPr>
            <a:r>
              <a:rPr lang="en-GB" sz="1400" b="1" dirty="0"/>
              <a:t>Employee-Oriented</a:t>
            </a:r>
            <a:r>
              <a:rPr lang="en-GB" sz="1400" dirty="0"/>
              <a:t>:</a:t>
            </a:r>
            <a:br>
              <a:rPr lang="en-GB" sz="1400" dirty="0"/>
            </a:br>
            <a:r>
              <a:rPr lang="en-GB" sz="1400" dirty="0"/>
              <a:t>Focused on staff development, wellbeing, and leadership capacity. Created a supportive, blame-free environment that encouraged learning and innovation.</a:t>
            </a:r>
          </a:p>
          <a:p>
            <a:pPr marL="0" indent="0">
              <a:buNone/>
            </a:pPr>
            <a:r>
              <a:rPr lang="en-GB" sz="1400" b="1" dirty="0"/>
              <a:t>Production-Oriented</a:t>
            </a:r>
            <a:r>
              <a:rPr lang="en-GB" sz="1400" dirty="0"/>
              <a:t>:</a:t>
            </a:r>
            <a:br>
              <a:rPr lang="en-GB" sz="1400" dirty="0"/>
            </a:br>
            <a:r>
              <a:rPr lang="en-GB" sz="1400" dirty="0"/>
              <a:t>Used data to drive improvements in clinical outcomes and efficiency. Prioritized safety protocols, outcome metrics, and standardised care pathways.</a:t>
            </a:r>
          </a:p>
          <a:p>
            <a:endParaRPr lang="en-GB" sz="1000" dirty="0"/>
          </a:p>
        </p:txBody>
      </p:sp>
      <p:pic>
        <p:nvPicPr>
          <p:cNvPr id="5" name="Picture 4" descr="A diagram of different colored lines&#10;&#10;AI-generated content may be incorrect.">
            <a:extLst>
              <a:ext uri="{FF2B5EF4-FFF2-40B4-BE49-F238E27FC236}">
                <a16:creationId xmlns:a16="http://schemas.microsoft.com/office/drawing/2014/main" id="{CBB48749-9677-DCFE-4688-677A328DE023}"/>
              </a:ext>
            </a:extLst>
          </p:cNvPr>
          <p:cNvPicPr>
            <a:picLocks noChangeAspect="1"/>
          </p:cNvPicPr>
          <p:nvPr/>
        </p:nvPicPr>
        <p:blipFill>
          <a:blip r:embed="rId2">
            <a:extLst>
              <a:ext uri="{28A0092B-C50C-407E-A947-70E740481C1C}">
                <a14:useLocalDpi xmlns:a14="http://schemas.microsoft.com/office/drawing/2010/main" val="0"/>
              </a:ext>
            </a:extLst>
          </a:blip>
          <a:srcRect t="44" r="2" b="2"/>
          <a:stretch>
            <a:fillRect/>
          </a:stretch>
        </p:blipFill>
        <p:spPr>
          <a:xfrm>
            <a:off x="5966460" y="1904282"/>
            <a:ext cx="5387339" cy="3688715"/>
          </a:xfrm>
          <a:prstGeom prst="rect">
            <a:avLst/>
          </a:prstGeom>
        </p:spPr>
      </p:pic>
    </p:spTree>
    <p:extLst>
      <p:ext uri="{BB962C8B-B14F-4D97-AF65-F5344CB8AC3E}">
        <p14:creationId xmlns:p14="http://schemas.microsoft.com/office/powerpoint/2010/main" val="1289849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AAFA6-66B5-B272-A787-797117E8A552}"/>
              </a:ext>
            </a:extLst>
          </p:cNvPr>
          <p:cNvSpPr>
            <a:spLocks noGrp="1"/>
          </p:cNvSpPr>
          <p:nvPr>
            <p:ph type="title"/>
          </p:nvPr>
        </p:nvSpPr>
        <p:spPr/>
        <p:txBody>
          <a:bodyPr>
            <a:normAutofit fontScale="90000"/>
          </a:bodyPr>
          <a:lstStyle/>
          <a:p>
            <a:r>
              <a:rPr lang="en-GB" dirty="0"/>
              <a:t>Key Achievements- Sir David Dalton, former Chief Executive of </a:t>
            </a:r>
            <a:r>
              <a:rPr lang="en-GB" b="1" dirty="0"/>
              <a:t>Salford Royal NHS Foundation Trust (2001–2019)</a:t>
            </a:r>
            <a:r>
              <a:rPr lang="en-GB" dirty="0"/>
              <a:t>,  </a:t>
            </a:r>
          </a:p>
        </p:txBody>
      </p:sp>
      <p:graphicFrame>
        <p:nvGraphicFramePr>
          <p:cNvPr id="4" name="Content Placeholder 3">
            <a:extLst>
              <a:ext uri="{FF2B5EF4-FFF2-40B4-BE49-F238E27FC236}">
                <a16:creationId xmlns:a16="http://schemas.microsoft.com/office/drawing/2014/main" id="{031CC965-042C-779D-2A09-3C2123BF8C1D}"/>
              </a:ext>
            </a:extLst>
          </p:cNvPr>
          <p:cNvGraphicFramePr>
            <a:graphicFrameLocks noGrp="1"/>
          </p:cNvGraphicFramePr>
          <p:nvPr>
            <p:ph idx="1"/>
            <p:extLst>
              <p:ext uri="{D42A27DB-BD31-4B8C-83A1-F6EECF244321}">
                <p14:modId xmlns:p14="http://schemas.microsoft.com/office/powerpoint/2010/main" val="580392227"/>
              </p:ext>
            </p:extLst>
          </p:nvPr>
        </p:nvGraphicFramePr>
        <p:xfrm>
          <a:off x="838200" y="2171700"/>
          <a:ext cx="10515600" cy="3292635"/>
        </p:xfrm>
        <a:graphic>
          <a:graphicData uri="http://schemas.openxmlformats.org/drawingml/2006/table">
            <a:tbl>
              <a:tblPr>
                <a:tableStyleId>{3C2FFA5D-87B4-456A-9821-1D502468CF0F}</a:tableStyleId>
              </a:tblPr>
              <a:tblGrid>
                <a:gridCol w="5257800">
                  <a:extLst>
                    <a:ext uri="{9D8B030D-6E8A-4147-A177-3AD203B41FA5}">
                      <a16:colId xmlns:a16="http://schemas.microsoft.com/office/drawing/2014/main" val="676565038"/>
                    </a:ext>
                  </a:extLst>
                </a:gridCol>
                <a:gridCol w="5257800">
                  <a:extLst>
                    <a:ext uri="{9D8B030D-6E8A-4147-A177-3AD203B41FA5}">
                      <a16:colId xmlns:a16="http://schemas.microsoft.com/office/drawing/2014/main" val="4221841531"/>
                    </a:ext>
                  </a:extLst>
                </a:gridCol>
              </a:tblGrid>
              <a:tr h="411579">
                <a:tc>
                  <a:txBody>
                    <a:bodyPr/>
                    <a:lstStyle/>
                    <a:p>
                      <a:r>
                        <a:rPr lang="en-GB" b="1"/>
                        <a:t>Area</a:t>
                      </a:r>
                      <a:endParaRPr lang="en-GB"/>
                    </a:p>
                  </a:txBody>
                  <a:tcPr anchor="ctr"/>
                </a:tc>
                <a:tc>
                  <a:txBody>
                    <a:bodyPr/>
                    <a:lstStyle/>
                    <a:p>
                      <a:r>
                        <a:rPr lang="en-GB" b="1"/>
                        <a:t>Impact</a:t>
                      </a:r>
                      <a:endParaRPr lang="en-GB"/>
                    </a:p>
                  </a:txBody>
                  <a:tcPr anchor="ctr"/>
                </a:tc>
                <a:extLst>
                  <a:ext uri="{0D108BD9-81ED-4DB2-BD59-A6C34878D82A}">
                    <a16:rowId xmlns:a16="http://schemas.microsoft.com/office/drawing/2014/main" val="377315107"/>
                  </a:ext>
                </a:extLst>
              </a:tr>
              <a:tr h="720264">
                <a:tc>
                  <a:txBody>
                    <a:bodyPr/>
                    <a:lstStyle/>
                    <a:p>
                      <a:r>
                        <a:rPr lang="en-GB" b="1"/>
                        <a:t>Patient Safety</a:t>
                      </a:r>
                      <a:endParaRPr lang="en-GB"/>
                    </a:p>
                  </a:txBody>
                  <a:tcPr anchor="ctr"/>
                </a:tc>
                <a:tc>
                  <a:txBody>
                    <a:bodyPr/>
                    <a:lstStyle/>
                    <a:p>
                      <a:r>
                        <a:rPr lang="en-GB"/>
                        <a:t>Salford Royal had among the </a:t>
                      </a:r>
                      <a:r>
                        <a:rPr lang="en-GB" b="1"/>
                        <a:t>lowest mortality rates</a:t>
                      </a:r>
                      <a:r>
                        <a:rPr lang="en-GB"/>
                        <a:t> and pioneered NHS-wide safety models.</a:t>
                      </a:r>
                    </a:p>
                  </a:txBody>
                  <a:tcPr anchor="ctr"/>
                </a:tc>
                <a:extLst>
                  <a:ext uri="{0D108BD9-81ED-4DB2-BD59-A6C34878D82A}">
                    <a16:rowId xmlns:a16="http://schemas.microsoft.com/office/drawing/2014/main" val="1250200155"/>
                  </a:ext>
                </a:extLst>
              </a:tr>
              <a:tr h="720264">
                <a:tc>
                  <a:txBody>
                    <a:bodyPr/>
                    <a:lstStyle/>
                    <a:p>
                      <a:r>
                        <a:rPr lang="en-GB" b="1"/>
                        <a:t>Staff Engagement</a:t>
                      </a:r>
                      <a:endParaRPr lang="en-GB"/>
                    </a:p>
                  </a:txBody>
                  <a:tcPr anchor="ctr"/>
                </a:tc>
                <a:tc>
                  <a:txBody>
                    <a:bodyPr/>
                    <a:lstStyle/>
                    <a:p>
                      <a:r>
                        <a:rPr lang="en-GB"/>
                        <a:t>Achieved </a:t>
                      </a:r>
                      <a:r>
                        <a:rPr lang="en-GB" b="1"/>
                        <a:t>high NHS Staff Survey scores</a:t>
                      </a:r>
                      <a:r>
                        <a:rPr lang="en-GB"/>
                        <a:t> through supportive leadership and open dialogue.</a:t>
                      </a:r>
                    </a:p>
                  </a:txBody>
                  <a:tcPr anchor="ctr"/>
                </a:tc>
                <a:extLst>
                  <a:ext uri="{0D108BD9-81ED-4DB2-BD59-A6C34878D82A}">
                    <a16:rowId xmlns:a16="http://schemas.microsoft.com/office/drawing/2014/main" val="585140053"/>
                  </a:ext>
                </a:extLst>
              </a:tr>
              <a:tr h="720264">
                <a:tc>
                  <a:txBody>
                    <a:bodyPr/>
                    <a:lstStyle/>
                    <a:p>
                      <a:r>
                        <a:rPr lang="en-GB" b="1" dirty="0"/>
                        <a:t>National Influence</a:t>
                      </a:r>
                      <a:endParaRPr lang="en-GB" dirty="0"/>
                    </a:p>
                  </a:txBody>
                  <a:tcPr anchor="ctr"/>
                </a:tc>
                <a:tc>
                  <a:txBody>
                    <a:bodyPr/>
                    <a:lstStyle/>
                    <a:p>
                      <a:r>
                        <a:rPr lang="en-GB"/>
                        <a:t>Led the </a:t>
                      </a:r>
                      <a:r>
                        <a:rPr lang="en-GB" b="1"/>
                        <a:t>Dalton Review (2014)</a:t>
                      </a:r>
                      <a:r>
                        <a:rPr lang="en-GB"/>
                        <a:t> on NHS leadership and organizational models.</a:t>
                      </a:r>
                    </a:p>
                  </a:txBody>
                  <a:tcPr anchor="ctr"/>
                </a:tc>
                <a:extLst>
                  <a:ext uri="{0D108BD9-81ED-4DB2-BD59-A6C34878D82A}">
                    <a16:rowId xmlns:a16="http://schemas.microsoft.com/office/drawing/2014/main" val="3961778692"/>
                  </a:ext>
                </a:extLst>
              </a:tr>
              <a:tr h="720264">
                <a:tc>
                  <a:txBody>
                    <a:bodyPr/>
                    <a:lstStyle/>
                    <a:p>
                      <a:r>
                        <a:rPr lang="en-GB" b="1"/>
                        <a:t>Legacy</a:t>
                      </a:r>
                      <a:endParaRPr lang="en-GB"/>
                    </a:p>
                  </a:txBody>
                  <a:tcPr anchor="ctr"/>
                </a:tc>
                <a:tc>
                  <a:txBody>
                    <a:bodyPr/>
                    <a:lstStyle/>
                    <a:p>
                      <a:r>
                        <a:rPr lang="en-GB" dirty="0"/>
                        <a:t>Champion of the </a:t>
                      </a:r>
                      <a:r>
                        <a:rPr lang="en-GB" b="1" dirty="0"/>
                        <a:t>"compassionate leadership"</a:t>
                      </a:r>
                      <a:r>
                        <a:rPr lang="en-GB" dirty="0"/>
                        <a:t> approach now promoted across NHS England.</a:t>
                      </a:r>
                    </a:p>
                  </a:txBody>
                  <a:tcPr anchor="ctr"/>
                </a:tc>
                <a:extLst>
                  <a:ext uri="{0D108BD9-81ED-4DB2-BD59-A6C34878D82A}">
                    <a16:rowId xmlns:a16="http://schemas.microsoft.com/office/drawing/2014/main" val="1899175207"/>
                  </a:ext>
                </a:extLst>
              </a:tr>
            </a:tbl>
          </a:graphicData>
        </a:graphic>
      </p:graphicFrame>
    </p:spTree>
    <p:extLst>
      <p:ext uri="{BB962C8B-B14F-4D97-AF65-F5344CB8AC3E}">
        <p14:creationId xmlns:p14="http://schemas.microsoft.com/office/powerpoint/2010/main" val="42070058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96047-7967-FC8C-C8F3-F6A6D9665F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360E4D-22A0-A872-6FB3-384656A6D3B1}"/>
              </a:ext>
            </a:extLst>
          </p:cNvPr>
          <p:cNvSpPr>
            <a:spLocks noGrp="1"/>
          </p:cNvSpPr>
          <p:nvPr>
            <p:ph idx="1"/>
          </p:nvPr>
        </p:nvSpPr>
        <p:spPr/>
        <p:txBody>
          <a:bodyPr/>
          <a:lstStyle/>
          <a:p>
            <a:r>
              <a:rPr lang="en-GB" dirty="0"/>
              <a:t>Sir David Dalton exemplifies </a:t>
            </a:r>
            <a:r>
              <a:rPr lang="en-GB" b="1" dirty="0"/>
              <a:t>behavioural leadership</a:t>
            </a:r>
            <a:r>
              <a:rPr lang="en-GB" dirty="0"/>
              <a:t> through consistent, intentional behaviours that balanced </a:t>
            </a:r>
            <a:r>
              <a:rPr lang="en-GB" b="1" dirty="0"/>
              <a:t>task performance</a:t>
            </a:r>
            <a:r>
              <a:rPr lang="en-GB" dirty="0"/>
              <a:t> and </a:t>
            </a:r>
            <a:r>
              <a:rPr lang="en-GB" b="1" dirty="0"/>
              <a:t>relationship-building</a:t>
            </a:r>
            <a:r>
              <a:rPr lang="en-GB" dirty="0"/>
              <a:t>. </a:t>
            </a:r>
            <a:r>
              <a:rPr lang="en-GB"/>
              <a:t>His leadership has left a lasting mark on the culture and structure of NHS leadership today.</a:t>
            </a:r>
          </a:p>
        </p:txBody>
      </p:sp>
    </p:spTree>
    <p:extLst>
      <p:ext uri="{BB962C8B-B14F-4D97-AF65-F5344CB8AC3E}">
        <p14:creationId xmlns:p14="http://schemas.microsoft.com/office/powerpoint/2010/main" val="33104611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DA7E9-D7EC-3D43-1237-B7409C0EFCD4}"/>
              </a:ext>
            </a:extLst>
          </p:cNvPr>
          <p:cNvSpPr>
            <a:spLocks noGrp="1"/>
          </p:cNvSpPr>
          <p:nvPr>
            <p:ph type="title"/>
          </p:nvPr>
        </p:nvSpPr>
        <p:spPr/>
        <p:txBody>
          <a:bodyPr/>
          <a:lstStyle/>
          <a:p>
            <a:pPr algn="ctr"/>
            <a:r>
              <a:rPr lang="en-GB" dirty="0"/>
              <a:t>Student- Activity</a:t>
            </a:r>
          </a:p>
        </p:txBody>
      </p:sp>
      <p:sp>
        <p:nvSpPr>
          <p:cNvPr id="3" name="Content Placeholder 2">
            <a:extLst>
              <a:ext uri="{FF2B5EF4-FFF2-40B4-BE49-F238E27FC236}">
                <a16:creationId xmlns:a16="http://schemas.microsoft.com/office/drawing/2014/main" id="{762A8182-3AEE-B5B7-7041-E7E240BC9934}"/>
              </a:ext>
            </a:extLst>
          </p:cNvPr>
          <p:cNvSpPr>
            <a:spLocks noGrp="1"/>
          </p:cNvSpPr>
          <p:nvPr>
            <p:ph idx="1"/>
          </p:nvPr>
        </p:nvSpPr>
        <p:spPr/>
        <p:txBody>
          <a:bodyPr>
            <a:normAutofit fontScale="85000" lnSpcReduction="10000"/>
          </a:bodyPr>
          <a:lstStyle/>
          <a:p>
            <a:r>
              <a:rPr lang="en-GB" dirty="0"/>
              <a:t>Self-Assessment &amp; Plan: On a sheet, draw two axes – one for Task focus (low to high) and one for People focus (low to high). Mark where you think your leadership </a:t>
            </a:r>
            <a:r>
              <a:rPr lang="en-GB" dirty="0" err="1"/>
              <a:t>behavior</a:t>
            </a:r>
            <a:r>
              <a:rPr lang="en-GB" dirty="0"/>
              <a:t> lies currently (e.g., you might mark “high” on people, “medium” on task). </a:t>
            </a:r>
          </a:p>
          <a:p>
            <a:r>
              <a:rPr lang="en-GB" dirty="0"/>
              <a:t>Now, pair up and discuss: 1) An example from your experience of a leader in healthcare (perhaps a mentor or supervisor) – were they more task-oriented, people-oriented, or balanced? How did that affect the team or project? </a:t>
            </a:r>
          </a:p>
          <a:p>
            <a:r>
              <a:rPr lang="en-GB" dirty="0"/>
              <a:t>2) Identify one concrete action you could take to improve your own balance. For instance, if you’re high on tasks but low on people, you might plan to hold regular check-ins with your team to listen to their concerns (boosting consideration). If opposite, perhaps you’ll work on setting clearer deadlines or agendas (boosting structure). Each pair should be ready to share one insight about why balancing these </a:t>
            </a:r>
            <a:r>
              <a:rPr lang="en-GB" dirty="0" err="1"/>
              <a:t>behaviors</a:t>
            </a:r>
            <a:r>
              <a:rPr lang="en-GB" dirty="0"/>
              <a:t> is important in a public health context.</a:t>
            </a:r>
          </a:p>
        </p:txBody>
      </p:sp>
    </p:spTree>
    <p:extLst>
      <p:ext uri="{BB962C8B-B14F-4D97-AF65-F5344CB8AC3E}">
        <p14:creationId xmlns:p14="http://schemas.microsoft.com/office/powerpoint/2010/main" val="28232654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4598B-41B4-B7FE-ED60-006A36F98F7E}"/>
              </a:ext>
            </a:extLst>
          </p:cNvPr>
          <p:cNvSpPr>
            <a:spLocks noGrp="1"/>
          </p:cNvSpPr>
          <p:nvPr>
            <p:ph type="title"/>
          </p:nvPr>
        </p:nvSpPr>
        <p:spPr/>
        <p:txBody>
          <a:bodyPr/>
          <a:lstStyle/>
          <a:p>
            <a:pPr algn="ctr"/>
            <a:r>
              <a:rPr lang="en-GB" dirty="0"/>
              <a:t>NOW YOU MAY HAVE QUESTION??</a:t>
            </a:r>
          </a:p>
        </p:txBody>
      </p:sp>
      <p:sp>
        <p:nvSpPr>
          <p:cNvPr id="3" name="Content Placeholder 2">
            <a:extLst>
              <a:ext uri="{FF2B5EF4-FFF2-40B4-BE49-F238E27FC236}">
                <a16:creationId xmlns:a16="http://schemas.microsoft.com/office/drawing/2014/main" id="{D15CF9CC-829E-EE96-0DDF-A7223159D4FA}"/>
              </a:ext>
            </a:extLst>
          </p:cNvPr>
          <p:cNvSpPr>
            <a:spLocks noGrp="1"/>
          </p:cNvSpPr>
          <p:nvPr>
            <p:ph idx="1"/>
          </p:nvPr>
        </p:nvSpPr>
        <p:spPr/>
        <p:txBody>
          <a:bodyPr/>
          <a:lstStyle/>
          <a:p>
            <a:r>
              <a:rPr lang="en-GB" dirty="0"/>
              <a:t>Given our existing knowledge of leadership theories- such as behavioural, trait theory etc.- why is it still necessary to engage with continuum and </a:t>
            </a:r>
            <a:r>
              <a:rPr lang="en-GB" dirty="0" err="1"/>
              <a:t>contigency</a:t>
            </a:r>
            <a:r>
              <a:rPr lang="en-GB" dirty="0"/>
              <a:t> leadership theories? What additional insights do these theoretical frameworks offer in deepening our understanding of leadership beyond basic </a:t>
            </a:r>
            <a:r>
              <a:rPr lang="en-GB" dirty="0" err="1"/>
              <a:t>theoritical</a:t>
            </a:r>
            <a:r>
              <a:rPr lang="en-GB" dirty="0"/>
              <a:t> classifications?</a:t>
            </a:r>
          </a:p>
          <a:p>
            <a:endParaRPr lang="en-GB" dirty="0"/>
          </a:p>
        </p:txBody>
      </p:sp>
    </p:spTree>
    <p:extLst>
      <p:ext uri="{BB962C8B-B14F-4D97-AF65-F5344CB8AC3E}">
        <p14:creationId xmlns:p14="http://schemas.microsoft.com/office/powerpoint/2010/main" val="20569105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17C78-770E-5C22-D8D9-1E713F8B44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0DE620F-B270-8C3A-7D15-281964841B0F}"/>
              </a:ext>
            </a:extLst>
          </p:cNvPr>
          <p:cNvSpPr>
            <a:spLocks noGrp="1"/>
          </p:cNvSpPr>
          <p:nvPr>
            <p:ph idx="1"/>
          </p:nvPr>
        </p:nvSpPr>
        <p:spPr/>
        <p:txBody>
          <a:bodyPr/>
          <a:lstStyle/>
          <a:p>
            <a:pPr marL="0" indent="0">
              <a:buNone/>
            </a:pPr>
            <a:r>
              <a:rPr lang="en-GB" dirty="0"/>
              <a:t>We study Contingency and Continuum Theories because real-life leadership is flexible. Early theories (traits, behaviours) give us the what, but contingency theories give us the when, where, and why- which is critical for leadership in complex systems like the NHS.</a:t>
            </a:r>
          </a:p>
        </p:txBody>
      </p:sp>
    </p:spTree>
    <p:extLst>
      <p:ext uri="{BB962C8B-B14F-4D97-AF65-F5344CB8AC3E}">
        <p14:creationId xmlns:p14="http://schemas.microsoft.com/office/powerpoint/2010/main" val="40663775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433" y="274638"/>
            <a:ext cx="3755167" cy="634082"/>
          </a:xfrm>
        </p:spPr>
        <p:txBody>
          <a:bodyPr>
            <a:normAutofit fontScale="90000"/>
          </a:bodyPr>
          <a:lstStyle/>
          <a:p>
            <a:r>
              <a:rPr lang="en-GB" sz="4000" b="1" dirty="0">
                <a:effectLst>
                  <a:outerShdw blurRad="38100" dist="38100" dir="2700000" algn="tl">
                    <a:srgbClr val="000000">
                      <a:alpha val="43137"/>
                    </a:srgbClr>
                  </a:outerShdw>
                </a:effectLst>
              </a:rPr>
              <a:t>Reference List: </a:t>
            </a:r>
          </a:p>
        </p:txBody>
      </p:sp>
      <p:sp>
        <p:nvSpPr>
          <p:cNvPr id="3" name="Content Placeholder 2"/>
          <p:cNvSpPr>
            <a:spLocks noGrp="1"/>
          </p:cNvSpPr>
          <p:nvPr>
            <p:ph idx="1"/>
          </p:nvPr>
        </p:nvSpPr>
        <p:spPr>
          <a:xfrm>
            <a:off x="201600" y="1356160"/>
            <a:ext cx="11800799" cy="4145680"/>
          </a:xfrm>
        </p:spPr>
        <p:txBody>
          <a:bodyPr>
            <a:normAutofit fontScale="55000" lnSpcReduction="20000"/>
          </a:bodyPr>
          <a:lstStyle/>
          <a:p>
            <a:r>
              <a:rPr lang="en-GB" dirty="0"/>
              <a:t>Goleman, D., 2000. </a:t>
            </a:r>
            <a:r>
              <a:rPr lang="en-GB" i="1" dirty="0"/>
              <a:t>Leadership that gets results</a:t>
            </a:r>
            <a:r>
              <a:rPr lang="en-GB" dirty="0"/>
              <a:t>. </a:t>
            </a:r>
            <a:r>
              <a:rPr lang="en-GB" i="1" dirty="0"/>
              <a:t>Harvard Business Review</a:t>
            </a:r>
            <a:r>
              <a:rPr lang="en-GB" dirty="0"/>
              <a:t>, 78(2), pp.78–90.</a:t>
            </a:r>
          </a:p>
          <a:p>
            <a:r>
              <a:rPr lang="en-GB" dirty="0"/>
              <a:t>Hersey, P. and Blanchard, K.H., 1988. </a:t>
            </a:r>
            <a:r>
              <a:rPr lang="en-GB" i="1" dirty="0"/>
              <a:t>Management of organizational behaviour: utilizing human resources</a:t>
            </a:r>
            <a:r>
              <a:rPr lang="en-GB" dirty="0"/>
              <a:t>. 5th ed. Englewood Cliffs: Prentice Hall.</a:t>
            </a:r>
          </a:p>
          <a:p>
            <a:r>
              <a:rPr lang="en-GB" dirty="0"/>
              <a:t>Kotter, J.P., 1990. </a:t>
            </a:r>
            <a:r>
              <a:rPr lang="en-GB" i="1" dirty="0"/>
              <a:t>A force for change: how leadership differs from management</a:t>
            </a:r>
            <a:r>
              <a:rPr lang="en-GB" dirty="0"/>
              <a:t>. New York: The Free Press.</a:t>
            </a:r>
          </a:p>
          <a:p>
            <a:r>
              <a:rPr lang="en-GB" dirty="0"/>
              <a:t>Mintzberg, H., 1973. </a:t>
            </a:r>
            <a:r>
              <a:rPr lang="en-GB" i="1" dirty="0"/>
              <a:t>The nature of managerial work</a:t>
            </a:r>
            <a:r>
              <a:rPr lang="en-GB" dirty="0"/>
              <a:t>. New York: Harper &amp; Row.</a:t>
            </a:r>
          </a:p>
          <a:p>
            <a:r>
              <a:rPr lang="en-GB" dirty="0"/>
              <a:t>Mullins, L.J., 2010. </a:t>
            </a:r>
            <a:r>
              <a:rPr lang="en-GB" i="1" dirty="0"/>
              <a:t>Management &amp; organisational behaviour</a:t>
            </a:r>
            <a:r>
              <a:rPr lang="en-GB" dirty="0"/>
              <a:t>. 9th ed. Harlow: Pearson/FT Prentice Hall.</a:t>
            </a:r>
          </a:p>
          <a:p>
            <a:r>
              <a:rPr lang="en-GB" dirty="0"/>
              <a:t>Northouse, P.G., 2010. </a:t>
            </a:r>
            <a:r>
              <a:rPr lang="en-GB" i="1" dirty="0"/>
              <a:t>Leadership: theory and practice</a:t>
            </a:r>
            <a:r>
              <a:rPr lang="en-GB" dirty="0"/>
              <a:t>. 5th ed. London: Sage Publications.</a:t>
            </a:r>
          </a:p>
          <a:p>
            <a:r>
              <a:rPr lang="en-GB" dirty="0"/>
              <a:t>Northouse, P.G., 2012. </a:t>
            </a:r>
            <a:r>
              <a:rPr lang="en-GB" i="1" dirty="0"/>
              <a:t>Introduction to leadership: concepts and practice</a:t>
            </a:r>
            <a:r>
              <a:rPr lang="en-GB" dirty="0"/>
              <a:t>. London: Sage.</a:t>
            </a:r>
          </a:p>
          <a:p>
            <a:r>
              <a:rPr lang="en-GB" dirty="0"/>
              <a:t>Rajan, A., 2000. </a:t>
            </a:r>
            <a:r>
              <a:rPr lang="en-GB" i="1" dirty="0"/>
              <a:t>Does management development fail to produce leaders?</a:t>
            </a:r>
            <a:r>
              <a:rPr lang="en-GB" dirty="0"/>
              <a:t> Tonbridge: Centre for Research in Employment and Technology in Europe.</a:t>
            </a:r>
          </a:p>
          <a:p>
            <a:r>
              <a:rPr lang="en-GB" dirty="0"/>
              <a:t>Sadler, P., 2003. </a:t>
            </a:r>
            <a:r>
              <a:rPr lang="en-GB" i="1" dirty="0"/>
              <a:t>Leadership</a:t>
            </a:r>
            <a:r>
              <a:rPr lang="en-GB" dirty="0"/>
              <a:t>. 2nd ed. London: Kogan Page.</a:t>
            </a:r>
          </a:p>
          <a:p>
            <a:r>
              <a:rPr lang="en-GB" dirty="0"/>
              <a:t>Stogdill, R.M., 1974. </a:t>
            </a:r>
            <a:r>
              <a:rPr lang="en-GB" i="1" dirty="0"/>
              <a:t>Handbook of leadership: a survey of theory and research</a:t>
            </a:r>
            <a:r>
              <a:rPr lang="en-GB" dirty="0"/>
              <a:t>. New York: New York Press.</a:t>
            </a:r>
          </a:p>
          <a:p>
            <a:r>
              <a:rPr lang="en-GB" dirty="0"/>
              <a:t>Tannenbaum, R. and Schmidt, W.H., 1958. </a:t>
            </a:r>
            <a:r>
              <a:rPr lang="en-GB" i="1" dirty="0"/>
              <a:t>How to choose a leadership pattern</a:t>
            </a:r>
            <a:r>
              <a:rPr lang="en-GB" dirty="0"/>
              <a:t>. </a:t>
            </a:r>
            <a:r>
              <a:rPr lang="en-GB" i="1" dirty="0"/>
              <a:t>Harvard Business Review</a:t>
            </a:r>
            <a:r>
              <a:rPr lang="en-GB" dirty="0"/>
              <a:t>, 36(2), pp.95–102 (reprinted in May-June 1973).</a:t>
            </a:r>
          </a:p>
          <a:p>
            <a:pPr marL="0" indent="0">
              <a:buNone/>
            </a:pPr>
            <a:endParaRPr lang="en-GB" dirty="0"/>
          </a:p>
        </p:txBody>
      </p:sp>
      <p:sp>
        <p:nvSpPr>
          <p:cNvPr id="4" name="Date Placeholder 3"/>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25/05/2025</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50E941-99E4-4403-A917-B30FF69A9617}" type="slidenum">
              <a:rPr kumimoji="0" lang="en-GB" altLang="en-US"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altLang="en-US"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2451874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prstClr val="black"/>
                </a:solidFill>
                <a:effectLst/>
                <a:uLnTx/>
                <a:uFillTx/>
                <a:latin typeface="Calibri" pitchFamily="34" charset="0"/>
                <a:ea typeface="MS PGothic" pitchFamily="34" charset="-128"/>
                <a:cs typeface="+mn-cs"/>
              </a:rPr>
              <a:t> </a:t>
            </a:r>
            <a:r>
              <a:rPr kumimoji="0" lang="en-GB" sz="5800" b="1" i="0" u="none" strike="noStrike" kern="1200" cap="none" spc="0" normalizeH="0" baseline="0" noProof="0" dirty="0">
                <a:ln>
                  <a:noFill/>
                </a:ln>
                <a:solidFill>
                  <a:prstClr val="black"/>
                </a:solidFill>
                <a:effectLst/>
                <a:uLnTx/>
                <a:uFillTx/>
                <a:latin typeface="Calibri" pitchFamily="34" charset="0"/>
                <a:ea typeface="MS PGothic" pitchFamily="34" charset="-128"/>
                <a:cs typeface="+mn-cs"/>
              </a:rPr>
              <a:t>Traffic Light </a:t>
            </a:r>
            <a:r>
              <a:rPr kumimoji="0" lang="en-GB" sz="7200" b="1" i="1" u="none" strike="noStrike" kern="1200" cap="none" spc="0" normalizeH="0" baseline="0" noProof="0" dirty="0">
                <a:ln>
                  <a:noFill/>
                </a:ln>
                <a:solidFill>
                  <a:srgbClr val="FF0000"/>
                </a:solidFill>
                <a:effectLst/>
                <a:uLnTx/>
                <a:uFillTx/>
                <a:latin typeface="Bradley Hand ITC" pitchFamily="66" charset="0"/>
                <a:ea typeface="MS PGothic" pitchFamily="34" charset="-128"/>
                <a:cs typeface="+mn-cs"/>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2031320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7385A-EF91-61E2-314E-2D47D9DFB85B}"/>
              </a:ext>
            </a:extLst>
          </p:cNvPr>
          <p:cNvSpPr>
            <a:spLocks noGrp="1"/>
          </p:cNvSpPr>
          <p:nvPr>
            <p:ph type="title"/>
          </p:nvPr>
        </p:nvSpPr>
        <p:spPr/>
        <p:txBody>
          <a:bodyPr/>
          <a:lstStyle/>
          <a:p>
            <a:r>
              <a:rPr lang="en-GB"/>
              <a:t>Week 5- </a:t>
            </a:r>
            <a:r>
              <a:rPr lang="en-GB" dirty="0"/>
              <a:t>Closing</a:t>
            </a:r>
          </a:p>
        </p:txBody>
      </p:sp>
      <p:sp>
        <p:nvSpPr>
          <p:cNvPr id="3" name="Content Placeholder 2">
            <a:extLst>
              <a:ext uri="{FF2B5EF4-FFF2-40B4-BE49-F238E27FC236}">
                <a16:creationId xmlns:a16="http://schemas.microsoft.com/office/drawing/2014/main" id="{5A184802-DDE7-E494-F376-D882E749F00A}"/>
              </a:ext>
            </a:extLst>
          </p:cNvPr>
          <p:cNvSpPr>
            <a:spLocks noGrp="1"/>
          </p:cNvSpPr>
          <p:nvPr>
            <p:ph idx="1"/>
          </p:nvPr>
        </p:nvSpPr>
        <p:spPr/>
        <p:txBody>
          <a:bodyPr/>
          <a:lstStyle/>
          <a:p>
            <a:pPr marL="0" indent="0" algn="ctr">
              <a:buNone/>
            </a:pPr>
            <a:endParaRPr lang="en-GB" b="1" i="1" dirty="0"/>
          </a:p>
          <a:p>
            <a:pPr algn="ctr"/>
            <a:endParaRPr lang="en-GB" b="1" i="1" dirty="0"/>
          </a:p>
          <a:p>
            <a:pPr algn="ctr"/>
            <a:r>
              <a:rPr lang="en-GB" b="1" i="1" dirty="0"/>
              <a:t>YOUR TAKE AWAY FROM WEEK 5 ………..</a:t>
            </a:r>
          </a:p>
        </p:txBody>
      </p:sp>
    </p:spTree>
    <p:extLst>
      <p:ext uri="{BB962C8B-B14F-4D97-AF65-F5344CB8AC3E}">
        <p14:creationId xmlns:p14="http://schemas.microsoft.com/office/powerpoint/2010/main" val="30339256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4972</TotalTime>
  <Words>3404</Words>
  <Application>Microsoft Office PowerPoint</Application>
  <PresentationFormat>Widescreen</PresentationFormat>
  <Paragraphs>309</Paragraphs>
  <Slides>42</Slides>
  <Notes>5</Notes>
  <HiddenSlides>0</HiddenSlides>
  <MMClips>0</MMClips>
  <ScaleCrop>false</ScaleCrop>
  <HeadingPairs>
    <vt:vector size="8" baseType="variant">
      <vt:variant>
        <vt:lpstr>Fonts Used</vt:lpstr>
      </vt:variant>
      <vt:variant>
        <vt:i4>14</vt:i4>
      </vt:variant>
      <vt:variant>
        <vt:lpstr>Theme</vt:lpstr>
      </vt:variant>
      <vt:variant>
        <vt:i4>2</vt:i4>
      </vt:variant>
      <vt:variant>
        <vt:lpstr>Embedded OLE Servers</vt:lpstr>
      </vt:variant>
      <vt:variant>
        <vt:i4>1</vt:i4>
      </vt:variant>
      <vt:variant>
        <vt:lpstr>Slide Titles</vt:lpstr>
      </vt:variant>
      <vt:variant>
        <vt:i4>42</vt:i4>
      </vt:variant>
    </vt:vector>
  </HeadingPairs>
  <TitlesOfParts>
    <vt:vector size="59" baseType="lpstr">
      <vt:lpstr>MS Gothic</vt:lpstr>
      <vt:lpstr>MS Mincho</vt:lpstr>
      <vt:lpstr>Arial</vt:lpstr>
      <vt:lpstr>Arial</vt:lpstr>
      <vt:lpstr>Bradley Hand ITC</vt:lpstr>
      <vt:lpstr>Calibri</vt:lpstr>
      <vt:lpstr>Calibri Light</vt:lpstr>
      <vt:lpstr>Google Sans</vt:lpstr>
      <vt:lpstr>Lucida Sans Unicode</vt:lpstr>
      <vt:lpstr>Myriad Pro</vt:lpstr>
      <vt:lpstr>Tahoma</vt:lpstr>
      <vt:lpstr>Times New Roman</vt:lpstr>
      <vt:lpstr>Wingdings</vt:lpstr>
      <vt:lpstr>Wingdings 3</vt:lpstr>
      <vt:lpstr>20140311PresentationUWTSDTemplate</vt:lpstr>
      <vt:lpstr>Office Theme</vt:lpstr>
      <vt:lpstr>Document</vt:lpstr>
      <vt:lpstr>        Dr Fahad Khan PhD (Medical sciences), MSc. in Public health BDS (Bachelor of Dentistry) Diploma in Public health, Diploma in Epidemiology </vt:lpstr>
      <vt:lpstr>PowerPoint Presentation</vt:lpstr>
      <vt:lpstr>PowerPoint Presentation</vt:lpstr>
      <vt:lpstr>PowerPoint Presentation</vt:lpstr>
      <vt:lpstr>The ‘Great Man’ theory</vt:lpstr>
      <vt:lpstr>PowerPoint Presentation</vt:lpstr>
      <vt:lpstr>PowerPoint Presentation</vt:lpstr>
      <vt:lpstr>The ‘Great Man’ theory in detail</vt:lpstr>
      <vt:lpstr>Activity- Examples from UK healthcare</vt:lpstr>
      <vt:lpstr>PowerPoint Presentation</vt:lpstr>
      <vt:lpstr>Carlyle’s ‘great men’...</vt:lpstr>
      <vt:lpstr>Examples of Great man theory </vt:lpstr>
      <vt:lpstr>PowerPoint Presentation</vt:lpstr>
      <vt:lpstr>PowerPoint Presentation</vt:lpstr>
      <vt:lpstr>The ‘Great Man’ theory: a critique</vt:lpstr>
      <vt:lpstr>Leadership trait theory</vt:lpstr>
      <vt:lpstr>PowerPoint Presentation</vt:lpstr>
      <vt:lpstr>Leadership Trait Theory</vt:lpstr>
      <vt:lpstr>Leadership trait theory</vt:lpstr>
      <vt:lpstr>PowerPoint Presentation</vt:lpstr>
      <vt:lpstr>Example of a Great Leader </vt:lpstr>
      <vt:lpstr>Mention the traits of these 2 captains????</vt:lpstr>
      <vt:lpstr>Leadership trait theory: the limitations</vt:lpstr>
      <vt:lpstr>15 Leadership Traits...</vt:lpstr>
      <vt:lpstr>PowerPoint Presentation</vt:lpstr>
      <vt:lpstr>Types of Behavioural leadership </vt:lpstr>
      <vt:lpstr>PowerPoint Presentation</vt:lpstr>
      <vt:lpstr>PowerPoint Presentation</vt:lpstr>
      <vt:lpstr>Styles and leadership</vt:lpstr>
      <vt:lpstr>Styles and leadership</vt:lpstr>
      <vt:lpstr>Comparing the two...</vt:lpstr>
      <vt:lpstr>PowerPoint Presentation</vt:lpstr>
      <vt:lpstr>PowerPoint Presentation</vt:lpstr>
      <vt:lpstr>Example</vt:lpstr>
      <vt:lpstr>Key Achievements- Sir David Dalton, former Chief Executive of Salford Royal NHS Foundation Trust (2001–2019),  </vt:lpstr>
      <vt:lpstr>PowerPoint Presentation</vt:lpstr>
      <vt:lpstr>Student- Activity</vt:lpstr>
      <vt:lpstr>NOW YOU MAY HAVE QUESTION??</vt:lpstr>
      <vt:lpstr>PowerPoint Presentation</vt:lpstr>
      <vt:lpstr>Reference List: </vt:lpstr>
      <vt:lpstr>PowerPoint Presentation</vt:lpstr>
      <vt:lpstr>Week 5- Closing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Dr Fahad Khan PhD (Medical sciences), MSc. in Public health BDS (Bachelor of Dentistry) Diploma in Public health, Diploma in Epidemiology </dc:title>
  <dc:creator>Fahad Khan</dc:creator>
  <cp:lastModifiedBy>Fahad Khan</cp:lastModifiedBy>
  <cp:revision>56</cp:revision>
  <dcterms:created xsi:type="dcterms:W3CDTF">2023-05-20T05:18:05Z</dcterms:created>
  <dcterms:modified xsi:type="dcterms:W3CDTF">2025-05-25T07:36:48Z</dcterms:modified>
</cp:coreProperties>
</file>