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sldIdLst>
    <p:sldId id="256" r:id="rId2"/>
    <p:sldId id="296" r:id="rId3"/>
    <p:sldId id="298" r:id="rId4"/>
    <p:sldId id="292" r:id="rId5"/>
    <p:sldId id="300" r:id="rId6"/>
    <p:sldId id="299" r:id="rId7"/>
    <p:sldId id="301" r:id="rId8"/>
    <p:sldId id="275" r:id="rId9"/>
    <p:sldId id="272" r:id="rId10"/>
    <p:sldId id="274" r:id="rId11"/>
    <p:sldId id="297" r:id="rId12"/>
    <p:sldId id="302" r:id="rId13"/>
    <p:sldId id="263" r:id="rId14"/>
    <p:sldId id="257" r:id="rId15"/>
    <p:sldId id="258" r:id="rId16"/>
    <p:sldId id="259" r:id="rId17"/>
    <p:sldId id="261" r:id="rId18"/>
    <p:sldId id="277" r:id="rId19"/>
    <p:sldId id="262" r:id="rId20"/>
    <p:sldId id="264" r:id="rId21"/>
    <p:sldId id="265" r:id="rId22"/>
    <p:sldId id="266" r:id="rId23"/>
    <p:sldId id="267" r:id="rId24"/>
    <p:sldId id="268" r:id="rId25"/>
    <p:sldId id="276" r:id="rId26"/>
    <p:sldId id="284" r:id="rId27"/>
    <p:sldId id="269" r:id="rId28"/>
    <p:sldId id="280" r:id="rId29"/>
    <p:sldId id="273" r:id="rId30"/>
    <p:sldId id="290" r:id="rId31"/>
    <p:sldId id="279" r:id="rId32"/>
    <p:sldId id="304" r:id="rId33"/>
    <p:sldId id="286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66"/>
    <p:restoredTop sz="93284"/>
  </p:normalViewPr>
  <p:slideViewPr>
    <p:cSldViewPr snapToGrid="0" snapToObjects="1">
      <p:cViewPr>
        <p:scale>
          <a:sx n="69" d="100"/>
          <a:sy n="69" d="100"/>
        </p:scale>
        <p:origin x="232" y="-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notesMaster" Target="notesMasters/notesMaster1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viewProps" Target="viewProps.xml"/><Relationship Id="rId38" Type="http://schemas.openxmlformats.org/officeDocument/2006/relationships/theme" Target="theme/theme1.xml"/><Relationship Id="rId3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6CF3C2-0FAE-A444-B155-929D223C8AC5}" type="datetimeFigureOut">
              <a:rPr lang="en-US" smtClean="0"/>
              <a:t>3/15/18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214817-6EE7-F94B-B79C-BB6C640B1D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576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1CF1133-3259-4C45-BABA-5B62D9C6F78D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Relationship Id="rId3" Type="http://schemas.openxmlformats.org/officeDocument/2006/relationships/image" Target="../media/image4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tiff"/><Relationship Id="rId3" Type="http://schemas.openxmlformats.org/officeDocument/2006/relationships/image" Target="../media/image13.tif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tif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tif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tif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tif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tif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tif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tif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tif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tif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tif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tif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mailto:https://www.youtube.com/watch?v=5KPyCXlgokU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tif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tif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3299107"/>
            <a:ext cx="9144000" cy="1641490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Cefnogi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bregus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Supporting</a:t>
            </a:r>
            <a:br>
              <a:rPr lang="en-US" dirty="0" smtClean="0"/>
            </a:br>
            <a:r>
              <a:rPr lang="en-US" dirty="0" smtClean="0"/>
              <a:t> vulnerable learners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2354090"/>
            <a:ext cx="9144000" cy="754025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JD Parker </a:t>
            </a:r>
          </a:p>
          <a:p>
            <a:r>
              <a:rPr lang="en-US" dirty="0" err="1" smtClean="0"/>
              <a:t>Mawrth</a:t>
            </a:r>
            <a:r>
              <a:rPr lang="en-US" dirty="0" smtClean="0"/>
              <a:t>/March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845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Ysgol</a:t>
            </a:r>
            <a:r>
              <a:rPr lang="en-US" dirty="0"/>
              <a:t> </a:t>
            </a:r>
            <a:r>
              <a:rPr lang="en-US" dirty="0" err="1" smtClean="0"/>
              <a:t>Myrddin</a:t>
            </a:r>
            <a:r>
              <a:rPr lang="en-US" dirty="0" smtClean="0"/>
              <a:t> </a:t>
            </a:r>
            <a:r>
              <a:rPr lang="en-US" dirty="0"/>
              <a:t>CP </a:t>
            </a:r>
            <a:r>
              <a:rPr lang="en-US" dirty="0" smtClean="0"/>
              <a:t>School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Cynradd</a:t>
            </a:r>
            <a:r>
              <a:rPr lang="en-US" dirty="0" smtClean="0"/>
              <a:t>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Ffrwd</a:t>
            </a:r>
            <a:r>
              <a:rPr lang="en-US" dirty="0" smtClean="0"/>
              <a:t>/Mainstream </a:t>
            </a:r>
            <a:r>
              <a:rPr lang="en-US" dirty="0"/>
              <a:t>Primary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4930" y="2095448"/>
            <a:ext cx="696214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050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Gynradd</a:t>
            </a:r>
            <a:r>
              <a:rPr lang="en-US" dirty="0" smtClean="0"/>
              <a:t> </a:t>
            </a:r>
            <a:r>
              <a:rPr lang="en-US" dirty="0" err="1" smtClean="0"/>
              <a:t>Myrddin</a:t>
            </a:r>
            <a:r>
              <a:rPr lang="en-US" dirty="0" smtClean="0"/>
              <a:t> CP School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Ffrwd</a:t>
            </a:r>
            <a:endParaRPr lang="en-US" dirty="0" smtClean="0"/>
          </a:p>
          <a:p>
            <a:r>
              <a:rPr lang="en-US" dirty="0" err="1" smtClean="0"/>
              <a:t>Uned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r>
              <a:rPr lang="en-US" dirty="0" smtClean="0"/>
              <a:t> </a:t>
            </a:r>
            <a:r>
              <a:rPr lang="en-US" dirty="0" err="1" smtClean="0"/>
              <a:t>Myrddin</a:t>
            </a:r>
            <a:endParaRPr lang="en-US" dirty="0" smtClean="0"/>
          </a:p>
          <a:p>
            <a:r>
              <a:rPr lang="en-US" dirty="0" err="1" smtClean="0"/>
              <a:t>Dechrau’n</a:t>
            </a:r>
            <a:r>
              <a:rPr lang="en-US" dirty="0" smtClean="0"/>
              <a:t> </a:t>
            </a:r>
            <a:r>
              <a:rPr lang="en-US" dirty="0" err="1" smtClean="0"/>
              <a:t>Deg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Mainstream</a:t>
            </a:r>
          </a:p>
          <a:p>
            <a:r>
              <a:rPr lang="en-US" dirty="0" err="1"/>
              <a:t>Myrddin</a:t>
            </a:r>
            <a:r>
              <a:rPr lang="en-US" dirty="0"/>
              <a:t> Special Needs  Unit</a:t>
            </a:r>
          </a:p>
          <a:p>
            <a:r>
              <a:rPr lang="en-US" dirty="0"/>
              <a:t>Flying Start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8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Dechrau’n</a:t>
            </a:r>
            <a:r>
              <a:rPr lang="en-US" dirty="0" smtClean="0"/>
              <a:t> </a:t>
            </a:r>
            <a:r>
              <a:rPr lang="en-US" dirty="0" err="1" smtClean="0"/>
              <a:t>Deg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50816" y="1407332"/>
            <a:ext cx="11641183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en-US" sz="2800" dirty="0" err="1" smtClean="0">
                <a:latin typeface="Helvetica" charset="0"/>
              </a:rPr>
              <a:t>Dechrau’n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Deg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mr-IN" sz="2800" dirty="0" smtClean="0">
                <a:latin typeface="Helvetica" charset="0"/>
              </a:rPr>
              <a:t>–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Dewiniaid</a:t>
            </a:r>
            <a:r>
              <a:rPr lang="en-US" sz="2800" dirty="0" smtClean="0">
                <a:latin typeface="Helvetica" charset="0"/>
              </a:rPr>
              <a:t> Bach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2.5 </a:t>
            </a:r>
            <a:r>
              <a:rPr lang="en-US" sz="2800" dirty="0" err="1" smtClean="0">
                <a:latin typeface="Helvetica" charset="0"/>
              </a:rPr>
              <a:t>awr</a:t>
            </a:r>
            <a:r>
              <a:rPr lang="en-US" sz="2800" dirty="0" smtClean="0">
                <a:latin typeface="Helvetica" charset="0"/>
              </a:rPr>
              <a:t> o </a:t>
            </a:r>
            <a:r>
              <a:rPr lang="en-US" sz="2800" dirty="0" err="1" smtClean="0">
                <a:latin typeface="Helvetica" charset="0"/>
              </a:rPr>
              <a:t>ofal</a:t>
            </a:r>
            <a:r>
              <a:rPr lang="en-US" sz="2800" dirty="0" smtClean="0">
                <a:latin typeface="Helvetica" charset="0"/>
              </a:rPr>
              <a:t> plant am </a:t>
            </a:r>
            <a:r>
              <a:rPr lang="en-US" sz="2800" dirty="0" err="1" smtClean="0">
                <a:latin typeface="Helvetica" charset="0"/>
              </a:rPr>
              <a:t>ddim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yn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wythnosol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ar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gyfer</a:t>
            </a:r>
            <a:r>
              <a:rPr lang="en-US" sz="2800" dirty="0" smtClean="0">
                <a:latin typeface="Helvetica" charset="0"/>
              </a:rPr>
              <a:t> 20 o </a:t>
            </a:r>
            <a:r>
              <a:rPr lang="en-US" sz="2800" dirty="0" err="1" smtClean="0">
                <a:latin typeface="Helvetica" charset="0"/>
              </a:rPr>
              <a:t>blant</a:t>
            </a:r>
            <a:r>
              <a:rPr lang="en-US" sz="2800" dirty="0" smtClean="0">
                <a:latin typeface="Helvetica" charset="0"/>
              </a:rPr>
              <a:t> 2-3 </a:t>
            </a:r>
            <a:r>
              <a:rPr lang="en-US" sz="2800" dirty="0" err="1" smtClean="0">
                <a:latin typeface="Helvetica" charset="0"/>
              </a:rPr>
              <a:t>oed</a:t>
            </a:r>
            <a:endParaRPr lang="en-US" sz="2800" dirty="0" smtClean="0">
              <a:latin typeface="Helvetica" charset="0"/>
            </a:endParaRPr>
          </a:p>
          <a:p>
            <a:pPr marL="457200" indent="-457200">
              <a:buFont typeface="Arial" charset="0"/>
              <a:buChar char="•"/>
            </a:pPr>
            <a:r>
              <a:rPr lang="en-US" sz="2800" dirty="0" err="1" smtClean="0">
                <a:latin typeface="Helvetica" charset="0"/>
              </a:rPr>
              <a:t>Tymor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yn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dilyn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eu</a:t>
            </a:r>
            <a:r>
              <a:rPr lang="en-US" sz="2800" dirty="0" smtClean="0">
                <a:latin typeface="Helvetica" charset="0"/>
              </a:rPr>
              <a:t> pen-</a:t>
            </a:r>
            <a:r>
              <a:rPr lang="en-US" sz="2800" dirty="0" err="1" smtClean="0">
                <a:latin typeface="Helvetica" charset="0"/>
              </a:rPr>
              <a:t>blwydd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yn</a:t>
            </a:r>
            <a:r>
              <a:rPr lang="en-US" sz="2800" dirty="0" smtClean="0">
                <a:latin typeface="Helvetica" charset="0"/>
              </a:rPr>
              <a:t> 3 </a:t>
            </a:r>
            <a:r>
              <a:rPr lang="en-US" sz="2800" dirty="0" err="1" smtClean="0">
                <a:latin typeface="Helvetica" charset="0"/>
              </a:rPr>
              <a:t>oed</a:t>
            </a:r>
            <a:endParaRPr lang="en-US" sz="2800" dirty="0" smtClean="0">
              <a:latin typeface="Helvetica" charset="0"/>
            </a:endParaRPr>
          </a:p>
          <a:p>
            <a:pPr marL="457200" indent="-457200">
              <a:buFont typeface="Arial" charset="0"/>
              <a:buChar char="•"/>
            </a:pPr>
            <a:r>
              <a:rPr lang="en-US" sz="2800" dirty="0" err="1" smtClean="0">
                <a:latin typeface="Helvetica" charset="0"/>
              </a:rPr>
              <a:t>Mynediad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trwy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gôd</a:t>
            </a:r>
            <a:r>
              <a:rPr lang="en-US" sz="2800" dirty="0" smtClean="0">
                <a:latin typeface="Helvetica" charset="0"/>
              </a:rPr>
              <a:t> post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err="1" smtClean="0">
                <a:latin typeface="Helvetica" charset="0"/>
              </a:rPr>
              <a:t>Ffocws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ar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chwarae</a:t>
            </a:r>
            <a:r>
              <a:rPr lang="en-US" sz="2800" dirty="0" smtClean="0">
                <a:latin typeface="Helvetica" charset="0"/>
              </a:rPr>
              <a:t> a </a:t>
            </a:r>
            <a:r>
              <a:rPr lang="en-US" sz="2800" dirty="0" err="1" smtClean="0">
                <a:latin typeface="Helvetica" charset="0"/>
              </a:rPr>
              <a:t>threfniadaeth</a:t>
            </a:r>
            <a:r>
              <a:rPr lang="en-US" sz="2800" dirty="0" smtClean="0">
                <a:latin typeface="Helvetica" charset="0"/>
              </a:rPr>
              <a:t>, </a:t>
            </a:r>
            <a:r>
              <a:rPr lang="en-US" sz="2800" dirty="0" err="1" smtClean="0">
                <a:latin typeface="Helvetica" charset="0"/>
              </a:rPr>
              <a:t>amser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byrbryd</a:t>
            </a:r>
            <a:r>
              <a:rPr lang="en-US" sz="2800" dirty="0" smtClean="0">
                <a:latin typeface="Helvetica" charset="0"/>
              </a:rPr>
              <a:t>, </a:t>
            </a:r>
            <a:r>
              <a:rPr lang="en-US" sz="2800" dirty="0" err="1" smtClean="0">
                <a:latin typeface="Helvetica" charset="0"/>
              </a:rPr>
              <a:t>llythrennedd</a:t>
            </a:r>
            <a:r>
              <a:rPr lang="en-US" sz="2800" dirty="0" smtClean="0">
                <a:latin typeface="Helvetica" charset="0"/>
              </a:rPr>
              <a:t>, </a:t>
            </a:r>
            <a:r>
              <a:rPr lang="en-US" sz="2800" dirty="0" err="1" smtClean="0">
                <a:latin typeface="Helvetica" charset="0"/>
              </a:rPr>
              <a:t>cyfathrebu</a:t>
            </a:r>
            <a:r>
              <a:rPr lang="en-US" sz="2800" dirty="0" smtClean="0">
                <a:latin typeface="Helvetica" charset="0"/>
              </a:rPr>
              <a:t>, </a:t>
            </a:r>
            <a:r>
              <a:rPr lang="en-US" sz="2800" dirty="0" err="1" smtClean="0">
                <a:latin typeface="Helvetica" charset="0"/>
              </a:rPr>
              <a:t>storiau</a:t>
            </a:r>
            <a:r>
              <a:rPr lang="en-US" sz="2800" dirty="0" smtClean="0">
                <a:latin typeface="Helvetica" charset="0"/>
              </a:rPr>
              <a:t>, </a:t>
            </a:r>
            <a:r>
              <a:rPr lang="en-US" sz="2800" dirty="0" err="1" smtClean="0">
                <a:latin typeface="Helvetica" charset="0"/>
              </a:rPr>
              <a:t>rhigymau</a:t>
            </a:r>
            <a:r>
              <a:rPr lang="en-US" sz="2800" dirty="0" smtClean="0">
                <a:latin typeface="Helvetica" charset="0"/>
              </a:rPr>
              <a:t> a </a:t>
            </a:r>
            <a:r>
              <a:rPr lang="en-US" sz="2800" dirty="0" err="1" smtClean="0">
                <a:latin typeface="Helvetica" charset="0"/>
              </a:rPr>
              <a:t>sgiliau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cymdeithasol</a:t>
            </a:r>
            <a:r>
              <a:rPr lang="en-US" sz="2800" dirty="0" smtClean="0">
                <a:latin typeface="Helvetica" charset="0"/>
              </a:rPr>
              <a:t> 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err="1" smtClean="0">
                <a:latin typeface="Helvetica" charset="0"/>
              </a:rPr>
              <a:t>Adnabod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problemau’n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gynnar</a:t>
            </a:r>
            <a:r>
              <a:rPr lang="en-US" sz="2800" dirty="0" smtClean="0">
                <a:latin typeface="Helvetica" charset="0"/>
              </a:rPr>
              <a:t>, </a:t>
            </a:r>
            <a:r>
              <a:rPr lang="en-US" sz="2800" dirty="0" err="1" smtClean="0">
                <a:latin typeface="Helvetica" charset="0"/>
              </a:rPr>
              <a:t>cysylltiadau</a:t>
            </a:r>
            <a:r>
              <a:rPr lang="en-US" sz="2800" dirty="0" smtClean="0">
                <a:latin typeface="Helvetica" charset="0"/>
              </a:rPr>
              <a:t> da </a:t>
            </a:r>
            <a:r>
              <a:rPr lang="en-US" sz="2800" dirty="0" err="1" smtClean="0">
                <a:latin typeface="Helvetica" charset="0"/>
              </a:rPr>
              <a:t>gyda’r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gwasanaeth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iechyd</a:t>
            </a:r>
            <a:r>
              <a:rPr lang="en-US" sz="2800" dirty="0" smtClean="0">
                <a:latin typeface="Helvetica" charset="0"/>
              </a:rPr>
              <a:t> Identify problems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Plant </a:t>
            </a:r>
            <a:r>
              <a:rPr lang="en-US" sz="2800" dirty="0" err="1" smtClean="0">
                <a:latin typeface="Helvetica" charset="0"/>
              </a:rPr>
              <a:t>sy’n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gymwys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ar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gyfer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Dechrau’n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Deg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yn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parhau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dan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ofal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ymwelydd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iechyd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Dechrau’n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Deg</a:t>
            </a:r>
            <a:r>
              <a:rPr lang="en-US" sz="2800" dirty="0" smtClean="0">
                <a:latin typeface="Helvetica" charset="0"/>
              </a:rPr>
              <a:t> tan </a:t>
            </a:r>
            <a:r>
              <a:rPr lang="en-US" sz="2800" dirty="0" err="1" smtClean="0">
                <a:latin typeface="Helvetica" charset="0"/>
              </a:rPr>
              <a:t>eu</a:t>
            </a:r>
            <a:r>
              <a:rPr lang="en-US" sz="2800" dirty="0" smtClean="0">
                <a:latin typeface="Helvetica" charset="0"/>
              </a:rPr>
              <a:t> pen-</a:t>
            </a:r>
            <a:r>
              <a:rPr lang="en-US" sz="2800" dirty="0" err="1" smtClean="0">
                <a:latin typeface="Helvetica" charset="0"/>
              </a:rPr>
              <a:t>blwydd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yn</a:t>
            </a:r>
            <a:r>
              <a:rPr lang="en-US" sz="2800" dirty="0" smtClean="0">
                <a:latin typeface="Helvetica" charset="0"/>
              </a:rPr>
              <a:t> 5 </a:t>
            </a:r>
            <a:r>
              <a:rPr lang="en-US" sz="2800" dirty="0" err="1" smtClean="0">
                <a:latin typeface="Helvetica" charset="0"/>
              </a:rPr>
              <a:t>oed</a:t>
            </a:r>
            <a:endParaRPr lang="en-US" sz="2800" dirty="0" smtClean="0">
              <a:latin typeface="Helvetica" charset="0"/>
            </a:endParaRPr>
          </a:p>
          <a:p>
            <a:pPr marL="457200" indent="-457200">
              <a:buFont typeface="Arial" charset="0"/>
              <a:buChar char="•"/>
            </a:pPr>
            <a:r>
              <a:rPr lang="en-US" sz="2800" dirty="0" err="1" smtClean="0">
                <a:latin typeface="Helvetica" charset="0"/>
              </a:rPr>
              <a:t>Datblygu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perthynas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gyda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rhieni</a:t>
            </a:r>
            <a:r>
              <a:rPr lang="en-US" sz="2800" dirty="0" smtClean="0">
                <a:latin typeface="Helvetica" charset="0"/>
              </a:rPr>
              <a:t> a </a:t>
            </a:r>
            <a:r>
              <a:rPr lang="en-US" sz="2800" dirty="0" err="1" smtClean="0">
                <a:latin typeface="Helvetica" charset="0"/>
              </a:rPr>
              <a:t>theuluoedd</a:t>
            </a:r>
            <a:r>
              <a:rPr lang="en-US" sz="2800" dirty="0" smtClean="0">
                <a:latin typeface="Helvetica" charset="0"/>
              </a:rPr>
              <a:t> - </a:t>
            </a:r>
            <a:r>
              <a:rPr lang="en-US" sz="2800" dirty="0" err="1" smtClean="0">
                <a:latin typeface="Helvetica" charset="0"/>
              </a:rPr>
              <a:t>ymweliadau</a:t>
            </a:r>
            <a:r>
              <a:rPr lang="en-US" sz="2800" dirty="0" smtClean="0">
                <a:latin typeface="Helvetica" charset="0"/>
              </a:rPr>
              <a:t> 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err="1" smtClean="0">
                <a:latin typeface="Helvetica" charset="0"/>
              </a:rPr>
              <a:t>Yr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allwedd</a:t>
            </a:r>
            <a:r>
              <a:rPr lang="en-US" sz="2800" dirty="0" smtClean="0">
                <a:latin typeface="Helvetica" charset="0"/>
              </a:rPr>
              <a:t> </a:t>
            </a:r>
            <a:r>
              <a:rPr lang="en-US" sz="2800" dirty="0" err="1" smtClean="0">
                <a:latin typeface="Helvetica" charset="0"/>
              </a:rPr>
              <a:t>yw</a:t>
            </a:r>
            <a:r>
              <a:rPr lang="en-US" sz="2800" dirty="0" smtClean="0">
                <a:latin typeface="Helvetica" charset="0"/>
              </a:rPr>
              <a:t> staff da</a:t>
            </a:r>
          </a:p>
          <a:p>
            <a:pPr marL="457200" indent="-457200">
              <a:buFont typeface="Arial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9692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Flying start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50817" y="1407332"/>
            <a:ext cx="1067424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en-US" sz="2800" dirty="0">
                <a:latin typeface="Helvetica" charset="0"/>
              </a:rPr>
              <a:t>Flying Start - Little Wizards </a:t>
            </a:r>
            <a:endParaRPr lang="en-US" sz="2800" dirty="0" smtClean="0">
              <a:latin typeface="Helvetica" charset="0"/>
            </a:endParaRP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2.5 hours </a:t>
            </a:r>
            <a:r>
              <a:rPr lang="en-US" sz="2800" dirty="0">
                <a:latin typeface="Helvetica" charset="0"/>
              </a:rPr>
              <a:t>free child care per week for 20 </a:t>
            </a:r>
            <a:r>
              <a:rPr lang="en-US" sz="2800" dirty="0" smtClean="0">
                <a:latin typeface="Helvetica" charset="0"/>
              </a:rPr>
              <a:t>2-3 year olds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Term following </a:t>
            </a:r>
            <a:r>
              <a:rPr lang="en-US" sz="2800" dirty="0">
                <a:latin typeface="Helvetica" charset="0"/>
              </a:rPr>
              <a:t>3rd birthday </a:t>
            </a:r>
            <a:endParaRPr lang="en-US" sz="2800" dirty="0" smtClean="0">
              <a:latin typeface="Helvetica" charset="0"/>
            </a:endParaRP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Access via post code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Focus </a:t>
            </a:r>
            <a:r>
              <a:rPr lang="en-US" sz="2800" dirty="0">
                <a:latin typeface="Helvetica" charset="0"/>
              </a:rPr>
              <a:t>on play and routines, snack time, literacy, communication, stories, nursery </a:t>
            </a:r>
            <a:r>
              <a:rPr lang="en-US" sz="2800" dirty="0" smtClean="0">
                <a:latin typeface="Helvetica" charset="0"/>
              </a:rPr>
              <a:t>rhymes and social skills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Identify </a:t>
            </a:r>
            <a:r>
              <a:rPr lang="en-US" sz="2800" dirty="0">
                <a:latin typeface="Helvetica" charset="0"/>
              </a:rPr>
              <a:t>problems </a:t>
            </a:r>
            <a:r>
              <a:rPr lang="en-US" sz="2800" dirty="0" smtClean="0">
                <a:latin typeface="Helvetica" charset="0"/>
              </a:rPr>
              <a:t>early, </a:t>
            </a:r>
            <a:r>
              <a:rPr lang="en-US" sz="2800" dirty="0">
                <a:latin typeface="Helvetica" charset="0"/>
              </a:rPr>
              <a:t>good </a:t>
            </a:r>
            <a:r>
              <a:rPr lang="en-US" sz="2800" dirty="0" smtClean="0">
                <a:latin typeface="Helvetica" charset="0"/>
              </a:rPr>
              <a:t>links with </a:t>
            </a:r>
            <a:r>
              <a:rPr lang="en-US" sz="2800" dirty="0">
                <a:latin typeface="Helvetica" charset="0"/>
              </a:rPr>
              <a:t>health </a:t>
            </a:r>
            <a:r>
              <a:rPr lang="en-US" sz="2800" dirty="0" smtClean="0">
                <a:latin typeface="Helvetica" charset="0"/>
              </a:rPr>
              <a:t>authority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Children </a:t>
            </a:r>
            <a:r>
              <a:rPr lang="en-US" sz="2800" dirty="0">
                <a:latin typeface="Helvetica" charset="0"/>
              </a:rPr>
              <a:t>who are eligible for flying start remain under care of F</a:t>
            </a:r>
            <a:r>
              <a:rPr lang="en-US" sz="2800" dirty="0" smtClean="0">
                <a:latin typeface="Helvetica" charset="0"/>
              </a:rPr>
              <a:t>lying Start </a:t>
            </a:r>
            <a:r>
              <a:rPr lang="en-US" sz="2800" dirty="0">
                <a:latin typeface="Helvetica" charset="0"/>
              </a:rPr>
              <a:t>health visitor until 5th </a:t>
            </a:r>
            <a:r>
              <a:rPr lang="en-US" sz="2800" dirty="0" smtClean="0">
                <a:latin typeface="Helvetica" charset="0"/>
              </a:rPr>
              <a:t>birthday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Develop </a:t>
            </a:r>
            <a:r>
              <a:rPr lang="en-US" sz="2800" dirty="0">
                <a:latin typeface="Helvetica" charset="0"/>
              </a:rPr>
              <a:t>relationships with parents and </a:t>
            </a:r>
            <a:r>
              <a:rPr lang="en-US" sz="2800" dirty="0" smtClean="0">
                <a:latin typeface="Helvetica" charset="0"/>
              </a:rPr>
              <a:t>families </a:t>
            </a:r>
            <a:r>
              <a:rPr lang="mr-IN" sz="2800" dirty="0" smtClean="0">
                <a:latin typeface="Helvetica" charset="0"/>
              </a:rPr>
              <a:t>–</a:t>
            </a:r>
            <a:r>
              <a:rPr lang="en-US" sz="2800" dirty="0" smtClean="0">
                <a:latin typeface="Helvetica" charset="0"/>
              </a:rPr>
              <a:t> visits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Key </a:t>
            </a:r>
            <a:r>
              <a:rPr lang="en-US" sz="2800" dirty="0">
                <a:latin typeface="Helvetica" charset="0"/>
              </a:rPr>
              <a:t>is good staff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8687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Ffrwd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Ffoaduriaid</a:t>
            </a:r>
            <a:endParaRPr lang="en-US" dirty="0"/>
          </a:p>
          <a:p>
            <a:r>
              <a:rPr lang="en-US" dirty="0" err="1" smtClean="0"/>
              <a:t>Teuluoedd</a:t>
            </a:r>
            <a:r>
              <a:rPr lang="en-US" dirty="0" smtClean="0"/>
              <a:t> </a:t>
            </a:r>
            <a:r>
              <a:rPr lang="en-US" dirty="0" err="1" smtClean="0"/>
              <a:t>teithiol</a:t>
            </a:r>
            <a:endParaRPr lang="en-US" dirty="0"/>
          </a:p>
          <a:p>
            <a:r>
              <a:rPr lang="en-US" dirty="0" err="1" smtClean="0"/>
              <a:t>Teuluoedd</a:t>
            </a:r>
            <a:r>
              <a:rPr lang="en-US" dirty="0" smtClean="0"/>
              <a:t> </a:t>
            </a:r>
            <a:r>
              <a:rPr lang="en-US" dirty="0" err="1" smtClean="0"/>
              <a:t>lluoedd</a:t>
            </a:r>
            <a:r>
              <a:rPr lang="en-US" dirty="0" smtClean="0"/>
              <a:t> </a:t>
            </a:r>
            <a:r>
              <a:rPr lang="en-US" dirty="0" err="1" smtClean="0"/>
              <a:t>arfog</a:t>
            </a:r>
            <a:endParaRPr lang="en-US" dirty="0"/>
          </a:p>
          <a:p>
            <a:r>
              <a:rPr lang="en-US" dirty="0" err="1" smtClean="0"/>
              <a:t>Ymglymiad</a:t>
            </a:r>
            <a:r>
              <a:rPr lang="en-US" dirty="0" smtClean="0"/>
              <a:t> </a:t>
            </a:r>
            <a:r>
              <a:rPr lang="en-US" dirty="0" err="1" smtClean="0"/>
              <a:t>rhieni</a:t>
            </a:r>
            <a:endParaRPr lang="en-US" dirty="0"/>
          </a:p>
          <a:p>
            <a:r>
              <a:rPr lang="en-US" dirty="0" smtClean="0"/>
              <a:t>‘Catch up</a:t>
            </a:r>
            <a:r>
              <a:rPr lang="en-US" dirty="0" smtClean="0"/>
              <a:t>’ (</a:t>
            </a:r>
            <a:r>
              <a:rPr lang="en-US" dirty="0" err="1" smtClean="0"/>
              <a:t>Dyfal</a:t>
            </a:r>
            <a:r>
              <a:rPr lang="en-US" dirty="0" smtClean="0"/>
              <a:t> </a:t>
            </a:r>
            <a:r>
              <a:rPr lang="en-US" dirty="0" err="1" smtClean="0"/>
              <a:t>Donc</a:t>
            </a:r>
            <a:r>
              <a:rPr lang="en-US" smtClean="0"/>
              <a:t>)</a:t>
            </a:r>
            <a:endParaRPr lang="en-US" dirty="0"/>
          </a:p>
          <a:p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dyddiol</a:t>
            </a:r>
            <a:endParaRPr lang="en-US" dirty="0"/>
          </a:p>
          <a:p>
            <a:r>
              <a:rPr lang="en-US" dirty="0" err="1" smtClean="0"/>
              <a:t>Grwp</a:t>
            </a:r>
            <a:r>
              <a:rPr lang="en-US" dirty="0" smtClean="0"/>
              <a:t> </a:t>
            </a:r>
            <a:r>
              <a:rPr lang="en-US" dirty="0" err="1" smtClean="0"/>
              <a:t>maethu</a:t>
            </a:r>
            <a:endParaRPr lang="en-US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3455" y="1825625"/>
            <a:ext cx="5521761" cy="4351338"/>
          </a:xfrm>
        </p:spPr>
        <p:txBody>
          <a:bodyPr/>
          <a:lstStyle/>
          <a:p>
            <a:r>
              <a:rPr lang="en-US" dirty="0" err="1" smtClean="0"/>
              <a:t>Prydau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am </a:t>
            </a:r>
            <a:r>
              <a:rPr lang="en-US" dirty="0" err="1" smtClean="0"/>
              <a:t>Ddim</a:t>
            </a:r>
            <a:r>
              <a:rPr lang="en-US" dirty="0" smtClean="0"/>
              <a:t> (</a:t>
            </a:r>
            <a:r>
              <a:rPr lang="en-US" dirty="0" err="1" smtClean="0"/>
              <a:t>PYDd</a:t>
            </a:r>
            <a:r>
              <a:rPr lang="en-US" dirty="0" smtClean="0"/>
              <a:t>)</a:t>
            </a:r>
          </a:p>
          <a:p>
            <a:r>
              <a:rPr lang="en-US" dirty="0" smtClean="0"/>
              <a:t>Grant </a:t>
            </a:r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(GDD)</a:t>
            </a:r>
          </a:p>
          <a:p>
            <a:r>
              <a:rPr lang="en-US" dirty="0" smtClean="0"/>
              <a:t>Plant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Gofal</a:t>
            </a:r>
            <a:r>
              <a:rPr lang="en-US" dirty="0" smtClean="0"/>
              <a:t> (PMG)</a:t>
            </a:r>
          </a:p>
          <a:p>
            <a:r>
              <a:rPr lang="en-US" dirty="0" err="1" smtClean="0"/>
              <a:t>Saesneg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Ychwanegol</a:t>
            </a:r>
            <a:r>
              <a:rPr lang="en-US" dirty="0" smtClean="0"/>
              <a:t> (SIY)</a:t>
            </a:r>
          </a:p>
          <a:p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Ychwanegol</a:t>
            </a:r>
            <a:r>
              <a:rPr lang="en-US" dirty="0" smtClean="0"/>
              <a:t> (ADY)</a:t>
            </a:r>
          </a:p>
          <a:p>
            <a:r>
              <a:rPr lang="en-US" dirty="0" err="1" smtClean="0"/>
              <a:t>Cefnogaeth</a:t>
            </a:r>
            <a:r>
              <a:rPr lang="en-US" dirty="0" smtClean="0"/>
              <a:t> 1:1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57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Mainstream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7356"/>
            <a:ext cx="8151223" cy="4965790"/>
          </a:xfrm>
        </p:spPr>
        <p:txBody>
          <a:bodyPr numCol="2">
            <a:normAutofit fontScale="92500" lnSpcReduction="20000"/>
          </a:bodyPr>
          <a:lstStyle/>
          <a:p>
            <a:r>
              <a:rPr lang="en-US" sz="3600" dirty="0" smtClean="0"/>
              <a:t>FSM </a:t>
            </a:r>
          </a:p>
          <a:p>
            <a:r>
              <a:rPr lang="en-US" sz="3600" dirty="0" smtClean="0"/>
              <a:t>PDG</a:t>
            </a:r>
          </a:p>
          <a:p>
            <a:r>
              <a:rPr lang="en-US" sz="3600" dirty="0" smtClean="0"/>
              <a:t>LAC</a:t>
            </a:r>
          </a:p>
          <a:p>
            <a:r>
              <a:rPr lang="en-US" sz="3600" dirty="0" smtClean="0"/>
              <a:t>EAL</a:t>
            </a:r>
          </a:p>
          <a:p>
            <a:r>
              <a:rPr lang="en-US" sz="3600" dirty="0" smtClean="0"/>
              <a:t>ALN</a:t>
            </a:r>
          </a:p>
          <a:p>
            <a:r>
              <a:rPr lang="en-US" sz="3600" dirty="0" smtClean="0"/>
              <a:t>1:1 support</a:t>
            </a:r>
          </a:p>
          <a:p>
            <a:endParaRPr lang="en-US" sz="3600" dirty="0"/>
          </a:p>
          <a:p>
            <a:endParaRPr lang="en-US" sz="3600" dirty="0" smtClean="0"/>
          </a:p>
          <a:p>
            <a:endParaRPr lang="en-US" sz="3600" dirty="0"/>
          </a:p>
          <a:p>
            <a:endParaRPr lang="en-US" sz="3600" dirty="0" smtClean="0"/>
          </a:p>
          <a:p>
            <a:endParaRPr lang="en-US" sz="3600" dirty="0" smtClean="0"/>
          </a:p>
          <a:p>
            <a:r>
              <a:rPr lang="en-US" sz="3600" dirty="0" smtClean="0"/>
              <a:t>Refugee</a:t>
            </a:r>
          </a:p>
          <a:p>
            <a:r>
              <a:rPr lang="en-US" sz="3600" dirty="0" smtClean="0"/>
              <a:t>Traveler families </a:t>
            </a:r>
          </a:p>
          <a:p>
            <a:r>
              <a:rPr lang="en-US" sz="3600" dirty="0" smtClean="0"/>
              <a:t>Forces families</a:t>
            </a:r>
          </a:p>
          <a:p>
            <a:r>
              <a:rPr lang="en-US" sz="3600" dirty="0" smtClean="0"/>
              <a:t>Parental involvement</a:t>
            </a:r>
          </a:p>
          <a:p>
            <a:r>
              <a:rPr lang="en-US" sz="3600" dirty="0" smtClean="0"/>
              <a:t>Catch up</a:t>
            </a:r>
          </a:p>
          <a:p>
            <a:r>
              <a:rPr lang="en-US" sz="3600" dirty="0" smtClean="0"/>
              <a:t>Daily reader</a:t>
            </a:r>
          </a:p>
          <a:p>
            <a:r>
              <a:rPr lang="en-US" sz="3600" dirty="0" smtClean="0"/>
              <a:t>Nurture group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05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Uned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r>
              <a:rPr lang="en-US" dirty="0" smtClean="0"/>
              <a:t> </a:t>
            </a:r>
            <a:r>
              <a:rPr lang="en-US" dirty="0" err="1" smtClean="0"/>
              <a:t>Myrddin</a:t>
            </a:r>
            <a:r>
              <a:rPr lang="en-US" dirty="0" smtClean="0"/>
              <a:t> </a:t>
            </a:r>
            <a:r>
              <a:rPr lang="en-US" dirty="0" err="1" smtClean="0"/>
              <a:t>Myrddin</a:t>
            </a:r>
            <a:r>
              <a:rPr lang="en-US" dirty="0" smtClean="0"/>
              <a:t> </a:t>
            </a:r>
            <a:r>
              <a:rPr lang="en-US" dirty="0"/>
              <a:t>Special Needs Unit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985" y="2017607"/>
            <a:ext cx="5787015" cy="3616885"/>
          </a:xfrm>
          <a:prstGeom prst="rect">
            <a:avLst/>
          </a:prstGeo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1230" y="2877381"/>
            <a:ext cx="5435209" cy="3616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64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Maes</a:t>
            </a:r>
            <a:r>
              <a:rPr lang="en-US" dirty="0" smtClean="0"/>
              <a:t> </a:t>
            </a:r>
            <a:r>
              <a:rPr lang="en-US" dirty="0" err="1" smtClean="0"/>
              <a:t>Chwarae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Playground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56217" y="1825625"/>
            <a:ext cx="696214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49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Chwarae</a:t>
            </a:r>
            <a:r>
              <a:rPr lang="en-US" dirty="0" smtClean="0"/>
              <a:t> </a:t>
            </a:r>
            <a:r>
              <a:rPr lang="en-US" dirty="0" err="1" smtClean="0"/>
              <a:t>meddal</a:t>
            </a:r>
            <a:r>
              <a:rPr lang="en-US" dirty="0" smtClean="0"/>
              <a:t> a </a:t>
            </a:r>
            <a:r>
              <a:rPr lang="en-US" dirty="0" err="1" smtClean="0"/>
              <a:t>phwll</a:t>
            </a:r>
            <a:r>
              <a:rPr lang="en-US" dirty="0" smtClean="0"/>
              <a:t> </a:t>
            </a:r>
            <a:r>
              <a:rPr lang="en-US" dirty="0" err="1" smtClean="0"/>
              <a:t>peli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Soft play and ball pool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431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53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Uned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r>
              <a:rPr lang="en-US" dirty="0" smtClean="0"/>
              <a:t> </a:t>
            </a:r>
            <a:r>
              <a:rPr lang="en-US" dirty="0" err="1" smtClean="0"/>
              <a:t>Myrddin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3600" dirty="0" err="1" smtClean="0"/>
              <a:t>Anawsterau</a:t>
            </a:r>
            <a:r>
              <a:rPr lang="en-US" sz="3600" dirty="0" smtClean="0"/>
              <a:t> </a:t>
            </a:r>
            <a:r>
              <a:rPr lang="en-US" sz="3600" dirty="0" err="1" smtClean="0"/>
              <a:t>Dysgu</a:t>
            </a:r>
            <a:r>
              <a:rPr lang="en-US" sz="3600" dirty="0" smtClean="0"/>
              <a:t> </a:t>
            </a:r>
            <a:r>
              <a:rPr lang="en-US" sz="3600" dirty="0" err="1" smtClean="0"/>
              <a:t>Difrifol</a:t>
            </a:r>
            <a:r>
              <a:rPr lang="en-US" sz="3600" dirty="0" smtClean="0"/>
              <a:t> (ADD), </a:t>
            </a:r>
            <a:r>
              <a:rPr lang="en-US" sz="3600" dirty="0" err="1" smtClean="0"/>
              <a:t>Anawsterau</a:t>
            </a:r>
            <a:r>
              <a:rPr lang="en-US" sz="3600" dirty="0" smtClean="0"/>
              <a:t> </a:t>
            </a:r>
            <a:r>
              <a:rPr lang="en-US" sz="3600" dirty="0" err="1" smtClean="0"/>
              <a:t>Dysgu</a:t>
            </a:r>
            <a:r>
              <a:rPr lang="en-US" sz="3600" dirty="0" smtClean="0"/>
              <a:t> </a:t>
            </a:r>
            <a:r>
              <a:rPr lang="en-US" sz="3600" dirty="0" err="1" smtClean="0"/>
              <a:t>Lluosog</a:t>
            </a:r>
            <a:r>
              <a:rPr lang="en-US" sz="3600" dirty="0" smtClean="0"/>
              <a:t> a </a:t>
            </a:r>
            <a:r>
              <a:rPr lang="en-US" sz="3600" dirty="0" err="1" smtClean="0"/>
              <a:t>Dwys</a:t>
            </a:r>
            <a:r>
              <a:rPr lang="en-US" sz="3600" dirty="0" smtClean="0"/>
              <a:t> (</a:t>
            </a:r>
            <a:r>
              <a:rPr lang="en-US" sz="3600" dirty="0" err="1" smtClean="0"/>
              <a:t>ADLlD</a:t>
            </a:r>
            <a:r>
              <a:rPr lang="en-US" sz="3600" dirty="0" smtClean="0"/>
              <a:t>), </a:t>
            </a:r>
            <a:r>
              <a:rPr lang="en-US" sz="3600" dirty="0" err="1" smtClean="0"/>
              <a:t>Anhwylder</a:t>
            </a:r>
            <a:r>
              <a:rPr lang="en-US" sz="3600" dirty="0" smtClean="0"/>
              <a:t> </a:t>
            </a:r>
            <a:r>
              <a:rPr lang="en-US" sz="3600" dirty="0" err="1" smtClean="0"/>
              <a:t>Sbectrwm</a:t>
            </a:r>
            <a:r>
              <a:rPr lang="en-US" sz="3600" dirty="0" smtClean="0"/>
              <a:t> </a:t>
            </a:r>
            <a:r>
              <a:rPr lang="en-US" sz="3600" dirty="0" err="1" smtClean="0"/>
              <a:t>Awtistig</a:t>
            </a:r>
            <a:r>
              <a:rPr lang="en-US" sz="3600" dirty="0" smtClean="0"/>
              <a:t> (ASA) </a:t>
            </a:r>
          </a:p>
          <a:p>
            <a:r>
              <a:rPr lang="en-US" sz="3600" dirty="0" err="1" smtClean="0"/>
              <a:t>Mynediad</a:t>
            </a:r>
            <a:r>
              <a:rPr lang="en-US" sz="3600" dirty="0" smtClean="0"/>
              <a:t> </a:t>
            </a:r>
            <a:r>
              <a:rPr lang="en-US" sz="3600" dirty="0" err="1" smtClean="0"/>
              <a:t>trwy</a:t>
            </a:r>
            <a:r>
              <a:rPr lang="en-US" sz="3600" dirty="0" smtClean="0"/>
              <a:t> </a:t>
            </a:r>
            <a:r>
              <a:rPr lang="en-US" sz="3600" dirty="0" err="1" smtClean="0"/>
              <a:t>sytem</a:t>
            </a:r>
            <a:r>
              <a:rPr lang="en-US" sz="3600" dirty="0" smtClean="0"/>
              <a:t> </a:t>
            </a:r>
            <a:r>
              <a:rPr lang="en-US" sz="3600" dirty="0" err="1" smtClean="0"/>
              <a:t>banel</a:t>
            </a:r>
            <a:r>
              <a:rPr lang="en-US" sz="3600" dirty="0" smtClean="0"/>
              <a:t> </a:t>
            </a:r>
            <a:r>
              <a:rPr lang="en-US" sz="3600" dirty="0" err="1" smtClean="0"/>
              <a:t>sy’n</a:t>
            </a:r>
            <a:r>
              <a:rPr lang="en-US" sz="3600" dirty="0" smtClean="0"/>
              <a:t> </a:t>
            </a:r>
            <a:r>
              <a:rPr lang="en-US" sz="3600" dirty="0" err="1" smtClean="0"/>
              <a:t>ddibynnol</a:t>
            </a:r>
            <a:r>
              <a:rPr lang="en-US" sz="3600" dirty="0" smtClean="0"/>
              <a:t> </a:t>
            </a:r>
            <a:r>
              <a:rPr lang="en-US" sz="3600" dirty="0" err="1" smtClean="0"/>
              <a:t>ar</a:t>
            </a:r>
            <a:r>
              <a:rPr lang="en-US" sz="3600" dirty="0" smtClean="0"/>
              <a:t> </a:t>
            </a:r>
            <a:r>
              <a:rPr lang="en-US" sz="3600" dirty="0" err="1" smtClean="0"/>
              <a:t>dystiolaeth</a:t>
            </a:r>
            <a:r>
              <a:rPr lang="en-US" sz="3600" dirty="0" smtClean="0"/>
              <a:t> a </a:t>
            </a:r>
            <a:r>
              <a:rPr lang="en-US" sz="3600" dirty="0" err="1" smtClean="0"/>
              <a:t>gyflwynwyd</a:t>
            </a:r>
            <a:r>
              <a:rPr lang="en-US" sz="3600" dirty="0" smtClean="0"/>
              <a:t> ac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cynnwys</a:t>
            </a:r>
            <a:r>
              <a:rPr lang="en-US" sz="3600" dirty="0" smtClean="0"/>
              <a:t> </a:t>
            </a:r>
            <a:r>
              <a:rPr lang="en-US" sz="3600" dirty="0" err="1" smtClean="0"/>
              <a:t>adroddiadau</a:t>
            </a:r>
            <a:r>
              <a:rPr lang="en-US" sz="3600" dirty="0" smtClean="0"/>
              <a:t> a </a:t>
            </a:r>
            <a:r>
              <a:rPr lang="en-US" sz="3600" dirty="0" err="1" smtClean="0"/>
              <a:t>baratowyd</a:t>
            </a:r>
            <a:r>
              <a:rPr lang="en-US" sz="3600" dirty="0" smtClean="0"/>
              <a:t> </a:t>
            </a:r>
            <a:r>
              <a:rPr lang="en-US" sz="3600" dirty="0" err="1" smtClean="0"/>
              <a:t>gan</a:t>
            </a:r>
            <a:r>
              <a:rPr lang="en-US" sz="3600" dirty="0" smtClean="0"/>
              <a:t>:</a:t>
            </a:r>
          </a:p>
          <a:p>
            <a:pPr lvl="1"/>
            <a:r>
              <a:rPr lang="en-US" sz="3200" dirty="0" err="1" smtClean="0"/>
              <a:t>Seicolegwyr</a:t>
            </a:r>
            <a:r>
              <a:rPr lang="en-US" sz="3200" dirty="0" smtClean="0"/>
              <a:t> </a:t>
            </a:r>
            <a:r>
              <a:rPr lang="en-US" sz="3200" dirty="0" err="1" smtClean="0"/>
              <a:t>Addysg</a:t>
            </a:r>
            <a:endParaRPr lang="en-US" sz="3200" dirty="0" smtClean="0"/>
          </a:p>
          <a:p>
            <a:pPr lvl="1"/>
            <a:r>
              <a:rPr lang="en-US" sz="3200" dirty="0" err="1" smtClean="0"/>
              <a:t>Therapyddion</a:t>
            </a:r>
            <a:r>
              <a:rPr lang="en-US" sz="3200" dirty="0" smtClean="0"/>
              <a:t> </a:t>
            </a:r>
            <a:r>
              <a:rPr lang="en-US" sz="3200" dirty="0" err="1" smtClean="0"/>
              <a:t>Iaith</a:t>
            </a:r>
            <a:r>
              <a:rPr lang="en-US" sz="3200" dirty="0" smtClean="0"/>
              <a:t> a </a:t>
            </a:r>
            <a:r>
              <a:rPr lang="en-US" sz="3200" dirty="0" err="1" smtClean="0"/>
              <a:t>Lleferydd</a:t>
            </a:r>
            <a:endParaRPr lang="en-US" sz="3200" dirty="0" smtClean="0"/>
          </a:p>
          <a:p>
            <a:pPr lvl="1"/>
            <a:r>
              <a:rPr lang="en-US" sz="3200" dirty="0" err="1" smtClean="0"/>
              <a:t>Therapyddion</a:t>
            </a:r>
            <a:r>
              <a:rPr lang="en-US" sz="3200" dirty="0" smtClean="0"/>
              <a:t> </a:t>
            </a:r>
            <a:r>
              <a:rPr lang="en-US" sz="3200" dirty="0" err="1" smtClean="0"/>
              <a:t>Galwedigaethol</a:t>
            </a:r>
            <a:endParaRPr lang="en-US" sz="3200" dirty="0" smtClean="0"/>
          </a:p>
          <a:p>
            <a:pPr lvl="1"/>
            <a:r>
              <a:rPr lang="en-US" sz="3200" dirty="0" err="1" smtClean="0"/>
              <a:t>Ffisiotherapyddion</a:t>
            </a:r>
            <a:endParaRPr lang="en-US" sz="3200" dirty="0" smtClean="0"/>
          </a:p>
          <a:p>
            <a:pPr lvl="1"/>
            <a:r>
              <a:rPr lang="en-US" sz="3200" dirty="0" smtClean="0"/>
              <a:t>Tim </a:t>
            </a:r>
            <a:r>
              <a:rPr lang="en-US" sz="3200" dirty="0" err="1" smtClean="0"/>
              <a:t>Anabledd</a:t>
            </a:r>
            <a:r>
              <a:rPr lang="en-US" sz="3200" dirty="0" smtClean="0"/>
              <a:t> Plant</a:t>
            </a:r>
          </a:p>
          <a:p>
            <a:pPr lvl="1"/>
            <a:r>
              <a:rPr lang="en-US" sz="3200" dirty="0" err="1" smtClean="0"/>
              <a:t>Gwybodaeth</a:t>
            </a:r>
            <a:r>
              <a:rPr lang="en-US" sz="3200" dirty="0" smtClean="0"/>
              <a:t> </a:t>
            </a:r>
            <a:r>
              <a:rPr lang="en-US" sz="3200" dirty="0" err="1" smtClean="0"/>
              <a:t>feddygol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61136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Myrddin</a:t>
            </a:r>
            <a:r>
              <a:rPr lang="en-US" dirty="0" smtClean="0"/>
              <a:t> Special needs Unit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600" dirty="0" smtClean="0"/>
              <a:t>SLD, PMLD, ASD </a:t>
            </a:r>
          </a:p>
          <a:p>
            <a:r>
              <a:rPr lang="en-US" sz="3600" dirty="0" smtClean="0"/>
              <a:t>Entry via panel system depending on evidence presented which includes reports written by: </a:t>
            </a:r>
          </a:p>
          <a:p>
            <a:pPr lvl="1"/>
            <a:r>
              <a:rPr lang="en-US" sz="3200" dirty="0" smtClean="0"/>
              <a:t>Educational Psychologists</a:t>
            </a:r>
          </a:p>
          <a:p>
            <a:pPr lvl="1"/>
            <a:r>
              <a:rPr lang="en-US" sz="3200" dirty="0" smtClean="0"/>
              <a:t>Speech and Language Therapists</a:t>
            </a:r>
          </a:p>
          <a:p>
            <a:pPr lvl="1"/>
            <a:r>
              <a:rPr lang="en-US" sz="3200" dirty="0" smtClean="0"/>
              <a:t>Occupational Therapists </a:t>
            </a:r>
          </a:p>
          <a:p>
            <a:pPr lvl="1"/>
            <a:r>
              <a:rPr lang="en-US" sz="3200" dirty="0" smtClean="0"/>
              <a:t>Physiotherapists</a:t>
            </a:r>
          </a:p>
          <a:p>
            <a:pPr lvl="1"/>
            <a:r>
              <a:rPr lang="en-US" sz="3200" dirty="0" smtClean="0"/>
              <a:t>Child disability team</a:t>
            </a:r>
          </a:p>
          <a:p>
            <a:pPr lvl="1"/>
            <a:r>
              <a:rPr lang="en-US" sz="3200" dirty="0" smtClean="0"/>
              <a:t>Medical information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8931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Nofio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Swimming</a:t>
            </a:r>
            <a:r>
              <a:rPr lang="en-US" dirty="0"/>
              <a:t> 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99614" y="1825625"/>
            <a:ext cx="70753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77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Hydrotherapi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Hydro </a:t>
            </a:r>
            <a:r>
              <a:rPr lang="en-US" dirty="0"/>
              <a:t>therapy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36395" y="1825625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040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PECS - picture exchange communication system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56855" y="1891279"/>
            <a:ext cx="6278290" cy="4484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64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Amserlenni</a:t>
            </a:r>
            <a:r>
              <a:rPr lang="en-US" dirty="0" smtClean="0"/>
              <a:t> </a:t>
            </a:r>
            <a:r>
              <a:rPr lang="en-US" dirty="0" err="1" smtClean="0"/>
              <a:t>gweledol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Visual </a:t>
            </a:r>
            <a:r>
              <a:rPr lang="en-US" dirty="0"/>
              <a:t>timetables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73383" y="1690688"/>
            <a:ext cx="6696220" cy="4804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62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Ystafell</a:t>
            </a:r>
            <a:r>
              <a:rPr lang="en-US" dirty="0" smtClean="0"/>
              <a:t> UV</a:t>
            </a:r>
            <a:br>
              <a:rPr lang="en-US" dirty="0" smtClean="0"/>
            </a:br>
            <a:r>
              <a:rPr lang="en-US" dirty="0" smtClean="0"/>
              <a:t>UV </a:t>
            </a:r>
            <a:r>
              <a:rPr lang="en-US" dirty="0"/>
              <a:t>room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47107" y="1825625"/>
            <a:ext cx="738036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87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Snoezlen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314" y="1690688"/>
            <a:ext cx="4408360" cy="2933563"/>
          </a:xfrm>
          <a:prstGeom prst="rect">
            <a:avLst/>
          </a:prstGeo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6208" y="1690688"/>
            <a:ext cx="6136478" cy="3451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47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Tac </a:t>
            </a:r>
            <a:r>
              <a:rPr lang="en-US" dirty="0" err="1" smtClean="0"/>
              <a:t>pac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51760" y="1934803"/>
            <a:ext cx="6135687" cy="4080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86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Hyfedredd</a:t>
            </a:r>
            <a:r>
              <a:rPr lang="en-US" dirty="0" smtClean="0"/>
              <a:t> </a:t>
            </a:r>
            <a:r>
              <a:rPr lang="en-US" dirty="0" err="1" smtClean="0"/>
              <a:t>beicio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Bike </a:t>
            </a:r>
            <a:r>
              <a:rPr lang="en-US" dirty="0"/>
              <a:t>ability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0775" y="2018101"/>
            <a:ext cx="10233025" cy="3966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45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Marchogaeth</a:t>
            </a:r>
            <a:r>
              <a:rPr lang="en-US" dirty="0" smtClean="0"/>
              <a:t> </a:t>
            </a:r>
            <a:r>
              <a:rPr lang="en-US" dirty="0" err="1"/>
              <a:t>i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anabl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Disability </a:t>
            </a:r>
            <a:r>
              <a:rPr lang="en-US" dirty="0"/>
              <a:t>horse riding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9215" y="1959925"/>
            <a:ext cx="5693372" cy="426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51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Sgio</a:t>
            </a:r>
            <a:r>
              <a:rPr lang="en-US" dirty="0" smtClean="0"/>
              <a:t> </a:t>
            </a:r>
            <a:r>
              <a:rPr lang="en-US" dirty="0" err="1" smtClean="0"/>
              <a:t>llethr</a:t>
            </a:r>
            <a:r>
              <a:rPr lang="en-US" dirty="0" smtClean="0"/>
              <a:t> </a:t>
            </a:r>
            <a:r>
              <a:rPr lang="en-US" dirty="0" err="1" smtClean="0"/>
              <a:t>sych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Dry slope ski-</a:t>
            </a:r>
            <a:r>
              <a:rPr lang="en-US" dirty="0" err="1" smtClean="0"/>
              <a:t>ing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431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95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Syrffio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Surfing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8806" y="1825625"/>
            <a:ext cx="7236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Therapi</a:t>
            </a:r>
            <a:r>
              <a:rPr lang="en-US" dirty="0" smtClean="0"/>
              <a:t> </a:t>
            </a:r>
            <a:r>
              <a:rPr lang="en-US" dirty="0"/>
              <a:t>L</a:t>
            </a:r>
            <a:r>
              <a:rPr lang="en-US" dirty="0" smtClean="0"/>
              <a:t>ego</a:t>
            </a:r>
            <a:br>
              <a:rPr lang="en-US" dirty="0" smtClean="0"/>
            </a:br>
            <a:r>
              <a:rPr lang="en-US" dirty="0" smtClean="0"/>
              <a:t>Lego </a:t>
            </a:r>
            <a:r>
              <a:rPr lang="en-US" dirty="0"/>
              <a:t>therapy 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7226" y="1825625"/>
            <a:ext cx="790012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17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plant </a:t>
            </a:r>
            <a:r>
              <a:rPr lang="en-US" dirty="0" err="1"/>
              <a:t>i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gymuned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Taking </a:t>
            </a:r>
            <a:r>
              <a:rPr lang="en-US" dirty="0"/>
              <a:t>children into the </a:t>
            </a:r>
            <a:r>
              <a:rPr lang="en-US" dirty="0" smtClean="0"/>
              <a:t>locality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44787" y="2299494"/>
            <a:ext cx="6985000" cy="340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0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Codi </a:t>
            </a:r>
            <a:r>
              <a:rPr lang="en-US" dirty="0" err="1" smtClean="0"/>
              <a:t>arian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Fundraising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431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44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Arsyllu</a:t>
            </a:r>
            <a:r>
              <a:rPr lang="en-US" dirty="0" smtClean="0"/>
              <a:t> </a:t>
            </a:r>
            <a:r>
              <a:rPr lang="en-US" dirty="0" err="1" smtClean="0"/>
              <a:t>llygad</a:t>
            </a:r>
            <a:r>
              <a:rPr lang="en-US" dirty="0" smtClean="0"/>
              <a:t> Tobi</a:t>
            </a:r>
            <a:br>
              <a:rPr lang="en-US" dirty="0" smtClean="0"/>
            </a:br>
            <a:r>
              <a:rPr lang="en-US" dirty="0" smtClean="0"/>
              <a:t>Tobi eye gaze</a:t>
            </a:r>
            <a:endParaRPr lang="en-US" dirty="0"/>
          </a:p>
        </p:txBody>
      </p:sp>
      <p:pic>
        <p:nvPicPr>
          <p:cNvPr id="6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431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21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Arsyllu</a:t>
            </a:r>
            <a:r>
              <a:rPr lang="en-US" dirty="0"/>
              <a:t> </a:t>
            </a:r>
            <a:r>
              <a:rPr lang="en-US" dirty="0" err="1"/>
              <a:t>llygad</a:t>
            </a:r>
            <a:r>
              <a:rPr lang="en-US" dirty="0"/>
              <a:t> Tobi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Tobi </a:t>
            </a:r>
            <a:r>
              <a:rPr lang="en-US" dirty="0"/>
              <a:t>eye gaze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431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833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Technoleg</a:t>
            </a:r>
            <a:r>
              <a:rPr lang="en-US" dirty="0" smtClean="0"/>
              <a:t> </a:t>
            </a:r>
            <a:r>
              <a:rPr lang="en-US" dirty="0" err="1" smtClean="0"/>
              <a:t>cynorthwyol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Assistive technology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51419" y="1930129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46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www.youtube.com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watch?v</a:t>
            </a:r>
            <a:r>
              <a:rPr lang="en-US" dirty="0">
                <a:hlinkClick r:id="rId2"/>
              </a:rPr>
              <a:t>=5KPyCXlgokU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22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Canolfan</a:t>
            </a:r>
            <a:r>
              <a:rPr lang="en-US" dirty="0" smtClean="0"/>
              <a:t> </a:t>
            </a:r>
            <a:r>
              <a:rPr lang="en-US" dirty="0" err="1" smtClean="0"/>
              <a:t>Cothi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56217" y="1825625"/>
            <a:ext cx="696214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784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Y </a:t>
            </a:r>
            <a:r>
              <a:rPr lang="en-US" dirty="0" err="1" smtClean="0"/>
              <a:t>Ganolfan</a:t>
            </a:r>
            <a:r>
              <a:rPr lang="en-US" dirty="0" smtClean="0"/>
              <a:t> ACE</a:t>
            </a:r>
            <a:br>
              <a:rPr lang="en-US" dirty="0" smtClean="0"/>
            </a:br>
            <a:r>
              <a:rPr lang="en-US" dirty="0" smtClean="0"/>
              <a:t>The ACE Centre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710" y="2030899"/>
            <a:ext cx="4926237" cy="4351338"/>
          </a:xfrm>
        </p:spPr>
        <p:txBody>
          <a:bodyPr/>
          <a:lstStyle/>
          <a:p>
            <a:r>
              <a:rPr lang="en-US" sz="3600" dirty="0" err="1" smtClean="0"/>
              <a:t>Asesu</a:t>
            </a:r>
            <a:r>
              <a:rPr lang="en-US" sz="3600" dirty="0" smtClean="0"/>
              <a:t> plant </a:t>
            </a:r>
            <a:r>
              <a:rPr lang="en-US" sz="3600" dirty="0" err="1" smtClean="0"/>
              <a:t>â</a:t>
            </a:r>
            <a:r>
              <a:rPr lang="en-US" sz="3600" dirty="0" smtClean="0"/>
              <a:t> </a:t>
            </a:r>
            <a:r>
              <a:rPr lang="en-US" sz="3600" dirty="0" err="1" smtClean="0"/>
              <a:t>sgiliau</a:t>
            </a:r>
            <a:r>
              <a:rPr lang="en-US" sz="3600" dirty="0" smtClean="0"/>
              <a:t> </a:t>
            </a:r>
            <a:r>
              <a:rPr lang="en-US" sz="3600" dirty="0" err="1" smtClean="0"/>
              <a:t>cyfathrebu</a:t>
            </a:r>
            <a:r>
              <a:rPr lang="en-US" sz="3600" dirty="0" smtClean="0"/>
              <a:t> </a:t>
            </a:r>
            <a:r>
              <a:rPr lang="en-US" sz="3600" dirty="0" err="1" smtClean="0"/>
              <a:t>cymhleth</a:t>
            </a:r>
            <a:endParaRPr lang="en-US" sz="3600" dirty="0" smtClean="0"/>
          </a:p>
          <a:p>
            <a:r>
              <a:rPr lang="en-US" sz="3600" dirty="0" smtClean="0"/>
              <a:t>Tim </a:t>
            </a:r>
            <a:r>
              <a:rPr lang="en-US" sz="3600" dirty="0" err="1" smtClean="0"/>
              <a:t>aml-ddisgyblaethol</a:t>
            </a:r>
            <a:endParaRPr lang="en-US" sz="3600" dirty="0" smtClean="0"/>
          </a:p>
          <a:p>
            <a:r>
              <a:rPr lang="en-US" sz="3600" dirty="0" err="1" smtClean="0"/>
              <a:t>Hyfforddiant</a:t>
            </a:r>
            <a:endParaRPr lang="en-US" sz="3600" dirty="0" smtClean="0"/>
          </a:p>
          <a:p>
            <a:r>
              <a:rPr lang="en-US" sz="3600" dirty="0" err="1" smtClean="0"/>
              <a:t>Gwybodaeth</a:t>
            </a:r>
            <a:endParaRPr lang="en-US" sz="3600" dirty="0" smtClean="0"/>
          </a:p>
          <a:p>
            <a:r>
              <a:rPr lang="en-US" sz="3600" dirty="0" err="1" smtClean="0"/>
              <a:t>Ymchwil</a:t>
            </a:r>
            <a:r>
              <a:rPr lang="en-US" sz="3600" dirty="0" smtClean="0"/>
              <a:t> a </a:t>
            </a:r>
            <a:r>
              <a:rPr lang="en-US" sz="3600" dirty="0" err="1" smtClean="0"/>
              <a:t>Datblygiad</a:t>
            </a:r>
            <a:endParaRPr lang="en-US" sz="3600" dirty="0" smtClean="0"/>
          </a:p>
          <a:p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5527" y="1825625"/>
            <a:ext cx="5776771" cy="4332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569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gwestiynau</a:t>
            </a:r>
            <a:r>
              <a:rPr lang="en-US" dirty="0" smtClean="0"/>
              <a:t>?</a:t>
            </a:r>
            <a:br>
              <a:rPr lang="en-US" dirty="0" smtClean="0"/>
            </a:br>
            <a:r>
              <a:rPr lang="en-US" dirty="0" smtClean="0"/>
              <a:t>Any questions?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61264" y="1874225"/>
            <a:ext cx="508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80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862</TotalTime>
  <Words>388</Words>
  <Application>Microsoft Macintosh PowerPoint</Application>
  <PresentationFormat>Widescreen</PresentationFormat>
  <Paragraphs>113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Calibri</vt:lpstr>
      <vt:lpstr>Corbel</vt:lpstr>
      <vt:lpstr>Helvetica</vt:lpstr>
      <vt:lpstr>Mangal</vt:lpstr>
      <vt:lpstr>Arial</vt:lpstr>
      <vt:lpstr>Depth</vt:lpstr>
      <vt:lpstr>Cefnogi dysgwyr bregus Supporting  vulnerable learners</vt:lpstr>
      <vt:lpstr>Ysgol Myrddin CP School  Cynradd Prif Ffrwd/Mainstream Primary</vt:lpstr>
      <vt:lpstr>Ysgol Gynradd Myrddin CP School</vt:lpstr>
      <vt:lpstr>Dechrau’n Deg</vt:lpstr>
      <vt:lpstr>Flying start</vt:lpstr>
      <vt:lpstr>Prif Ffrwd</vt:lpstr>
      <vt:lpstr>Mainstream</vt:lpstr>
      <vt:lpstr>Uned Anghenion Arbennig Myrddin Myrddin Special Needs Unit</vt:lpstr>
      <vt:lpstr>Maes Chwarae Playground</vt:lpstr>
      <vt:lpstr>Chwarae meddal a phwll peli Soft play and ball pool</vt:lpstr>
      <vt:lpstr>Uned Anghenion Arbennig Myrddin</vt:lpstr>
      <vt:lpstr>Myrddin Special needs Unit</vt:lpstr>
      <vt:lpstr>Nofio Swimming </vt:lpstr>
      <vt:lpstr>Hydrotherapi Hydro therapy</vt:lpstr>
      <vt:lpstr>PECS - picture exchange communication system</vt:lpstr>
      <vt:lpstr>Amserlenni gweledol Visual timetables</vt:lpstr>
      <vt:lpstr>Ystafell UV UV room</vt:lpstr>
      <vt:lpstr>Snoezlen</vt:lpstr>
      <vt:lpstr>Tac pac</vt:lpstr>
      <vt:lpstr>Hyfedredd beicio Bike ability</vt:lpstr>
      <vt:lpstr>Marchogaeth i’r anabl Disability horse riding</vt:lpstr>
      <vt:lpstr>Sgio llethr sych Dry slope ski-ing</vt:lpstr>
      <vt:lpstr>Syrffio Surfing </vt:lpstr>
      <vt:lpstr>Therapi Lego Lego therapy </vt:lpstr>
      <vt:lpstr>Mynd allan â’r plant i’r gymuned Taking children into the locality</vt:lpstr>
      <vt:lpstr>Codi arian Fundraising</vt:lpstr>
      <vt:lpstr>Arsyllu llygad Tobi Tobi eye gaze</vt:lpstr>
      <vt:lpstr>Arsyllu llygad Tobi  Tobi eye gaze</vt:lpstr>
      <vt:lpstr>Technoleg cynorthwyol Assistive technology</vt:lpstr>
      <vt:lpstr>PowerPoint Presentation</vt:lpstr>
      <vt:lpstr>Canolfan Cothi</vt:lpstr>
      <vt:lpstr>Y Ganolfan ACE The ACE Centre</vt:lpstr>
      <vt:lpstr>Unrhyw gwestiynau? Any questions?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Gail Parker</dc:creator>
  <cp:lastModifiedBy>Nanna Ryder</cp:lastModifiedBy>
  <cp:revision>20</cp:revision>
  <dcterms:created xsi:type="dcterms:W3CDTF">2018-03-13T07:46:10Z</dcterms:created>
  <dcterms:modified xsi:type="dcterms:W3CDTF">2018-03-15T11:19:35Z</dcterms:modified>
</cp:coreProperties>
</file>