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29"/>
  </p:notesMasterIdLst>
  <p:sldIdLst>
    <p:sldId id="256" r:id="rId2"/>
    <p:sldId id="77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771" r:id="rId18"/>
    <p:sldId id="777" r:id="rId19"/>
    <p:sldId id="778" r:id="rId20"/>
    <p:sldId id="271" r:id="rId21"/>
    <p:sldId id="272" r:id="rId22"/>
    <p:sldId id="273" r:id="rId23"/>
    <p:sldId id="274" r:id="rId24"/>
    <p:sldId id="275" r:id="rId25"/>
    <p:sldId id="774" r:id="rId26"/>
    <p:sldId id="775" r:id="rId27"/>
    <p:sldId id="768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31EAC36-CC53-4B31-AC7C-C77A81743C14}">
          <p14:sldIdLst>
            <p14:sldId id="256"/>
            <p14:sldId id="77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771"/>
            <p14:sldId id="777"/>
            <p14:sldId id="778"/>
            <p14:sldId id="271"/>
            <p14:sldId id="272"/>
            <p14:sldId id="273"/>
            <p14:sldId id="274"/>
            <p14:sldId id="275"/>
            <p14:sldId id="774"/>
            <p14:sldId id="775"/>
            <p14:sldId id="7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80521" autoAdjust="0"/>
  </p:normalViewPr>
  <p:slideViewPr>
    <p:cSldViewPr snapToGrid="0">
      <p:cViewPr varScale="1">
        <p:scale>
          <a:sx n="92" d="100"/>
          <a:sy n="92" d="100"/>
        </p:scale>
        <p:origin x="120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648E42-A432-44D4-A58E-B24D8D1F9A30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1CBF2B-955C-44EB-841A-C2173974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0059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Run off – Allows control but space to not hit. Steering and</a:t>
            </a:r>
            <a:r>
              <a:rPr lang="en-GB" baseline="0" dirty="0"/>
              <a:t> braking available, but car won’t slow on its own!</a:t>
            </a:r>
            <a:endParaRPr lang="en-GB" dirty="0"/>
          </a:p>
          <a:p>
            <a:r>
              <a:rPr lang="en-GB" dirty="0"/>
              <a:t>Gravel – less control slows car if digs in but this can lead to roll over. Little</a:t>
            </a:r>
            <a:r>
              <a:rPr lang="en-GB" baseline="0" dirty="0"/>
              <a:t> steering, braking available. Can launch car!!!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1CBF2B-955C-44EB-841A-C217397496F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420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>
            <a:extLst>
              <a:ext uri="{FF2B5EF4-FFF2-40B4-BE49-F238E27FC236}">
                <a16:creationId xmlns:a16="http://schemas.microsoft.com/office/drawing/2014/main" id="{445362A7-E4AA-4084-8140-BBED0791ED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9236CED-44AB-4939-AA20-E36CE7306EA5}" type="slidenum">
              <a:rPr lang="en-US" altLang="en-US"/>
              <a:pPr eaLnBrk="1" hangingPunct="1">
                <a:spcBef>
                  <a:spcPct val="0"/>
                </a:spcBef>
              </a:pPr>
              <a:t>17</a:t>
            </a:fld>
            <a:endParaRPr lang="en-US" altLang="en-US"/>
          </a:p>
        </p:txBody>
      </p:sp>
      <p:sp>
        <p:nvSpPr>
          <p:cNvPr id="82947" name="Rectangle 2">
            <a:extLst>
              <a:ext uri="{FF2B5EF4-FFF2-40B4-BE49-F238E27FC236}">
                <a16:creationId xmlns:a16="http://schemas.microsoft.com/office/drawing/2014/main" id="{511E3820-1220-4386-BD01-18247D137640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8" name="Rectangle 3">
            <a:extLst>
              <a:ext uri="{FF2B5EF4-FFF2-40B4-BE49-F238E27FC236}">
                <a16:creationId xmlns:a16="http://schemas.microsoft.com/office/drawing/2014/main" id="{5EB96A7A-EAA6-4264-BB5B-5F660AFA05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Slide Image Placeholder 1">
            <a:extLst>
              <a:ext uri="{FF2B5EF4-FFF2-40B4-BE49-F238E27FC236}">
                <a16:creationId xmlns:a16="http://schemas.microsoft.com/office/drawing/2014/main" id="{CDBA7298-DEE7-4835-A739-1E7D0F71056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2403" name="Notes Placeholder 2">
            <a:extLst>
              <a:ext uri="{FF2B5EF4-FFF2-40B4-BE49-F238E27FC236}">
                <a16:creationId xmlns:a16="http://schemas.microsoft.com/office/drawing/2014/main" id="{746BE06C-41F2-440F-8398-9787B3FAB3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02404" name="Slide Number Placeholder 3">
            <a:extLst>
              <a:ext uri="{FF2B5EF4-FFF2-40B4-BE49-F238E27FC236}">
                <a16:creationId xmlns:a16="http://schemas.microsoft.com/office/drawing/2014/main" id="{4367C953-AE5E-4319-AF95-B8FFF73CE2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09CBB98-41CC-4D80-8484-BE189199DD5F}" type="slidenum">
              <a:rPr lang="en-US" altLang="en-US"/>
              <a:pPr eaLnBrk="1" hangingPunct="1">
                <a:spcBef>
                  <a:spcPct val="0"/>
                </a:spcBef>
              </a:pPr>
              <a:t>25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Slide Image Placeholder 1">
            <a:extLst>
              <a:ext uri="{FF2B5EF4-FFF2-40B4-BE49-F238E27FC236}">
                <a16:creationId xmlns:a16="http://schemas.microsoft.com/office/drawing/2014/main" id="{66343BDA-A0DD-4B12-9863-22A6EE60DD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3427" name="Notes Placeholder 2">
            <a:extLst>
              <a:ext uri="{FF2B5EF4-FFF2-40B4-BE49-F238E27FC236}">
                <a16:creationId xmlns:a16="http://schemas.microsoft.com/office/drawing/2014/main" id="{8BE2DD69-77CD-4CA3-9D2D-21ACC4C6C9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03428" name="Slide Number Placeholder 3">
            <a:extLst>
              <a:ext uri="{FF2B5EF4-FFF2-40B4-BE49-F238E27FC236}">
                <a16:creationId xmlns:a16="http://schemas.microsoft.com/office/drawing/2014/main" id="{4D40D54A-B557-49B8-A5C3-9F0CAFE676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FAAB8C6-5D4A-4353-B56F-039D923A0454}" type="slidenum">
              <a:rPr lang="en-US" altLang="en-US"/>
              <a:pPr eaLnBrk="1" hangingPunct="1">
                <a:spcBef>
                  <a:spcPct val="0"/>
                </a:spcBef>
              </a:pPr>
              <a:t>26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Slide Image Placeholder 1">
            <a:extLst>
              <a:ext uri="{FF2B5EF4-FFF2-40B4-BE49-F238E27FC236}">
                <a16:creationId xmlns:a16="http://schemas.microsoft.com/office/drawing/2014/main" id="{93F77650-A213-41CF-8814-2B835A913D0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4451" name="Notes Placeholder 2">
            <a:extLst>
              <a:ext uri="{FF2B5EF4-FFF2-40B4-BE49-F238E27FC236}">
                <a16:creationId xmlns:a16="http://schemas.microsoft.com/office/drawing/2014/main" id="{73808C5B-E781-49E1-BBFD-9B355D3DD7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04452" name="Slide Number Placeholder 3">
            <a:extLst>
              <a:ext uri="{FF2B5EF4-FFF2-40B4-BE49-F238E27FC236}">
                <a16:creationId xmlns:a16="http://schemas.microsoft.com/office/drawing/2014/main" id="{B292652C-C3B8-4258-89F0-19B18EFDD0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9CFC77C-1F41-4AAD-9CEE-75A8764499EB}" type="slidenum">
              <a:rPr lang="en-US" altLang="en-US"/>
              <a:pPr eaLnBrk="1" hangingPunct="1">
                <a:spcBef>
                  <a:spcPct val="0"/>
                </a:spcBef>
              </a:pPr>
              <a:t>27</a:t>
            </a:fld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1/28/2020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1/28/2020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wumql5x7W84" TargetMode="External"/><Relationship Id="rId1" Type="http://schemas.openxmlformats.org/officeDocument/2006/relationships/video" Target="https://www.youtube.com/embed/pwGgRUkrnng" TargetMode="External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-u4dZKrUPM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Moh5hZAaZk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1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_s3QOpwXzY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g"/><Relationship Id="rId2" Type="http://schemas.openxmlformats.org/officeDocument/2006/relationships/hyperlink" Target="http://www.autopowerindustries.com/Images/lg/DSC_284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gif"/><Relationship Id="rId5" Type="http://schemas.openxmlformats.org/officeDocument/2006/relationships/image" Target="../media/image24.png"/><Relationship Id="rId4" Type="http://schemas.openxmlformats.org/officeDocument/2006/relationships/image" Target="../media/image2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Y-BubRxXm4" TargetMode="External"/><Relationship Id="rId5" Type="http://schemas.openxmlformats.org/officeDocument/2006/relationships/image" Target="../media/image39.png"/><Relationship Id="rId4" Type="http://schemas.openxmlformats.org/officeDocument/2006/relationships/image" Target="../media/image3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Vehicle Systems	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Crashworthiness in Motorsport</a:t>
            </a:r>
          </a:p>
        </p:txBody>
      </p:sp>
    </p:spTree>
    <p:extLst>
      <p:ext uri="{BB962C8B-B14F-4D97-AF65-F5344CB8AC3E}">
        <p14:creationId xmlns:p14="http://schemas.microsoft.com/office/powerpoint/2010/main" val="2781725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E8F75-4BE5-4CBB-9585-BA77872F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of NCAP testing</a:t>
            </a:r>
          </a:p>
        </p:txBody>
      </p:sp>
      <p:pic>
        <p:nvPicPr>
          <p:cNvPr id="4" name="Online Media 3" title="Euro NCAP crash testing an old Rover 100 and a recent Honda Jazz">
            <a:hlinkClick r:id="" action="ppaction://media"/>
            <a:extLst>
              <a:ext uri="{FF2B5EF4-FFF2-40B4-BE49-F238E27FC236}">
                <a16:creationId xmlns:a16="http://schemas.microsoft.com/office/drawing/2014/main" id="{F31F6E7B-0CFA-431D-93AA-6020CF339C2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57224" y="1901681"/>
            <a:ext cx="4572000" cy="2571750"/>
          </a:xfrm>
          <a:prstGeom prst="rect">
            <a:avLst/>
          </a:prstGeom>
        </p:spPr>
      </p:pic>
      <p:pic>
        <p:nvPicPr>
          <p:cNvPr id="5" name="Online Media 4" title="Thatcham Euro NCAP vehicle safety testing">
            <a:hlinkClick r:id="" action="ppaction://media"/>
            <a:extLst>
              <a:ext uri="{FF2B5EF4-FFF2-40B4-BE49-F238E27FC236}">
                <a16:creationId xmlns:a16="http://schemas.microsoft.com/office/drawing/2014/main" id="{6DD0A0D4-CB9B-48E5-9952-0F7A0873B229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6522027" y="1901681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355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Motorsport Accidents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6748" y="1576620"/>
            <a:ext cx="10753725" cy="3766185"/>
          </a:xfrm>
        </p:spPr>
        <p:txBody>
          <a:bodyPr/>
          <a:lstStyle/>
          <a:p>
            <a:r>
              <a:rPr lang="en-GB" dirty="0"/>
              <a:t>Accidents are a part of racing</a:t>
            </a:r>
          </a:p>
          <a:p>
            <a:endParaRPr lang="en-GB" dirty="0"/>
          </a:p>
          <a:p>
            <a:r>
              <a:rPr lang="en-GB" dirty="0"/>
              <a:t>Many can be fatal;</a:t>
            </a:r>
          </a:p>
          <a:p>
            <a:pPr lvl="1"/>
            <a:r>
              <a:rPr lang="en-GB" dirty="0"/>
              <a:t>- First fatality was Attilio </a:t>
            </a:r>
            <a:r>
              <a:rPr lang="en-GB" dirty="0" err="1"/>
              <a:t>Caffaratti</a:t>
            </a:r>
            <a:r>
              <a:rPr lang="en-GB" dirty="0"/>
              <a:t> died at the </a:t>
            </a:r>
            <a:r>
              <a:rPr lang="en-GB" dirty="0" err="1"/>
              <a:t>Coppa</a:t>
            </a:r>
            <a:r>
              <a:rPr lang="en-GB" dirty="0"/>
              <a:t> Florio in 1900.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- Most recent is </a:t>
            </a:r>
            <a:r>
              <a:rPr lang="en-GB" dirty="0" err="1"/>
              <a:t>Anthoine</a:t>
            </a:r>
            <a:r>
              <a:rPr lang="en-GB" dirty="0"/>
              <a:t> Hubert who died on the 31</a:t>
            </a:r>
            <a:r>
              <a:rPr lang="en-GB" baseline="30000" dirty="0"/>
              <a:t>st</a:t>
            </a:r>
            <a:r>
              <a:rPr lang="en-GB" dirty="0"/>
              <a:t> August 2019 (FIA Formula 2)</a:t>
            </a:r>
          </a:p>
        </p:txBody>
      </p:sp>
      <p:pic>
        <p:nvPicPr>
          <p:cNvPr id="7" name="T-u4dZKrUPM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376697" y="4138179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516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Deaths that shock the industry</a:t>
            </a:r>
          </a:p>
        </p:txBody>
      </p:sp>
      <p:pic>
        <p:nvPicPr>
          <p:cNvPr id="4" name="RMoh5hZAaZk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75107" y="2437935"/>
            <a:ext cx="4572000" cy="25717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5265" y="1870364"/>
            <a:ext cx="651717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1955 – Le Mans Motorsport Disaster</a:t>
            </a:r>
          </a:p>
          <a:p>
            <a:r>
              <a:rPr lang="en-GB" dirty="0"/>
              <a:t>	- </a:t>
            </a:r>
            <a:r>
              <a:rPr lang="en-GB" i="1" dirty="0"/>
              <a:t>80 dead and 100’s injured</a:t>
            </a:r>
          </a:p>
          <a:p>
            <a:endParaRPr lang="en-GB" i="1" dirty="0"/>
          </a:p>
          <a:p>
            <a:endParaRPr lang="en-GB" i="1" dirty="0"/>
          </a:p>
          <a:p>
            <a:r>
              <a:rPr lang="en-GB" dirty="0"/>
              <a:t>1994 – San Marino Grand Prix, Italy</a:t>
            </a:r>
          </a:p>
          <a:p>
            <a:r>
              <a:rPr lang="en-GB" dirty="0"/>
              <a:t>	- </a:t>
            </a:r>
            <a:r>
              <a:rPr lang="en-GB" i="1" dirty="0"/>
              <a:t>Roland </a:t>
            </a:r>
            <a:r>
              <a:rPr lang="en-GB" i="1" dirty="0" err="1"/>
              <a:t>Ratzenberger</a:t>
            </a:r>
            <a:r>
              <a:rPr lang="en-GB" i="1" dirty="0"/>
              <a:t> and </a:t>
            </a:r>
            <a:r>
              <a:rPr lang="en-GB" i="1" dirty="0" err="1"/>
              <a:t>Aryton</a:t>
            </a:r>
            <a:r>
              <a:rPr lang="en-GB" i="1" dirty="0"/>
              <a:t> Senna died</a:t>
            </a:r>
          </a:p>
          <a:p>
            <a:r>
              <a:rPr lang="en-GB" i="1" dirty="0"/>
              <a:t>	- Rubens </a:t>
            </a:r>
            <a:r>
              <a:rPr lang="en-GB" i="1" dirty="0" err="1"/>
              <a:t>Barrichello</a:t>
            </a:r>
            <a:r>
              <a:rPr lang="en-GB" i="1" dirty="0"/>
              <a:t> had a life threatening accident in practice</a:t>
            </a:r>
          </a:p>
          <a:p>
            <a:endParaRPr lang="en-GB" i="1" dirty="0"/>
          </a:p>
          <a:p>
            <a:endParaRPr lang="en-GB" i="1" dirty="0"/>
          </a:p>
          <a:p>
            <a:r>
              <a:rPr lang="en-GB" dirty="0"/>
              <a:t>2009 – Formula 2 race, Brands Hatch</a:t>
            </a:r>
          </a:p>
          <a:p>
            <a:r>
              <a:rPr lang="en-GB" dirty="0"/>
              <a:t>	</a:t>
            </a:r>
            <a:r>
              <a:rPr lang="en-GB" i="1" dirty="0"/>
              <a:t>- Henry Surtees dies after being hit by loose wheel</a:t>
            </a:r>
          </a:p>
          <a:p>
            <a:endParaRPr lang="en-GB" i="1" dirty="0"/>
          </a:p>
          <a:p>
            <a:r>
              <a:rPr lang="en-GB" dirty="0"/>
              <a:t>2014 – Japanese Grand Prix, </a:t>
            </a:r>
            <a:r>
              <a:rPr lang="en-GB" dirty="0" err="1"/>
              <a:t>Suzuka</a:t>
            </a:r>
            <a:endParaRPr lang="en-GB" dirty="0"/>
          </a:p>
          <a:p>
            <a:r>
              <a:rPr lang="en-GB" dirty="0"/>
              <a:t>	</a:t>
            </a:r>
            <a:r>
              <a:rPr lang="en-GB" i="1" dirty="0"/>
              <a:t>- Jules Bianchi slid off a wet track and hit a tractor crane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174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Crashing in Motorsport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Best not to crash or crash at low speed</a:t>
            </a:r>
          </a:p>
          <a:p>
            <a:pPr lvl="1"/>
            <a:r>
              <a:rPr lang="en-GB" i="1" dirty="0"/>
              <a:t>Kinetic energy is proportional to Velocity</a:t>
            </a:r>
            <a:r>
              <a:rPr lang="en-GB" i="1" baseline="30000" dirty="0"/>
              <a:t>2</a:t>
            </a:r>
          </a:p>
          <a:p>
            <a:pPr lvl="1"/>
            <a:endParaRPr lang="en-GB" i="1" baseline="30000" dirty="0"/>
          </a:p>
          <a:p>
            <a:pPr marL="4572" lvl="1" indent="0">
              <a:buNone/>
            </a:pPr>
            <a:r>
              <a:rPr lang="en-GB" dirty="0"/>
              <a:t>How to limit likelihood of having a high speed accident….</a:t>
            </a:r>
          </a:p>
          <a:p>
            <a:pPr marL="4572" lvl="1" indent="0">
              <a:buNone/>
            </a:pPr>
            <a:endParaRPr lang="en-GB" dirty="0"/>
          </a:p>
          <a:p>
            <a:pPr marL="4572" lvl="1" indent="0">
              <a:buNone/>
            </a:pPr>
            <a:r>
              <a:rPr lang="en-GB" dirty="0"/>
              <a:t>	</a:t>
            </a:r>
            <a:r>
              <a:rPr lang="en-GB" i="1" dirty="0"/>
              <a:t>- Power control</a:t>
            </a:r>
          </a:p>
          <a:p>
            <a:pPr marL="4572" lvl="1" indent="0">
              <a:buNone/>
            </a:pPr>
            <a:r>
              <a:rPr lang="en-GB" i="1" dirty="0"/>
              <a:t>	- Grip control</a:t>
            </a:r>
          </a:p>
          <a:p>
            <a:pPr marL="4572" lvl="1" indent="0">
              <a:buNone/>
            </a:pPr>
            <a:r>
              <a:rPr lang="en-GB" i="1" dirty="0"/>
              <a:t>	- Circuit control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9316" y="3554877"/>
            <a:ext cx="4314239" cy="2958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337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Race Car Regulations – limiting the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224" y="2011678"/>
            <a:ext cx="2723249" cy="3766185"/>
          </a:xfrm>
        </p:spPr>
        <p:txBody>
          <a:bodyPr/>
          <a:lstStyle/>
          <a:p>
            <a:pPr algn="ctr"/>
            <a:endParaRPr lang="en-GB" dirty="0"/>
          </a:p>
          <a:p>
            <a:pPr algn="ctr"/>
            <a:r>
              <a:rPr lang="en-GB" dirty="0"/>
              <a:t>Driver Safety</a:t>
            </a:r>
          </a:p>
          <a:p>
            <a:r>
              <a:rPr lang="en-GB" sz="1800" dirty="0"/>
              <a:t>- Roll cage / roll hoops</a:t>
            </a:r>
          </a:p>
          <a:p>
            <a:r>
              <a:rPr lang="en-GB" sz="1800" dirty="0"/>
              <a:t>- Deformable nose cones / side pods</a:t>
            </a:r>
          </a:p>
          <a:p>
            <a:r>
              <a:rPr lang="en-GB" sz="1800" dirty="0"/>
              <a:t>- Neck and head protection</a:t>
            </a:r>
          </a:p>
          <a:p>
            <a:pPr algn="ctr"/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821638" y="2011679"/>
            <a:ext cx="331899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85000"/>
              </a:lnSpc>
              <a:spcBef>
                <a:spcPts val="13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7472" indent="-3429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8640" indent="-54864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0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22960" indent="-82296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97280" indent="-109728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6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8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  <a:p>
            <a:pPr algn="ctr"/>
            <a:r>
              <a:rPr lang="en-GB" dirty="0"/>
              <a:t>Other competitor safety</a:t>
            </a:r>
          </a:p>
          <a:p>
            <a:r>
              <a:rPr lang="en-GB" sz="1800" dirty="0"/>
              <a:t>- Protrusions</a:t>
            </a:r>
          </a:p>
          <a:p>
            <a:r>
              <a:rPr lang="en-GB" sz="1800" dirty="0"/>
              <a:t>- Enclosed wheel formulas</a:t>
            </a:r>
          </a:p>
          <a:p>
            <a:r>
              <a:rPr lang="en-GB" sz="1800" dirty="0"/>
              <a:t>- Visibility (vision angles/mirrors)</a:t>
            </a:r>
          </a:p>
          <a:p>
            <a:r>
              <a:rPr lang="en-GB" sz="1800" dirty="0"/>
              <a:t>- Lighting</a:t>
            </a:r>
          </a:p>
          <a:p>
            <a:pPr algn="ctr"/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994627" y="2011678"/>
            <a:ext cx="2723249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85000"/>
              </a:lnSpc>
              <a:spcBef>
                <a:spcPts val="13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7472" indent="-3429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8640" indent="-54864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0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22960" indent="-82296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97280" indent="-109728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6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8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  <a:p>
            <a:pPr algn="ctr"/>
            <a:r>
              <a:rPr lang="en-GB" dirty="0"/>
              <a:t>Crowd Safety</a:t>
            </a:r>
          </a:p>
          <a:p>
            <a:r>
              <a:rPr lang="en-GB" sz="1800" dirty="0"/>
              <a:t>- Wheel tethers</a:t>
            </a:r>
          </a:p>
          <a:p>
            <a:r>
              <a:rPr lang="en-GB" sz="1800" dirty="0"/>
              <a:t>- Fencing </a:t>
            </a:r>
          </a:p>
          <a:p>
            <a:r>
              <a:rPr lang="en-GB" sz="1800" dirty="0"/>
              <a:t>- Proximity</a:t>
            </a:r>
          </a:p>
          <a:p>
            <a:pPr algn="ctr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4" r="7251"/>
          <a:stretch/>
        </p:blipFill>
        <p:spPr>
          <a:xfrm>
            <a:off x="8138159" y="4459542"/>
            <a:ext cx="2676699" cy="197970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56"/>
          <a:stretch/>
        </p:blipFill>
        <p:spPr>
          <a:xfrm>
            <a:off x="4079385" y="4591683"/>
            <a:ext cx="2967867" cy="18475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452" y="4522122"/>
            <a:ext cx="1860281" cy="216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673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Circuit issues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309" y="1838585"/>
            <a:ext cx="3751786" cy="234271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5404" y="339761"/>
            <a:ext cx="3798457" cy="284884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028" y="3869021"/>
            <a:ext cx="3787833" cy="25107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927" y="739834"/>
            <a:ext cx="3051615" cy="344146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885"/>
          <a:stretch/>
        </p:blipFill>
        <p:spPr>
          <a:xfrm>
            <a:off x="2008909" y="4415974"/>
            <a:ext cx="3760124" cy="2208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0690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off areas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507" y="1637292"/>
            <a:ext cx="3581340" cy="238606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3382" y="259773"/>
            <a:ext cx="6096000" cy="3429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9468" y="3813464"/>
            <a:ext cx="4462874" cy="2973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349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72" y="1612314"/>
            <a:ext cx="2664777" cy="2478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8036" y="4090513"/>
            <a:ext cx="3834800" cy="2684360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586" y="162934"/>
            <a:ext cx="8223250" cy="2503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425" y="4324775"/>
            <a:ext cx="3337011" cy="23515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9803" y="4348761"/>
            <a:ext cx="4110488" cy="232756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9020" y="2715641"/>
            <a:ext cx="2809182" cy="158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02696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Crash Structures</a:t>
            </a:r>
          </a:p>
        </p:txBody>
      </p:sp>
      <p:pic>
        <p:nvPicPr>
          <p:cNvPr id="7" name="Online Media 6">
            <a:hlinkClick r:id="" action="ppaction://media"/>
            <a:extLst>
              <a:ext uri="{FF2B5EF4-FFF2-40B4-BE49-F238E27FC236}">
                <a16:creationId xmlns:a16="http://schemas.microsoft.com/office/drawing/2014/main" id="{D2A59F7D-F8D5-4A13-B72B-34467B73250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66109" y="2067791"/>
            <a:ext cx="7259782" cy="4083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7282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D0BB8-40A2-4A26-9F52-953989130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Roll Cages</a:t>
            </a:r>
          </a:p>
        </p:txBody>
      </p:sp>
      <p:pic>
        <p:nvPicPr>
          <p:cNvPr id="4" name="Picture 3" descr="DSC_2840">
            <a:hlinkClick r:id="rId2"/>
            <a:extLst>
              <a:ext uri="{FF2B5EF4-FFF2-40B4-BE49-F238E27FC236}">
                <a16:creationId xmlns:a16="http://schemas.microsoft.com/office/drawing/2014/main" id="{92E28519-3840-4500-9770-62DB139F1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32" y="1746394"/>
            <a:ext cx="2857500" cy="277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730653-B21D-4EC9-9B3F-256C226B0D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8013" y="306477"/>
            <a:ext cx="4245555" cy="31708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F324AA9-586C-4965-A4AB-7B3EA48249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26951" y="3670432"/>
            <a:ext cx="3947677" cy="295747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0949FFF-CC3E-4A66-9C14-872D7CD9B1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3836" y="4355651"/>
            <a:ext cx="5819775" cy="22479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950BDB9-70E9-4536-BF15-95343116E4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14724" y="1548245"/>
            <a:ext cx="3996267" cy="224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8300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E3E52-ED97-4864-9EC9-1EF90632C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Roll Cages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3B2DB65-425A-48B9-A4D9-0F861E4C3A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6238"/>
          <a:stretch/>
        </p:blipFill>
        <p:spPr>
          <a:xfrm>
            <a:off x="5665748" y="1157355"/>
            <a:ext cx="6131659" cy="326197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577AD9-4A04-464E-A87A-EE0F944303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603" b="4225"/>
          <a:stretch/>
        </p:blipFill>
        <p:spPr>
          <a:xfrm>
            <a:off x="197165" y="2788343"/>
            <a:ext cx="5697026" cy="382385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1BAE33E-D4D1-4726-85CD-1DA91FB63E2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662" b="15921"/>
          <a:stretch/>
        </p:blipFill>
        <p:spPr>
          <a:xfrm>
            <a:off x="7024254" y="4419331"/>
            <a:ext cx="3986411" cy="2108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709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694CD-E206-4310-91EA-D0AD140A9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overview of 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54A92-A7B6-4D38-84B5-FF880484F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1870364"/>
            <a:ext cx="10753725" cy="4613563"/>
          </a:xfrm>
        </p:spPr>
        <p:txBody>
          <a:bodyPr>
            <a:normAutofit/>
          </a:bodyPr>
          <a:lstStyle/>
          <a:p>
            <a:r>
              <a:rPr lang="en-GB" sz="2800" dirty="0"/>
              <a:t>General specifications for Roll-Over Protection Systems</a:t>
            </a:r>
          </a:p>
          <a:p>
            <a:pPr lvl="1"/>
            <a:r>
              <a:rPr lang="en-GB" dirty="0"/>
              <a:t>- </a:t>
            </a:r>
            <a:r>
              <a:rPr lang="en-GB" sz="2000" dirty="0"/>
              <a:t>Main aim is that once installed, they substantially reduce the risk of injury to occupants. </a:t>
            </a:r>
          </a:p>
          <a:p>
            <a:pPr lvl="1"/>
            <a:endParaRPr lang="en-GB" sz="2000" dirty="0"/>
          </a:p>
          <a:p>
            <a:pPr marL="4572" lvl="1" indent="0">
              <a:buNone/>
            </a:pPr>
            <a:r>
              <a:rPr lang="en-GB" dirty="0"/>
              <a:t>ROPS must have adequate mountings and close fit to the body shell. </a:t>
            </a:r>
          </a:p>
          <a:p>
            <a:pPr marL="4572" lvl="1" indent="0">
              <a:buNone/>
            </a:pPr>
            <a:endParaRPr lang="en-GB" sz="2800" dirty="0"/>
          </a:p>
          <a:p>
            <a:pPr marL="4572" lvl="1" indent="0">
              <a:buNone/>
            </a:pPr>
            <a:r>
              <a:rPr lang="en-GB" sz="2800" dirty="0"/>
              <a:t>Technical regs cover</a:t>
            </a:r>
          </a:p>
          <a:p>
            <a:pPr marL="4572" lvl="1" indent="0">
              <a:buNone/>
            </a:pPr>
            <a:r>
              <a:rPr lang="en-GB" sz="2800" dirty="0"/>
              <a:t>	</a:t>
            </a:r>
            <a:r>
              <a:rPr lang="en-GB" sz="2000" dirty="0"/>
              <a:t>- Main, Front, Lateral </a:t>
            </a:r>
            <a:r>
              <a:rPr lang="en-GB" sz="2000" dirty="0" err="1"/>
              <a:t>Rollbars</a:t>
            </a:r>
            <a:r>
              <a:rPr lang="en-GB" sz="2000" dirty="0"/>
              <a:t>			- Removable Members</a:t>
            </a:r>
          </a:p>
          <a:p>
            <a:pPr marL="4572" lvl="1" indent="0">
              <a:buNone/>
            </a:pPr>
            <a:r>
              <a:rPr lang="en-GB" sz="2000" dirty="0"/>
              <a:t>	- Mounting of ROPS to Bodyshell			- Guidance on Welding	</a:t>
            </a:r>
          </a:p>
          <a:p>
            <a:pPr marL="4572" lvl="1" indent="0">
              <a:buNone/>
            </a:pPr>
            <a:r>
              <a:rPr lang="en-GB" sz="2000" dirty="0"/>
              <a:t>	- Backstays					- Harness Bars</a:t>
            </a:r>
          </a:p>
          <a:p>
            <a:pPr marL="4572" lvl="1" indent="0">
              <a:buNone/>
            </a:pPr>
            <a:r>
              <a:rPr lang="en-GB" sz="2000" dirty="0"/>
              <a:t>	- Diagonal Members</a:t>
            </a:r>
          </a:p>
          <a:p>
            <a:pPr marL="4572" lvl="1" indent="0">
              <a:buNone/>
            </a:pPr>
            <a:r>
              <a:rPr lang="en-GB" sz="2000" dirty="0"/>
              <a:t>	- Optional Reinforcements</a:t>
            </a:r>
          </a:p>
          <a:p>
            <a:pPr marL="4572" lvl="1" indent="0">
              <a:buNone/>
            </a:pPr>
            <a:r>
              <a:rPr lang="en-GB" sz="2000" dirty="0"/>
              <a:t>	- Protective Padding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456516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B135D-15B1-4750-AC73-821EC8BFE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Regulations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D25B1-8BD1-4379-A7F4-5C0857C90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2011680"/>
            <a:ext cx="10753725" cy="4233256"/>
          </a:xfrm>
        </p:spPr>
        <p:txBody>
          <a:bodyPr>
            <a:normAutofit/>
          </a:bodyPr>
          <a:lstStyle/>
          <a:p>
            <a:r>
              <a:rPr lang="en-GB" dirty="0"/>
              <a:t>Vehicle Categories Covered</a:t>
            </a:r>
          </a:p>
          <a:p>
            <a:pPr lvl="1"/>
            <a:r>
              <a:rPr lang="en-GB" dirty="0"/>
              <a:t>- Series Production, Touring and Sports Cars</a:t>
            </a:r>
          </a:p>
          <a:p>
            <a:pPr lvl="3"/>
            <a:r>
              <a:rPr lang="en-GB" i="0" dirty="0"/>
              <a:t>Specific dimensions given for certain sections</a:t>
            </a:r>
          </a:p>
          <a:p>
            <a:pPr lvl="3"/>
            <a:endParaRPr lang="en-GB" i="0" dirty="0"/>
          </a:p>
          <a:p>
            <a:pPr lvl="1"/>
            <a:r>
              <a:rPr lang="en-GB" dirty="0"/>
              <a:t>- Sports Racing Cars</a:t>
            </a:r>
          </a:p>
          <a:p>
            <a:pPr lvl="3"/>
            <a:r>
              <a:rPr lang="en-GB" dirty="0"/>
              <a:t>Minimum height and specific material detailed</a:t>
            </a:r>
          </a:p>
          <a:p>
            <a:pPr lvl="3"/>
            <a:endParaRPr lang="en-GB" dirty="0"/>
          </a:p>
          <a:p>
            <a:pPr lvl="1"/>
            <a:r>
              <a:rPr lang="en-GB" dirty="0"/>
              <a:t>- Single Seater Racing cars</a:t>
            </a:r>
          </a:p>
          <a:p>
            <a:pPr lvl="3"/>
            <a:r>
              <a:rPr lang="en-GB" dirty="0"/>
              <a:t>Specific guidelines on dimensions and angles. Also material choices are mentioned. </a:t>
            </a:r>
          </a:p>
          <a:p>
            <a:pPr lvl="3"/>
            <a:endParaRPr lang="en-GB" dirty="0"/>
          </a:p>
          <a:p>
            <a:r>
              <a:rPr lang="en-GB" dirty="0"/>
              <a:t>You can not use the </a:t>
            </a:r>
            <a:r>
              <a:rPr lang="en-GB" dirty="0" err="1"/>
              <a:t>rollbar</a:t>
            </a:r>
            <a:r>
              <a:rPr lang="en-GB" dirty="0"/>
              <a:t> to achieve or supplement aerodynamic effect is prohibited.</a:t>
            </a:r>
          </a:p>
        </p:txBody>
      </p:sp>
    </p:spTree>
    <p:extLst>
      <p:ext uri="{BB962C8B-B14F-4D97-AF65-F5344CB8AC3E}">
        <p14:creationId xmlns:p14="http://schemas.microsoft.com/office/powerpoint/2010/main" val="21242040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72941-109C-47B0-934F-32AF3CA76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Side impact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C54EAB9-F182-4CF2-8F2E-86B6294121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13764" y="133678"/>
            <a:ext cx="5898370" cy="344786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85FF1A4-D159-4F4A-BFAD-17D11B9BC9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64" y="2523586"/>
            <a:ext cx="7563615" cy="425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2905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A83C2-C36A-4DF9-9506-515B9342B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F1 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4324C-211C-4017-AF3F-A9DAD4F71B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3200" b="1" dirty="0"/>
              <a:t>2000: </a:t>
            </a:r>
            <a:br>
              <a:rPr lang="en-GB" altLang="en-US" dirty="0"/>
            </a:br>
            <a:r>
              <a:rPr lang="en-GB" altLang="en-US" b="1" dirty="0"/>
              <a:t>- Impact speed for the mandatory crash test is raised from 13 to 14 metres per second.</a:t>
            </a:r>
            <a:br>
              <a:rPr lang="en-GB" altLang="en-US" dirty="0"/>
            </a:br>
            <a:r>
              <a:rPr lang="en-GB" altLang="en-US" dirty="0"/>
              <a:t>- The carbon fibre walls of the cockpit must be at least 3.5 mm thick.</a:t>
            </a:r>
            <a:br>
              <a:rPr lang="en-GB" altLang="en-US" dirty="0"/>
            </a:br>
            <a:r>
              <a:rPr lang="en-GB" altLang="en-US" dirty="0"/>
              <a:t>- The 2.5 mm Kevlar layer inside the cockpit walls is designed to resist penetration.</a:t>
            </a:r>
            <a:br>
              <a:rPr lang="en-GB" altLang="en-US" dirty="0"/>
            </a:br>
            <a:r>
              <a:rPr lang="en-GB" altLang="en-US" dirty="0"/>
              <a:t>- The rollover bar above the driver’s head is raised by 20 to 70 cm and must be able to withstand a lateral force of 2.4 tons.</a:t>
            </a:r>
            <a:br>
              <a:rPr lang="en-GB" altLang="en-US" dirty="0"/>
            </a:br>
            <a:r>
              <a:rPr lang="en-GB" altLang="en-US" dirty="0"/>
              <a:t>- Steering wheel: in the event of an accident, the driver must be able to exit the vehicle within ten seconds and re-attach the steering wheel.</a:t>
            </a:r>
            <a:br>
              <a:rPr lang="en-GB" altLang="en-US" dirty="0"/>
            </a:br>
            <a:r>
              <a:rPr lang="en-GB" altLang="en-US" dirty="0"/>
              <a:t>- Rear-view mirrors: the mirrors must measure at least 120 x 50 millimetres. </a:t>
            </a:r>
            <a:br>
              <a:rPr lang="en-GB" altLang="en-US" dirty="0"/>
            </a:b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7480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576B3-8EDE-41B6-9EC6-2EE8CD324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606" y="176424"/>
            <a:ext cx="10772775" cy="1658198"/>
          </a:xfrm>
        </p:spPr>
        <p:txBody>
          <a:bodyPr/>
          <a:lstStyle/>
          <a:p>
            <a:r>
              <a:rPr lang="en-GB" dirty="0"/>
              <a:t>F1 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9BC9E-5797-47B3-9FEB-F90BDACA0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137" y="1865795"/>
            <a:ext cx="10753725" cy="3766185"/>
          </a:xfrm>
        </p:spPr>
        <p:txBody>
          <a:bodyPr/>
          <a:lstStyle/>
          <a:p>
            <a:r>
              <a:rPr lang="en-GB" altLang="en-US" sz="2800" b="1" dirty="0"/>
              <a:t>2001: </a:t>
            </a:r>
            <a:br>
              <a:rPr lang="en-GB" altLang="en-US" dirty="0"/>
            </a:br>
            <a:r>
              <a:rPr lang="en-GB" altLang="en-US" dirty="0"/>
              <a:t>- Blue flag: a driver must allow a vehicle behind him to pass when the blue flag is shown for the third time. Otherwise a 10-second stop-and-go penalty will be imposed.</a:t>
            </a:r>
            <a:br>
              <a:rPr lang="en-GB" altLang="en-US" dirty="0"/>
            </a:br>
            <a:r>
              <a:rPr lang="en-GB" altLang="en-US" dirty="0"/>
              <a:t>- The marshals are protected better by stricter safety specifications. </a:t>
            </a:r>
            <a:br>
              <a:rPr lang="en-GB" altLang="en-US" dirty="0"/>
            </a:br>
            <a:r>
              <a:rPr lang="en-GB" altLang="en-US" b="1" dirty="0"/>
              <a:t>- Headrests must be mounted in accordance with FIA standards.</a:t>
            </a:r>
            <a:br>
              <a:rPr lang="en-GB" altLang="en-US" b="1" dirty="0"/>
            </a:br>
            <a:r>
              <a:rPr lang="en-GB" altLang="en-US" b="1" dirty="0"/>
              <a:t>- Cockpit walls at a driver’s head level must rise to the rear at a slope of at least 16 degrees.</a:t>
            </a:r>
            <a:br>
              <a:rPr lang="en-GB" altLang="en-US" dirty="0"/>
            </a:br>
            <a:endParaRPr lang="en-GB" altLang="en-US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E5224-79DA-44FC-A019-C326FECCD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F1 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B5836-0840-4786-95F6-9C1498B1C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/>
              <a:t>2002:</a:t>
            </a:r>
            <a:br>
              <a:rPr lang="en-GB" altLang="en-US" dirty="0"/>
            </a:br>
            <a:r>
              <a:rPr lang="en-GB" altLang="en-US" dirty="0"/>
              <a:t>- Crash test: there is a new lateral test for the rear of the cars. A force of 40 </a:t>
            </a:r>
            <a:r>
              <a:rPr lang="en-GB" altLang="en-US" dirty="0" err="1"/>
              <a:t>kN</a:t>
            </a:r>
            <a:r>
              <a:rPr lang="en-GB" altLang="en-US" dirty="0"/>
              <a:t> is exerted for 30 seconds on a defined area of the carbon fibre wall. There may be no discernible deformation following this applied force.</a:t>
            </a:r>
            <a:br>
              <a:rPr lang="en-GB" altLang="en-US" dirty="0"/>
            </a:br>
            <a:r>
              <a:rPr lang="en-GB" altLang="en-US" dirty="0"/>
              <a:t>- Rear lights are increased in size to 6 x 6 centimetres.</a:t>
            </a:r>
            <a:br>
              <a:rPr lang="en-GB" altLang="en-US" dirty="0"/>
            </a:b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3623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48E76-831A-44BB-A375-4A29F697E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F1 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F3491-D919-4108-89A2-9535B247C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/>
              <a:t>2005: </a:t>
            </a:r>
            <a:br>
              <a:rPr lang="en-GB" altLang="en-US" dirty="0"/>
            </a:br>
            <a:r>
              <a:rPr lang="en-GB" altLang="en-US" dirty="0"/>
              <a:t>- Head support: the protecting cushions on the inside of the cockpit are thickened from 75 to 100 millimetres.</a:t>
            </a:r>
            <a:br>
              <a:rPr lang="en-GB" altLang="en-US" dirty="0"/>
            </a:br>
            <a:r>
              <a:rPr lang="en-GB" altLang="en-US" dirty="0"/>
              <a:t>- Wheel tethers: the wheels are connected to the chassis with high-performance tethers. Each tether must be able to withstand a minimum load of six tons.</a:t>
            </a:r>
            <a:br>
              <a:rPr lang="en-GB" altLang="en-US" dirty="0"/>
            </a:br>
            <a:r>
              <a:rPr lang="en-GB" altLang="en-US" dirty="0"/>
              <a:t>- The Istanbul Park Circuit, built for the Turkish Grand Prix, is one of the safest and most modern Formula One tracks.</a:t>
            </a:r>
            <a:br>
              <a:rPr lang="en-GB" altLang="en-US" dirty="0"/>
            </a:br>
            <a:br>
              <a:rPr lang="en-GB" altLang="en-US" sz="2800" b="1" dirty="0"/>
            </a:br>
            <a:r>
              <a:rPr lang="en-GB" altLang="en-US" sz="2800" b="1" dirty="0"/>
              <a:t>2006:</a:t>
            </a:r>
            <a:br>
              <a:rPr lang="en-GB" altLang="en-US" sz="2800" b="1" dirty="0"/>
            </a:br>
            <a:r>
              <a:rPr lang="en-GB" altLang="en-US" b="1" dirty="0"/>
              <a:t>- The impact speed for the rear crash test is increased from 12 to 15 metres per second.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016107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6B2A2-EE84-42AD-AF41-69C9041FA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Side Impact Protection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B1ACC2D-CE86-42F6-A6E5-73F4C10D34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07" y="2046922"/>
            <a:ext cx="6000750" cy="369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D93A8307-CD5D-4D07-988F-3F7A3D0D2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587" y="879951"/>
            <a:ext cx="4417189" cy="2333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B668398D-E5BA-48F7-8591-AC5C03814D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4429" y="3213893"/>
            <a:ext cx="1923503" cy="3556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99592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B1E81-DBA0-4559-85C0-5C070E3AB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Side Impact Protection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A005F-6188-465A-8077-E4A596461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46A84B3-06EF-46AF-9BB9-87F9F210A6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482" y="2157731"/>
            <a:ext cx="5178710" cy="3767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C1E344A6-B214-4706-B81E-E514964AD7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842" y="2011680"/>
            <a:ext cx="5905500" cy="416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80775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BCE59-129E-437B-8D47-81B2E18A5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Helmets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0AB75A3-940B-453C-80E8-42BA78DB79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4" y="2157731"/>
            <a:ext cx="4561392" cy="4552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nline Media 4" title="Snell Helmet Testing | KCRA Common Ground">
            <a:hlinkClick r:id="" action="ppaction://media"/>
            <a:extLst>
              <a:ext uri="{FF2B5EF4-FFF2-40B4-BE49-F238E27FC236}">
                <a16:creationId xmlns:a16="http://schemas.microsoft.com/office/drawing/2014/main" id="{2AADBB17-8DB6-4AF3-9B8E-7E36A612DAD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043611" y="183458"/>
            <a:ext cx="5455815" cy="3068896"/>
          </a:xfrm>
          <a:prstGeom prst="rect">
            <a:avLst/>
          </a:prstGeom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962833B5-C779-4328-B39D-D7078A4EA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780" y="3874511"/>
            <a:ext cx="4689475" cy="226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36197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AB2AC-83E8-431D-BC54-0F71927E6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 Bull T-Bones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8749E69E-6E55-49A7-A5FE-1EDA979B78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503" y="1838180"/>
            <a:ext cx="8300428" cy="242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73AB6070-806E-40F8-A29D-EBF3AF82E2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503" y="4392691"/>
            <a:ext cx="8413950" cy="2465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25536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94942-1805-45F3-BA9F-939D19520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 Bull T-Bones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F7864E2B-BB87-47C6-AE15-93C0025C92C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97" y="2371367"/>
            <a:ext cx="8943828" cy="2782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39272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CF84B393-E17A-46BA-9232-94D0D307463A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dirty="0"/>
              <a:t>Car launching test</a:t>
            </a:r>
          </a:p>
        </p:txBody>
      </p:sp>
      <p:pic>
        <p:nvPicPr>
          <p:cNvPr id="49155" name="Picture 2">
            <a:extLst>
              <a:ext uri="{FF2B5EF4-FFF2-40B4-BE49-F238E27FC236}">
                <a16:creationId xmlns:a16="http://schemas.microsoft.com/office/drawing/2014/main" id="{AFA4BD1C-3553-4214-A5A2-037B4E01AA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3538" y="1552576"/>
            <a:ext cx="8418512" cy="235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6" name="Picture 3">
            <a:extLst>
              <a:ext uri="{FF2B5EF4-FFF2-40B4-BE49-F238E27FC236}">
                <a16:creationId xmlns:a16="http://schemas.microsoft.com/office/drawing/2014/main" id="{965E8AB9-4CE1-4ECD-ADD9-58B9EEE88E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576" y="4021139"/>
            <a:ext cx="8416925" cy="2338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B3D28652-6583-4DEB-8D0D-8081D3217E72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endParaRPr lang="en-US" altLang="en-US"/>
          </a:p>
        </p:txBody>
      </p:sp>
      <p:pic>
        <p:nvPicPr>
          <p:cNvPr id="50179" name="Picture 2">
            <a:extLst>
              <a:ext uri="{FF2B5EF4-FFF2-40B4-BE49-F238E27FC236}">
                <a16:creationId xmlns:a16="http://schemas.microsoft.com/office/drawing/2014/main" id="{E94E5A33-60CA-456A-855D-4C54EB861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975" y="1774826"/>
            <a:ext cx="8540750" cy="245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7435EA02-FA7C-48DF-AB61-656DC48AFC2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Accident Data Recorders</a:t>
            </a:r>
            <a:endParaRPr lang="en-US" altLang="en-US"/>
          </a:p>
        </p:txBody>
      </p:sp>
      <p:pic>
        <p:nvPicPr>
          <p:cNvPr id="51203" name="Picture 2">
            <a:extLst>
              <a:ext uri="{FF2B5EF4-FFF2-40B4-BE49-F238E27FC236}">
                <a16:creationId xmlns:a16="http://schemas.microsoft.com/office/drawing/2014/main" id="{0428927D-BCCC-4F34-906E-3D5080D1AB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928" y="1511618"/>
            <a:ext cx="3442819" cy="5184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04" name="TextBox 3">
            <a:extLst>
              <a:ext uri="{FF2B5EF4-FFF2-40B4-BE49-F238E27FC236}">
                <a16:creationId xmlns:a16="http://schemas.microsoft.com/office/drawing/2014/main" id="{93E57C6A-928E-4A94-99FC-416B568100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2364" y="1511618"/>
            <a:ext cx="39766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 err="1"/>
              <a:t>Manditatory</a:t>
            </a:r>
            <a:r>
              <a:rPr lang="en-GB" altLang="en-US" dirty="0"/>
              <a:t> for World touring cars</a:t>
            </a:r>
          </a:p>
          <a:p>
            <a:pPr eaLnBrk="1" hangingPunct="1"/>
            <a:r>
              <a:rPr lang="en-GB" altLang="en-US" dirty="0"/>
              <a:t>In 2009</a:t>
            </a:r>
            <a:endParaRPr lang="en-US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CCBB6E-A6FE-49D6-96EE-7FBA2EC75B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4474" y="2412838"/>
            <a:ext cx="7723298" cy="408305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1923</TotalTime>
  <Words>367</Words>
  <Application>Microsoft Office PowerPoint</Application>
  <PresentationFormat>Widescreen</PresentationFormat>
  <Paragraphs>107</Paragraphs>
  <Slides>27</Slides>
  <Notes>5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Calibri Light</vt:lpstr>
      <vt:lpstr>Metropolitan</vt:lpstr>
      <vt:lpstr>Vehicle Systems </vt:lpstr>
      <vt:lpstr>Recap of NCAP testing</vt:lpstr>
      <vt:lpstr>Motorsport Accidents</vt:lpstr>
      <vt:lpstr>Deaths that shock the industry</vt:lpstr>
      <vt:lpstr>Crashing in Motorsport</vt:lpstr>
      <vt:lpstr>Race Car Regulations – limiting the impact</vt:lpstr>
      <vt:lpstr>Circuit issues</vt:lpstr>
      <vt:lpstr>Run off areas</vt:lpstr>
      <vt:lpstr>Barriers</vt:lpstr>
      <vt:lpstr>Crash Structures</vt:lpstr>
      <vt:lpstr>Roll Cages</vt:lpstr>
      <vt:lpstr>Roll Cages</vt:lpstr>
      <vt:lpstr>Brief overview of Regulations</vt:lpstr>
      <vt:lpstr>Regulations continued</vt:lpstr>
      <vt:lpstr>Side impact</vt:lpstr>
      <vt:lpstr>F1 Regulations</vt:lpstr>
      <vt:lpstr>F1 Regulations</vt:lpstr>
      <vt:lpstr>F1 Regulations</vt:lpstr>
      <vt:lpstr>F1 Regulations</vt:lpstr>
      <vt:lpstr>Side Impact Protection</vt:lpstr>
      <vt:lpstr>Side Impact Protection</vt:lpstr>
      <vt:lpstr>Helmets</vt:lpstr>
      <vt:lpstr>Red Bull T-Bones</vt:lpstr>
      <vt:lpstr>Red Bull T-Bones</vt:lpstr>
      <vt:lpstr>Car launching test</vt:lpstr>
      <vt:lpstr>PowerPoint Presentation</vt:lpstr>
      <vt:lpstr>Accident Data Recorders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Vehicle Systems</dc:title>
  <dc:creator>Kerry Tudor</dc:creator>
  <cp:lastModifiedBy>Kerry Tudor</cp:lastModifiedBy>
  <cp:revision>44</cp:revision>
  <dcterms:created xsi:type="dcterms:W3CDTF">2019-12-16T13:01:46Z</dcterms:created>
  <dcterms:modified xsi:type="dcterms:W3CDTF">2020-01-28T14:22:15Z</dcterms:modified>
</cp:coreProperties>
</file>