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7" r:id="rId3"/>
    <p:sldId id="258" r:id="rId4"/>
    <p:sldId id="259" r:id="rId5"/>
    <p:sldId id="260" r:id="rId6"/>
    <p:sldId id="261" r:id="rId7"/>
    <p:sldId id="262" r:id="rId8"/>
    <p:sldId id="263" r:id="rId9"/>
    <p:sldId id="268" r:id="rId10"/>
    <p:sldId id="264" r:id="rId11"/>
    <p:sldId id="266" r:id="rId12"/>
    <p:sldId id="267" r:id="rId13"/>
    <p:sldId id="269" r:id="rId14"/>
    <p:sldId id="270" r:id="rId15"/>
    <p:sldId id="280" r:id="rId16"/>
    <p:sldId id="271" r:id="rId17"/>
    <p:sldId id="272" r:id="rId18"/>
    <p:sldId id="273" r:id="rId19"/>
    <p:sldId id="274" r:id="rId20"/>
    <p:sldId id="275" r:id="rId21"/>
    <p:sldId id="276" r:id="rId22"/>
    <p:sldId id="277" r:id="rId23"/>
    <p:sldId id="278" r:id="rId24"/>
    <p:sldId id="27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0D1200-5C35-CBB9-7551-4A6154E15FE8}" v="925" dt="2025-01-14T17:26:27.663"/>
    <p1510:client id="{0C21CD15-69BB-950B-E352-CFD3197DB3FD}" v="306" dt="2025-01-14T18:18:02.524"/>
    <p1510:client id="{24BDADE1-A66A-C90F-9E5A-7B7658973437}" v="213" dt="2025-01-15T16:59:17.739"/>
    <p1510:client id="{296F8133-466B-9104-6A01-C27AD888AF9B}" v="235" dt="2025-01-14T17:52:47.847"/>
    <p1510:client id="{2DE38D0B-1703-697C-3CB6-0424BEBC84B1}" v="153" dt="2025-01-14T18:48:09.808"/>
    <p1510:client id="{478561EF-19DD-1785-892E-6E44CD3C0019}" v="104" dt="2025-01-14T18:53:49.123"/>
    <p1510:client id="{481F3017-723F-F32A-3B35-6FBF691DE21D}" v="350" dt="2025-01-16T11:42:42.025"/>
    <p1510:client id="{503D219F-D3F4-D246-CBFE-3BCE77B6B410}" v="46" dt="2025-01-15T15:37:19.768"/>
    <p1510:client id="{7B9840D4-41A7-80FA-705E-34EF539A5B89}" v="119" dt="2025-01-15T15:33:42.261"/>
    <p1510:client id="{A2CEA8DD-57A0-8FE5-D4C2-507AD96DCED1}" v="861" dt="2025-01-15T19:21:29.083"/>
    <p1510:client id="{A763501C-64FA-177E-F0A0-A4A348D9A946}" v="694" dt="2025-01-14T16:15:14.941"/>
    <p1510:client id="{E917FFC0-FEAF-F3BF-4761-2AD7C3336F85}" v="103" dt="2025-01-16T12:52:43.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1/16/2025</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77152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1/16/2025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8442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1/16/2025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21153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1/16/2025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69052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1/16/2025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50605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1/16/2025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56351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1/16/2025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87149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1/16/2025</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97265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1/16/2025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32220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1/16/2025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78530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1/16/2025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23061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1/16/2025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783877699"/>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0" r:id="rId6"/>
    <p:sldLayoutId id="2147483736" r:id="rId7"/>
    <p:sldLayoutId id="2147483737" r:id="rId8"/>
    <p:sldLayoutId id="2147483738" r:id="rId9"/>
    <p:sldLayoutId id="2147483739" r:id="rId10"/>
    <p:sldLayoutId id="214748374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mrbunkeredu.wordpress.com/author/mrbunkeredu/"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cambridgeinternational.org/Images/271179-assessment-for-learning.pdf" TargetMode="External"/><Relationship Id="rId13" Type="http://schemas.openxmlformats.org/officeDocument/2006/relationships/hyperlink" Target="https://learningspy.co.uk/assessment/dylan-wiliams-defence-formative-assessment-2/" TargetMode="External"/><Relationship Id="rId3" Type="http://schemas.openxmlformats.org/officeDocument/2006/relationships/hyperlink" Target="http://www.youtube.com" TargetMode="External"/><Relationship Id="rId7" Type="http://schemas.openxmlformats.org/officeDocument/2006/relationships/hyperlink" Target="https://cambridge-community.org.uk/professional-development/gswafl/index.html" TargetMode="External"/><Relationship Id="rId12" Type="http://schemas.openxmlformats.org/officeDocument/2006/relationships/hyperlink" Target="https://www.edweek.org/education/opinion-why-learning-intentions-dont-necessarily-work/2016/03" TargetMode="External"/><Relationship Id="rId2" Type="http://schemas.openxmlformats.org/officeDocument/2006/relationships/hyperlink" Target="https://edulibrary.co.uk/the-strengths-and-limitations-of-a-range-of-assessment-methods-with-reference-to-the-needs-of-individual-learners" TargetMode="External"/><Relationship Id="rId1" Type="http://schemas.openxmlformats.org/officeDocument/2006/relationships/slideLayout" Target="../slideLayouts/slideLayout2.xml"/><Relationship Id="rId6" Type="http://schemas.openxmlformats.org/officeDocument/2006/relationships/hyperlink" Target="https://olinda.bousd.us/apps/staff/" TargetMode="External"/><Relationship Id="rId11" Type="http://schemas.openxmlformats.org/officeDocument/2006/relationships/hyperlink" Target="https://www.gov.uk/government/publications/teachers-standards" TargetMode="External"/><Relationship Id="rId5" Type="http://schemas.openxmlformats.org/officeDocument/2006/relationships/hyperlink" Target="https://kappanonline.org/inside-the-black-box-raising-standards-through-classroom-assessment/" TargetMode="External"/><Relationship Id="rId10" Type="http://schemas.openxmlformats.org/officeDocument/2006/relationships/hyperlink" Target="https://assets.publishing.service.gov.uk/media/61b73d6c8fa8f50384489c9a/Teachers__Standards_Dec_2021.pdf" TargetMode="External"/><Relationship Id="rId4" Type="http://schemas.openxmlformats.org/officeDocument/2006/relationships/hyperlink" Target="https://www.youtube.com/watch?v=rOopWEFj6pw" TargetMode="External"/><Relationship Id="rId9" Type="http://schemas.openxmlformats.org/officeDocument/2006/relationships/hyperlink" Target="https://www.cscjes.org.uk/repository/resource/cf044806-12c0-468e-85b0-911a2e0324f5/overview" TargetMode="External"/><Relationship Id="rId14" Type="http://schemas.openxmlformats.org/officeDocument/2006/relationships/hyperlink" Target="https://learningspy.co.uk/myths/afl-might-wrong/"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learningspy.co.uk/learning/8696/" TargetMode="External"/><Relationship Id="rId13" Type="http://schemas.openxmlformats.org/officeDocument/2006/relationships/hyperlink" Target="https://thoughtweavers.wordpress.com/2013/06/03/the-mini-plenary-friend-or-foe/" TargetMode="External"/><Relationship Id="rId3" Type="http://schemas.openxmlformats.org/officeDocument/2006/relationships/hyperlink" Target="https://www.gov.wales/sites/default/files/publications/2018-03/successful-futures.pdf" TargetMode="External"/><Relationship Id="rId7" Type="http://schemas.openxmlformats.org/officeDocument/2006/relationships/hyperlink" Target="https://www.facebook.com/learningspy" TargetMode="External"/><Relationship Id="rId12" Type="http://schemas.openxmlformats.org/officeDocument/2006/relationships/hyperlink" Target="https://www.dreamstime.com/hand-drawn-cartoon-vector-illustration-business-design-sketch-working-leader-success-doodle-cute-concept-power-hand-image144325227" TargetMode="External"/><Relationship Id="rId2" Type="http://schemas.openxmlformats.org/officeDocument/2006/relationships/hyperlink" Target="https://learningspy.co.uk/learning/mini-plenaries-waste-time/" TargetMode="External"/><Relationship Id="rId16" Type="http://schemas.openxmlformats.org/officeDocument/2006/relationships/hyperlink" Target="https://blog.teamsatchel.com/what-is-blooms-taxonomy" TargetMode="External"/><Relationship Id="rId1" Type="http://schemas.openxmlformats.org/officeDocument/2006/relationships/slideLayout" Target="../slideLayouts/slideLayout2.xml"/><Relationship Id="rId6" Type="http://schemas.openxmlformats.org/officeDocument/2006/relationships/hyperlink" Target="https://www.learningherenthere.com/teaching-tips/how-a-timer-can-help-your-kids" TargetMode="External"/><Relationship Id="rId11" Type="http://schemas.openxmlformats.org/officeDocument/2006/relationships/hyperlink" Target="https://learnwithdremily.substack.com/p/but-timers-make-my-kid-anxious" TargetMode="External"/><Relationship Id="rId5" Type="http://schemas.openxmlformats.org/officeDocument/2006/relationships/hyperlink" Target="https://www.stem.org.uk/resources/elibrary/resource/273227/john-hattie-learning-intentions-and-success-criteria" TargetMode="External"/><Relationship Id="rId15" Type="http://schemas.openxmlformats.org/officeDocument/2006/relationships/hyperlink" Target="https://www.simplypsychology.org/Zone-of-Proximal-Development.html" TargetMode="External"/><Relationship Id="rId10" Type="http://schemas.openxmlformats.org/officeDocument/2006/relationships/hyperlink" Target="https://www.attheminute.com/gb/article/why-use-success-criteria" TargetMode="External"/><Relationship Id="rId4" Type="http://schemas.openxmlformats.org/officeDocument/2006/relationships/hyperlink" Target="https://www.dreamstime.com/illustration/thumbs-up.html" TargetMode="External"/><Relationship Id="rId9" Type="http://schemas.openxmlformats.org/officeDocument/2006/relationships/hyperlink" Target="https://www.vecteezy.com/vector-art/34529421-brain-think-light-bulb-as-idea-cute-child-character-happy-brain-learn-and-finds-solution-vector-illustration" TargetMode="External"/><Relationship Id="rId14" Type="http://schemas.openxmlformats.org/officeDocument/2006/relationships/hyperlink" Target="https://www.frsd.k12.nj.us/Page/12753"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headteacher-update.com/content/best-practice/inclusion-making-group-work-effective-for-all-students/" TargetMode="External"/><Relationship Id="rId13" Type="http://schemas.openxmlformats.org/officeDocument/2006/relationships/hyperlink" Target="https://theglobalmontessorinetwork.org/resource/elementary/research-english/" TargetMode="External"/><Relationship Id="rId18" Type="http://schemas.openxmlformats.org/officeDocument/2006/relationships/hyperlink" Target="http://www.plymouth.gov.uk/" TargetMode="External"/><Relationship Id="rId3" Type="http://schemas.openxmlformats.org/officeDocument/2006/relationships/hyperlink" Target="http://oaks.nvg.org/taxonomy-bloom.html" TargetMode="External"/><Relationship Id="rId7" Type="http://schemas.openxmlformats.org/officeDocument/2006/relationships/hyperlink" Target="https://www.shutterstock.com/search/cartoon-stop-sign" TargetMode="External"/><Relationship Id="rId12" Type="http://schemas.openxmlformats.org/officeDocument/2006/relationships/hyperlink" Target="https://fctl.ucf.edu/teaching-resources/course-design/blooms-taxonomy/" TargetMode="External"/><Relationship Id="rId17" Type="http://schemas.openxmlformats.org/officeDocument/2006/relationships/hyperlink" Target="https://saraslistofedresources.wordpress.com/2018/04/22/inside-the-black-box-raising-standards-through-classroom-assessment-black-wiliam/" TargetMode="External"/><Relationship Id="rId2" Type="http://schemas.openxmlformats.org/officeDocument/2006/relationships/hyperlink" Target="https://mrbunkeredu.wordpress.com/2015/02/19/the-problem-with-plenaries/comment-page-1/" TargetMode="External"/><Relationship Id="rId16" Type="http://schemas.openxmlformats.org/officeDocument/2006/relationships/hyperlink" Target="https://hwb.gov.wales/curriculum-for-wales/assessment-arrangements/supporting-learner-progression-assessment-guidance/" TargetMode="External"/><Relationship Id="rId1" Type="http://schemas.openxmlformats.org/officeDocument/2006/relationships/slideLayout" Target="../slideLayouts/slideLayout2.xml"/><Relationship Id="rId6" Type="http://schemas.openxmlformats.org/officeDocument/2006/relationships/hyperlink" Target="https://www.shirleyclarke-education.org/about/" TargetMode="External"/><Relationship Id="rId11" Type="http://schemas.openxmlformats.org/officeDocument/2006/relationships/hyperlink" Target="https://teachinghub.bath.ac.uk/curriculum-principles/assessment-for-learning/" TargetMode="External"/><Relationship Id="rId5" Type="http://schemas.openxmlformats.org/officeDocument/2006/relationships/hyperlink" Target="https://www.sec-ed.co.uk/content/best-practice/pupil-progress-pitstops-formative-assessment-in-action/" TargetMode="External"/><Relationship Id="rId15" Type="http://schemas.openxmlformats.org/officeDocument/2006/relationships/hyperlink" Target="https://hwb.gov.wales/api/storage/b447d1fe-5463-4382-9726-e68623a05dd2/assessment-for-learning-and-the-national-literacy-and-numeracy-framework.pdf" TargetMode="External"/><Relationship Id="rId10" Type="http://schemas.openxmlformats.org/officeDocument/2006/relationships/hyperlink" Target="https://www.dreamstime.com/illustration/children-desk.html" TargetMode="External"/><Relationship Id="rId19" Type="http://schemas.openxmlformats.org/officeDocument/2006/relationships/hyperlink" Target="https://www.plymouth.gov.uk/eyfs-assessment-principles-and-practice" TargetMode="External"/><Relationship Id="rId4" Type="http://schemas.openxmlformats.org/officeDocument/2006/relationships/hyperlink" Target="https://www.dreamstime.com/illustration/clip-art-question-mark.html" TargetMode="External"/><Relationship Id="rId9" Type="http://schemas.openxmlformats.org/officeDocument/2006/relationships/hyperlink" Target="https://www.ssatuk.co.uk/cpd/teaching-and-learning/embedding-formative-assessment/" TargetMode="External"/><Relationship Id="rId14" Type="http://schemas.openxmlformats.org/officeDocument/2006/relationships/hyperlink" Target="https://hwb.gov.wales/api/storage/663d00fd-9c3b-4003-9a1f-0012bad39fad/how-to-develop-thinking-and-assessment-for-learning-in-the-classroom.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DA4374D-F270-4C02-88D7-B751FD9BD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22" name="Picture 21">
            <a:extLst>
              <a:ext uri="{FF2B5EF4-FFF2-40B4-BE49-F238E27FC236}">
                <a16:creationId xmlns:a16="http://schemas.microsoft.com/office/drawing/2014/main" id="{57DF7103-6A1D-815A-68A6-CF6D70F72BCA}"/>
              </a:ext>
            </a:extLst>
          </p:cNvPr>
          <p:cNvPicPr>
            <a:picLocks noChangeAspect="1"/>
          </p:cNvPicPr>
          <p:nvPr/>
        </p:nvPicPr>
        <p:blipFill>
          <a:blip r:embed="rId2">
            <a:alphaModFix amt="60000"/>
          </a:blip>
          <a:srcRect t="16002" r="-2" b="27747"/>
          <a:stretch/>
        </p:blipFill>
        <p:spPr>
          <a:xfrm>
            <a:off x="5623" y="10"/>
            <a:ext cx="12191979" cy="6857989"/>
          </a:xfrm>
          <a:prstGeom prst="rect">
            <a:avLst/>
          </a:prstGeom>
        </p:spPr>
      </p:pic>
      <p:sp>
        <p:nvSpPr>
          <p:cNvPr id="23" name="Rectangle 22">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solidFill>
            <a:schemeClr val="accent3">
              <a:lumMod val="75000"/>
            </a:schemeClr>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804988" y="1442172"/>
            <a:ext cx="8582025" cy="2177328"/>
          </a:xfrm>
        </p:spPr>
        <p:txBody>
          <a:bodyPr anchor="ctr">
            <a:noAutofit/>
          </a:bodyPr>
          <a:lstStyle/>
          <a:p>
            <a:pPr algn="ctr"/>
            <a:r>
              <a:rPr lang="en-US" sz="3600" u="sng" dirty="0"/>
              <a:t>A presentation of the critical evaluation of how AFL can be utilized in a learning episode to aid progression across a chosen area of learning </a:t>
            </a:r>
          </a:p>
        </p:txBody>
      </p:sp>
      <p:sp>
        <p:nvSpPr>
          <p:cNvPr id="24" name="Rectangle: Rounded Corners 23">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3" name="Subtitle 2"/>
          <p:cNvSpPr>
            <a:spLocks noGrp="1"/>
          </p:cNvSpPr>
          <p:nvPr>
            <p:ph type="subTitle" idx="1"/>
          </p:nvPr>
        </p:nvSpPr>
        <p:spPr>
          <a:xfrm>
            <a:off x="2566988" y="3962400"/>
            <a:ext cx="7058025" cy="581025"/>
          </a:xfrm>
        </p:spPr>
        <p:txBody>
          <a:bodyPr vert="horz" lIns="91440" tIns="45720" rIns="91440" bIns="45720" rtlCol="0" anchor="ctr">
            <a:normAutofit/>
          </a:bodyPr>
          <a:lstStyle/>
          <a:p>
            <a:pPr algn="ctr">
              <a:lnSpc>
                <a:spcPct val="100000"/>
              </a:lnSpc>
            </a:pPr>
            <a:r>
              <a:rPr lang="en-US" sz="1100" dirty="0"/>
              <a:t>By Megan Howard</a:t>
            </a:r>
          </a:p>
          <a:p>
            <a:pPr algn="ctr">
              <a:lnSpc>
                <a:spcPct val="100000"/>
              </a:lnSpc>
            </a:pPr>
            <a:r>
              <a:rPr lang="en-US" sz="1100" dirty="0"/>
              <a:t>Student Number 2304259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0" name="Rectangle 139">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730A8E-4604-5AA6-1514-2709E6398001}"/>
              </a:ext>
            </a:extLst>
          </p:cNvPr>
          <p:cNvSpPr>
            <a:spLocks noGrp="1"/>
          </p:cNvSpPr>
          <p:nvPr>
            <p:ph type="title"/>
          </p:nvPr>
        </p:nvSpPr>
        <p:spPr>
          <a:xfrm>
            <a:off x="841246" y="978619"/>
            <a:ext cx="5991244" cy="1106424"/>
          </a:xfrm>
        </p:spPr>
        <p:txBody>
          <a:bodyPr>
            <a:normAutofit/>
          </a:bodyPr>
          <a:lstStyle/>
          <a:p>
            <a:r>
              <a:rPr lang="en-US" sz="3200"/>
              <a:t>What is assessment for learning today? </a:t>
            </a:r>
          </a:p>
        </p:txBody>
      </p:sp>
      <p:sp>
        <p:nvSpPr>
          <p:cNvPr id="141" name="Rectangle 140">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2" name="Rectangle 141">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B6577D5-BB49-83A8-4D10-D19D4564413B}"/>
              </a:ext>
            </a:extLst>
          </p:cNvPr>
          <p:cNvSpPr>
            <a:spLocks noGrp="1"/>
          </p:cNvSpPr>
          <p:nvPr>
            <p:ph idx="1"/>
          </p:nvPr>
        </p:nvSpPr>
        <p:spPr>
          <a:xfrm>
            <a:off x="841248" y="2252870"/>
            <a:ext cx="5993892" cy="3560251"/>
          </a:xfrm>
        </p:spPr>
        <p:txBody>
          <a:bodyPr vert="horz" lIns="91440" tIns="45720" rIns="91440" bIns="45720" rtlCol="0" anchor="t">
            <a:normAutofit/>
          </a:bodyPr>
          <a:lstStyle/>
          <a:p>
            <a:pPr>
              <a:lnSpc>
                <a:spcPct val="100000"/>
              </a:lnSpc>
            </a:pPr>
            <a:r>
              <a:rPr lang="en-US" sz="1500" dirty="0"/>
              <a:t>It is an approach where both teachers and students are involved in the learning process, meaning students can play an active role in their own education (Welsh Government, 2019). </a:t>
            </a:r>
            <a:endParaRPr lang="en-US"/>
          </a:p>
          <a:p>
            <a:pPr>
              <a:lnSpc>
                <a:spcPct val="100000"/>
              </a:lnSpc>
            </a:pPr>
            <a:r>
              <a:rPr lang="en-US" sz="1500" dirty="0"/>
              <a:t>Gain confidence in self-correction and assessment. </a:t>
            </a:r>
          </a:p>
          <a:p>
            <a:pPr>
              <a:lnSpc>
                <a:spcPct val="100000"/>
              </a:lnSpc>
            </a:pPr>
            <a:r>
              <a:rPr lang="en-US" sz="1500" dirty="0"/>
              <a:t>The university of Cambridge explains how AFL can change the "culture of the classroom" based off research produced by Carole Dweck who argues that "higher </a:t>
            </a:r>
            <a:r>
              <a:rPr lang="en-US" sz="1500" dirty="0" err="1"/>
              <a:t>achivers</a:t>
            </a:r>
            <a:r>
              <a:rPr lang="en-US" sz="1500" dirty="0"/>
              <a:t> in the classroom may be worried to make mistakes and therefore avoid taking risks, however when assessment for learning is added into the equation it show children that it's okay to make mistakes and it's how we learn from those mistakes that will make a successful learner (Cambridge international teaching and educational team, n.d.). </a:t>
            </a:r>
          </a:p>
        </p:txBody>
      </p:sp>
      <p:pic>
        <p:nvPicPr>
          <p:cNvPr id="5" name="Picture 4" descr="A group of kids sitting at desks&#10;&#10;Description automatically generated">
            <a:extLst>
              <a:ext uri="{FF2B5EF4-FFF2-40B4-BE49-F238E27FC236}">
                <a16:creationId xmlns:a16="http://schemas.microsoft.com/office/drawing/2014/main" id="{FE998882-BDE0-74B9-901B-3CF3EB79A702}"/>
              </a:ext>
            </a:extLst>
          </p:cNvPr>
          <p:cNvPicPr>
            <a:picLocks noChangeAspect="1"/>
          </p:cNvPicPr>
          <p:nvPr/>
        </p:nvPicPr>
        <p:blipFill>
          <a:blip r:embed="rId2"/>
          <a:srcRect l="14751" r="11305" b="1"/>
          <a:stretch/>
        </p:blipFill>
        <p:spPr>
          <a:xfrm>
            <a:off x="7679814" y="1757817"/>
            <a:ext cx="4097657" cy="3241782"/>
          </a:xfrm>
          <a:prstGeom prst="rect">
            <a:avLst/>
          </a:prstGeom>
        </p:spPr>
      </p:pic>
      <p:sp>
        <p:nvSpPr>
          <p:cNvPr id="4" name="TextBox 3">
            <a:extLst>
              <a:ext uri="{FF2B5EF4-FFF2-40B4-BE49-F238E27FC236}">
                <a16:creationId xmlns:a16="http://schemas.microsoft.com/office/drawing/2014/main" id="{29F6FBF3-5222-5F8B-C92D-57DA94E3CA65}"/>
              </a:ext>
            </a:extLst>
          </p:cNvPr>
          <p:cNvSpPr txBox="1"/>
          <p:nvPr/>
        </p:nvSpPr>
        <p:spPr>
          <a:xfrm>
            <a:off x="10129210" y="5087806"/>
            <a:ext cx="164715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100"/>
              <a:t>(</a:t>
            </a:r>
            <a:r>
              <a:rPr lang="en-US" sz="1100" err="1"/>
              <a:t>Stock,D</a:t>
            </a:r>
            <a:r>
              <a:rPr lang="en-US" sz="1100"/>
              <a:t>. 2025.)</a:t>
            </a:r>
          </a:p>
        </p:txBody>
      </p:sp>
    </p:spTree>
    <p:extLst>
      <p:ext uri="{BB962C8B-B14F-4D97-AF65-F5344CB8AC3E}">
        <p14:creationId xmlns:p14="http://schemas.microsoft.com/office/powerpoint/2010/main" val="354192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23FE733-F95B-4DF6-AFC5-BEEB3577C4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35">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6852464"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294465-38E3-9E70-AD03-E704E4124779}"/>
              </a:ext>
            </a:extLst>
          </p:cNvPr>
          <p:cNvSpPr>
            <a:spLocks noGrp="1"/>
          </p:cNvSpPr>
          <p:nvPr>
            <p:ph type="title"/>
          </p:nvPr>
        </p:nvSpPr>
        <p:spPr>
          <a:xfrm>
            <a:off x="838196" y="978408"/>
            <a:ext cx="6007608" cy="1106424"/>
          </a:xfrm>
        </p:spPr>
        <p:txBody>
          <a:bodyPr>
            <a:normAutofit/>
          </a:bodyPr>
          <a:lstStyle/>
          <a:p>
            <a:r>
              <a:rPr lang="en-US" sz="2800"/>
              <a:t>Assessment for learning history </a:t>
            </a:r>
          </a:p>
        </p:txBody>
      </p:sp>
      <p:sp>
        <p:nvSpPr>
          <p:cNvPr id="37" name="Rectangle 36">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4" y="2121408"/>
            <a:ext cx="582472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A242D6E-3B3A-C92D-1EA9-C51CF6A9AE37}"/>
              </a:ext>
            </a:extLst>
          </p:cNvPr>
          <p:cNvSpPr>
            <a:spLocks noGrp="1"/>
          </p:cNvSpPr>
          <p:nvPr>
            <p:ph idx="1"/>
          </p:nvPr>
        </p:nvSpPr>
        <p:spPr>
          <a:xfrm>
            <a:off x="841244" y="2359152"/>
            <a:ext cx="6007608" cy="3429000"/>
          </a:xfrm>
        </p:spPr>
        <p:txBody>
          <a:bodyPr vert="horz" lIns="91440" tIns="45720" rIns="91440" bIns="45720" rtlCol="0" anchor="t">
            <a:normAutofit/>
          </a:bodyPr>
          <a:lstStyle/>
          <a:p>
            <a:pPr>
              <a:lnSpc>
                <a:spcPct val="100000"/>
              </a:lnSpc>
            </a:pPr>
            <a:r>
              <a:rPr lang="en-US" sz="1800" dirty="0"/>
              <a:t>Benjiman bloom expressed the importance of one-to-one feedback in the classroom and how it can "identify errors in the student's work immediately and then provide clarification and further follow up if necessary" (Gustkey, 2010.). </a:t>
            </a:r>
          </a:p>
          <a:p>
            <a:pPr>
              <a:lnSpc>
                <a:spcPct val="100000"/>
              </a:lnSpc>
            </a:pPr>
            <a:r>
              <a:rPr lang="en-US" sz="1800" dirty="0"/>
              <a:t>Inside the black box a research book created  based off 250 sources focusing on classroom practice such as; the impact on feedback, teacher's behavior and the overall call for change in educational practices. (Black, P and Williams, D.,1998).</a:t>
            </a:r>
          </a:p>
          <a:p>
            <a:pPr marL="0" indent="0">
              <a:lnSpc>
                <a:spcPct val="100000"/>
              </a:lnSpc>
              <a:buNone/>
            </a:pPr>
            <a:endParaRPr lang="en-US" sz="1900"/>
          </a:p>
          <a:p>
            <a:pPr>
              <a:lnSpc>
                <a:spcPct val="100000"/>
              </a:lnSpc>
            </a:pPr>
            <a:endParaRPr lang="en-US" sz="1900"/>
          </a:p>
        </p:txBody>
      </p:sp>
      <p:pic>
        <p:nvPicPr>
          <p:cNvPr id="5" name="Picture 4" descr="A pyramid of multicolored text&#10;&#10;Description automatically generated">
            <a:extLst>
              <a:ext uri="{FF2B5EF4-FFF2-40B4-BE49-F238E27FC236}">
                <a16:creationId xmlns:a16="http://schemas.microsoft.com/office/drawing/2014/main" id="{8F58F05D-E937-ADF3-7D01-4AC27E884EBB}"/>
              </a:ext>
            </a:extLst>
          </p:cNvPr>
          <p:cNvPicPr>
            <a:picLocks noChangeAspect="1"/>
          </p:cNvPicPr>
          <p:nvPr/>
        </p:nvPicPr>
        <p:blipFill>
          <a:blip r:embed="rId2"/>
          <a:stretch>
            <a:fillRect/>
          </a:stretch>
        </p:blipFill>
        <p:spPr>
          <a:xfrm>
            <a:off x="7709796" y="202589"/>
            <a:ext cx="4176000" cy="2651760"/>
          </a:xfrm>
          <a:prstGeom prst="rect">
            <a:avLst/>
          </a:prstGeom>
        </p:spPr>
      </p:pic>
      <p:pic>
        <p:nvPicPr>
          <p:cNvPr id="6" name="Picture 5" descr="A black and white text on a black background&#10;&#10;Description automatically generated">
            <a:extLst>
              <a:ext uri="{FF2B5EF4-FFF2-40B4-BE49-F238E27FC236}">
                <a16:creationId xmlns:a16="http://schemas.microsoft.com/office/drawing/2014/main" id="{F03EBBE8-991E-A025-927F-DCE6DF6482D7}"/>
              </a:ext>
            </a:extLst>
          </p:cNvPr>
          <p:cNvPicPr>
            <a:picLocks noChangeAspect="1"/>
          </p:cNvPicPr>
          <p:nvPr/>
        </p:nvPicPr>
        <p:blipFill>
          <a:blip r:embed="rId3"/>
          <a:stretch>
            <a:fillRect/>
          </a:stretch>
        </p:blipFill>
        <p:spPr>
          <a:xfrm>
            <a:off x="7980239" y="3611784"/>
            <a:ext cx="3909639" cy="2651760"/>
          </a:xfrm>
          <a:prstGeom prst="rect">
            <a:avLst/>
          </a:prstGeom>
        </p:spPr>
      </p:pic>
      <p:sp>
        <p:nvSpPr>
          <p:cNvPr id="7" name="TextBox 6">
            <a:extLst>
              <a:ext uri="{FF2B5EF4-FFF2-40B4-BE49-F238E27FC236}">
                <a16:creationId xmlns:a16="http://schemas.microsoft.com/office/drawing/2014/main" id="{10D5E4DE-4197-6967-5FEE-9085C357CD12}"/>
              </a:ext>
            </a:extLst>
          </p:cNvPr>
          <p:cNvSpPr txBox="1"/>
          <p:nvPr/>
        </p:nvSpPr>
        <p:spPr>
          <a:xfrm>
            <a:off x="10740132" y="2852991"/>
            <a:ext cx="1145749"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a:t>(</a:t>
            </a:r>
            <a:r>
              <a:rPr lang="en-US" sz="1050" err="1"/>
              <a:t>Morris,A</a:t>
            </a:r>
            <a:r>
              <a:rPr lang="en-US" sz="1050"/>
              <a:t>. 2023)</a:t>
            </a:r>
          </a:p>
        </p:txBody>
      </p:sp>
      <p:sp>
        <p:nvSpPr>
          <p:cNvPr id="8" name="TextBox 7">
            <a:extLst>
              <a:ext uri="{FF2B5EF4-FFF2-40B4-BE49-F238E27FC236}">
                <a16:creationId xmlns:a16="http://schemas.microsoft.com/office/drawing/2014/main" id="{A8DCD35D-E070-BD41-E078-CF7351FC230E}"/>
              </a:ext>
            </a:extLst>
          </p:cNvPr>
          <p:cNvSpPr txBox="1"/>
          <p:nvPr/>
        </p:nvSpPr>
        <p:spPr>
          <a:xfrm>
            <a:off x="10874827" y="6422572"/>
            <a:ext cx="101237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50"/>
              <a:t>(Anon,2025)</a:t>
            </a:r>
          </a:p>
        </p:txBody>
      </p:sp>
    </p:spTree>
    <p:extLst>
      <p:ext uri="{BB962C8B-B14F-4D97-AF65-F5344CB8AC3E}">
        <p14:creationId xmlns:p14="http://schemas.microsoft.com/office/powerpoint/2010/main" val="615760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3" name="Rectangle 52">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7F51603-E0DF-2A96-75AD-EF6E671B7311}"/>
              </a:ext>
            </a:extLst>
          </p:cNvPr>
          <p:cNvSpPr>
            <a:spLocks noGrp="1"/>
          </p:cNvSpPr>
          <p:nvPr>
            <p:ph type="title"/>
          </p:nvPr>
        </p:nvSpPr>
        <p:spPr>
          <a:xfrm>
            <a:off x="841246" y="978619"/>
            <a:ext cx="5991244" cy="1106424"/>
          </a:xfrm>
        </p:spPr>
        <p:txBody>
          <a:bodyPr>
            <a:normAutofit/>
          </a:bodyPr>
          <a:lstStyle/>
          <a:p>
            <a:r>
              <a:rPr lang="en-US" sz="3200"/>
              <a:t>My lesson Outlined </a:t>
            </a:r>
          </a:p>
        </p:txBody>
      </p:sp>
      <p:sp>
        <p:nvSpPr>
          <p:cNvPr id="54" name="Rectangle 5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Rectangle 5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65EE740-9278-B0D2-534C-009764B4DC21}"/>
              </a:ext>
            </a:extLst>
          </p:cNvPr>
          <p:cNvSpPr>
            <a:spLocks noGrp="1"/>
          </p:cNvSpPr>
          <p:nvPr>
            <p:ph idx="1"/>
          </p:nvPr>
        </p:nvSpPr>
        <p:spPr>
          <a:xfrm>
            <a:off x="841248" y="2252870"/>
            <a:ext cx="5993892" cy="3560251"/>
          </a:xfrm>
        </p:spPr>
        <p:txBody>
          <a:bodyPr vert="horz" lIns="91440" tIns="45720" rIns="91440" bIns="45720" rtlCol="0" anchor="t">
            <a:normAutofit/>
          </a:bodyPr>
          <a:lstStyle/>
          <a:p>
            <a:r>
              <a:rPr lang="en-US" sz="1800" dirty="0"/>
              <a:t>Science and Technology </a:t>
            </a:r>
          </a:p>
          <a:p>
            <a:r>
              <a:rPr lang="en-US" sz="1800" dirty="0"/>
              <a:t>Year 3 class </a:t>
            </a:r>
          </a:p>
          <a:p>
            <a:r>
              <a:rPr lang="en-US" sz="1800" dirty="0"/>
              <a:t>Progression step 2 </a:t>
            </a:r>
          </a:p>
          <a:p>
            <a:r>
              <a:rPr lang="en-US" sz="1800" dirty="0"/>
              <a:t>3 children are suspected ALN </a:t>
            </a:r>
          </a:p>
          <a:p>
            <a:r>
              <a:rPr lang="en-US" sz="1800" dirty="0"/>
              <a:t>4 children are MAT</a:t>
            </a:r>
            <a:endParaRPr lang="en-US" dirty="0"/>
          </a:p>
          <a:p>
            <a:r>
              <a:rPr lang="en-US" sz="1800" dirty="0"/>
              <a:t>Differentiation </a:t>
            </a:r>
            <a:r>
              <a:rPr lang="en-US" sz="3200" dirty="0"/>
              <a:t> </a:t>
            </a:r>
            <a:endParaRPr lang="en-US"/>
          </a:p>
        </p:txBody>
      </p:sp>
      <p:pic>
        <p:nvPicPr>
          <p:cNvPr id="4" name="Picture 3" descr="A group of people with telescope&#10;&#10;Description automatically generated">
            <a:extLst>
              <a:ext uri="{FF2B5EF4-FFF2-40B4-BE49-F238E27FC236}">
                <a16:creationId xmlns:a16="http://schemas.microsoft.com/office/drawing/2014/main" id="{A56AF62C-E80E-3BF0-9AF4-0A2F66FC3ACD}"/>
              </a:ext>
            </a:extLst>
          </p:cNvPr>
          <p:cNvPicPr>
            <a:picLocks noChangeAspect="1"/>
          </p:cNvPicPr>
          <p:nvPr/>
        </p:nvPicPr>
        <p:blipFill>
          <a:blip r:embed="rId2"/>
          <a:srcRect l="13411" r="24639" b="1"/>
          <a:stretch/>
        </p:blipFill>
        <p:spPr>
          <a:xfrm>
            <a:off x="7679814" y="1278641"/>
            <a:ext cx="4097657" cy="4200134"/>
          </a:xfrm>
          <a:prstGeom prst="rect">
            <a:avLst/>
          </a:prstGeom>
        </p:spPr>
      </p:pic>
      <p:sp>
        <p:nvSpPr>
          <p:cNvPr id="5" name="TextBox 4">
            <a:extLst>
              <a:ext uri="{FF2B5EF4-FFF2-40B4-BE49-F238E27FC236}">
                <a16:creationId xmlns:a16="http://schemas.microsoft.com/office/drawing/2014/main" id="{3ED61EFF-8391-AEF2-1D48-99D911911EFD}"/>
              </a:ext>
            </a:extLst>
          </p:cNvPr>
          <p:cNvSpPr txBox="1"/>
          <p:nvPr/>
        </p:nvSpPr>
        <p:spPr>
          <a:xfrm>
            <a:off x="7679814" y="5058762"/>
            <a:ext cx="4097657" cy="420013"/>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(Anon, 2025.)</a:t>
            </a:r>
          </a:p>
        </p:txBody>
      </p:sp>
    </p:spTree>
    <p:extLst>
      <p:ext uri="{BB962C8B-B14F-4D97-AF65-F5344CB8AC3E}">
        <p14:creationId xmlns:p14="http://schemas.microsoft.com/office/powerpoint/2010/main" val="750868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A349F87-03B8-D715-F4A5-B6168481DA2D}"/>
              </a:ext>
            </a:extLst>
          </p:cNvPr>
          <p:cNvSpPr>
            <a:spLocks noGrp="1"/>
          </p:cNvSpPr>
          <p:nvPr>
            <p:ph type="title"/>
          </p:nvPr>
        </p:nvSpPr>
        <p:spPr>
          <a:xfrm>
            <a:off x="841246" y="978619"/>
            <a:ext cx="5991244" cy="1106424"/>
          </a:xfrm>
        </p:spPr>
        <p:txBody>
          <a:bodyPr>
            <a:normAutofit/>
          </a:bodyPr>
          <a:lstStyle/>
          <a:p>
            <a:r>
              <a:rPr lang="en-US" sz="3200"/>
              <a:t>Lit review </a:t>
            </a:r>
          </a:p>
        </p:txBody>
      </p:sp>
      <p:sp>
        <p:nvSpPr>
          <p:cNvPr id="28" name="Rectangle 27">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0219F6D-B02D-A11F-518B-329FBC21B2E1}"/>
              </a:ext>
            </a:extLst>
          </p:cNvPr>
          <p:cNvSpPr>
            <a:spLocks noGrp="1"/>
          </p:cNvSpPr>
          <p:nvPr>
            <p:ph idx="1"/>
          </p:nvPr>
        </p:nvSpPr>
        <p:spPr>
          <a:xfrm>
            <a:off x="841248" y="2252870"/>
            <a:ext cx="5993892" cy="3560251"/>
          </a:xfrm>
        </p:spPr>
        <p:txBody>
          <a:bodyPr vert="horz" lIns="91440" tIns="45720" rIns="91440" bIns="45720" rtlCol="0" anchor="t">
            <a:normAutofit/>
          </a:bodyPr>
          <a:lstStyle/>
          <a:p>
            <a:pPr>
              <a:lnSpc>
                <a:spcPct val="100000"/>
              </a:lnSpc>
            </a:pPr>
            <a:r>
              <a:rPr lang="en-US" sz="1100" dirty="0"/>
              <a:t>Dr Sherly Clark, a UK formative assessment specialist, expressed in her book 'outstanding formative assessment' that there are many different interpretations of assessment for learning. Key features to mention include</a:t>
            </a:r>
          </a:p>
          <a:p>
            <a:pPr>
              <a:lnSpc>
                <a:spcPct val="100000"/>
              </a:lnSpc>
            </a:pPr>
            <a:r>
              <a:rPr lang="en-US" sz="1100" dirty="0">
                <a:ea typeface="+mn-lt"/>
                <a:cs typeface="+mn-lt"/>
              </a:rPr>
              <a:t>monitoring</a:t>
            </a:r>
            <a:r>
              <a:rPr lang="en-US" sz="1100" dirty="0"/>
              <a:t> pupil's </a:t>
            </a:r>
            <a:r>
              <a:rPr lang="en-US" sz="1100" dirty="0">
                <a:ea typeface="+mn-lt"/>
                <a:cs typeface="+mn-lt"/>
              </a:rPr>
              <a:t>performance</a:t>
            </a:r>
            <a:r>
              <a:rPr lang="en-US" sz="1100" dirty="0"/>
              <a:t> against targets</a:t>
            </a:r>
          </a:p>
          <a:p>
            <a:pPr>
              <a:lnSpc>
                <a:spcPct val="100000"/>
              </a:lnSpc>
            </a:pPr>
            <a:r>
              <a:rPr lang="en-US" sz="1100" dirty="0"/>
              <a:t>Teacher's providing feedback for improvement </a:t>
            </a:r>
          </a:p>
          <a:p>
            <a:pPr>
              <a:lnSpc>
                <a:spcPct val="100000"/>
              </a:lnSpc>
            </a:pPr>
            <a:r>
              <a:rPr lang="en-US" sz="1100" dirty="0"/>
              <a:t>Turning assessment into a learning event which informs the next steps of teaching and learnin</a:t>
            </a:r>
            <a:r>
              <a:rPr lang="en-US" sz="1100" dirty="0">
                <a:ea typeface="+mn-lt"/>
                <a:cs typeface="+mn-lt"/>
              </a:rPr>
              <a:t>g </a:t>
            </a:r>
            <a:r>
              <a:rPr lang="en-US" sz="1100" dirty="0">
                <a:ea typeface="+mn-lt"/>
                <a:cs typeface="Times New Roman"/>
              </a:rPr>
              <a:t>(</a:t>
            </a:r>
            <a:r>
              <a:rPr lang="en-US" sz="1200" dirty="0">
                <a:ea typeface="+mn-lt"/>
                <a:cs typeface="Times New Roman"/>
              </a:rPr>
              <a:t>Clarke, S. 2014)</a:t>
            </a:r>
          </a:p>
          <a:p>
            <a:pPr>
              <a:lnSpc>
                <a:spcPct val="100000"/>
              </a:lnSpc>
            </a:pPr>
            <a:endParaRPr lang="en-US" sz="1100" dirty="0"/>
          </a:p>
          <a:p>
            <a:pPr>
              <a:lnSpc>
                <a:spcPct val="100000"/>
              </a:lnSpc>
            </a:pPr>
            <a:r>
              <a:rPr lang="en-US" sz="1100" dirty="0"/>
              <a:t>Group discussion</a:t>
            </a:r>
          </a:p>
          <a:p>
            <a:pPr>
              <a:lnSpc>
                <a:spcPct val="100000"/>
              </a:lnSpc>
            </a:pPr>
            <a:r>
              <a:rPr lang="en-US" sz="1100" dirty="0"/>
              <a:t>Task setting </a:t>
            </a:r>
          </a:p>
          <a:p>
            <a:pPr marL="0" indent="0">
              <a:lnSpc>
                <a:spcPct val="100000"/>
              </a:lnSpc>
              <a:buNone/>
            </a:pPr>
            <a:r>
              <a:rPr lang="en-US" sz="1100" dirty="0"/>
              <a:t>Both are said to be beneficial as learners able to </a:t>
            </a:r>
            <a:r>
              <a:rPr lang="en-US" sz="1100" dirty="0">
                <a:ea typeface="+mn-lt"/>
                <a:cs typeface="+mn-lt"/>
              </a:rPr>
              <a:t>collaborate</a:t>
            </a:r>
            <a:r>
              <a:rPr lang="en-US" sz="1100" dirty="0"/>
              <a:t> and respect other learner's opinions, as well as allowing for engagement and motivating pupils (Welsh Government, 2010.)</a:t>
            </a:r>
          </a:p>
        </p:txBody>
      </p:sp>
      <p:pic>
        <p:nvPicPr>
          <p:cNvPr id="4" name="Picture 3" descr="A person with brown hair and a gold necklace&#10;&#10;Description automatically generated">
            <a:extLst>
              <a:ext uri="{FF2B5EF4-FFF2-40B4-BE49-F238E27FC236}">
                <a16:creationId xmlns:a16="http://schemas.microsoft.com/office/drawing/2014/main" id="{4F5604C0-F369-C843-6F3C-A093A78371E9}"/>
              </a:ext>
            </a:extLst>
          </p:cNvPr>
          <p:cNvPicPr>
            <a:picLocks noChangeAspect="1"/>
          </p:cNvPicPr>
          <p:nvPr/>
        </p:nvPicPr>
        <p:blipFill>
          <a:blip r:embed="rId2"/>
          <a:stretch>
            <a:fillRect/>
          </a:stretch>
        </p:blipFill>
        <p:spPr>
          <a:xfrm>
            <a:off x="7679814" y="726503"/>
            <a:ext cx="4097657" cy="5304410"/>
          </a:xfrm>
          <a:prstGeom prst="rect">
            <a:avLst/>
          </a:prstGeom>
        </p:spPr>
      </p:pic>
      <p:sp>
        <p:nvSpPr>
          <p:cNvPr id="5" name="TextBox 4">
            <a:extLst>
              <a:ext uri="{FF2B5EF4-FFF2-40B4-BE49-F238E27FC236}">
                <a16:creationId xmlns:a16="http://schemas.microsoft.com/office/drawing/2014/main" id="{29E4B64F-AFD3-C666-41D0-0D2EA7731FD1}"/>
              </a:ext>
            </a:extLst>
          </p:cNvPr>
          <p:cNvSpPr txBox="1"/>
          <p:nvPr/>
        </p:nvSpPr>
        <p:spPr>
          <a:xfrm>
            <a:off x="7679814" y="5500472"/>
            <a:ext cx="4097657" cy="530441"/>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(Anon, n.d.)</a:t>
            </a:r>
          </a:p>
        </p:txBody>
      </p:sp>
    </p:spTree>
    <p:extLst>
      <p:ext uri="{BB962C8B-B14F-4D97-AF65-F5344CB8AC3E}">
        <p14:creationId xmlns:p14="http://schemas.microsoft.com/office/powerpoint/2010/main" val="526048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3E5C8A-D1AB-B9A4-4FDF-75AADFA044F2}"/>
              </a:ext>
            </a:extLst>
          </p:cNvPr>
          <p:cNvSpPr>
            <a:spLocks noGrp="1"/>
          </p:cNvSpPr>
          <p:nvPr>
            <p:ph type="title"/>
          </p:nvPr>
        </p:nvSpPr>
        <p:spPr>
          <a:xfrm>
            <a:off x="841246" y="978619"/>
            <a:ext cx="5991244" cy="1106424"/>
          </a:xfrm>
        </p:spPr>
        <p:txBody>
          <a:bodyPr>
            <a:normAutofit/>
          </a:bodyPr>
          <a:lstStyle/>
          <a:p>
            <a:r>
              <a:rPr lang="en-US" sz="3200"/>
              <a:t>Theory behind</a:t>
            </a:r>
          </a:p>
        </p:txBody>
      </p:sp>
      <p:sp>
        <p:nvSpPr>
          <p:cNvPr id="22" name="Rectangle 21">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4B0388F-DD24-78E0-0AE0-BC477F99A031}"/>
              </a:ext>
            </a:extLst>
          </p:cNvPr>
          <p:cNvSpPr>
            <a:spLocks noGrp="1"/>
          </p:cNvSpPr>
          <p:nvPr>
            <p:ph idx="1"/>
          </p:nvPr>
        </p:nvSpPr>
        <p:spPr>
          <a:xfrm>
            <a:off x="841248" y="2252870"/>
            <a:ext cx="5993892" cy="3560251"/>
          </a:xfrm>
        </p:spPr>
        <p:txBody>
          <a:bodyPr vert="horz" lIns="91440" tIns="45720" rIns="91440" bIns="45720" rtlCol="0" anchor="t">
            <a:normAutofit/>
          </a:bodyPr>
          <a:lstStyle/>
          <a:p>
            <a:pPr marL="0" indent="0">
              <a:lnSpc>
                <a:spcPct val="100000"/>
              </a:lnSpc>
              <a:buNone/>
            </a:pPr>
            <a:endParaRPr lang="en-US" sz="1800" dirty="0"/>
          </a:p>
          <a:p>
            <a:pPr>
              <a:lnSpc>
                <a:spcPct val="100000"/>
              </a:lnSpc>
            </a:pPr>
            <a:r>
              <a:rPr lang="en-US" sz="1800" dirty="0"/>
              <a:t>"The ZPD highlights the value of collaboration, where each participant contributes to the task goal, fostering a shared understanding through interaction" (Saul Mcleod, 2024.).</a:t>
            </a:r>
          </a:p>
        </p:txBody>
      </p:sp>
      <p:pic>
        <p:nvPicPr>
          <p:cNvPr id="4" name="Picture 3" descr="A diagram of a child&amp;#39;s development&#10;&#10;Description automatically generated">
            <a:extLst>
              <a:ext uri="{FF2B5EF4-FFF2-40B4-BE49-F238E27FC236}">
                <a16:creationId xmlns:a16="http://schemas.microsoft.com/office/drawing/2014/main" id="{72CED01F-FB96-FD95-05EF-3A93608EE3E3}"/>
              </a:ext>
            </a:extLst>
          </p:cNvPr>
          <p:cNvPicPr>
            <a:picLocks noChangeAspect="1"/>
          </p:cNvPicPr>
          <p:nvPr/>
        </p:nvPicPr>
        <p:blipFill>
          <a:blip r:embed="rId2"/>
          <a:srcRect r="191" b="-4"/>
          <a:stretch/>
        </p:blipFill>
        <p:spPr>
          <a:xfrm>
            <a:off x="7679814" y="1278625"/>
            <a:ext cx="4097657" cy="4200166"/>
          </a:xfrm>
          <a:prstGeom prst="rect">
            <a:avLst/>
          </a:prstGeom>
        </p:spPr>
      </p:pic>
    </p:spTree>
    <p:extLst>
      <p:ext uri="{BB962C8B-B14F-4D97-AF65-F5344CB8AC3E}">
        <p14:creationId xmlns:p14="http://schemas.microsoft.com/office/powerpoint/2010/main" val="4019704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02FDAC-2FC1-3870-F1F6-F63131E8BC7C}"/>
              </a:ext>
            </a:extLst>
          </p:cNvPr>
          <p:cNvSpPr>
            <a:spLocks noGrp="1"/>
          </p:cNvSpPr>
          <p:nvPr>
            <p:ph type="title"/>
          </p:nvPr>
        </p:nvSpPr>
        <p:spPr>
          <a:xfrm>
            <a:off x="841246" y="978619"/>
            <a:ext cx="5991244" cy="1106424"/>
          </a:xfrm>
        </p:spPr>
        <p:txBody>
          <a:bodyPr>
            <a:normAutofit/>
          </a:bodyPr>
          <a:lstStyle/>
          <a:p>
            <a:r>
              <a:rPr lang="en-US" sz="3200"/>
              <a:t>Benefits of formative assessment </a:t>
            </a:r>
          </a:p>
        </p:txBody>
      </p:sp>
      <p:sp>
        <p:nvSpPr>
          <p:cNvPr id="21" name="Rectangle 20">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5CADECF-2F8B-096E-7A33-E3B8E5CFB413}"/>
              </a:ext>
            </a:extLst>
          </p:cNvPr>
          <p:cNvSpPr>
            <a:spLocks noGrp="1"/>
          </p:cNvSpPr>
          <p:nvPr>
            <p:ph idx="1"/>
          </p:nvPr>
        </p:nvSpPr>
        <p:spPr>
          <a:xfrm>
            <a:off x="841248" y="2252870"/>
            <a:ext cx="5993892" cy="3560251"/>
          </a:xfrm>
        </p:spPr>
        <p:txBody>
          <a:bodyPr vert="horz" lIns="91440" tIns="45720" rIns="91440" bIns="45720" rtlCol="0" anchor="t">
            <a:normAutofit/>
          </a:bodyPr>
          <a:lstStyle/>
          <a:p>
            <a:pPr marL="0" indent="0">
              <a:lnSpc>
                <a:spcPct val="100000"/>
              </a:lnSpc>
              <a:buNone/>
            </a:pPr>
            <a:endParaRPr lang="en-US" sz="1400" dirty="0"/>
          </a:p>
          <a:p>
            <a:pPr>
              <a:lnSpc>
                <a:spcPct val="100000"/>
              </a:lnSpc>
            </a:pPr>
            <a:r>
              <a:rPr lang="en-US" sz="1400" dirty="0"/>
              <a:t>"Formative assessment informs planning so that adults can meet children's needs and support and extend the learning of all children" </a:t>
            </a:r>
            <a:r>
              <a:rPr lang="en-US" sz="1400" dirty="0">
                <a:ea typeface="+mn-lt"/>
                <a:cs typeface="Times New Roman"/>
              </a:rPr>
              <a:t>(</a:t>
            </a:r>
            <a:r>
              <a:rPr lang="en-US" sz="1200" dirty="0">
                <a:ea typeface="+mn-lt"/>
                <a:cs typeface="Times New Roman"/>
              </a:rPr>
              <a:t>Hylton, </a:t>
            </a:r>
            <a:r>
              <a:rPr lang="en-US" sz="1200" err="1">
                <a:ea typeface="+mn-lt"/>
                <a:cs typeface="Times New Roman"/>
              </a:rPr>
              <a:t>S.n.d</a:t>
            </a:r>
            <a:r>
              <a:rPr lang="en-US" sz="1200" dirty="0">
                <a:ea typeface="+mn-lt"/>
                <a:cs typeface="Times New Roman"/>
              </a:rPr>
              <a:t>.).</a:t>
            </a:r>
          </a:p>
          <a:p>
            <a:pPr>
              <a:lnSpc>
                <a:spcPct val="100000"/>
              </a:lnSpc>
            </a:pPr>
            <a:endParaRPr lang="en-US" sz="1400" dirty="0"/>
          </a:p>
          <a:p>
            <a:pPr>
              <a:lnSpc>
                <a:spcPct val="100000"/>
              </a:lnSpc>
            </a:pPr>
            <a:r>
              <a:rPr lang="en-US" sz="1400" dirty="0"/>
              <a:t> "Builds a stronger sense of community in schools with teachers and learners working with one-another to achieve common goals". Following up with describing that AFL can boast learner's e</a:t>
            </a:r>
            <a:r>
              <a:rPr lang="en-US" sz="1400" dirty="0">
                <a:solidFill>
                  <a:srgbClr val="1F1F1F"/>
                </a:solidFill>
                <a:ea typeface="+mn-lt"/>
                <a:cs typeface="+mn-lt"/>
              </a:rPr>
              <a:t>ngagement </a:t>
            </a:r>
            <a:r>
              <a:rPr lang="en-US" sz="1400" dirty="0"/>
              <a:t>and create a positive learning atmosphere where students succeed and become overall more motivated. (SATTUK,2018.). </a:t>
            </a:r>
            <a:endParaRPr lang="en-US"/>
          </a:p>
          <a:p>
            <a:pPr>
              <a:lnSpc>
                <a:spcPct val="100000"/>
              </a:lnSpc>
            </a:pPr>
            <a:endParaRPr lang="en-US" sz="1400"/>
          </a:p>
        </p:txBody>
      </p:sp>
      <p:pic>
        <p:nvPicPr>
          <p:cNvPr id="4" name="Picture 3" descr="A yellow star with a face and thumbs up&#10;&#10;Description automatically generated">
            <a:extLst>
              <a:ext uri="{FF2B5EF4-FFF2-40B4-BE49-F238E27FC236}">
                <a16:creationId xmlns:a16="http://schemas.microsoft.com/office/drawing/2014/main" id="{77E8D97B-DF62-5B89-4544-0789B1888BE6}"/>
              </a:ext>
            </a:extLst>
          </p:cNvPr>
          <p:cNvPicPr>
            <a:picLocks noChangeAspect="1"/>
          </p:cNvPicPr>
          <p:nvPr/>
        </p:nvPicPr>
        <p:blipFill>
          <a:blip r:embed="rId2"/>
          <a:stretch>
            <a:fillRect/>
          </a:stretch>
        </p:blipFill>
        <p:spPr>
          <a:xfrm>
            <a:off x="7679814" y="1463054"/>
            <a:ext cx="4097657" cy="3831308"/>
          </a:xfrm>
          <a:prstGeom prst="rect">
            <a:avLst/>
          </a:prstGeom>
        </p:spPr>
      </p:pic>
      <p:sp>
        <p:nvSpPr>
          <p:cNvPr id="5" name="TextBox 4">
            <a:extLst>
              <a:ext uri="{FF2B5EF4-FFF2-40B4-BE49-F238E27FC236}">
                <a16:creationId xmlns:a16="http://schemas.microsoft.com/office/drawing/2014/main" id="{607C2869-D6B4-04F3-A1F4-36616C258F2E}"/>
              </a:ext>
            </a:extLst>
          </p:cNvPr>
          <p:cNvSpPr txBox="1"/>
          <p:nvPr/>
        </p:nvSpPr>
        <p:spPr>
          <a:xfrm>
            <a:off x="10408941" y="5292216"/>
            <a:ext cx="146242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(Anon, 2025)</a:t>
            </a:r>
          </a:p>
        </p:txBody>
      </p:sp>
    </p:spTree>
    <p:extLst>
      <p:ext uri="{BB962C8B-B14F-4D97-AF65-F5344CB8AC3E}">
        <p14:creationId xmlns:p14="http://schemas.microsoft.com/office/powerpoint/2010/main" val="1745908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6129D-3CA5-6D11-F1F6-DDB186DF4EB9}"/>
              </a:ext>
            </a:extLst>
          </p:cNvPr>
          <p:cNvSpPr>
            <a:spLocks noGrp="1"/>
          </p:cNvSpPr>
          <p:nvPr>
            <p:ph type="title"/>
          </p:nvPr>
        </p:nvSpPr>
        <p:spPr/>
        <p:txBody>
          <a:bodyPr/>
          <a:lstStyle/>
          <a:p>
            <a:r>
              <a:rPr lang="en-US"/>
              <a:t>Concerns surrounding AFL</a:t>
            </a:r>
          </a:p>
        </p:txBody>
      </p:sp>
      <p:sp>
        <p:nvSpPr>
          <p:cNvPr id="3" name="Content Placeholder 2">
            <a:extLst>
              <a:ext uri="{FF2B5EF4-FFF2-40B4-BE49-F238E27FC236}">
                <a16:creationId xmlns:a16="http://schemas.microsoft.com/office/drawing/2014/main" id="{4850DB4C-1EBB-948F-FFE9-27857E94F4A2}"/>
              </a:ext>
            </a:extLst>
          </p:cNvPr>
          <p:cNvSpPr>
            <a:spLocks noGrp="1"/>
          </p:cNvSpPr>
          <p:nvPr>
            <p:ph sz="half" idx="1"/>
          </p:nvPr>
        </p:nvSpPr>
        <p:spPr>
          <a:xfrm>
            <a:off x="-492" y="2270206"/>
            <a:ext cx="4937760" cy="3694176"/>
          </a:xfrm>
        </p:spPr>
        <p:txBody>
          <a:bodyPr vert="horz" lIns="91440" tIns="45720" rIns="91440" bIns="45720" rtlCol="0" anchor="t">
            <a:noAutofit/>
          </a:bodyPr>
          <a:lstStyle/>
          <a:p>
            <a:r>
              <a:rPr lang="en-US" sz="1400" dirty="0">
                <a:latin typeface="Helvetica Neue"/>
              </a:rPr>
              <a:t>A blog under the name "The learning spy", written by David Didau explains how William's theory may be flawed. Didau continues to explain how AFL is solely based off the assumption that you can track a pupils learning and development during that specific lesson, then adjust features accordingly for future lessons.</a:t>
            </a:r>
            <a:endParaRPr lang="en-US" sz="1400" dirty="0"/>
          </a:p>
          <a:p>
            <a:r>
              <a:rPr lang="en-US" sz="1400" dirty="0">
                <a:latin typeface="Helvetica Neue"/>
              </a:rPr>
              <a:t>"Performance in the classroom is highly </a:t>
            </a:r>
            <a:r>
              <a:rPr lang="en-US" sz="1400" dirty="0">
                <a:ea typeface="+mn-lt"/>
                <a:cs typeface="+mn-lt"/>
              </a:rPr>
              <a:t>dependent</a:t>
            </a:r>
            <a:r>
              <a:rPr lang="en-US" sz="1400" dirty="0">
                <a:latin typeface="Helvetica Neue"/>
              </a:rPr>
              <a:t> on the cues and stimulation provided by the teacher" </a:t>
            </a:r>
            <a:endParaRPr lang="en-US" sz="1400" dirty="0"/>
          </a:p>
          <a:p>
            <a:r>
              <a:rPr lang="en-US" sz="1400" dirty="0">
                <a:latin typeface="Helvetica Neue"/>
              </a:rPr>
              <a:t>"Performance is a very poor indicator of how well pupils might retain or be able to transfer the knowledge" (Didau.D,2014.). </a:t>
            </a:r>
            <a:endParaRPr lang="en-US" sz="1400" dirty="0"/>
          </a:p>
          <a:p>
            <a:endParaRPr lang="en-US"/>
          </a:p>
          <a:p>
            <a:endParaRPr lang="en-US"/>
          </a:p>
        </p:txBody>
      </p:sp>
      <p:sp>
        <p:nvSpPr>
          <p:cNvPr id="4" name="Content Placeholder 3">
            <a:extLst>
              <a:ext uri="{FF2B5EF4-FFF2-40B4-BE49-F238E27FC236}">
                <a16:creationId xmlns:a16="http://schemas.microsoft.com/office/drawing/2014/main" id="{F75441B8-1F4B-129D-0966-7C2FCF64A48B}"/>
              </a:ext>
            </a:extLst>
          </p:cNvPr>
          <p:cNvSpPr>
            <a:spLocks noGrp="1"/>
          </p:cNvSpPr>
          <p:nvPr>
            <p:ph sz="half" idx="2"/>
          </p:nvPr>
        </p:nvSpPr>
        <p:spPr>
          <a:xfrm>
            <a:off x="4837330" y="2270206"/>
            <a:ext cx="4937760" cy="3694176"/>
          </a:xfrm>
        </p:spPr>
        <p:txBody>
          <a:bodyPr vert="horz" lIns="91440" tIns="45720" rIns="91440" bIns="45720" rtlCol="0" anchor="t">
            <a:normAutofit/>
          </a:bodyPr>
          <a:lstStyle/>
          <a:p>
            <a:r>
              <a:rPr lang="en-US" sz="1400" dirty="0">
                <a:latin typeface="Helvetica Neue"/>
              </a:rPr>
              <a:t>During peer or self- assessments children with poor writing skills may be disadvantaged </a:t>
            </a:r>
            <a:endParaRPr lang="en-US" sz="1400" dirty="0"/>
          </a:p>
          <a:p>
            <a:r>
              <a:rPr lang="en-US" sz="1400" dirty="0">
                <a:latin typeface="Helvetica Neue"/>
              </a:rPr>
              <a:t>Furthermore, Abimbola stated how this may take up vital learning time resulting in the lesson being hindered, therefore learning may not be able to be successfully tracked. (Abimbola,D.A.2023)</a:t>
            </a:r>
            <a:endParaRPr lang="en-US" sz="1400" dirty="0"/>
          </a:p>
          <a:p>
            <a:endParaRPr lang="en-US" sz="1400" dirty="0">
              <a:latin typeface="Helvetica Neue"/>
            </a:endParaRPr>
          </a:p>
          <a:p>
            <a:endParaRPr lang="en-US" sz="1400" dirty="0">
              <a:latin typeface="Helvetica Neue"/>
            </a:endParaRPr>
          </a:p>
          <a:p>
            <a:endParaRPr lang="en-US"/>
          </a:p>
          <a:p>
            <a:endParaRPr lang="en-US"/>
          </a:p>
          <a:p>
            <a:endParaRPr lang="en-US"/>
          </a:p>
        </p:txBody>
      </p:sp>
      <p:pic>
        <p:nvPicPr>
          <p:cNvPr id="5" name="Picture 4" descr="A cartoon character with a question mark&#10;&#10;Description automatically generated">
            <a:extLst>
              <a:ext uri="{FF2B5EF4-FFF2-40B4-BE49-F238E27FC236}">
                <a16:creationId xmlns:a16="http://schemas.microsoft.com/office/drawing/2014/main" id="{744100BC-A45F-DAF2-CC27-C4865D3A489E}"/>
              </a:ext>
            </a:extLst>
          </p:cNvPr>
          <p:cNvPicPr>
            <a:picLocks noChangeAspect="1"/>
          </p:cNvPicPr>
          <p:nvPr/>
        </p:nvPicPr>
        <p:blipFill>
          <a:blip r:embed="rId2"/>
          <a:stretch>
            <a:fillRect/>
          </a:stretch>
        </p:blipFill>
        <p:spPr>
          <a:xfrm>
            <a:off x="9779576" y="2088188"/>
            <a:ext cx="2292873" cy="4568920"/>
          </a:xfrm>
          <a:prstGeom prst="rect">
            <a:avLst/>
          </a:prstGeom>
        </p:spPr>
      </p:pic>
      <p:sp>
        <p:nvSpPr>
          <p:cNvPr id="6" name="TextBox 5">
            <a:extLst>
              <a:ext uri="{FF2B5EF4-FFF2-40B4-BE49-F238E27FC236}">
                <a16:creationId xmlns:a16="http://schemas.microsoft.com/office/drawing/2014/main" id="{C5C73143-2832-5758-66AE-BB1D67CD672C}"/>
              </a:ext>
            </a:extLst>
          </p:cNvPr>
          <p:cNvSpPr txBox="1"/>
          <p:nvPr/>
        </p:nvSpPr>
        <p:spPr>
          <a:xfrm>
            <a:off x="9544242" y="6619393"/>
            <a:ext cx="244763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dirty="0"/>
              <a:t>(Question,A.2025)</a:t>
            </a:r>
          </a:p>
        </p:txBody>
      </p:sp>
    </p:spTree>
    <p:extLst>
      <p:ext uri="{BB962C8B-B14F-4D97-AF65-F5344CB8AC3E}">
        <p14:creationId xmlns:p14="http://schemas.microsoft.com/office/powerpoint/2010/main" val="230621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additive="base">
                                        <p:cTn id="3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3" name="Rectangle 32">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2CC9E8-E8A0-591B-D240-62533544B347}"/>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Discussion of lesson planning...</a:t>
            </a:r>
          </a:p>
        </p:txBody>
      </p:sp>
      <p:sp>
        <p:nvSpPr>
          <p:cNvPr id="34" name="Rectangle 3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Cartoon a cartoon of a person holding a notebook and brushes&#10;&#10;Description automatically generated">
            <a:extLst>
              <a:ext uri="{FF2B5EF4-FFF2-40B4-BE49-F238E27FC236}">
                <a16:creationId xmlns:a16="http://schemas.microsoft.com/office/drawing/2014/main" id="{7054886A-2951-158E-42C4-8A80F90DCD9F}"/>
              </a:ext>
            </a:extLst>
          </p:cNvPr>
          <p:cNvPicPr>
            <a:picLocks noChangeAspect="1"/>
          </p:cNvPicPr>
          <p:nvPr/>
        </p:nvPicPr>
        <p:blipFill>
          <a:blip r:embed="rId2"/>
          <a:stretch>
            <a:fillRect/>
          </a:stretch>
        </p:blipFill>
        <p:spPr>
          <a:xfrm>
            <a:off x="5439027" y="625683"/>
            <a:ext cx="5697525" cy="5455380"/>
          </a:xfrm>
          <a:prstGeom prst="rect">
            <a:avLst/>
          </a:prstGeom>
        </p:spPr>
      </p:pic>
      <p:sp>
        <p:nvSpPr>
          <p:cNvPr id="4" name="TextBox 3">
            <a:extLst>
              <a:ext uri="{FF2B5EF4-FFF2-40B4-BE49-F238E27FC236}">
                <a16:creationId xmlns:a16="http://schemas.microsoft.com/office/drawing/2014/main" id="{0D79132F-801B-2821-349B-42108AC12A4E}"/>
              </a:ext>
            </a:extLst>
          </p:cNvPr>
          <p:cNvSpPr txBox="1"/>
          <p:nvPr/>
        </p:nvSpPr>
        <p:spPr>
          <a:xfrm>
            <a:off x="10208381" y="6301618"/>
            <a:ext cx="180219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50" dirty="0"/>
              <a:t>(Marissa,2024)</a:t>
            </a:r>
          </a:p>
        </p:txBody>
      </p:sp>
    </p:spTree>
    <p:extLst>
      <p:ext uri="{BB962C8B-B14F-4D97-AF65-F5344CB8AC3E}">
        <p14:creationId xmlns:p14="http://schemas.microsoft.com/office/powerpoint/2010/main" val="530697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10;&#10;Description automatically generated">
            <a:extLst>
              <a:ext uri="{FF2B5EF4-FFF2-40B4-BE49-F238E27FC236}">
                <a16:creationId xmlns:a16="http://schemas.microsoft.com/office/drawing/2014/main" id="{E481F7C9-1E56-2CD1-3175-9D8CCE1AC7C4}"/>
              </a:ext>
            </a:extLst>
          </p:cNvPr>
          <p:cNvPicPr>
            <a:picLocks noChangeAspect="1"/>
          </p:cNvPicPr>
          <p:nvPr/>
        </p:nvPicPr>
        <p:blipFill>
          <a:blip r:embed="rId2"/>
          <a:srcRect l="3706" r="9201" b="2801"/>
          <a:stretch/>
        </p:blipFill>
        <p:spPr>
          <a:xfrm>
            <a:off x="116771" y="-2022"/>
            <a:ext cx="11960107" cy="4708352"/>
          </a:xfrm>
          <a:prstGeom prst="rect">
            <a:avLst/>
          </a:prstGeom>
        </p:spPr>
      </p:pic>
      <p:pic>
        <p:nvPicPr>
          <p:cNvPr id="3" name="Picture 2" descr="A screenshot of a computer screen&#10;&#10;Description automatically generated">
            <a:extLst>
              <a:ext uri="{FF2B5EF4-FFF2-40B4-BE49-F238E27FC236}">
                <a16:creationId xmlns:a16="http://schemas.microsoft.com/office/drawing/2014/main" id="{336EB1F9-1B0B-1354-34F0-08995372E0D0}"/>
              </a:ext>
            </a:extLst>
          </p:cNvPr>
          <p:cNvPicPr>
            <a:picLocks noChangeAspect="1"/>
          </p:cNvPicPr>
          <p:nvPr/>
        </p:nvPicPr>
        <p:blipFill>
          <a:blip r:embed="rId3"/>
          <a:stretch>
            <a:fillRect/>
          </a:stretch>
        </p:blipFill>
        <p:spPr>
          <a:xfrm>
            <a:off x="-480" y="4735609"/>
            <a:ext cx="12076542" cy="2106111"/>
          </a:xfrm>
          <a:prstGeom prst="rect">
            <a:avLst/>
          </a:prstGeom>
        </p:spPr>
      </p:pic>
    </p:spTree>
    <p:extLst>
      <p:ext uri="{BB962C8B-B14F-4D97-AF65-F5344CB8AC3E}">
        <p14:creationId xmlns:p14="http://schemas.microsoft.com/office/powerpoint/2010/main" val="4269897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rectangular box with black text&#10;&#10;Description automatically generated">
            <a:extLst>
              <a:ext uri="{FF2B5EF4-FFF2-40B4-BE49-F238E27FC236}">
                <a16:creationId xmlns:a16="http://schemas.microsoft.com/office/drawing/2014/main" id="{87C7E3B4-FAEF-445C-ABB0-AB6BB7FD03F1}"/>
              </a:ext>
            </a:extLst>
          </p:cNvPr>
          <p:cNvPicPr>
            <a:picLocks noChangeAspect="1"/>
          </p:cNvPicPr>
          <p:nvPr/>
        </p:nvPicPr>
        <p:blipFill>
          <a:blip r:embed="rId2"/>
          <a:stretch>
            <a:fillRect/>
          </a:stretch>
        </p:blipFill>
        <p:spPr>
          <a:xfrm>
            <a:off x="-33193" y="1892"/>
            <a:ext cx="12230487" cy="3928408"/>
          </a:xfrm>
          <a:prstGeom prst="rect">
            <a:avLst/>
          </a:prstGeom>
        </p:spPr>
      </p:pic>
      <p:pic>
        <p:nvPicPr>
          <p:cNvPr id="3" name="Picture 2" descr="A close-up of a page&#10;&#10;Description automatically generated">
            <a:extLst>
              <a:ext uri="{FF2B5EF4-FFF2-40B4-BE49-F238E27FC236}">
                <a16:creationId xmlns:a16="http://schemas.microsoft.com/office/drawing/2014/main" id="{592DAAE6-235D-6200-29FA-70016C7AAB31}"/>
              </a:ext>
            </a:extLst>
          </p:cNvPr>
          <p:cNvPicPr>
            <a:picLocks noChangeAspect="1"/>
          </p:cNvPicPr>
          <p:nvPr/>
        </p:nvPicPr>
        <p:blipFill>
          <a:blip r:embed="rId3"/>
          <a:stretch>
            <a:fillRect/>
          </a:stretch>
        </p:blipFill>
        <p:spPr>
          <a:xfrm>
            <a:off x="-18280" y="3977812"/>
            <a:ext cx="12215091" cy="2899027"/>
          </a:xfrm>
          <a:prstGeom prst="rect">
            <a:avLst/>
          </a:prstGeom>
        </p:spPr>
      </p:pic>
    </p:spTree>
    <p:extLst>
      <p:ext uri="{BB962C8B-B14F-4D97-AF65-F5344CB8AC3E}">
        <p14:creationId xmlns:p14="http://schemas.microsoft.com/office/powerpoint/2010/main" val="2052960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7D5D2E51-A652-4FCB-ADE3-8974F2723C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 name="Freeform: Shape 42">
            <a:extLst>
              <a:ext uri="{FF2B5EF4-FFF2-40B4-BE49-F238E27FC236}">
                <a16:creationId xmlns:a16="http://schemas.microsoft.com/office/drawing/2014/main" id="{08E18253-076D-4D89-968E-FCD8887E2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5" name="Freeform: Shape 44">
            <a:extLst>
              <a:ext uri="{FF2B5EF4-FFF2-40B4-BE49-F238E27FC236}">
                <a16:creationId xmlns:a16="http://schemas.microsoft.com/office/drawing/2014/main" id="{F6EBCC24-DE3B-4BAD-9624-83E1C2D66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27E786-0E9C-DA3A-9492-0C619211E930}"/>
              </a:ext>
            </a:extLst>
          </p:cNvPr>
          <p:cNvSpPr>
            <a:spLocks noGrp="1"/>
          </p:cNvSpPr>
          <p:nvPr>
            <p:ph type="title"/>
          </p:nvPr>
        </p:nvSpPr>
        <p:spPr>
          <a:xfrm>
            <a:off x="438912" y="859536"/>
            <a:ext cx="4837176" cy="1243584"/>
          </a:xfrm>
        </p:spPr>
        <p:txBody>
          <a:bodyPr>
            <a:normAutofit/>
          </a:bodyPr>
          <a:lstStyle/>
          <a:p>
            <a:r>
              <a:rPr lang="en-US" sz="3400"/>
              <a:t>Background information </a:t>
            </a:r>
          </a:p>
        </p:txBody>
      </p:sp>
      <p:sp>
        <p:nvSpPr>
          <p:cNvPr id="47" name="Rectangle 46">
            <a:extLst>
              <a:ext uri="{FF2B5EF4-FFF2-40B4-BE49-F238E27FC236}">
                <a16:creationId xmlns:a16="http://schemas.microsoft.com/office/drawing/2014/main" id="{8C07AF1D-AB44-447B-BC2F-DBECCC06C0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48">
            <a:extLst>
              <a:ext uri="{FF2B5EF4-FFF2-40B4-BE49-F238E27FC236}">
                <a16:creationId xmlns:a16="http://schemas.microsoft.com/office/drawing/2014/main" id="{6FCD70E2-BD62-41E4-975D-E58B07928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C72C440-B663-354A-8A19-B0A4EB062AAF}"/>
              </a:ext>
            </a:extLst>
          </p:cNvPr>
          <p:cNvSpPr>
            <a:spLocks noGrp="1"/>
          </p:cNvSpPr>
          <p:nvPr>
            <p:ph idx="1"/>
          </p:nvPr>
        </p:nvSpPr>
        <p:spPr>
          <a:xfrm>
            <a:off x="438912" y="2514600"/>
            <a:ext cx="4837176" cy="3666744"/>
          </a:xfrm>
        </p:spPr>
        <p:txBody>
          <a:bodyPr vert="horz" lIns="91440" tIns="45720" rIns="91440" bIns="45720" rtlCol="0" anchor="t">
            <a:normAutofit/>
          </a:bodyPr>
          <a:lstStyle/>
          <a:p>
            <a:pPr marL="0" indent="0">
              <a:lnSpc>
                <a:spcPct val="100000"/>
              </a:lnSpc>
              <a:buNone/>
            </a:pPr>
            <a:endParaRPr lang="en-US" sz="1400" dirty="0"/>
          </a:p>
          <a:p>
            <a:pPr>
              <a:lnSpc>
                <a:spcPct val="100000"/>
              </a:lnSpc>
            </a:pPr>
            <a:r>
              <a:rPr lang="en-US" sz="1400" dirty="0"/>
              <a:t>The children completed this task in their set ability groups. I chose groupwork as it can be a chance for growth in the classroom. This can be support by (Daniel Sobel,2020.) who stated that "group work is an </a:t>
            </a:r>
            <a:r>
              <a:rPr lang="en-US" sz="1400" dirty="0">
                <a:ea typeface="+mn-lt"/>
                <a:cs typeface="+mn-lt"/>
              </a:rPr>
              <a:t>opportunity</a:t>
            </a:r>
            <a:r>
              <a:rPr lang="en-US" sz="1400" dirty="0"/>
              <a:t> to promote and build inclusion, along with allowing children to work as a team and develop their own strengths and weaknesses. </a:t>
            </a:r>
          </a:p>
        </p:txBody>
      </p:sp>
      <p:pic>
        <p:nvPicPr>
          <p:cNvPr id="4" name="Picture 3" descr="A group of children sitting at a table with laptops and a large poster&#10;&#10;Description automatically generated">
            <a:extLst>
              <a:ext uri="{FF2B5EF4-FFF2-40B4-BE49-F238E27FC236}">
                <a16:creationId xmlns:a16="http://schemas.microsoft.com/office/drawing/2014/main" id="{BFBB075E-CF4A-9F5A-9A98-37EC01759EFF}"/>
              </a:ext>
            </a:extLst>
          </p:cNvPr>
          <p:cNvPicPr>
            <a:picLocks noChangeAspect="1"/>
          </p:cNvPicPr>
          <p:nvPr/>
        </p:nvPicPr>
        <p:blipFill>
          <a:blip r:embed="rId2"/>
          <a:srcRect l="8178" t="29448" r="25650"/>
          <a:stretch/>
        </p:blipFill>
        <p:spPr>
          <a:xfrm>
            <a:off x="6681312" y="583207"/>
            <a:ext cx="2519919" cy="2112264"/>
          </a:xfrm>
          <a:prstGeom prst="rect">
            <a:avLst/>
          </a:prstGeom>
        </p:spPr>
      </p:pic>
      <p:pic>
        <p:nvPicPr>
          <p:cNvPr id="5" name="Picture 4" descr="A group of people sitting at a table with laptops and pens&#10;&#10;Description automatically generated">
            <a:extLst>
              <a:ext uri="{FF2B5EF4-FFF2-40B4-BE49-F238E27FC236}">
                <a16:creationId xmlns:a16="http://schemas.microsoft.com/office/drawing/2014/main" id="{97DD99EA-91BD-FA98-10A9-EDB09142B60C}"/>
              </a:ext>
            </a:extLst>
          </p:cNvPr>
          <p:cNvPicPr>
            <a:picLocks noChangeAspect="1"/>
          </p:cNvPicPr>
          <p:nvPr/>
        </p:nvPicPr>
        <p:blipFill>
          <a:blip r:embed="rId3"/>
          <a:srcRect t="5608" r="241"/>
          <a:stretch/>
        </p:blipFill>
        <p:spPr>
          <a:xfrm>
            <a:off x="9318259" y="583207"/>
            <a:ext cx="2446426" cy="2112264"/>
          </a:xfrm>
          <a:prstGeom prst="rect">
            <a:avLst/>
          </a:prstGeom>
        </p:spPr>
      </p:pic>
      <p:pic>
        <p:nvPicPr>
          <p:cNvPr id="6" name="Picture 5" descr="A group of kids writing on a large whiteboard&#10;&#10;Description automatically generated">
            <a:extLst>
              <a:ext uri="{FF2B5EF4-FFF2-40B4-BE49-F238E27FC236}">
                <a16:creationId xmlns:a16="http://schemas.microsoft.com/office/drawing/2014/main" id="{BE63D696-DCF5-2793-C238-9BA95FC0D87A}"/>
              </a:ext>
            </a:extLst>
          </p:cNvPr>
          <p:cNvPicPr>
            <a:picLocks noChangeAspect="1"/>
          </p:cNvPicPr>
          <p:nvPr/>
        </p:nvPicPr>
        <p:blipFill>
          <a:blip r:embed="rId4"/>
          <a:srcRect l="-162" t="21541" r="10247" b="6385"/>
          <a:stretch/>
        </p:blipFill>
        <p:spPr>
          <a:xfrm>
            <a:off x="6666803" y="2897934"/>
            <a:ext cx="5025984" cy="3283410"/>
          </a:xfrm>
          <a:prstGeom prst="rect">
            <a:avLst/>
          </a:prstGeom>
        </p:spPr>
      </p:pic>
    </p:spTree>
    <p:extLst>
      <p:ext uri="{BB962C8B-B14F-4D97-AF65-F5344CB8AC3E}">
        <p14:creationId xmlns:p14="http://schemas.microsoft.com/office/powerpoint/2010/main" val="3267040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C99FE1-6436-6CFF-803D-E91D2F2267F4}"/>
              </a:ext>
            </a:extLst>
          </p:cNvPr>
          <p:cNvSpPr>
            <a:spLocks noGrp="1"/>
          </p:cNvSpPr>
          <p:nvPr>
            <p:ph type="title"/>
          </p:nvPr>
        </p:nvSpPr>
        <p:spPr>
          <a:xfrm>
            <a:off x="841246" y="978619"/>
            <a:ext cx="5991244" cy="1106424"/>
          </a:xfrm>
        </p:spPr>
        <p:txBody>
          <a:bodyPr>
            <a:normAutofit/>
          </a:bodyPr>
          <a:lstStyle/>
          <a:p>
            <a:r>
              <a:rPr lang="en-US" sz="3200"/>
              <a:t>Success Criteria</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354A2C5-57F7-F687-BF21-E73115548940}"/>
              </a:ext>
            </a:extLst>
          </p:cNvPr>
          <p:cNvSpPr>
            <a:spLocks noGrp="1"/>
          </p:cNvSpPr>
          <p:nvPr>
            <p:ph idx="1"/>
          </p:nvPr>
        </p:nvSpPr>
        <p:spPr>
          <a:xfrm>
            <a:off x="579991" y="2329070"/>
            <a:ext cx="5993892" cy="3560251"/>
          </a:xfrm>
        </p:spPr>
        <p:txBody>
          <a:bodyPr vert="horz" lIns="91440" tIns="45720" rIns="91440" bIns="45720" rtlCol="0" anchor="t">
            <a:normAutofit/>
          </a:bodyPr>
          <a:lstStyle/>
          <a:p>
            <a:pPr marL="0" indent="0">
              <a:buNone/>
            </a:pPr>
            <a:endParaRPr lang="en-US" sz="1700" dirty="0"/>
          </a:p>
          <a:p>
            <a:r>
              <a:rPr lang="en-US" sz="1700" dirty="0">
                <a:latin typeface="Calibri"/>
                <a:ea typeface="Calibri"/>
                <a:cs typeface="Calibri"/>
              </a:rPr>
              <a:t>I decided to make this strategy a whole class task instead of individual as from previous knowledge on my class they don't have limited attention span and if given independently, there would be a high chance it would not be completed.  </a:t>
            </a:r>
          </a:p>
          <a:p>
            <a:r>
              <a:rPr lang="en-US" sz="1700" dirty="0">
                <a:latin typeface="Calibri"/>
                <a:ea typeface="Calibri"/>
                <a:cs typeface="Calibri"/>
              </a:rPr>
              <a:t>Finally at the end of the lesson we re-</a:t>
            </a:r>
            <a:r>
              <a:rPr lang="en-US" sz="1700" dirty="0" err="1">
                <a:latin typeface="Calibri"/>
                <a:ea typeface="Calibri"/>
                <a:cs typeface="Calibri"/>
              </a:rPr>
              <a:t>adress</a:t>
            </a:r>
            <a:r>
              <a:rPr lang="en-US" sz="1700" dirty="0">
                <a:latin typeface="Calibri"/>
                <a:ea typeface="Calibri"/>
                <a:cs typeface="Calibri"/>
              </a:rPr>
              <a:t> the success criteria and go through it as a class, the children then self assess their work and tick off what sections of the success criteria they met.</a:t>
            </a:r>
          </a:p>
        </p:txBody>
      </p:sp>
      <p:pic>
        <p:nvPicPr>
          <p:cNvPr id="4" name="Picture 3" descr="A cartoon of a person holding a trophy&#10;&#10;Description automatically generated">
            <a:extLst>
              <a:ext uri="{FF2B5EF4-FFF2-40B4-BE49-F238E27FC236}">
                <a16:creationId xmlns:a16="http://schemas.microsoft.com/office/drawing/2014/main" id="{94F2CA24-700E-1648-AB73-937BCCD2EE6E}"/>
              </a:ext>
            </a:extLst>
          </p:cNvPr>
          <p:cNvPicPr>
            <a:picLocks noChangeAspect="1"/>
          </p:cNvPicPr>
          <p:nvPr/>
        </p:nvPicPr>
        <p:blipFill>
          <a:blip r:embed="rId2"/>
          <a:stretch>
            <a:fillRect/>
          </a:stretch>
        </p:blipFill>
        <p:spPr>
          <a:xfrm>
            <a:off x="7942591" y="630936"/>
            <a:ext cx="3572103" cy="5495544"/>
          </a:xfrm>
          <a:prstGeom prst="rect">
            <a:avLst/>
          </a:prstGeom>
        </p:spPr>
      </p:pic>
      <p:sp>
        <p:nvSpPr>
          <p:cNvPr id="5" name="TextBox 4">
            <a:extLst>
              <a:ext uri="{FF2B5EF4-FFF2-40B4-BE49-F238E27FC236}">
                <a16:creationId xmlns:a16="http://schemas.microsoft.com/office/drawing/2014/main" id="{A23E9F8D-DB5F-91A1-BFA4-A37C2C9E584F}"/>
              </a:ext>
            </a:extLst>
          </p:cNvPr>
          <p:cNvSpPr txBox="1"/>
          <p:nvPr/>
        </p:nvSpPr>
        <p:spPr>
          <a:xfrm>
            <a:off x="10047843" y="6131735"/>
            <a:ext cx="155478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dirty="0"/>
              <a:t>(Kuzmin,A.2019)</a:t>
            </a:r>
          </a:p>
        </p:txBody>
      </p:sp>
    </p:spTree>
    <p:extLst>
      <p:ext uri="{BB962C8B-B14F-4D97-AF65-F5344CB8AC3E}">
        <p14:creationId xmlns:p14="http://schemas.microsoft.com/office/powerpoint/2010/main" val="3750454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3FE733-F95B-4DF6-AFC5-BEEB3577C4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6852464"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03DED2A-796D-8A0F-1366-FF4DDE508455}"/>
              </a:ext>
            </a:extLst>
          </p:cNvPr>
          <p:cNvSpPr>
            <a:spLocks noGrp="1"/>
          </p:cNvSpPr>
          <p:nvPr>
            <p:ph type="title"/>
          </p:nvPr>
        </p:nvSpPr>
        <p:spPr>
          <a:xfrm>
            <a:off x="838196" y="978408"/>
            <a:ext cx="6007608" cy="1106424"/>
          </a:xfrm>
        </p:spPr>
        <p:txBody>
          <a:bodyPr>
            <a:normAutofit/>
          </a:bodyPr>
          <a:lstStyle/>
          <a:p>
            <a:r>
              <a:rPr lang="en-US" sz="2800">
                <a:latin typeface="Avenir Next LT Pro"/>
                <a:ea typeface="ADLaM Display"/>
                <a:cs typeface="ADLaM Display"/>
              </a:rPr>
              <a:t>Timed pitstops </a:t>
            </a:r>
          </a:p>
        </p:txBody>
      </p:sp>
      <p:sp>
        <p:nvSpPr>
          <p:cNvPr id="14" name="Rectangle 13">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4" y="2121408"/>
            <a:ext cx="582472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2D70504-241A-B0EF-699E-F76BFAB2319B}"/>
              </a:ext>
            </a:extLst>
          </p:cNvPr>
          <p:cNvSpPr>
            <a:spLocks noGrp="1"/>
          </p:cNvSpPr>
          <p:nvPr>
            <p:ph idx="1"/>
          </p:nvPr>
        </p:nvSpPr>
        <p:spPr>
          <a:xfrm>
            <a:off x="841244" y="2359152"/>
            <a:ext cx="6007608" cy="3429000"/>
          </a:xfrm>
        </p:spPr>
        <p:txBody>
          <a:bodyPr vert="horz" lIns="91440" tIns="45720" rIns="91440" bIns="45720" rtlCol="0" anchor="t">
            <a:normAutofit/>
          </a:bodyPr>
          <a:lstStyle/>
          <a:p>
            <a:pPr marL="0" indent="0">
              <a:lnSpc>
                <a:spcPct val="100000"/>
              </a:lnSpc>
              <a:buNone/>
            </a:pPr>
            <a:endParaRPr lang="en-US" sz="1600" dirty="0"/>
          </a:p>
          <a:p>
            <a:pPr>
              <a:lnSpc>
                <a:spcPct val="100000"/>
              </a:lnSpc>
            </a:pPr>
            <a:r>
              <a:rPr lang="en-US" sz="1600" dirty="0"/>
              <a:t>This strategy allows the children to stay on task and gives a visual aid of how much time they have left. </a:t>
            </a:r>
          </a:p>
          <a:p>
            <a:pPr>
              <a:lnSpc>
                <a:spcPct val="100000"/>
              </a:lnSpc>
            </a:pPr>
            <a:r>
              <a:rPr lang="en-US" sz="1600">
                <a:ea typeface="+mn-lt"/>
                <a:cs typeface="+mn-lt"/>
              </a:rPr>
              <a:t>Beneficial </a:t>
            </a:r>
            <a:r>
              <a:rPr lang="en-US" sz="1600"/>
              <a:t>for the staff as children are not continuously asking </a:t>
            </a:r>
            <a:r>
              <a:rPr lang="en-US" sz="1600" dirty="0"/>
              <a:t>to have their worked checked. </a:t>
            </a:r>
          </a:p>
        </p:txBody>
      </p:sp>
      <p:pic>
        <p:nvPicPr>
          <p:cNvPr id="5" name="Picture 4" descr="A group of fish swimming in the water&#10;&#10;Description automatically generated">
            <a:extLst>
              <a:ext uri="{FF2B5EF4-FFF2-40B4-BE49-F238E27FC236}">
                <a16:creationId xmlns:a16="http://schemas.microsoft.com/office/drawing/2014/main" id="{E54200D9-2602-36ED-1421-A9F4A07FAD0F}"/>
              </a:ext>
            </a:extLst>
          </p:cNvPr>
          <p:cNvPicPr>
            <a:picLocks noChangeAspect="1"/>
          </p:cNvPicPr>
          <p:nvPr/>
        </p:nvPicPr>
        <p:blipFill>
          <a:blip r:embed="rId2"/>
          <a:stretch>
            <a:fillRect/>
          </a:stretch>
        </p:blipFill>
        <p:spPr>
          <a:xfrm>
            <a:off x="7680960" y="779363"/>
            <a:ext cx="4233672" cy="2360272"/>
          </a:xfrm>
          <a:prstGeom prst="rect">
            <a:avLst/>
          </a:prstGeom>
        </p:spPr>
      </p:pic>
      <p:pic>
        <p:nvPicPr>
          <p:cNvPr id="4" name="Picture 3" descr="A cartoon pencil holding a stop sign&#10;&#10;Description automatically generated">
            <a:extLst>
              <a:ext uri="{FF2B5EF4-FFF2-40B4-BE49-F238E27FC236}">
                <a16:creationId xmlns:a16="http://schemas.microsoft.com/office/drawing/2014/main" id="{062E1A85-EA65-61F7-06B8-E55133855BE9}"/>
              </a:ext>
            </a:extLst>
          </p:cNvPr>
          <p:cNvPicPr>
            <a:picLocks noChangeAspect="1"/>
          </p:cNvPicPr>
          <p:nvPr/>
        </p:nvPicPr>
        <p:blipFill>
          <a:blip r:embed="rId3"/>
          <a:stretch>
            <a:fillRect/>
          </a:stretch>
        </p:blipFill>
        <p:spPr>
          <a:xfrm>
            <a:off x="7717654" y="3440043"/>
            <a:ext cx="4148620" cy="2684185"/>
          </a:xfrm>
          <a:prstGeom prst="rect">
            <a:avLst/>
          </a:prstGeom>
        </p:spPr>
      </p:pic>
      <p:sp>
        <p:nvSpPr>
          <p:cNvPr id="6" name="TextBox 5">
            <a:extLst>
              <a:ext uri="{FF2B5EF4-FFF2-40B4-BE49-F238E27FC236}">
                <a16:creationId xmlns:a16="http://schemas.microsoft.com/office/drawing/2014/main" id="{6A92A94C-0151-8F79-9E57-060580B4CED4}"/>
              </a:ext>
            </a:extLst>
          </p:cNvPr>
          <p:cNvSpPr txBox="1"/>
          <p:nvPr/>
        </p:nvSpPr>
        <p:spPr>
          <a:xfrm>
            <a:off x="10352424" y="3140363"/>
            <a:ext cx="170872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(Better Timers,2024)</a:t>
            </a:r>
          </a:p>
        </p:txBody>
      </p:sp>
      <p:sp>
        <p:nvSpPr>
          <p:cNvPr id="7" name="TextBox 6">
            <a:extLst>
              <a:ext uri="{FF2B5EF4-FFF2-40B4-BE49-F238E27FC236}">
                <a16:creationId xmlns:a16="http://schemas.microsoft.com/office/drawing/2014/main" id="{57E6A906-4A00-2D6C-180C-31E5C00C3A21}"/>
              </a:ext>
            </a:extLst>
          </p:cNvPr>
          <p:cNvSpPr txBox="1"/>
          <p:nvPr/>
        </p:nvSpPr>
        <p:spPr>
          <a:xfrm>
            <a:off x="10700656" y="6357256"/>
            <a:ext cx="139337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dirty="0"/>
              <a:t>(Anon,2025.)</a:t>
            </a:r>
          </a:p>
        </p:txBody>
      </p:sp>
    </p:spTree>
    <p:extLst>
      <p:ext uri="{BB962C8B-B14F-4D97-AF65-F5344CB8AC3E}">
        <p14:creationId xmlns:p14="http://schemas.microsoft.com/office/powerpoint/2010/main" val="752562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E21A67-2CCF-8016-B50C-660F8F3BA8C3}"/>
              </a:ext>
            </a:extLst>
          </p:cNvPr>
          <p:cNvSpPr>
            <a:spLocks noGrp="1"/>
          </p:cNvSpPr>
          <p:nvPr>
            <p:ph type="title"/>
          </p:nvPr>
        </p:nvSpPr>
        <p:spPr>
          <a:xfrm>
            <a:off x="625730" y="770801"/>
            <a:ext cx="6345305" cy="1106424"/>
          </a:xfrm>
        </p:spPr>
        <p:txBody>
          <a:bodyPr>
            <a:normAutofit/>
          </a:bodyPr>
          <a:lstStyle/>
          <a:p>
            <a:r>
              <a:rPr lang="en-US" sz="3200" dirty="0"/>
              <a:t>Linking the Curriculum For Wales.</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24DC300-7B5F-1B98-E3EC-307E7BDE38C2}"/>
              </a:ext>
            </a:extLst>
          </p:cNvPr>
          <p:cNvSpPr>
            <a:spLocks noGrp="1"/>
          </p:cNvSpPr>
          <p:nvPr>
            <p:ph idx="1"/>
          </p:nvPr>
        </p:nvSpPr>
        <p:spPr>
          <a:xfrm>
            <a:off x="841248" y="2252870"/>
            <a:ext cx="5993892" cy="3560251"/>
          </a:xfrm>
        </p:spPr>
        <p:txBody>
          <a:bodyPr vert="horz" lIns="91440" tIns="45720" rIns="91440" bIns="45720" rtlCol="0" anchor="t">
            <a:normAutofit/>
          </a:bodyPr>
          <a:lstStyle/>
          <a:p>
            <a:pPr marL="0" indent="0">
              <a:lnSpc>
                <a:spcPct val="100000"/>
              </a:lnSpc>
              <a:buNone/>
            </a:pPr>
            <a:r>
              <a:rPr lang="en-US" sz="1400" dirty="0">
                <a:latin typeface="Avenir Next LT Pro"/>
              </a:rPr>
              <a:t>At the forefront of aiding pupil progressing is the four purposes and the progression steps of the Welsh curriculum. Underlining this is the QTS standards that provide teachers with the </a:t>
            </a:r>
            <a:r>
              <a:rPr lang="en-US" sz="1400">
                <a:ea typeface="+mn-lt"/>
                <a:cs typeface="+mn-lt"/>
              </a:rPr>
              <a:t>necessary </a:t>
            </a:r>
            <a:r>
              <a:rPr lang="en-US" sz="1400">
                <a:latin typeface="Avenir Next LT Pro"/>
              </a:rPr>
              <a:t>skills to provide high quality education.  </a:t>
            </a:r>
            <a:r>
              <a:rPr lang="en-US" sz="1400" dirty="0">
                <a:latin typeface="Avenir Next LT Pro"/>
                <a:cs typeface="Times New Roman"/>
              </a:rPr>
              <a:t>(Department for Education (2021).</a:t>
            </a:r>
            <a:endParaRPr lang="en-US" sz="1400" dirty="0">
              <a:latin typeface="Avenir Next LT Pro"/>
            </a:endParaRPr>
          </a:p>
          <a:p>
            <a:pPr marL="0" indent="0">
              <a:lnSpc>
                <a:spcPct val="100000"/>
              </a:lnSpc>
              <a:buNone/>
            </a:pPr>
            <a:r>
              <a:rPr lang="en-US" sz="1400" u="sng" dirty="0">
                <a:latin typeface="Avenir Next LT Pro"/>
              </a:rPr>
              <a:t>Linking to the QTS Standards. </a:t>
            </a:r>
            <a:endParaRPr lang="en-US" sz="1400" u="sng">
              <a:latin typeface="Avenir Next LT Pro"/>
            </a:endParaRPr>
          </a:p>
          <a:p>
            <a:pPr marL="0" indent="0">
              <a:lnSpc>
                <a:spcPct val="100000"/>
              </a:lnSpc>
              <a:buNone/>
            </a:pPr>
            <a:r>
              <a:rPr lang="en-US" sz="1400" u="sng" dirty="0">
                <a:ea typeface="+mn-lt"/>
                <a:cs typeface="+mn-lt"/>
              </a:rPr>
              <a:t>Pedagogy assessment:</a:t>
            </a:r>
          </a:p>
          <a:p>
            <a:pPr>
              <a:buNone/>
            </a:pPr>
            <a:r>
              <a:rPr lang="en-US" sz="1400" dirty="0" err="1">
                <a:solidFill>
                  <a:srgbClr val="040C28"/>
                </a:solidFill>
                <a:ea typeface="+mn-lt"/>
                <a:cs typeface="+mn-lt"/>
              </a:rPr>
              <a:t>Specialised</a:t>
            </a:r>
            <a:r>
              <a:rPr lang="en-US" sz="1400" dirty="0">
                <a:solidFill>
                  <a:srgbClr val="040C28"/>
                </a:solidFill>
                <a:ea typeface="+mn-lt"/>
                <a:cs typeface="+mn-lt"/>
              </a:rPr>
              <a:t> </a:t>
            </a:r>
            <a:r>
              <a:rPr lang="en-US" sz="1400" dirty="0">
                <a:ea typeface="+mn-lt"/>
                <a:cs typeface="+mn-lt"/>
              </a:rPr>
              <a:t>assessment techniques are employed for identified learners and there is a commitment to working with colleagues and other agencies to best meet identified needs</a:t>
            </a:r>
            <a:r>
              <a:rPr lang="en-US" sz="1600" dirty="0">
                <a:ea typeface="+mn-lt"/>
                <a:cs typeface="+mn-lt"/>
              </a:rPr>
              <a:t>.</a:t>
            </a:r>
            <a:endParaRPr lang="en-US"/>
          </a:p>
          <a:p>
            <a:pPr marL="0" indent="0">
              <a:lnSpc>
                <a:spcPct val="100000"/>
              </a:lnSpc>
              <a:buNone/>
            </a:pPr>
            <a:endParaRPr lang="en-US" sz="1400" u="sng" dirty="0">
              <a:latin typeface="Avenir Next LT Pro"/>
              <a:cs typeface="Times New Roman"/>
            </a:endParaRPr>
          </a:p>
          <a:p>
            <a:pPr marL="285750" indent="-285750">
              <a:lnSpc>
                <a:spcPct val="100000"/>
              </a:lnSpc>
            </a:pPr>
            <a:endParaRPr lang="en-US" sz="1100"/>
          </a:p>
          <a:p>
            <a:pPr marL="0" indent="0">
              <a:lnSpc>
                <a:spcPct val="100000"/>
              </a:lnSpc>
              <a:buNone/>
            </a:pPr>
            <a:endParaRPr lang="en-US" sz="1100"/>
          </a:p>
        </p:txBody>
      </p:sp>
      <p:pic>
        <p:nvPicPr>
          <p:cNvPr id="4" name="Picture 3" descr="A diagram of a learning process&#10;&#10;Description automatically generated">
            <a:extLst>
              <a:ext uri="{FF2B5EF4-FFF2-40B4-BE49-F238E27FC236}">
                <a16:creationId xmlns:a16="http://schemas.microsoft.com/office/drawing/2014/main" id="{28017246-EBDE-6AD5-1270-0A44357B094E}"/>
              </a:ext>
            </a:extLst>
          </p:cNvPr>
          <p:cNvPicPr>
            <a:picLocks noChangeAspect="1"/>
          </p:cNvPicPr>
          <p:nvPr/>
        </p:nvPicPr>
        <p:blipFill>
          <a:blip r:embed="rId2"/>
          <a:stretch>
            <a:fillRect/>
          </a:stretch>
        </p:blipFill>
        <p:spPr>
          <a:xfrm>
            <a:off x="7679814" y="1314397"/>
            <a:ext cx="4097657" cy="4128621"/>
          </a:xfrm>
          <a:prstGeom prst="rect">
            <a:avLst/>
          </a:prstGeom>
        </p:spPr>
      </p:pic>
      <p:sp>
        <p:nvSpPr>
          <p:cNvPr id="5" name="TextBox 4">
            <a:extLst>
              <a:ext uri="{FF2B5EF4-FFF2-40B4-BE49-F238E27FC236}">
                <a16:creationId xmlns:a16="http://schemas.microsoft.com/office/drawing/2014/main" id="{847E16F2-F9ED-EEBC-F3BE-C4A96C3954F0}"/>
              </a:ext>
            </a:extLst>
          </p:cNvPr>
          <p:cNvSpPr txBox="1"/>
          <p:nvPr/>
        </p:nvSpPr>
        <p:spPr>
          <a:xfrm>
            <a:off x="9971314" y="5442858"/>
            <a:ext cx="180702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venir Next LT Pro"/>
                <a:cs typeface="Times New Roman"/>
              </a:rPr>
              <a:t>(Welsh Government, 2020)</a:t>
            </a:r>
            <a:endParaRPr lang="en-US" sz="1000" dirty="0">
              <a:latin typeface="Avenir Next LT Pro"/>
            </a:endParaRPr>
          </a:p>
        </p:txBody>
      </p:sp>
    </p:spTree>
    <p:extLst>
      <p:ext uri="{BB962C8B-B14F-4D97-AF65-F5344CB8AC3E}">
        <p14:creationId xmlns:p14="http://schemas.microsoft.com/office/powerpoint/2010/main" val="560291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Freeform: Shape 64">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7" name="Freeform: Shape 66">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9AD0FB-5763-0A56-4E77-F5367D14393A}"/>
              </a:ext>
            </a:extLst>
          </p:cNvPr>
          <p:cNvSpPr>
            <a:spLocks noGrp="1"/>
          </p:cNvSpPr>
          <p:nvPr>
            <p:ph type="title"/>
          </p:nvPr>
        </p:nvSpPr>
        <p:spPr>
          <a:xfrm>
            <a:off x="838200" y="253397"/>
            <a:ext cx="10515600" cy="1273233"/>
          </a:xfrm>
        </p:spPr>
        <p:txBody>
          <a:bodyPr>
            <a:normAutofit/>
          </a:bodyPr>
          <a:lstStyle/>
          <a:p>
            <a:r>
              <a:rPr lang="en-US"/>
              <a:t>Positives views of the Success Criteria</a:t>
            </a:r>
          </a:p>
        </p:txBody>
      </p:sp>
      <p:sp>
        <p:nvSpPr>
          <p:cNvPr id="69" name="Rectangle 68">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0E1F96C-8804-14C6-A58C-20161ACDDC80}"/>
              </a:ext>
            </a:extLst>
          </p:cNvPr>
          <p:cNvSpPr>
            <a:spLocks noGrp="1"/>
          </p:cNvSpPr>
          <p:nvPr>
            <p:ph idx="1"/>
          </p:nvPr>
        </p:nvSpPr>
        <p:spPr>
          <a:xfrm>
            <a:off x="838200" y="2478024"/>
            <a:ext cx="10515600" cy="3694176"/>
          </a:xfrm>
        </p:spPr>
        <p:txBody>
          <a:bodyPr vert="horz" lIns="91440" tIns="45720" rIns="91440" bIns="45720" rtlCol="0" anchor="t">
            <a:normAutofit/>
          </a:bodyPr>
          <a:lstStyle/>
          <a:p>
            <a:pPr>
              <a:lnSpc>
                <a:spcPct val="100000"/>
              </a:lnSpc>
            </a:pPr>
            <a:r>
              <a:rPr lang="en-US" sz="1400" dirty="0"/>
              <a:t>Dorothy Grange discussed how important it is that children are included in the </a:t>
            </a:r>
            <a:r>
              <a:rPr lang="en-US" sz="1400" dirty="0" err="1"/>
              <a:t>discutions</a:t>
            </a:r>
            <a:r>
              <a:rPr lang="en-US" sz="1400" dirty="0"/>
              <a:t> of success </a:t>
            </a:r>
            <a:r>
              <a:rPr lang="en-US" sz="1400" dirty="0" err="1"/>
              <a:t>criterias</a:t>
            </a:r>
            <a:r>
              <a:rPr lang="en-US" sz="1400" dirty="0"/>
              <a:t> and states that she personally "invites </a:t>
            </a:r>
            <a:r>
              <a:rPr lang="en-US" sz="1400" dirty="0">
                <a:latin typeface="Calibri"/>
                <a:ea typeface="Calibri"/>
                <a:cs typeface="Calibri"/>
              </a:rPr>
              <a:t>the children to contribute their ideas, then match them with her ideas”, to sum up Dorothy's beliefs she thinks all children need to know what success may look or feel like, however if they don't reach that success they are able to reflect on it in a supportive environment, where staff can model what can be done to improve next time. </a:t>
            </a:r>
            <a:r>
              <a:rPr lang="en-US" sz="1400" dirty="0">
                <a:ea typeface="Calibri"/>
                <a:cs typeface="Calibri"/>
              </a:rPr>
              <a:t>(</a:t>
            </a:r>
            <a:r>
              <a:rPr lang="en-US" sz="1400" dirty="0">
                <a:ea typeface="Calibri"/>
                <a:cs typeface="Times New Roman"/>
              </a:rPr>
              <a:t>Clarke, S.2008).</a:t>
            </a:r>
            <a:endParaRPr lang="en-US" sz="1400" i="1" dirty="0">
              <a:ea typeface="Calibri"/>
              <a:cs typeface="Times New Roman"/>
            </a:endParaRPr>
          </a:p>
          <a:p>
            <a:pPr>
              <a:lnSpc>
                <a:spcPct val="100000"/>
              </a:lnSpc>
            </a:pPr>
            <a:r>
              <a:rPr lang="en-US" sz="1400" dirty="0">
                <a:latin typeface="Calibri"/>
                <a:ea typeface="Calibri"/>
                <a:cs typeface="Calibri"/>
              </a:rPr>
              <a:t>In relation to this John Hattie expressed his opinions of success criteria and the importance of them, highlighting many students will not be able to grasp a clear knowledge on the concept without it being presented in front of them. This is like my class as they need that visual reference as well as hearing the expectations and interacting with them. Hattie then counties to say how showing a result of the work along with the success criteria allows for a strong visual aid (Hattie,J.2010).</a:t>
            </a:r>
          </a:p>
          <a:p>
            <a:pPr>
              <a:lnSpc>
                <a:spcPct val="100000"/>
              </a:lnSpc>
            </a:pPr>
            <a:r>
              <a:rPr lang="en-GB" sz="1400" dirty="0">
                <a:latin typeface="Calibri"/>
                <a:ea typeface="Calibri"/>
                <a:cs typeface="Calibri"/>
              </a:rPr>
              <a:t>A blog created by Katherine, 2022 expressed simar views as she shares personal experiences with success </a:t>
            </a:r>
            <a:r>
              <a:rPr lang="en-GB" sz="1400" err="1">
                <a:latin typeface="Calibri"/>
                <a:ea typeface="Calibri"/>
                <a:cs typeface="Calibri"/>
              </a:rPr>
              <a:t>crieria</a:t>
            </a:r>
            <a:r>
              <a:rPr lang="en-GB" sz="1400" dirty="0">
                <a:latin typeface="Calibri"/>
                <a:ea typeface="Calibri"/>
                <a:cs typeface="Calibri"/>
              </a:rPr>
              <a:t> and how that when students and teachers are both on the same page about the lesson, there is a higher chance of achievement during that lesson. Carrying on Katherine describes a success criterion as ‘effective scaffoldings’ by breaking it down into measurable steps it makes it more manageable for the children. </a:t>
            </a:r>
            <a:endParaRPr lang="en-US" sz="1400">
              <a:latin typeface="Arial"/>
              <a:ea typeface="Calibri"/>
              <a:cs typeface="Arial"/>
            </a:endParaRPr>
          </a:p>
          <a:p>
            <a:pPr>
              <a:lnSpc>
                <a:spcPct val="100000"/>
              </a:lnSpc>
            </a:pPr>
            <a:r>
              <a:rPr lang="en-GB" sz="1400" dirty="0">
                <a:latin typeface="Calibri"/>
                <a:ea typeface="Calibri"/>
                <a:cs typeface="Calibri"/>
              </a:rPr>
              <a:t>She finally states, “</a:t>
            </a:r>
            <a:r>
              <a:rPr lang="en-GB" sz="1400" dirty="0">
                <a:latin typeface="Arial"/>
                <a:ea typeface="Calibri"/>
                <a:cs typeface="Arial"/>
              </a:rPr>
              <a:t>When success criteria make sense to our students, sound achievable and are easy to follow, we are providing an effective scaffold for successful learning.” (Katherine,2022.).</a:t>
            </a:r>
            <a:endParaRPr lang="en-US" sz="1400" dirty="0">
              <a:latin typeface="Arial"/>
              <a:ea typeface="Calibri"/>
              <a:cs typeface="Arial"/>
            </a:endParaRPr>
          </a:p>
          <a:p>
            <a:pPr>
              <a:lnSpc>
                <a:spcPct val="100000"/>
              </a:lnSpc>
            </a:pPr>
            <a:endParaRPr lang="en-US" sz="1500">
              <a:latin typeface="Calibri"/>
              <a:ea typeface="Calibri"/>
              <a:cs typeface="Calibri"/>
            </a:endParaRPr>
          </a:p>
        </p:txBody>
      </p:sp>
    </p:spTree>
    <p:extLst>
      <p:ext uri="{BB962C8B-B14F-4D97-AF65-F5344CB8AC3E}">
        <p14:creationId xmlns:p14="http://schemas.microsoft.com/office/powerpoint/2010/main" val="3855917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Freeform: Shape 18">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A81B80-77C0-3EC9-C9A3-3FC319C547A5}"/>
              </a:ext>
            </a:extLst>
          </p:cNvPr>
          <p:cNvSpPr>
            <a:spLocks noGrp="1"/>
          </p:cNvSpPr>
          <p:nvPr>
            <p:ph type="title"/>
          </p:nvPr>
        </p:nvSpPr>
        <p:spPr>
          <a:xfrm>
            <a:off x="838200" y="253397"/>
            <a:ext cx="10515600" cy="1273233"/>
          </a:xfrm>
        </p:spPr>
        <p:txBody>
          <a:bodyPr>
            <a:normAutofit/>
          </a:bodyPr>
          <a:lstStyle/>
          <a:p>
            <a:r>
              <a:rPr lang="en-US"/>
              <a:t>Negative views of the Success Criteria</a:t>
            </a:r>
          </a:p>
        </p:txBody>
      </p:sp>
      <p:sp>
        <p:nvSpPr>
          <p:cNvPr id="23" name="Rectangle 22">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B2D02C7-70BE-31D8-B77B-E09EF43EF82B}"/>
              </a:ext>
            </a:extLst>
          </p:cNvPr>
          <p:cNvSpPr>
            <a:spLocks noGrp="1"/>
          </p:cNvSpPr>
          <p:nvPr>
            <p:ph idx="1"/>
          </p:nvPr>
        </p:nvSpPr>
        <p:spPr>
          <a:xfrm>
            <a:off x="838200" y="2478024"/>
            <a:ext cx="10515600" cy="3694176"/>
          </a:xfrm>
        </p:spPr>
        <p:txBody>
          <a:bodyPr vert="horz" lIns="91440" tIns="45720" rIns="91440" bIns="45720" rtlCol="0" anchor="t">
            <a:normAutofit/>
          </a:bodyPr>
          <a:lstStyle/>
          <a:p>
            <a:pPr>
              <a:lnSpc>
                <a:spcPct val="100000"/>
              </a:lnSpc>
            </a:pPr>
            <a:r>
              <a:rPr lang="en-GB" sz="1400" dirty="0">
                <a:latin typeface="Arial"/>
                <a:cs typeface="Arial"/>
              </a:rPr>
              <a:t>David Didau describes a success criteria as a “lesson menu” and perhaps we shouldn't use the statement “by the end of this lesson” as many children are not even close to reaching the understanding we intend them too in a short amount of time. He follows on by saying it may be okay for children to not understand work and or feel frustrated in the process and maybe they should learn the importance of understand that not everything will become clear straight away in the lesson. (David Didau,2015). </a:t>
            </a:r>
          </a:p>
          <a:p>
            <a:pPr>
              <a:lnSpc>
                <a:spcPct val="100000"/>
              </a:lnSpc>
            </a:pPr>
            <a:r>
              <a:rPr lang="en-GB" sz="1400" dirty="0">
                <a:latin typeface="Arial"/>
                <a:cs typeface="Arial"/>
              </a:rPr>
              <a:t>Peter Dewitt who expresses concerns for the AFL strategy stating how is students in the classroom may already understand the concept that a success </a:t>
            </a:r>
            <a:r>
              <a:rPr lang="en-GB" sz="1400" dirty="0" err="1">
                <a:latin typeface="Arial"/>
                <a:cs typeface="Arial"/>
              </a:rPr>
              <a:t>critera</a:t>
            </a:r>
            <a:r>
              <a:rPr lang="en-GB" sz="1400" dirty="0">
                <a:latin typeface="Arial"/>
                <a:cs typeface="Arial"/>
              </a:rPr>
              <a:t> may be a waste of time. Dewitt reiterates how if we repeat the same technique in each lesson, we may see students start to become disengaged and even bored. </a:t>
            </a:r>
          </a:p>
          <a:p>
            <a:pPr>
              <a:lnSpc>
                <a:spcPct val="100000"/>
              </a:lnSpc>
            </a:pPr>
            <a:r>
              <a:rPr lang="en-GB" sz="1400" dirty="0">
                <a:latin typeface="Helvetica Neue"/>
                <a:cs typeface="Arial"/>
              </a:rPr>
              <a:t>Similarly to Didau, Dewitt states how would a success </a:t>
            </a:r>
            <a:r>
              <a:rPr lang="en-GB" sz="1400">
                <a:latin typeface="Helvetica Neue"/>
                <a:cs typeface="Arial"/>
              </a:rPr>
              <a:t>criteria</a:t>
            </a:r>
            <a:r>
              <a:rPr lang="en-GB" sz="1400" dirty="0">
                <a:latin typeface="Helvetica Neue"/>
                <a:cs typeface="Arial"/>
              </a:rPr>
              <a:t> even be able to have a positive impact if the studen</a:t>
            </a:r>
            <a:r>
              <a:rPr lang="en-GB" sz="1400" dirty="0">
                <a:latin typeface="Helvetica Neue"/>
                <a:ea typeface="+mn-lt"/>
                <a:cs typeface="Arial"/>
              </a:rPr>
              <a:t>t “have no idea why they are doing the activity in the first place. When we do this to students, learning intentions and success criteria have very little </a:t>
            </a:r>
            <a:r>
              <a:rPr lang="en-GB" sz="1400">
                <a:latin typeface="Helvetica Neue"/>
                <a:ea typeface="+mn-lt"/>
                <a:cs typeface="Arial"/>
              </a:rPr>
              <a:t>positive impact.” (</a:t>
            </a:r>
            <a:r>
              <a:rPr lang="en-GB" sz="1400" err="1">
                <a:latin typeface="Helvetica Neue"/>
                <a:ea typeface="+mn-lt"/>
                <a:cs typeface="Arial"/>
              </a:rPr>
              <a:t>Dewitt,p</a:t>
            </a:r>
            <a:r>
              <a:rPr lang="en-GB" sz="1400" dirty="0">
                <a:latin typeface="Helvetica Neue"/>
                <a:ea typeface="+mn-lt"/>
                <a:cs typeface="Arial"/>
              </a:rPr>
              <a:t>. 201</a:t>
            </a:r>
            <a:r>
              <a:rPr lang="en-GB" sz="1400" dirty="0">
                <a:ea typeface="+mn-lt"/>
                <a:cs typeface="Arial"/>
              </a:rPr>
              <a:t>6)</a:t>
            </a:r>
          </a:p>
          <a:p>
            <a:pPr>
              <a:lnSpc>
                <a:spcPct val="100000"/>
              </a:lnSpc>
            </a:pPr>
            <a:endParaRPr lang="en-GB" sz="1700" dirty="0">
              <a:ea typeface="+mn-lt"/>
              <a:cs typeface="Arial"/>
            </a:endParaRPr>
          </a:p>
        </p:txBody>
      </p:sp>
    </p:spTree>
    <p:extLst>
      <p:ext uri="{BB962C8B-B14F-4D97-AF65-F5344CB8AC3E}">
        <p14:creationId xmlns:p14="http://schemas.microsoft.com/office/powerpoint/2010/main" val="1769614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9DF56-9235-6BC6-8E72-193C739E917A}"/>
              </a:ext>
            </a:extLst>
          </p:cNvPr>
          <p:cNvSpPr>
            <a:spLocks noGrp="1"/>
          </p:cNvSpPr>
          <p:nvPr>
            <p:ph type="title"/>
          </p:nvPr>
        </p:nvSpPr>
        <p:spPr/>
        <p:txBody>
          <a:bodyPr/>
          <a:lstStyle/>
          <a:p>
            <a:r>
              <a:rPr lang="en-US" dirty="0"/>
              <a:t>Positive views of the timed pitstops</a:t>
            </a:r>
            <a:endParaRPr lang="en-US"/>
          </a:p>
        </p:txBody>
      </p:sp>
      <p:sp>
        <p:nvSpPr>
          <p:cNvPr id="3" name="Content Placeholder 2">
            <a:extLst>
              <a:ext uri="{FF2B5EF4-FFF2-40B4-BE49-F238E27FC236}">
                <a16:creationId xmlns:a16="http://schemas.microsoft.com/office/drawing/2014/main" id="{9F25AA1D-966B-0D54-78EC-867BF5CDD293}"/>
              </a:ext>
            </a:extLst>
          </p:cNvPr>
          <p:cNvSpPr>
            <a:spLocks noGrp="1"/>
          </p:cNvSpPr>
          <p:nvPr>
            <p:ph idx="1"/>
          </p:nvPr>
        </p:nvSpPr>
        <p:spPr/>
        <p:txBody>
          <a:bodyPr vert="horz" lIns="91440" tIns="45720" rIns="91440" bIns="45720" rtlCol="0" anchor="t">
            <a:normAutofit/>
          </a:bodyPr>
          <a:lstStyle/>
          <a:p>
            <a:r>
              <a:rPr lang="en-US" sz="1400" dirty="0">
                <a:solidFill>
                  <a:srgbClr val="19232A"/>
                </a:solidFill>
                <a:latin typeface="Arial"/>
                <a:cs typeface="Arial"/>
              </a:rPr>
              <a:t>Writer Jessica Richards agrees with this statement and highlights benefits to the method such as “real time adjustments” so children do not have to wait till the end of the lesson to change something in their work, this techniques allows for a positive effect on all pupils as it gives the teacher an opportunity to see if anymore differentiation or adjustments are needed for children. For example, if a child is struggling more than expected the teacher can adapt or tweak slightly to allow the child to get the most out of the lesson. </a:t>
            </a:r>
            <a:r>
              <a:rPr lang="en-US" sz="1600" dirty="0">
                <a:solidFill>
                  <a:srgbClr val="19232A"/>
                </a:solidFill>
                <a:latin typeface="arialmt"/>
                <a:cs typeface="Arial"/>
              </a:rPr>
              <a:t>(</a:t>
            </a:r>
            <a:r>
              <a:rPr lang="en-US" sz="1400" dirty="0">
                <a:solidFill>
                  <a:srgbClr val="19232A"/>
                </a:solidFill>
                <a:latin typeface="arialmt"/>
                <a:cs typeface="Times New Roman"/>
              </a:rPr>
              <a:t>Richards, J.2024). </a:t>
            </a:r>
          </a:p>
          <a:p>
            <a:r>
              <a:rPr lang="en-GB" sz="1400" dirty="0">
                <a:solidFill>
                  <a:srgbClr val="19232A"/>
                </a:solidFill>
                <a:latin typeface="Arial"/>
                <a:cs typeface="Arial"/>
              </a:rPr>
              <a:t>Backing this stamen up is a Lee and David 2013, who explained how pit stops allows for children to reflect and almost take a very short break ton regather their thoughts. They state how it may challenge the learners thinking while also addressing whole class patterns or misconceptions. </a:t>
            </a:r>
            <a:endParaRPr lang="en-GB" sz="1400">
              <a:solidFill>
                <a:srgbClr val="000000"/>
              </a:solidFill>
              <a:latin typeface="Avenir Next LT Pro"/>
              <a:cs typeface="Arial"/>
            </a:endParaRPr>
          </a:p>
          <a:p>
            <a:r>
              <a:rPr lang="en-GB" sz="1400" dirty="0">
                <a:solidFill>
                  <a:srgbClr val="19232A"/>
                </a:solidFill>
                <a:latin typeface="Arial"/>
                <a:cs typeface="Arial"/>
              </a:rPr>
              <a:t>Regarding the timer aspect a website with the author (How. 2015), expresses how most young children don't have a correct concept of time so therefore a visual aid can allow them to grasp what Pase they should be working at to complete the job. They also express the importance of sticking to that timer and not allowing children to override it, when the timer goes off, the pencils go down. This can set clear boundaries around the classroom. </a:t>
            </a:r>
            <a:endParaRPr lang="en-GB"/>
          </a:p>
          <a:p>
            <a:endParaRPr lang="en-GB" sz="1100" dirty="0">
              <a:solidFill>
                <a:srgbClr val="19232A"/>
              </a:solidFill>
              <a:latin typeface="Arial"/>
              <a:cs typeface="Arial"/>
            </a:endParaRPr>
          </a:p>
        </p:txBody>
      </p:sp>
    </p:spTree>
    <p:extLst>
      <p:ext uri="{BB962C8B-B14F-4D97-AF65-F5344CB8AC3E}">
        <p14:creationId xmlns:p14="http://schemas.microsoft.com/office/powerpoint/2010/main" val="3606229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BEEBD-ABCD-8D29-1554-B83EF443D670}"/>
              </a:ext>
            </a:extLst>
          </p:cNvPr>
          <p:cNvSpPr>
            <a:spLocks noGrp="1"/>
          </p:cNvSpPr>
          <p:nvPr>
            <p:ph type="title"/>
          </p:nvPr>
        </p:nvSpPr>
        <p:spPr/>
        <p:txBody>
          <a:bodyPr/>
          <a:lstStyle/>
          <a:p>
            <a:r>
              <a:rPr lang="en-US" dirty="0"/>
              <a:t>Negative views on timed pitstops </a:t>
            </a:r>
          </a:p>
        </p:txBody>
      </p:sp>
      <p:sp>
        <p:nvSpPr>
          <p:cNvPr id="3" name="Content Placeholder 2">
            <a:extLst>
              <a:ext uri="{FF2B5EF4-FFF2-40B4-BE49-F238E27FC236}">
                <a16:creationId xmlns:a16="http://schemas.microsoft.com/office/drawing/2014/main" id="{68A2AAAD-87D5-8952-B71E-977CF5415B54}"/>
              </a:ext>
            </a:extLst>
          </p:cNvPr>
          <p:cNvSpPr>
            <a:spLocks noGrp="1"/>
          </p:cNvSpPr>
          <p:nvPr>
            <p:ph idx="1"/>
          </p:nvPr>
        </p:nvSpPr>
        <p:spPr>
          <a:solidFill>
            <a:schemeClr val="bg1"/>
          </a:solidFill>
        </p:spPr>
        <p:txBody>
          <a:bodyPr vert="horz" lIns="91440" tIns="45720" rIns="91440" bIns="45720" rtlCol="0" anchor="t">
            <a:normAutofit fontScale="92500" lnSpcReduction="10000"/>
          </a:bodyPr>
          <a:lstStyle/>
          <a:p>
            <a:r>
              <a:rPr lang="en-US" sz="1400" dirty="0">
                <a:solidFill>
                  <a:srgbClr val="19232A"/>
                </a:solidFill>
                <a:latin typeface="Arial"/>
                <a:cs typeface="Arial"/>
              </a:rPr>
              <a:t>The negative side of a pitstop may be that they are teachers aim to see progression of the lesson during this time and that may not always be the case, this can lead to teachers not being able to help children as there is not enough evidence of the work completed (Didau.D,2016). </a:t>
            </a:r>
          </a:p>
          <a:p>
            <a:r>
              <a:rPr lang="en-GB" sz="1400" dirty="0">
                <a:solidFill>
                  <a:srgbClr val="19232A"/>
                </a:solidFill>
                <a:latin typeface="Arial"/>
                <a:cs typeface="Arial"/>
              </a:rPr>
              <a:t>Another issue that could be highlighted surrounding this technique was discussed by </a:t>
            </a:r>
            <a:r>
              <a:rPr lang="en-GB" sz="1400" dirty="0">
                <a:solidFill>
                  <a:srgbClr val="19232A"/>
                </a:solidFill>
                <a:latin typeface="Helvetica Neue"/>
                <a:cs typeface="Arial"/>
                <a:hlinkClick r:id="rId2"/>
              </a:rPr>
              <a:t>mrbunkeredu</a:t>
            </a:r>
            <a:r>
              <a:rPr lang="en-GB" sz="1400" dirty="0">
                <a:solidFill>
                  <a:srgbClr val="3A3A3A"/>
                </a:solidFill>
                <a:latin typeface="Helvetica Neue"/>
                <a:cs typeface="Arial"/>
              </a:rPr>
              <a:t> who explained that it could lead to hazards attempts to include the pitstop where it may not be needed, resulting in students not having enough time to critically interact or think deeply about the lesson before it is being paused.</a:t>
            </a:r>
          </a:p>
          <a:p>
            <a:r>
              <a:rPr lang="en-GB" sz="1400" dirty="0">
                <a:solidFill>
                  <a:srgbClr val="3A3A3A"/>
                </a:solidFill>
                <a:latin typeface="Helvetica Neue"/>
                <a:cs typeface="Arial"/>
              </a:rPr>
              <a:t> </a:t>
            </a:r>
            <a:r>
              <a:rPr lang="en-GB" sz="1400" err="1">
                <a:solidFill>
                  <a:srgbClr val="3A3A3A"/>
                </a:solidFill>
                <a:latin typeface="Helvetica Neue"/>
                <a:cs typeface="Arial"/>
              </a:rPr>
              <a:t>Bunkeredu</a:t>
            </a:r>
            <a:r>
              <a:rPr lang="en-GB" sz="1400" dirty="0">
                <a:solidFill>
                  <a:srgbClr val="3A3A3A"/>
                </a:solidFill>
                <a:latin typeface="Helvetica Neue"/>
                <a:cs typeface="Arial"/>
              </a:rPr>
              <a:t> also expressed how this could be a negative for the teacher as they may be focusing more on the. timer to engage with the </a:t>
            </a:r>
            <a:r>
              <a:rPr lang="en-GB" sz="1400" err="1">
                <a:solidFill>
                  <a:srgbClr val="3A3A3A"/>
                </a:solidFill>
                <a:latin typeface="Helvetica Neue"/>
                <a:cs typeface="Arial"/>
              </a:rPr>
              <a:t>AFLstrategy</a:t>
            </a:r>
            <a:r>
              <a:rPr lang="en-GB" sz="1400" dirty="0">
                <a:solidFill>
                  <a:srgbClr val="3A3A3A"/>
                </a:solidFill>
                <a:latin typeface="Helvetica Neue"/>
                <a:cs typeface="Arial"/>
              </a:rPr>
              <a:t> rather on how their students are coping during the lesson. he finally said how children's writing may get sloppy as they are rushing to complete a certain amount of work before the timer runs out. </a:t>
            </a:r>
            <a:endParaRPr lang="en-GB"/>
          </a:p>
          <a:p>
            <a:r>
              <a:rPr lang="en-GB" sz="1400" dirty="0">
                <a:solidFill>
                  <a:srgbClr val="3A3A3A"/>
                </a:solidFill>
                <a:latin typeface="Helvetica Neue"/>
                <a:cs typeface="Arial"/>
              </a:rPr>
              <a:t>My final point about timed pitstops is based on a blog by Emily W King, a child phycologist who expressed how neurodiverse children may become anxious and overwhelmed by the timer, similar to (How,2015.) who explains how children do not have a concept of time, King flips the view and states the negatives which is feeling anxious when witnessing the timer may be about to run out. This anxiety may cause children to shut down and not want to work at all. (King, E.W. 2024).</a:t>
            </a:r>
            <a:r>
              <a:rPr lang="en-GB" sz="1100" dirty="0">
                <a:solidFill>
                  <a:srgbClr val="3A3A3A"/>
                </a:solidFill>
                <a:latin typeface="Helvetica Neue"/>
                <a:cs typeface="Arial"/>
              </a:rPr>
              <a:t> </a:t>
            </a:r>
            <a:endParaRPr lang="en-GB" sz="1400" dirty="0">
              <a:solidFill>
                <a:srgbClr val="3A3A3A"/>
              </a:solidFill>
              <a:latin typeface="Helvetica Neue"/>
              <a:cs typeface="Arial"/>
            </a:endParaRPr>
          </a:p>
          <a:p>
            <a:r>
              <a:rPr lang="en-GB" sz="1400" dirty="0">
                <a:solidFill>
                  <a:srgbClr val="3A3A3A"/>
                </a:solidFill>
                <a:latin typeface="Helvetica Neue"/>
                <a:cs typeface="Arial"/>
              </a:rPr>
              <a:t> Although I have not witnessed this with any neurodivergent children in my classroom I can clearly understand how this may have a negative impact on children </a:t>
            </a:r>
            <a:endParaRPr lang="en-GB" sz="1100" dirty="0">
              <a:solidFill>
                <a:srgbClr val="3A3A3A"/>
              </a:solidFill>
              <a:latin typeface="Helvetica Neue"/>
              <a:cs typeface="Arial"/>
            </a:endParaRPr>
          </a:p>
        </p:txBody>
      </p:sp>
    </p:spTree>
    <p:extLst>
      <p:ext uri="{BB962C8B-B14F-4D97-AF65-F5344CB8AC3E}">
        <p14:creationId xmlns:p14="http://schemas.microsoft.com/office/powerpoint/2010/main" val="3509172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031CD6-C587-4F32-C36E-6284B034FC66}"/>
              </a:ext>
            </a:extLst>
          </p:cNvPr>
          <p:cNvSpPr>
            <a:spLocks noGrp="1"/>
          </p:cNvSpPr>
          <p:nvPr>
            <p:ph type="title"/>
          </p:nvPr>
        </p:nvSpPr>
        <p:spPr>
          <a:xfrm>
            <a:off x="841246" y="978619"/>
            <a:ext cx="5991244" cy="1106424"/>
          </a:xfrm>
        </p:spPr>
        <p:txBody>
          <a:bodyPr>
            <a:normAutofit/>
          </a:bodyPr>
          <a:lstStyle/>
          <a:p>
            <a:r>
              <a:rPr lang="en-US" sz="3200"/>
              <a:t>Conclusion and recommendations </a:t>
            </a:r>
          </a:p>
        </p:txBody>
      </p:sp>
      <p:sp>
        <p:nvSpPr>
          <p:cNvPr id="18" name="Rectangle 17">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D985F50-5697-A7BA-DA49-278711035373}"/>
              </a:ext>
            </a:extLst>
          </p:cNvPr>
          <p:cNvSpPr>
            <a:spLocks noGrp="1"/>
          </p:cNvSpPr>
          <p:nvPr>
            <p:ph idx="1"/>
          </p:nvPr>
        </p:nvSpPr>
        <p:spPr>
          <a:xfrm>
            <a:off x="404216" y="2073575"/>
            <a:ext cx="6851145" cy="4551972"/>
          </a:xfrm>
        </p:spPr>
        <p:txBody>
          <a:bodyPr vert="horz" lIns="91440" tIns="45720" rIns="91440" bIns="45720" rtlCol="0" anchor="t">
            <a:normAutofit/>
          </a:bodyPr>
          <a:lstStyle/>
          <a:p>
            <a:pPr marL="0" indent="0">
              <a:lnSpc>
                <a:spcPct val="100000"/>
              </a:lnSpc>
              <a:buNone/>
            </a:pPr>
            <a:endParaRPr lang="en-US" sz="1400" dirty="0">
              <a:latin typeface="Arial"/>
              <a:cs typeface="Arial"/>
            </a:endParaRPr>
          </a:p>
          <a:p>
            <a:pPr>
              <a:lnSpc>
                <a:spcPct val="100000"/>
              </a:lnSpc>
            </a:pPr>
            <a:r>
              <a:rPr lang="en-US" sz="1400" dirty="0">
                <a:latin typeface="Arial"/>
                <a:cs typeface="Arial"/>
              </a:rPr>
              <a:t>To extend and improve my success criteria I would love to make them more personal to each child by working closer with a different group each week,.</a:t>
            </a:r>
            <a:endParaRPr lang="en-US" dirty="0">
              <a:latin typeface="Avenir Next LT Pro"/>
              <a:cs typeface="Arial"/>
            </a:endParaRPr>
          </a:p>
          <a:p>
            <a:pPr>
              <a:lnSpc>
                <a:spcPct val="100000"/>
              </a:lnSpc>
            </a:pPr>
            <a:r>
              <a:rPr lang="en-US" sz="1400" dirty="0">
                <a:latin typeface="Arial"/>
                <a:cs typeface="Arial"/>
              </a:rPr>
              <a:t> I do think this could also be applied to the school. Perhaps in the morning the children can think of personal targets and work with staff to create their own goals</a:t>
            </a:r>
            <a:endParaRPr lang="en-US"/>
          </a:p>
          <a:p>
            <a:pPr>
              <a:lnSpc>
                <a:spcPct val="100000"/>
              </a:lnSpc>
            </a:pPr>
            <a:r>
              <a:rPr lang="en-US" sz="1400" dirty="0">
                <a:latin typeface="Arial"/>
                <a:cs typeface="Arial"/>
              </a:rPr>
              <a:t>I would also be </a:t>
            </a:r>
            <a:r>
              <a:rPr lang="en-US" sz="1400" dirty="0" err="1">
                <a:latin typeface="Arial"/>
                <a:cs typeface="Arial"/>
              </a:rPr>
              <a:t>intrested</a:t>
            </a:r>
            <a:r>
              <a:rPr lang="en-US" sz="1400" dirty="0">
                <a:latin typeface="Arial"/>
                <a:cs typeface="Arial"/>
              </a:rPr>
              <a:t> in applying think pair share into my practice as a strategy around the school as I am yet to see this in action. I think if this is applied children will have more confidence to share answers with the class. Along with some immediate feedback for the staff. </a:t>
            </a:r>
          </a:p>
          <a:p>
            <a:pPr>
              <a:lnSpc>
                <a:spcPct val="100000"/>
              </a:lnSpc>
            </a:pPr>
            <a:r>
              <a:rPr lang="en-GB" sz="1400" dirty="0">
                <a:latin typeface="Arial"/>
                <a:cs typeface="Arial"/>
              </a:rPr>
              <a:t>For future improvements I would love to extend my pitstop/ mini plenary to a plenary at the end of the lesson. Eventually extend the time of my pitstops to set the children up for the next year in school where they may not get a pitstop. </a:t>
            </a:r>
          </a:p>
          <a:p>
            <a:pPr marL="0" indent="0">
              <a:lnSpc>
                <a:spcPct val="100000"/>
              </a:lnSpc>
              <a:buNone/>
            </a:pPr>
            <a:endParaRPr lang="en-GB" sz="900">
              <a:latin typeface="Arial"/>
              <a:cs typeface="Arial"/>
            </a:endParaRPr>
          </a:p>
        </p:txBody>
      </p:sp>
      <p:pic>
        <p:nvPicPr>
          <p:cNvPr id="4" name="Picture 3" descr="A cartoon of a pink brain with arms and legs and a light bulb&#10;&#10;Description automatically generated">
            <a:extLst>
              <a:ext uri="{FF2B5EF4-FFF2-40B4-BE49-F238E27FC236}">
                <a16:creationId xmlns:a16="http://schemas.microsoft.com/office/drawing/2014/main" id="{655EB670-9745-8E1E-C850-88C256624782}"/>
              </a:ext>
            </a:extLst>
          </p:cNvPr>
          <p:cNvPicPr>
            <a:picLocks noChangeAspect="1"/>
          </p:cNvPicPr>
          <p:nvPr/>
        </p:nvPicPr>
        <p:blipFill>
          <a:blip r:embed="rId2"/>
          <a:stretch>
            <a:fillRect/>
          </a:stretch>
        </p:blipFill>
        <p:spPr>
          <a:xfrm>
            <a:off x="7679814" y="1365735"/>
            <a:ext cx="4097657" cy="4025946"/>
          </a:xfrm>
          <a:prstGeom prst="rect">
            <a:avLst/>
          </a:prstGeom>
        </p:spPr>
      </p:pic>
      <p:sp>
        <p:nvSpPr>
          <p:cNvPr id="5" name="TextBox 4">
            <a:extLst>
              <a:ext uri="{FF2B5EF4-FFF2-40B4-BE49-F238E27FC236}">
                <a16:creationId xmlns:a16="http://schemas.microsoft.com/office/drawing/2014/main" id="{3A80E479-7D52-24F5-5FD3-D045D9A86C4C}"/>
              </a:ext>
            </a:extLst>
          </p:cNvPr>
          <p:cNvSpPr txBox="1"/>
          <p:nvPr/>
        </p:nvSpPr>
        <p:spPr>
          <a:xfrm>
            <a:off x="10283151" y="5511030"/>
            <a:ext cx="180109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ea typeface="+mn-lt"/>
                <a:cs typeface="+mn-lt"/>
              </a:rPr>
              <a:t>(Sutiagina,L.2024)</a:t>
            </a:r>
            <a:endParaRPr lang="en-US" sz="1100" dirty="0"/>
          </a:p>
        </p:txBody>
      </p:sp>
    </p:spTree>
    <p:extLst>
      <p:ext uri="{BB962C8B-B14F-4D97-AF65-F5344CB8AC3E}">
        <p14:creationId xmlns:p14="http://schemas.microsoft.com/office/powerpoint/2010/main" val="273467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24EEBF-24D6-588F-D7EB-AA918EE1F769}"/>
              </a:ext>
            </a:extLst>
          </p:cNvPr>
          <p:cNvSpPr>
            <a:spLocks noGrp="1"/>
          </p:cNvSpPr>
          <p:nvPr>
            <p:ph type="title"/>
          </p:nvPr>
        </p:nvSpPr>
        <p:spPr>
          <a:xfrm>
            <a:off x="612648" y="1078992"/>
            <a:ext cx="6268770" cy="1536192"/>
          </a:xfrm>
        </p:spPr>
        <p:txBody>
          <a:bodyPr anchor="b">
            <a:normAutofit/>
          </a:bodyPr>
          <a:lstStyle/>
          <a:p>
            <a:r>
              <a:rPr lang="en-US" sz="5200"/>
              <a:t>Final thoughts</a:t>
            </a:r>
          </a:p>
        </p:txBody>
      </p:sp>
      <p:sp>
        <p:nvSpPr>
          <p:cNvPr id="11" name="Rectangle 10">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77B6C31-5117-DC7D-E8A9-7164A7A1586A}"/>
              </a:ext>
            </a:extLst>
          </p:cNvPr>
          <p:cNvSpPr>
            <a:spLocks noGrp="1"/>
          </p:cNvSpPr>
          <p:nvPr>
            <p:ph idx="1"/>
          </p:nvPr>
        </p:nvSpPr>
        <p:spPr>
          <a:xfrm>
            <a:off x="612648" y="3372656"/>
            <a:ext cx="6778637" cy="3234511"/>
          </a:xfrm>
        </p:spPr>
        <p:txBody>
          <a:bodyPr vert="horz" lIns="91440" tIns="45720" rIns="91440" bIns="45720" rtlCol="0" anchor="t">
            <a:normAutofit/>
          </a:bodyPr>
          <a:lstStyle/>
          <a:p>
            <a:pPr>
              <a:lnSpc>
                <a:spcPct val="100000"/>
              </a:lnSpc>
            </a:pPr>
            <a:r>
              <a:rPr lang="en-GB" sz="1500" dirty="0">
                <a:latin typeface="Arial"/>
                <a:cs typeface="Arial"/>
              </a:rPr>
              <a:t>I found this assessment beneficial to aiding my teaching as it helped me to cosier the negative how </a:t>
            </a:r>
            <a:r>
              <a:rPr lang="en-GB" sz="1500" err="1">
                <a:latin typeface="Arial"/>
                <a:cs typeface="Arial"/>
              </a:rPr>
              <a:t>i</a:t>
            </a:r>
            <a:r>
              <a:rPr lang="en-GB" sz="1500" dirty="0">
                <a:latin typeface="Arial"/>
                <a:cs typeface="Arial"/>
              </a:rPr>
              <a:t> should be cautious when applying AFL strategies into a classroom that has a lot of differentiation.</a:t>
            </a:r>
            <a:endParaRPr lang="en-US" sz="1500" dirty="0">
              <a:latin typeface="Avenir Next LT Pro"/>
              <a:cs typeface="Arial"/>
            </a:endParaRPr>
          </a:p>
          <a:p>
            <a:pPr>
              <a:lnSpc>
                <a:spcPct val="100000"/>
              </a:lnSpc>
            </a:pPr>
            <a:r>
              <a:rPr lang="en-GB" sz="1500" dirty="0">
                <a:latin typeface="Arial"/>
                <a:cs typeface="Arial"/>
              </a:rPr>
              <a:t> It also allowed me to think about not just the lower ability children but also the higher ability and how </a:t>
            </a:r>
            <a:r>
              <a:rPr lang="en-GB" sz="1500" err="1">
                <a:latin typeface="Arial"/>
                <a:cs typeface="Arial"/>
              </a:rPr>
              <a:t>i</a:t>
            </a:r>
            <a:r>
              <a:rPr lang="en-GB" sz="1500" dirty="0">
                <a:latin typeface="Arial"/>
                <a:cs typeface="Arial"/>
              </a:rPr>
              <a:t> may be able to extend their work to get the most out of them.</a:t>
            </a:r>
            <a:endParaRPr lang="en-US" sz="1500" dirty="0">
              <a:latin typeface="Avenir Next LT Pro"/>
              <a:cs typeface="Arial"/>
            </a:endParaRPr>
          </a:p>
          <a:p>
            <a:pPr>
              <a:lnSpc>
                <a:spcPct val="100000"/>
              </a:lnSpc>
            </a:pPr>
            <a:r>
              <a:rPr lang="en-GB" sz="1500" dirty="0">
                <a:latin typeface="Arial"/>
                <a:cs typeface="Arial"/>
              </a:rPr>
              <a:t> For further research in the future </a:t>
            </a:r>
            <a:r>
              <a:rPr lang="en-GB" sz="1500" dirty="0" err="1">
                <a:latin typeface="Arial"/>
                <a:cs typeface="Arial"/>
              </a:rPr>
              <a:t>i</a:t>
            </a:r>
            <a:r>
              <a:rPr lang="en-GB" sz="1500" dirty="0">
                <a:latin typeface="Arial"/>
                <a:cs typeface="Arial"/>
              </a:rPr>
              <a:t> would like to applying Kahoot quizzes to the end of my lessons as an AFL strategy, to not only discover more personally how the children did and what they learnt in the lesson, but also to continue to improve their digital competency skills. </a:t>
            </a:r>
            <a:r>
              <a:rPr lang="en-GB" sz="1400" dirty="0">
                <a:latin typeface="Arial"/>
                <a:cs typeface="Arial"/>
              </a:rPr>
              <a:t>This Kahoot quiz could then also be applied as an exit ticket in the classroom. </a:t>
            </a:r>
            <a:endParaRPr lang="en-US" sz="1500" dirty="0"/>
          </a:p>
        </p:txBody>
      </p:sp>
      <p:pic>
        <p:nvPicPr>
          <p:cNvPr id="4" name="Picture 3" descr="A cartoon of a person waving&#10;&#10;Description automatically generated">
            <a:extLst>
              <a:ext uri="{FF2B5EF4-FFF2-40B4-BE49-F238E27FC236}">
                <a16:creationId xmlns:a16="http://schemas.microsoft.com/office/drawing/2014/main" id="{B9F3673E-11D5-2CB2-F56D-B2834188D03C}"/>
              </a:ext>
            </a:extLst>
          </p:cNvPr>
          <p:cNvPicPr>
            <a:picLocks noChangeAspect="1"/>
          </p:cNvPicPr>
          <p:nvPr/>
        </p:nvPicPr>
        <p:blipFill>
          <a:blip r:embed="rId2"/>
          <a:stretch>
            <a:fillRect/>
          </a:stretch>
        </p:blipFill>
        <p:spPr>
          <a:xfrm>
            <a:off x="7494066" y="1304178"/>
            <a:ext cx="4237686" cy="4174120"/>
          </a:xfrm>
          <a:prstGeom prst="rect">
            <a:avLst/>
          </a:prstGeom>
        </p:spPr>
      </p:pic>
      <p:sp>
        <p:nvSpPr>
          <p:cNvPr id="5" name="TextBox 4">
            <a:extLst>
              <a:ext uri="{FF2B5EF4-FFF2-40B4-BE49-F238E27FC236}">
                <a16:creationId xmlns:a16="http://schemas.microsoft.com/office/drawing/2014/main" id="{4491ED39-A229-7184-43FF-C2EC30A948EC}"/>
              </a:ext>
            </a:extLst>
          </p:cNvPr>
          <p:cNvSpPr txBox="1"/>
          <p:nvPr/>
        </p:nvSpPr>
        <p:spPr>
          <a:xfrm>
            <a:off x="9067030" y="5480242"/>
            <a:ext cx="295563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dirty="0"/>
              <a:t>(Anon,2025.)</a:t>
            </a:r>
          </a:p>
        </p:txBody>
      </p:sp>
    </p:spTree>
    <p:extLst>
      <p:ext uri="{BB962C8B-B14F-4D97-AF65-F5344CB8AC3E}">
        <p14:creationId xmlns:p14="http://schemas.microsoft.com/office/powerpoint/2010/main" val="1584499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F3200-EC97-33A0-BC52-2B02A448FC22}"/>
              </a:ext>
            </a:extLst>
          </p:cNvPr>
          <p:cNvSpPr>
            <a:spLocks noGrp="1"/>
          </p:cNvSpPr>
          <p:nvPr>
            <p:ph type="title"/>
          </p:nvPr>
        </p:nvSpPr>
        <p:spPr>
          <a:xfrm>
            <a:off x="790597" y="-202154"/>
            <a:ext cx="10168128" cy="1179576"/>
          </a:xfrm>
        </p:spPr>
        <p:txBody>
          <a:bodyPr>
            <a:normAutofit/>
          </a:bodyPr>
          <a:lstStyle/>
          <a:p>
            <a:r>
              <a:rPr lang="en-US" sz="2800" dirty="0"/>
              <a:t>Refence List</a:t>
            </a:r>
          </a:p>
        </p:txBody>
      </p:sp>
      <p:sp>
        <p:nvSpPr>
          <p:cNvPr id="3" name="Content Placeholder 2">
            <a:extLst>
              <a:ext uri="{FF2B5EF4-FFF2-40B4-BE49-F238E27FC236}">
                <a16:creationId xmlns:a16="http://schemas.microsoft.com/office/drawing/2014/main" id="{B377CBE7-E7FD-CFE6-E5DB-8311101FB21A}"/>
              </a:ext>
            </a:extLst>
          </p:cNvPr>
          <p:cNvSpPr>
            <a:spLocks noGrp="1"/>
          </p:cNvSpPr>
          <p:nvPr>
            <p:ph idx="1"/>
          </p:nvPr>
        </p:nvSpPr>
        <p:spPr>
          <a:xfrm>
            <a:off x="579607" y="390528"/>
            <a:ext cx="10168128" cy="3694176"/>
          </a:xfrm>
        </p:spPr>
        <p:txBody>
          <a:bodyPr vert="horz" lIns="91440" tIns="45720" rIns="91440" bIns="45720" rtlCol="0" anchor="t">
            <a:noAutofit/>
          </a:bodyPr>
          <a:lstStyle/>
          <a:p>
            <a:pPr marL="0" indent="0">
              <a:buNone/>
            </a:pPr>
            <a:endParaRPr lang="en-US" sz="1100" dirty="0">
              <a:latin typeface="Times New Roman"/>
              <a:cs typeface="Times New Roman"/>
            </a:endParaRPr>
          </a:p>
          <a:p>
            <a:r>
              <a:rPr lang="en-US" sz="1050" dirty="0">
                <a:latin typeface="Times New Roman"/>
                <a:cs typeface="Times New Roman"/>
              </a:rPr>
              <a:t>Abimbola, D.A. (2023). </a:t>
            </a:r>
            <a:r>
              <a:rPr lang="en-US" sz="1050" i="1" dirty="0">
                <a:latin typeface="Times New Roman"/>
                <a:cs typeface="Times New Roman"/>
              </a:rPr>
              <a:t>The Strengths and Limitations of a range of Assessment Methods with Reference to the Needs of Individual Learners</a:t>
            </a:r>
            <a:r>
              <a:rPr lang="en-US" sz="1050" dirty="0">
                <a:latin typeface="Times New Roman"/>
                <a:cs typeface="Times New Roman"/>
              </a:rPr>
              <a:t>. [online] </a:t>
            </a:r>
            <a:r>
              <a:rPr lang="en-US" sz="1050" err="1">
                <a:latin typeface="Times New Roman"/>
                <a:cs typeface="Times New Roman"/>
              </a:rPr>
              <a:t>EduLibrary</a:t>
            </a:r>
            <a:r>
              <a:rPr lang="en-US" sz="1050" dirty="0">
                <a:latin typeface="Times New Roman"/>
                <a:cs typeface="Times New Roman"/>
              </a:rPr>
              <a:t>. Available at: </a:t>
            </a:r>
            <a:r>
              <a:rPr lang="en-US" sz="1050" dirty="0">
                <a:latin typeface="Times New Roman"/>
                <a:cs typeface="Times New Roman"/>
                <a:hlinkClick r:id="rId2"/>
              </a:rPr>
              <a:t>https://edulibrary.co.uk/the-strengths-and-limitations-of-a-range-of-assessment-methods-with-reference-to-the-needs-of-individual-learners</a:t>
            </a:r>
            <a:r>
              <a:rPr lang="en-US" sz="1050" dirty="0">
                <a:latin typeface="Times New Roman"/>
                <a:cs typeface="Times New Roman"/>
              </a:rPr>
              <a:t>.</a:t>
            </a:r>
            <a:endParaRPr lang="en-US" sz="1050"/>
          </a:p>
          <a:p>
            <a:r>
              <a:rPr lang="en-US" sz="1050" dirty="0">
                <a:latin typeface="Times New Roman"/>
                <a:cs typeface="Times New Roman"/>
              </a:rPr>
              <a:t>Better Timers (2024). </a:t>
            </a:r>
            <a:r>
              <a:rPr lang="en-US" sz="1050" i="1" dirty="0">
                <a:latin typeface="Times New Roman"/>
                <a:cs typeface="Times New Roman"/>
              </a:rPr>
              <a:t>20 Minute Timer with Relaxing Music and Alarm</a:t>
            </a:r>
            <a:r>
              <a:rPr lang="en-US" sz="1050" dirty="0">
                <a:latin typeface="Times New Roman"/>
                <a:cs typeface="Times New Roman"/>
              </a:rPr>
              <a:t>. [online] </a:t>
            </a:r>
            <a:r>
              <a:rPr lang="en-US" sz="1050" dirty="0">
                <a:latin typeface="Times New Roman"/>
                <a:cs typeface="Times New Roman"/>
                <a:hlinkClick r:id="rId3"/>
              </a:rPr>
              <a:t>www.youtube.com</a:t>
            </a:r>
            <a:r>
              <a:rPr lang="en-US" sz="1050" dirty="0">
                <a:latin typeface="Times New Roman"/>
                <a:cs typeface="Times New Roman"/>
              </a:rPr>
              <a:t>. Available at: </a:t>
            </a:r>
            <a:r>
              <a:rPr lang="en-US" sz="1050" dirty="0">
                <a:latin typeface="Times New Roman"/>
                <a:cs typeface="Times New Roman"/>
                <a:hlinkClick r:id="rId4"/>
              </a:rPr>
              <a:t>https://www.youtube.com/watch?v=rOopWEFj6pw</a:t>
            </a:r>
            <a:r>
              <a:rPr lang="en-US" sz="1050" dirty="0">
                <a:latin typeface="Times New Roman"/>
                <a:cs typeface="Times New Roman"/>
              </a:rPr>
              <a:t> [Accessed 26 Sep. 2023].</a:t>
            </a:r>
            <a:endParaRPr lang="en-US" sz="1050"/>
          </a:p>
          <a:p>
            <a:r>
              <a:rPr lang="en-US" sz="1050" dirty="0">
                <a:latin typeface="Times New Roman"/>
                <a:cs typeface="Times New Roman"/>
              </a:rPr>
              <a:t>Black, P. and Wiliam, D. (1998). </a:t>
            </a:r>
            <a:r>
              <a:rPr lang="en-US" sz="1050" i="1" dirty="0">
                <a:latin typeface="Times New Roman"/>
                <a:cs typeface="Times New Roman"/>
              </a:rPr>
              <a:t>Inside the Black box: Raising Standards through Classroom Assessment - kappanonline.org</a:t>
            </a:r>
            <a:r>
              <a:rPr lang="en-US" sz="1050" dirty="0">
                <a:latin typeface="Times New Roman"/>
                <a:cs typeface="Times New Roman"/>
              </a:rPr>
              <a:t>. [online] kappanonline.org. Available at: </a:t>
            </a:r>
            <a:r>
              <a:rPr lang="en-US" sz="1050" dirty="0">
                <a:latin typeface="Times New Roman"/>
                <a:cs typeface="Times New Roman"/>
                <a:hlinkClick r:id="rId5"/>
              </a:rPr>
              <a:t>https://kappanonline.org/inside-the-black-box-raising-standards-through-classroom-assessment/</a:t>
            </a:r>
            <a:r>
              <a:rPr lang="en-US" sz="1050" dirty="0">
                <a:latin typeface="Times New Roman"/>
                <a:cs typeface="Times New Roman"/>
              </a:rPr>
              <a:t>.</a:t>
            </a:r>
            <a:endParaRPr lang="en-US" sz="1050"/>
          </a:p>
          <a:p>
            <a:r>
              <a:rPr lang="en-US" sz="1050" dirty="0">
                <a:latin typeface="Times New Roman"/>
                <a:cs typeface="Times New Roman"/>
              </a:rPr>
              <a:t>Bousd.us. (2025). </a:t>
            </a:r>
            <a:r>
              <a:rPr lang="en-US" sz="1050" i="1" dirty="0">
                <a:latin typeface="Times New Roman"/>
                <a:cs typeface="Times New Roman"/>
              </a:rPr>
              <a:t>Staff Directory | Olinda Elementary School</a:t>
            </a:r>
            <a:r>
              <a:rPr lang="en-US" sz="1050" dirty="0">
                <a:latin typeface="Times New Roman"/>
                <a:cs typeface="Times New Roman"/>
              </a:rPr>
              <a:t>. [online] Available at: </a:t>
            </a:r>
            <a:r>
              <a:rPr lang="en-US" sz="1050" dirty="0">
                <a:latin typeface="Times New Roman"/>
                <a:cs typeface="Times New Roman"/>
                <a:hlinkClick r:id="rId6"/>
              </a:rPr>
              <a:t>https://olinda.bousd.us/apps/staff/</a:t>
            </a:r>
            <a:r>
              <a:rPr lang="en-US" sz="1050" dirty="0">
                <a:latin typeface="Times New Roman"/>
                <a:cs typeface="Times New Roman"/>
              </a:rPr>
              <a:t> [Accessed 14 Jan. 2025].</a:t>
            </a:r>
            <a:endParaRPr lang="en-US" sz="1050"/>
          </a:p>
          <a:p>
            <a:r>
              <a:rPr lang="en-US" sz="1050" dirty="0">
                <a:latin typeface="Times New Roman"/>
                <a:cs typeface="Times New Roman"/>
              </a:rPr>
              <a:t>Cambridge Assessment International Education (2011). </a:t>
            </a:r>
            <a:r>
              <a:rPr lang="en-US" sz="1050" i="1" dirty="0">
                <a:latin typeface="Times New Roman"/>
                <a:cs typeface="Times New Roman"/>
              </a:rPr>
              <a:t>Getting Started with Assessment for Learning</a:t>
            </a:r>
            <a:r>
              <a:rPr lang="en-US" sz="1050" dirty="0">
                <a:latin typeface="Times New Roman"/>
                <a:cs typeface="Times New Roman"/>
              </a:rPr>
              <a:t>. [online] Cambridge-community.org.uk. Available at: </a:t>
            </a:r>
            <a:r>
              <a:rPr lang="en-US" sz="1050" dirty="0">
                <a:latin typeface="Times New Roman"/>
                <a:cs typeface="Times New Roman"/>
                <a:hlinkClick r:id="rId7"/>
              </a:rPr>
              <a:t>https://cambridge-community.org.uk/professional-development/gswafl/index.html</a:t>
            </a:r>
            <a:r>
              <a:rPr lang="en-US" sz="1050" dirty="0">
                <a:latin typeface="Times New Roman"/>
                <a:cs typeface="Times New Roman"/>
              </a:rPr>
              <a:t>.</a:t>
            </a:r>
            <a:endParaRPr lang="en-US" sz="1050"/>
          </a:p>
          <a:p>
            <a:r>
              <a:rPr lang="en-US" sz="1050" dirty="0">
                <a:latin typeface="Times New Roman"/>
                <a:cs typeface="Times New Roman"/>
              </a:rPr>
              <a:t>Cambridge International (2019). </a:t>
            </a:r>
            <a:r>
              <a:rPr lang="en-US" sz="1050" i="1" dirty="0">
                <a:latin typeface="Times New Roman"/>
                <a:cs typeface="Times New Roman"/>
              </a:rPr>
              <a:t>What does assessment for learning mean?</a:t>
            </a:r>
            <a:r>
              <a:rPr lang="en-US" sz="1050" dirty="0">
                <a:latin typeface="Times New Roman"/>
                <a:cs typeface="Times New Roman"/>
              </a:rPr>
              <a:t> [online] Available at: </a:t>
            </a:r>
            <a:r>
              <a:rPr lang="en-US" sz="1050" dirty="0">
                <a:latin typeface="Times New Roman"/>
                <a:cs typeface="Times New Roman"/>
                <a:hlinkClick r:id="rId8"/>
              </a:rPr>
              <a:t>https://www.cambridgeinternational.org/Images/271179-assessment-for-learning.pdf</a:t>
            </a:r>
            <a:r>
              <a:rPr lang="en-US" sz="1050" dirty="0">
                <a:latin typeface="Times New Roman"/>
                <a:cs typeface="Times New Roman"/>
              </a:rPr>
              <a:t>.</a:t>
            </a:r>
            <a:endParaRPr lang="en-US" sz="1050"/>
          </a:p>
          <a:p>
            <a:r>
              <a:rPr lang="en-US" sz="1050" dirty="0">
                <a:latin typeface="Times New Roman"/>
                <a:cs typeface="Times New Roman"/>
              </a:rPr>
              <a:t>Cambridge International Education Teaching and Learning Team (n.d.). </a:t>
            </a:r>
            <a:r>
              <a:rPr lang="en-US" sz="1050" i="1" dirty="0">
                <a:latin typeface="Times New Roman"/>
                <a:cs typeface="Times New Roman"/>
              </a:rPr>
              <a:t>Getting started with Assessment for Learning</a:t>
            </a:r>
            <a:r>
              <a:rPr lang="en-US" sz="1050" dirty="0">
                <a:latin typeface="Times New Roman"/>
                <a:cs typeface="Times New Roman"/>
              </a:rPr>
              <a:t>. [online] cambridge-community.org.uk. Available at: </a:t>
            </a:r>
            <a:r>
              <a:rPr lang="en-US" sz="1050" dirty="0">
                <a:latin typeface="Times New Roman"/>
                <a:cs typeface="Times New Roman"/>
                <a:hlinkClick r:id="rId7"/>
              </a:rPr>
              <a:t>https://cambridge-community.org.uk/professional-development/gswafl/index.html</a:t>
            </a:r>
            <a:r>
              <a:rPr lang="en-US" sz="1050" dirty="0">
                <a:latin typeface="Times New Roman"/>
                <a:cs typeface="Times New Roman"/>
              </a:rPr>
              <a:t>#.</a:t>
            </a:r>
            <a:endParaRPr lang="en-US" sz="1050"/>
          </a:p>
          <a:p>
            <a:r>
              <a:rPr lang="en-US" sz="1050" dirty="0">
                <a:latin typeface="Times New Roman"/>
                <a:cs typeface="Times New Roman"/>
              </a:rPr>
              <a:t>Clarke, S. (2008). </a:t>
            </a:r>
            <a:r>
              <a:rPr lang="en-US" sz="1050" i="1" dirty="0">
                <a:latin typeface="Times New Roman"/>
                <a:cs typeface="Times New Roman"/>
              </a:rPr>
              <a:t>Targeting assessment in the primary classroom strategies for planning, assessment, pupil feedback and target setting</a:t>
            </a:r>
            <a:r>
              <a:rPr lang="en-US" sz="1050" dirty="0">
                <a:latin typeface="Times New Roman"/>
                <a:cs typeface="Times New Roman"/>
              </a:rPr>
              <a:t>. London Hodder Ed.</a:t>
            </a:r>
            <a:endParaRPr lang="en-US" sz="1050"/>
          </a:p>
          <a:p>
            <a:r>
              <a:rPr lang="en-US" sz="1050" dirty="0">
                <a:latin typeface="Times New Roman"/>
                <a:cs typeface="Times New Roman"/>
              </a:rPr>
              <a:t>Clarke, S. (2014). </a:t>
            </a:r>
            <a:r>
              <a:rPr lang="en-US" sz="1050" i="1" dirty="0">
                <a:latin typeface="Times New Roman"/>
                <a:cs typeface="Times New Roman"/>
              </a:rPr>
              <a:t>Outstanding Formative Assessment: Culture and Practice</a:t>
            </a:r>
            <a:r>
              <a:rPr lang="en-US" sz="1050" dirty="0">
                <a:latin typeface="Times New Roman"/>
                <a:cs typeface="Times New Roman"/>
              </a:rPr>
              <a:t>. London: Hodder Education.</a:t>
            </a:r>
            <a:endParaRPr lang="en-US" sz="1050"/>
          </a:p>
          <a:p>
            <a:r>
              <a:rPr lang="en-US" sz="1050" dirty="0">
                <a:latin typeface="Times New Roman"/>
                <a:cs typeface="Times New Roman"/>
              </a:rPr>
              <a:t>Cscjes.org.uk. (2025). </a:t>
            </a:r>
            <a:r>
              <a:rPr lang="en-US" sz="1050" i="1" err="1">
                <a:latin typeface="Times New Roman"/>
                <a:cs typeface="Times New Roman"/>
              </a:rPr>
              <a:t>AoLE</a:t>
            </a:r>
            <a:r>
              <a:rPr lang="en-US" sz="1050" i="1" dirty="0">
                <a:latin typeface="Times New Roman"/>
                <a:cs typeface="Times New Roman"/>
              </a:rPr>
              <a:t> Progression Maps: Science and Technology - CSCJES - Central South Consortium Joint Education Service</a:t>
            </a:r>
            <a:r>
              <a:rPr lang="en-US" sz="1050" dirty="0">
                <a:latin typeface="Times New Roman"/>
                <a:cs typeface="Times New Roman"/>
              </a:rPr>
              <a:t>. [online] Available at: </a:t>
            </a:r>
            <a:r>
              <a:rPr lang="en-US" sz="1050" dirty="0">
                <a:latin typeface="Times New Roman"/>
                <a:cs typeface="Times New Roman"/>
                <a:hlinkClick r:id="rId9"/>
              </a:rPr>
              <a:t>https://www.cscjes.org.uk/repository/resource/cf044806-12c0-468e-85b0-911a2e0324f5/overview</a:t>
            </a:r>
            <a:r>
              <a:rPr lang="en-US" sz="1050" dirty="0">
                <a:latin typeface="Times New Roman"/>
                <a:cs typeface="Times New Roman"/>
              </a:rPr>
              <a:t> [Accessed 13 Jan. 2025].</a:t>
            </a:r>
          </a:p>
          <a:p>
            <a:r>
              <a:rPr lang="en-US" sz="1100" dirty="0">
                <a:latin typeface="Times New Roman"/>
                <a:cs typeface="Times New Roman"/>
              </a:rPr>
              <a:t>Department for Education (2021b). </a:t>
            </a:r>
            <a:r>
              <a:rPr lang="en-US" sz="1100" i="1" dirty="0">
                <a:latin typeface="Times New Roman"/>
                <a:cs typeface="Times New Roman"/>
              </a:rPr>
              <a:t>Teachers’ standards guidance for school leaders, school staff and governing bodies</a:t>
            </a:r>
            <a:r>
              <a:rPr lang="en-US" sz="1100" dirty="0">
                <a:latin typeface="Times New Roman"/>
                <a:cs typeface="Times New Roman"/>
              </a:rPr>
              <a:t>. [online] </a:t>
            </a:r>
            <a:r>
              <a:rPr lang="en-US" sz="1100" i="1" dirty="0">
                <a:latin typeface="Times New Roman"/>
                <a:cs typeface="Times New Roman"/>
              </a:rPr>
              <a:t>GOV.UK</a:t>
            </a:r>
            <a:r>
              <a:rPr lang="en-US" sz="1100" dirty="0">
                <a:latin typeface="Times New Roman"/>
                <a:cs typeface="Times New Roman"/>
              </a:rPr>
              <a:t>, p.12. Available at: </a:t>
            </a:r>
            <a:r>
              <a:rPr lang="en-US" sz="1100" dirty="0">
                <a:latin typeface="Times New Roman"/>
                <a:cs typeface="Times New Roman"/>
                <a:hlinkClick r:id="rId10"/>
              </a:rPr>
              <a:t>https://assets.publishing.service.gov.uk/media/61b73d6c8fa8f50384489c9a/Teachers__Standards_Dec_2021.pdf</a:t>
            </a:r>
            <a:r>
              <a:rPr lang="en-US" sz="1100" dirty="0">
                <a:latin typeface="Times New Roman"/>
                <a:cs typeface="Times New Roman"/>
              </a:rPr>
              <a:t>.</a:t>
            </a:r>
          </a:p>
          <a:p>
            <a:r>
              <a:rPr lang="en-US" sz="1100" dirty="0">
                <a:latin typeface="Times New Roman"/>
                <a:cs typeface="Times New Roman"/>
              </a:rPr>
              <a:t>Department for Education (2021). </a:t>
            </a:r>
            <a:r>
              <a:rPr lang="en-US" sz="1100" i="1" dirty="0">
                <a:latin typeface="Times New Roman"/>
                <a:cs typeface="Times New Roman"/>
              </a:rPr>
              <a:t>Teachers’ Standards</a:t>
            </a:r>
            <a:r>
              <a:rPr lang="en-US" sz="1100" dirty="0">
                <a:latin typeface="Times New Roman"/>
                <a:cs typeface="Times New Roman"/>
              </a:rPr>
              <a:t>. [online] GOV.UK. Available at: </a:t>
            </a:r>
            <a:r>
              <a:rPr lang="en-US" sz="1100" dirty="0">
                <a:latin typeface="Times New Roman"/>
                <a:cs typeface="Times New Roman"/>
                <a:hlinkClick r:id="rId11"/>
              </a:rPr>
              <a:t>https://www.gov.uk/government/publications/teachers-standards</a:t>
            </a:r>
            <a:r>
              <a:rPr lang="en-US" sz="1100" dirty="0">
                <a:latin typeface="Times New Roman"/>
                <a:cs typeface="Times New Roman"/>
              </a:rPr>
              <a:t>.</a:t>
            </a:r>
          </a:p>
          <a:p>
            <a:r>
              <a:rPr lang="en-US" sz="1050" dirty="0">
                <a:latin typeface="Times New Roman"/>
                <a:cs typeface="Times New Roman"/>
              </a:rPr>
              <a:t>DeWitt, P. (2016). </a:t>
            </a:r>
            <a:r>
              <a:rPr lang="en-US" sz="1050" i="1" dirty="0">
                <a:latin typeface="Times New Roman"/>
                <a:cs typeface="Times New Roman"/>
              </a:rPr>
              <a:t>Why Learning Intentions Don’t Necessarily Work (Opinion)</a:t>
            </a:r>
            <a:r>
              <a:rPr lang="en-US" sz="1050" dirty="0">
                <a:latin typeface="Times New Roman"/>
                <a:cs typeface="Times New Roman"/>
              </a:rPr>
              <a:t>. [online] Education Week. Available at: </a:t>
            </a:r>
            <a:r>
              <a:rPr lang="en-US" sz="1050" dirty="0">
                <a:latin typeface="Times New Roman"/>
                <a:cs typeface="Times New Roman"/>
                <a:hlinkClick r:id="rId12"/>
              </a:rPr>
              <a:t>https://www.edweek.org/education/opinion-why-learning-intentions-dont-necessarily-work/2016/03</a:t>
            </a:r>
            <a:r>
              <a:rPr lang="en-US" sz="1050" dirty="0">
                <a:latin typeface="Times New Roman"/>
                <a:cs typeface="Times New Roman"/>
              </a:rPr>
              <a:t> [Accessed 9 Jan. 2025].</a:t>
            </a:r>
            <a:endParaRPr lang="en-US" sz="1050"/>
          </a:p>
          <a:p>
            <a:r>
              <a:rPr lang="en-US" sz="1050" dirty="0">
                <a:latin typeface="Times New Roman"/>
                <a:cs typeface="Times New Roman"/>
              </a:rPr>
              <a:t>Didau, D. (2014a). </a:t>
            </a:r>
            <a:r>
              <a:rPr lang="en-US" sz="1050" i="1" dirty="0">
                <a:latin typeface="Times New Roman"/>
                <a:cs typeface="Times New Roman"/>
              </a:rPr>
              <a:t>Dylan Wiliam’s </a:t>
            </a:r>
            <a:r>
              <a:rPr lang="en-US" sz="1050" i="1" err="1">
                <a:latin typeface="Times New Roman"/>
                <a:cs typeface="Times New Roman"/>
              </a:rPr>
              <a:t>defence</a:t>
            </a:r>
            <a:r>
              <a:rPr lang="en-US" sz="1050" i="1" dirty="0">
                <a:latin typeface="Times New Roman"/>
                <a:cs typeface="Times New Roman"/>
              </a:rPr>
              <a:t> of formative assessment</a:t>
            </a:r>
            <a:r>
              <a:rPr lang="en-US" sz="1050" dirty="0">
                <a:latin typeface="Times New Roman"/>
                <a:cs typeface="Times New Roman"/>
              </a:rPr>
              <a:t>. [online] David Didau. Available at: </a:t>
            </a:r>
            <a:r>
              <a:rPr lang="en-US" sz="1050" dirty="0">
                <a:latin typeface="Times New Roman"/>
                <a:cs typeface="Times New Roman"/>
                <a:hlinkClick r:id="rId13"/>
              </a:rPr>
              <a:t>https://learningspy.co.uk/assessment/dylan-wiliams-defence-formative-assessment-2/</a:t>
            </a:r>
            <a:r>
              <a:rPr lang="en-US" sz="1050" dirty="0">
                <a:latin typeface="Times New Roman"/>
                <a:cs typeface="Times New Roman"/>
              </a:rPr>
              <a:t>.</a:t>
            </a:r>
            <a:endParaRPr lang="en-US" sz="1050"/>
          </a:p>
          <a:p>
            <a:r>
              <a:rPr lang="en-US" sz="1050" dirty="0">
                <a:latin typeface="Times New Roman"/>
                <a:cs typeface="Times New Roman"/>
              </a:rPr>
              <a:t>Didau, D. (2014b). </a:t>
            </a:r>
            <a:r>
              <a:rPr lang="en-US" sz="1050" i="1" dirty="0">
                <a:latin typeface="Times New Roman"/>
                <a:cs typeface="Times New Roman"/>
              </a:rPr>
              <a:t>Why </a:t>
            </a:r>
            <a:r>
              <a:rPr lang="en-US" sz="1050" i="1" err="1">
                <a:latin typeface="Times New Roman"/>
                <a:cs typeface="Times New Roman"/>
              </a:rPr>
              <a:t>AfL</a:t>
            </a:r>
            <a:r>
              <a:rPr lang="en-US" sz="1050" i="1" dirty="0">
                <a:latin typeface="Times New Roman"/>
                <a:cs typeface="Times New Roman"/>
              </a:rPr>
              <a:t> might be wrong, and what to do about it</a:t>
            </a:r>
            <a:r>
              <a:rPr lang="en-US" sz="1050" dirty="0">
                <a:latin typeface="Times New Roman"/>
                <a:cs typeface="Times New Roman"/>
              </a:rPr>
              <a:t>. [online] David Didau. Available at: </a:t>
            </a:r>
            <a:r>
              <a:rPr lang="en-US" sz="1050" dirty="0">
                <a:latin typeface="Times New Roman"/>
                <a:cs typeface="Times New Roman"/>
                <a:hlinkClick r:id="rId14"/>
              </a:rPr>
              <a:t>https://learningspy.co.uk/myths/afl-might-wrong/</a:t>
            </a:r>
            <a:r>
              <a:rPr lang="en-US" sz="1050" dirty="0">
                <a:latin typeface="Times New Roman"/>
                <a:cs typeface="Times New Roman"/>
              </a:rPr>
              <a:t>.</a:t>
            </a:r>
            <a:endParaRPr lang="en-US" sz="1050"/>
          </a:p>
          <a:p>
            <a:endParaRPr lang="en-US"/>
          </a:p>
        </p:txBody>
      </p:sp>
    </p:spTree>
    <p:extLst>
      <p:ext uri="{BB962C8B-B14F-4D97-AF65-F5344CB8AC3E}">
        <p14:creationId xmlns:p14="http://schemas.microsoft.com/office/powerpoint/2010/main" val="35569758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97FE19-3DD9-1101-3721-6E0438053A4B}"/>
              </a:ext>
            </a:extLst>
          </p:cNvPr>
          <p:cNvSpPr>
            <a:spLocks noGrp="1"/>
          </p:cNvSpPr>
          <p:nvPr>
            <p:ph idx="1"/>
          </p:nvPr>
        </p:nvSpPr>
        <p:spPr>
          <a:xfrm>
            <a:off x="740171" y="91171"/>
            <a:ext cx="10168128" cy="3694176"/>
          </a:xfrm>
        </p:spPr>
        <p:txBody>
          <a:bodyPr vert="horz" lIns="91440" tIns="45720" rIns="91440" bIns="45720" rtlCol="0" anchor="t">
            <a:noAutofit/>
          </a:bodyPr>
          <a:lstStyle/>
          <a:p>
            <a:r>
              <a:rPr lang="en-US" sz="1100" dirty="0">
                <a:latin typeface="Times New Roman"/>
                <a:cs typeface="Times New Roman"/>
              </a:rPr>
              <a:t>Didau, D. (2016). </a:t>
            </a:r>
            <a:r>
              <a:rPr lang="en-US" sz="1100" i="1" dirty="0">
                <a:latin typeface="Times New Roman"/>
                <a:cs typeface="Times New Roman"/>
              </a:rPr>
              <a:t>Why mini-plenaries are a waste of time</a:t>
            </a:r>
            <a:r>
              <a:rPr lang="en-US" sz="1100" dirty="0">
                <a:latin typeface="Times New Roman"/>
                <a:cs typeface="Times New Roman"/>
              </a:rPr>
              <a:t>. [online] David Didau. Available at: </a:t>
            </a:r>
            <a:r>
              <a:rPr lang="en-US" sz="1100" dirty="0">
                <a:latin typeface="Times New Roman"/>
                <a:cs typeface="Times New Roman"/>
                <a:hlinkClick r:id="rId2"/>
              </a:rPr>
              <a:t>https://learningspy.co.uk/learning/mini-plenaries-waste-time/</a:t>
            </a:r>
            <a:r>
              <a:rPr lang="en-US" sz="1100" dirty="0">
                <a:latin typeface="Times New Roman"/>
                <a:cs typeface="Times New Roman"/>
              </a:rPr>
              <a:t>.</a:t>
            </a:r>
          </a:p>
          <a:p>
            <a:r>
              <a:rPr lang="en-US" sz="1100" dirty="0">
                <a:latin typeface="Times New Roman"/>
                <a:cs typeface="Times New Roman"/>
              </a:rPr>
              <a:t>Donaldson, G. (2015). </a:t>
            </a:r>
            <a:r>
              <a:rPr lang="en-US" sz="1100" i="1" dirty="0">
                <a:latin typeface="Times New Roman"/>
                <a:cs typeface="Times New Roman"/>
              </a:rPr>
              <a:t>Successful Futures Independent Review of Curriculum and Assessment Arrangements in Wales</a:t>
            </a:r>
            <a:r>
              <a:rPr lang="en-US" sz="1100" dirty="0">
                <a:latin typeface="Times New Roman"/>
                <a:cs typeface="Times New Roman"/>
              </a:rPr>
              <a:t>. [online] Available at: </a:t>
            </a:r>
            <a:r>
              <a:rPr lang="en-US" sz="1100" dirty="0">
                <a:latin typeface="Times New Roman"/>
                <a:cs typeface="Times New Roman"/>
                <a:hlinkClick r:id="rId3"/>
              </a:rPr>
              <a:t>https://www.gov.wales/sites/default/files/publications/2018-03/successful-futures.pdf</a:t>
            </a:r>
            <a:r>
              <a:rPr lang="en-US" sz="1100" dirty="0">
                <a:latin typeface="Times New Roman"/>
                <a:cs typeface="Times New Roman"/>
              </a:rPr>
              <a:t>.</a:t>
            </a:r>
          </a:p>
          <a:p>
            <a:r>
              <a:rPr lang="en-US" sz="1100" err="1">
                <a:latin typeface="Times New Roman"/>
                <a:cs typeface="Times New Roman"/>
              </a:rPr>
              <a:t>Dreamstime</a:t>
            </a:r>
            <a:r>
              <a:rPr lang="en-US" sz="1100" dirty="0">
                <a:latin typeface="Times New Roman"/>
                <a:cs typeface="Times New Roman"/>
              </a:rPr>
              <a:t>. (2025). </a:t>
            </a:r>
            <a:r>
              <a:rPr lang="en-US" sz="1100" i="1" dirty="0">
                <a:latin typeface="Times New Roman"/>
                <a:cs typeface="Times New Roman"/>
              </a:rPr>
              <a:t>Thumbs Up Stock Illustrations – 36,743 Thumbs Up Stock Illustrations, Vectors &amp; Clipart</a:t>
            </a:r>
            <a:r>
              <a:rPr lang="en-US" sz="1100" dirty="0">
                <a:latin typeface="Times New Roman"/>
                <a:cs typeface="Times New Roman"/>
              </a:rPr>
              <a:t>. [online] Available at: </a:t>
            </a:r>
            <a:r>
              <a:rPr lang="en-US" sz="1100" dirty="0">
                <a:latin typeface="Times New Roman"/>
                <a:cs typeface="Times New Roman"/>
                <a:hlinkClick r:id="rId4"/>
              </a:rPr>
              <a:t>https://www.dreamstime.com/illustration/thumbs-up.html</a:t>
            </a:r>
            <a:r>
              <a:rPr lang="en-US" sz="1100" dirty="0">
                <a:latin typeface="Times New Roman"/>
                <a:cs typeface="Times New Roman"/>
              </a:rPr>
              <a:t>.</a:t>
            </a:r>
          </a:p>
          <a:p>
            <a:r>
              <a:rPr lang="en-US" sz="1100" dirty="0">
                <a:latin typeface="Times New Roman"/>
                <a:cs typeface="Times New Roman"/>
              </a:rPr>
              <a:t>Hattie, J. (2010). </a:t>
            </a:r>
            <a:r>
              <a:rPr lang="en-US" sz="1100" i="1" dirty="0">
                <a:latin typeface="Times New Roman"/>
                <a:cs typeface="Times New Roman"/>
              </a:rPr>
              <a:t>John Hattie: Learning intentions and success criteria | STEM</a:t>
            </a:r>
            <a:r>
              <a:rPr lang="en-US" sz="1100" dirty="0">
                <a:latin typeface="Times New Roman"/>
                <a:cs typeface="Times New Roman"/>
              </a:rPr>
              <a:t>. [online] Stem.org.uk. Available at: </a:t>
            </a:r>
            <a:r>
              <a:rPr lang="en-US" sz="1100" dirty="0">
                <a:latin typeface="Times New Roman"/>
                <a:cs typeface="Times New Roman"/>
                <a:hlinkClick r:id="rId5"/>
              </a:rPr>
              <a:t>https://www.stem.org.uk/resources/elibrary/resource/273227/john-hattie-learning-intentions-and-success-criteria</a:t>
            </a:r>
            <a:r>
              <a:rPr lang="en-US" sz="1100" dirty="0">
                <a:latin typeface="Times New Roman"/>
                <a:cs typeface="Times New Roman"/>
              </a:rPr>
              <a:t>.</a:t>
            </a:r>
          </a:p>
          <a:p>
            <a:r>
              <a:rPr lang="en-US" sz="1100" dirty="0">
                <a:latin typeface="Times New Roman"/>
                <a:cs typeface="Times New Roman"/>
              </a:rPr>
              <a:t>How (2015). </a:t>
            </a:r>
            <a:r>
              <a:rPr lang="en-US" sz="1100" i="1" dirty="0">
                <a:latin typeface="Times New Roman"/>
                <a:cs typeface="Times New Roman"/>
              </a:rPr>
              <a:t>Learning Here and There</a:t>
            </a:r>
            <a:r>
              <a:rPr lang="en-US" sz="1100" dirty="0">
                <a:latin typeface="Times New Roman"/>
                <a:cs typeface="Times New Roman"/>
              </a:rPr>
              <a:t>. [online] Learning Here and There. Available at: </a:t>
            </a:r>
            <a:r>
              <a:rPr lang="en-US" sz="1100" dirty="0">
                <a:latin typeface="Times New Roman"/>
                <a:cs typeface="Times New Roman"/>
                <a:hlinkClick r:id="rId6"/>
              </a:rPr>
              <a:t>https://www.learningherenthere.com/teaching-tips/how-a-timer-can-help-your-kids</a:t>
            </a:r>
            <a:r>
              <a:rPr lang="en-US" sz="1100" dirty="0">
                <a:latin typeface="Times New Roman"/>
                <a:cs typeface="Times New Roman"/>
              </a:rPr>
              <a:t>.</a:t>
            </a:r>
          </a:p>
          <a:p>
            <a:r>
              <a:rPr lang="en-US" sz="1100" dirty="0">
                <a:latin typeface="Times New Roman"/>
                <a:cs typeface="Times New Roman"/>
                <a:hlinkClick r:id="rId7"/>
              </a:rPr>
              <a:t>https://www.facebook.com/learningspy</a:t>
            </a:r>
            <a:r>
              <a:rPr lang="en-US" sz="1100" dirty="0">
                <a:latin typeface="Times New Roman"/>
                <a:cs typeface="Times New Roman"/>
              </a:rPr>
              <a:t> (2015). </a:t>
            </a:r>
            <a:r>
              <a:rPr lang="en-US" sz="1100" i="1" dirty="0">
                <a:latin typeface="Times New Roman"/>
                <a:cs typeface="Times New Roman"/>
              </a:rPr>
              <a:t>Why I struggle with learning objectives and success criteria</a:t>
            </a:r>
            <a:r>
              <a:rPr lang="en-US" sz="1100" dirty="0">
                <a:latin typeface="Times New Roman"/>
                <a:cs typeface="Times New Roman"/>
              </a:rPr>
              <a:t>. [online] David Didau. Available at: </a:t>
            </a:r>
            <a:r>
              <a:rPr lang="en-US" sz="1100" dirty="0">
                <a:latin typeface="Times New Roman"/>
                <a:cs typeface="Times New Roman"/>
                <a:hlinkClick r:id="rId8"/>
              </a:rPr>
              <a:t>https://learningspy.co.uk/learning/8696/</a:t>
            </a:r>
            <a:r>
              <a:rPr lang="en-US" sz="1100" dirty="0">
                <a:latin typeface="Times New Roman"/>
                <a:cs typeface="Times New Roman"/>
              </a:rPr>
              <a:t>.</a:t>
            </a:r>
          </a:p>
          <a:p>
            <a:r>
              <a:rPr lang="en-US" sz="1100" dirty="0">
                <a:latin typeface="Times New Roman"/>
                <a:cs typeface="Times New Roman"/>
              </a:rPr>
              <a:t>Iuliia </a:t>
            </a:r>
            <a:r>
              <a:rPr lang="en-US" sz="1100" err="1">
                <a:latin typeface="Times New Roman"/>
                <a:cs typeface="Times New Roman"/>
              </a:rPr>
              <a:t>Sutiagina</a:t>
            </a:r>
            <a:r>
              <a:rPr lang="en-US" sz="1100" dirty="0">
                <a:latin typeface="Times New Roman"/>
                <a:cs typeface="Times New Roman"/>
              </a:rPr>
              <a:t> (2024). </a:t>
            </a:r>
            <a:r>
              <a:rPr lang="en-US" sz="1100" i="1" dirty="0">
                <a:latin typeface="Times New Roman"/>
                <a:cs typeface="Times New Roman"/>
              </a:rPr>
              <a:t>Brain think, light bulb as idea, cute child character. Happy brain learn and finds solution. Vector illustration</a:t>
            </a:r>
            <a:r>
              <a:rPr lang="en-US" sz="1100" dirty="0">
                <a:latin typeface="Times New Roman"/>
                <a:cs typeface="Times New Roman"/>
              </a:rPr>
              <a:t>. [online] </a:t>
            </a:r>
            <a:r>
              <a:rPr lang="en-US" sz="1100" err="1">
                <a:latin typeface="Times New Roman"/>
                <a:cs typeface="Times New Roman"/>
              </a:rPr>
              <a:t>Vecteezy</a:t>
            </a:r>
            <a:r>
              <a:rPr lang="en-US" sz="1100" dirty="0">
                <a:latin typeface="Times New Roman"/>
                <a:cs typeface="Times New Roman"/>
              </a:rPr>
              <a:t>. Available at: </a:t>
            </a:r>
            <a:r>
              <a:rPr lang="en-US" sz="1100" dirty="0">
                <a:latin typeface="Times New Roman"/>
                <a:cs typeface="Times New Roman"/>
                <a:hlinkClick r:id="rId9"/>
              </a:rPr>
              <a:t>https://www.vecteezy.com/vector-art/34529421-brain-think-light-bulb-as-idea-cute-child-character-happy-brain-learn-and-finds-solution-vector-illustration</a:t>
            </a:r>
            <a:r>
              <a:rPr lang="en-US" sz="1100" dirty="0">
                <a:latin typeface="Times New Roman"/>
                <a:cs typeface="Times New Roman"/>
              </a:rPr>
              <a:t> [Accessed 14 Jan. 2025].</a:t>
            </a:r>
          </a:p>
          <a:p>
            <a:r>
              <a:rPr lang="en-US" sz="1100" dirty="0">
                <a:latin typeface="Times New Roman"/>
                <a:cs typeface="Times New Roman"/>
              </a:rPr>
              <a:t>Katherine (2022). </a:t>
            </a:r>
            <a:r>
              <a:rPr lang="en-US" sz="1100" i="1" dirty="0">
                <a:latin typeface="Times New Roman"/>
                <a:cs typeface="Times New Roman"/>
              </a:rPr>
              <a:t>Why use Success Criteria? | at the minute</a:t>
            </a:r>
            <a:r>
              <a:rPr lang="en-US" sz="1100" dirty="0">
                <a:latin typeface="Times New Roman"/>
                <a:cs typeface="Times New Roman"/>
              </a:rPr>
              <a:t>. [online] Attheminute.com. Available at: </a:t>
            </a:r>
            <a:r>
              <a:rPr lang="en-US" sz="1100" dirty="0">
                <a:latin typeface="Times New Roman"/>
                <a:cs typeface="Times New Roman"/>
                <a:hlinkClick r:id="rId10"/>
              </a:rPr>
              <a:t>https://www.attheminute.com/gb/article/why-use-success-criteria</a:t>
            </a:r>
            <a:r>
              <a:rPr lang="en-US" sz="1100" dirty="0">
                <a:latin typeface="Times New Roman"/>
                <a:cs typeface="Times New Roman"/>
              </a:rPr>
              <a:t> [Accessed 9 Jan. 2025].</a:t>
            </a:r>
          </a:p>
          <a:p>
            <a:r>
              <a:rPr lang="en-US" sz="1100" dirty="0">
                <a:latin typeface="Times New Roman"/>
                <a:cs typeface="Times New Roman"/>
              </a:rPr>
              <a:t>King, E.W. (2024). </a:t>
            </a:r>
            <a:r>
              <a:rPr lang="en-US" sz="1100" i="1" dirty="0">
                <a:latin typeface="Times New Roman"/>
                <a:cs typeface="Times New Roman"/>
              </a:rPr>
              <a:t>But Timers Make My Kid Anxious</a:t>
            </a:r>
            <a:r>
              <a:rPr lang="en-US" sz="1100" dirty="0">
                <a:latin typeface="Times New Roman"/>
                <a:cs typeface="Times New Roman"/>
              </a:rPr>
              <a:t>. [online] Substack.com. Available at: </a:t>
            </a:r>
            <a:r>
              <a:rPr lang="en-US" sz="1100" dirty="0">
                <a:latin typeface="Times New Roman"/>
                <a:cs typeface="Times New Roman"/>
                <a:hlinkClick r:id="rId11"/>
              </a:rPr>
              <a:t>https://learnwithdremily.substack.com/p/but-timers-make-my-kid-anxious</a:t>
            </a:r>
            <a:r>
              <a:rPr lang="en-US" sz="1100" dirty="0">
                <a:latin typeface="Times New Roman"/>
                <a:cs typeface="Times New Roman"/>
              </a:rPr>
              <a:t>.</a:t>
            </a:r>
          </a:p>
          <a:p>
            <a:r>
              <a:rPr lang="en-US" sz="1100" dirty="0">
                <a:latin typeface="Times New Roman"/>
                <a:cs typeface="Times New Roman"/>
              </a:rPr>
              <a:t>Kuzmin, A. (2019). </a:t>
            </a:r>
            <a:r>
              <a:rPr lang="en-US" sz="1100" i="1" dirty="0">
                <a:latin typeface="Times New Roman"/>
                <a:cs typeface="Times New Roman"/>
              </a:rPr>
              <a:t>Sketch working leader success. Doodle cute concept about power. Hand drawn cartoon vector illustration for business design.</a:t>
            </a:r>
            <a:r>
              <a:rPr lang="en-US" sz="1100" dirty="0">
                <a:latin typeface="Times New Roman"/>
                <a:cs typeface="Times New Roman"/>
              </a:rPr>
              <a:t> [online] </a:t>
            </a:r>
            <a:r>
              <a:rPr lang="en-US" sz="1100" err="1">
                <a:latin typeface="Times New Roman"/>
                <a:cs typeface="Times New Roman"/>
              </a:rPr>
              <a:t>Dreamstime</a:t>
            </a:r>
            <a:r>
              <a:rPr lang="en-US" sz="1100" dirty="0">
                <a:latin typeface="Times New Roman"/>
                <a:cs typeface="Times New Roman"/>
              </a:rPr>
              <a:t>. Available at: </a:t>
            </a:r>
            <a:r>
              <a:rPr lang="en-US" sz="1100" dirty="0">
                <a:latin typeface="Times New Roman"/>
                <a:cs typeface="Times New Roman"/>
                <a:hlinkClick r:id="rId12"/>
              </a:rPr>
              <a:t>https://www.dreamstime.com/hand-drawn-cartoon-vector-illustration-business-design-sketch-working-leader-success-doodle-cute-concept-power-hand-image144325227</a:t>
            </a:r>
            <a:r>
              <a:rPr lang="en-US" sz="1100" dirty="0">
                <a:latin typeface="Times New Roman"/>
                <a:cs typeface="Times New Roman"/>
              </a:rPr>
              <a:t> [Accessed 14 Jan. 2025].</a:t>
            </a:r>
          </a:p>
          <a:p>
            <a:r>
              <a:rPr lang="en-US" sz="1100" dirty="0">
                <a:latin typeface="Times New Roman"/>
                <a:cs typeface="Times New Roman"/>
              </a:rPr>
              <a:t>Lee and David (2013). </a:t>
            </a:r>
            <a:r>
              <a:rPr lang="en-US" sz="1100" i="1" dirty="0">
                <a:latin typeface="Times New Roman"/>
                <a:cs typeface="Times New Roman"/>
              </a:rPr>
              <a:t>The Mini-Plenary – Friend or Foe?</a:t>
            </a:r>
            <a:r>
              <a:rPr lang="en-US" sz="1100" dirty="0">
                <a:latin typeface="Times New Roman"/>
                <a:cs typeface="Times New Roman"/>
              </a:rPr>
              <a:t> [online] </a:t>
            </a:r>
            <a:r>
              <a:rPr lang="en-US" sz="1100" dirty="0" err="1">
                <a:latin typeface="Times New Roman"/>
                <a:cs typeface="Times New Roman"/>
              </a:rPr>
              <a:t>thoughtweavers</a:t>
            </a:r>
            <a:r>
              <a:rPr lang="en-US" sz="1100" dirty="0">
                <a:latin typeface="Times New Roman"/>
                <a:cs typeface="Times New Roman"/>
              </a:rPr>
              <a:t>. Available at: </a:t>
            </a:r>
            <a:r>
              <a:rPr lang="en-US" sz="1100" dirty="0">
                <a:latin typeface="Times New Roman"/>
                <a:cs typeface="Times New Roman"/>
                <a:hlinkClick r:id="rId13"/>
              </a:rPr>
              <a:t>https://thoughtweavers.wordpress.com/2013/06/03/the-mini-plenary-friend-or-foe/</a:t>
            </a:r>
            <a:r>
              <a:rPr lang="en-US" sz="1100" dirty="0">
                <a:latin typeface="Times New Roman"/>
                <a:cs typeface="Times New Roman"/>
              </a:rPr>
              <a:t>.</a:t>
            </a:r>
          </a:p>
          <a:p>
            <a:r>
              <a:rPr lang="en-US" sz="1100" dirty="0">
                <a:latin typeface="Times New Roman"/>
                <a:cs typeface="Times New Roman"/>
              </a:rPr>
              <a:t>Marissa (2024). </a:t>
            </a:r>
            <a:r>
              <a:rPr lang="en-US" sz="1100" i="1" dirty="0">
                <a:latin typeface="Times New Roman"/>
                <a:cs typeface="Times New Roman"/>
              </a:rPr>
              <a:t>Geist, Marissa / Ms. Geist’s Virtual Office</a:t>
            </a:r>
            <a:r>
              <a:rPr lang="en-US" sz="1100" dirty="0">
                <a:latin typeface="Times New Roman"/>
                <a:cs typeface="Times New Roman"/>
              </a:rPr>
              <a:t>. [online] K12.nj.us. Available at: </a:t>
            </a:r>
            <a:r>
              <a:rPr lang="en-US" sz="1100" dirty="0">
                <a:latin typeface="Times New Roman"/>
                <a:cs typeface="Times New Roman"/>
                <a:hlinkClick r:id="rId14"/>
              </a:rPr>
              <a:t>https://www.frsd.k12.nj.us/Page/12753</a:t>
            </a:r>
            <a:r>
              <a:rPr lang="en-US" sz="1100" dirty="0">
                <a:latin typeface="Times New Roman"/>
                <a:cs typeface="Times New Roman"/>
              </a:rPr>
              <a:t> [Accessed 14 Jan. 2025].</a:t>
            </a:r>
          </a:p>
          <a:p>
            <a:r>
              <a:rPr lang="en-US" sz="1100" dirty="0">
                <a:latin typeface="Times New Roman"/>
                <a:cs typeface="Times New Roman"/>
              </a:rPr>
              <a:t>McLeod, S. (2024). </a:t>
            </a:r>
            <a:r>
              <a:rPr lang="en-US" sz="1100" i="1" dirty="0">
                <a:latin typeface="Times New Roman"/>
                <a:cs typeface="Times New Roman"/>
              </a:rPr>
              <a:t>The Zone of Proximal Development and Scaffolding</a:t>
            </a:r>
            <a:r>
              <a:rPr lang="en-US" sz="1100" dirty="0">
                <a:latin typeface="Times New Roman"/>
                <a:cs typeface="Times New Roman"/>
              </a:rPr>
              <a:t>. [online] Simply Psychology. Available at: </a:t>
            </a:r>
            <a:r>
              <a:rPr lang="en-US" sz="1100" dirty="0">
                <a:latin typeface="Times New Roman"/>
                <a:cs typeface="Times New Roman"/>
                <a:hlinkClick r:id="rId15"/>
              </a:rPr>
              <a:t>https://www.simplypsychology.org/Zone-of-Proximal-Development.html</a:t>
            </a:r>
            <a:r>
              <a:rPr lang="en-US" sz="1100" dirty="0">
                <a:latin typeface="Times New Roman"/>
                <a:cs typeface="Times New Roman"/>
              </a:rPr>
              <a:t>.</a:t>
            </a:r>
          </a:p>
          <a:p>
            <a:r>
              <a:rPr lang="en-US" sz="1100" dirty="0">
                <a:latin typeface="Times New Roman"/>
                <a:cs typeface="Times New Roman"/>
              </a:rPr>
              <a:t>Morris, A. (2023). </a:t>
            </a:r>
            <a:r>
              <a:rPr lang="en-US" sz="1100" i="1" dirty="0">
                <a:latin typeface="Times New Roman"/>
                <a:cs typeface="Times New Roman"/>
              </a:rPr>
              <a:t>What Is Bloom’s Taxonomy? Exploring Differentiated Homework</a:t>
            </a:r>
            <a:r>
              <a:rPr lang="en-US" sz="1100" dirty="0">
                <a:latin typeface="Times New Roman"/>
                <a:cs typeface="Times New Roman"/>
              </a:rPr>
              <a:t>. [online] blog.teamsatchel.com. Available at: </a:t>
            </a:r>
            <a:r>
              <a:rPr lang="en-US" sz="1100" dirty="0">
                <a:latin typeface="Times New Roman"/>
                <a:cs typeface="Times New Roman"/>
                <a:hlinkClick r:id="rId16"/>
              </a:rPr>
              <a:t>https://blog.teamsatchel.com/what-is-blooms-taxonomy</a:t>
            </a:r>
            <a:r>
              <a:rPr lang="en-US" sz="1100" dirty="0">
                <a:latin typeface="Times New Roman"/>
                <a:cs typeface="Times New Roman"/>
              </a:rPr>
              <a:t>.</a:t>
            </a:r>
            <a:endParaRPr lang="en-US" sz="1100"/>
          </a:p>
        </p:txBody>
      </p:sp>
    </p:spTree>
    <p:extLst>
      <p:ext uri="{BB962C8B-B14F-4D97-AF65-F5344CB8AC3E}">
        <p14:creationId xmlns:p14="http://schemas.microsoft.com/office/powerpoint/2010/main" val="20208835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736753-82DC-BBA2-8043-CD552D947D82}"/>
              </a:ext>
            </a:extLst>
          </p:cNvPr>
          <p:cNvSpPr>
            <a:spLocks noGrp="1"/>
          </p:cNvSpPr>
          <p:nvPr>
            <p:ph idx="1"/>
          </p:nvPr>
        </p:nvSpPr>
        <p:spPr>
          <a:xfrm>
            <a:off x="689744" y="1525"/>
            <a:ext cx="10168128" cy="3694176"/>
          </a:xfrm>
        </p:spPr>
        <p:txBody>
          <a:bodyPr vert="horz" lIns="91440" tIns="45720" rIns="91440" bIns="45720" rtlCol="0" anchor="t">
            <a:noAutofit/>
          </a:bodyPr>
          <a:lstStyle/>
          <a:p>
            <a:r>
              <a:rPr lang="en-US" sz="900" err="1">
                <a:latin typeface="Times New Roman"/>
                <a:cs typeface="Times New Roman"/>
              </a:rPr>
              <a:t>Mr</a:t>
            </a:r>
            <a:r>
              <a:rPr lang="en-US" sz="900" dirty="0">
                <a:latin typeface="Times New Roman"/>
                <a:cs typeface="Times New Roman"/>
              </a:rPr>
              <a:t> </a:t>
            </a:r>
            <a:r>
              <a:rPr lang="en-US" sz="900" err="1">
                <a:latin typeface="Times New Roman"/>
                <a:cs typeface="Times New Roman"/>
              </a:rPr>
              <a:t>Bunkeredu</a:t>
            </a:r>
            <a:r>
              <a:rPr lang="en-US" sz="900" dirty="0">
                <a:latin typeface="Times New Roman"/>
                <a:cs typeface="Times New Roman"/>
              </a:rPr>
              <a:t> (2015). </a:t>
            </a:r>
            <a:r>
              <a:rPr lang="en-US" sz="900" i="1" dirty="0">
                <a:latin typeface="Times New Roman"/>
                <a:cs typeface="Times New Roman"/>
              </a:rPr>
              <a:t>The Problem with Plenaries</a:t>
            </a:r>
            <a:r>
              <a:rPr lang="en-US" sz="900" dirty="0">
                <a:latin typeface="Times New Roman"/>
                <a:cs typeface="Times New Roman"/>
              </a:rPr>
              <a:t>. [online] </a:t>
            </a:r>
            <a:r>
              <a:rPr lang="en-US" sz="900" err="1">
                <a:latin typeface="Times New Roman"/>
                <a:cs typeface="Times New Roman"/>
              </a:rPr>
              <a:t>mrbunkeredu</a:t>
            </a:r>
            <a:r>
              <a:rPr lang="en-US" sz="900" dirty="0">
                <a:latin typeface="Times New Roman"/>
                <a:cs typeface="Times New Roman"/>
              </a:rPr>
              <a:t>. Available at: </a:t>
            </a:r>
            <a:r>
              <a:rPr lang="en-US" sz="900" dirty="0">
                <a:latin typeface="Times New Roman"/>
                <a:cs typeface="Times New Roman"/>
                <a:hlinkClick r:id="rId2"/>
              </a:rPr>
              <a:t>https://mrbunkeredu.wordpress.com/2015/02/19/the-problem-with-plenaries/comment-page-1/</a:t>
            </a:r>
            <a:r>
              <a:rPr lang="en-US" sz="900" dirty="0">
                <a:latin typeface="Times New Roman"/>
                <a:cs typeface="Times New Roman"/>
              </a:rPr>
              <a:t>.</a:t>
            </a:r>
          </a:p>
          <a:p>
            <a:r>
              <a:rPr lang="en-US" sz="900" dirty="0">
                <a:latin typeface="Times New Roman"/>
                <a:cs typeface="Times New Roman"/>
              </a:rPr>
              <a:t>Nvg.org. (2015). </a:t>
            </a:r>
            <a:r>
              <a:rPr lang="en-US" sz="900" i="1" dirty="0">
                <a:latin typeface="Times New Roman"/>
                <a:cs typeface="Times New Roman"/>
              </a:rPr>
              <a:t>The Taxonomy of Learning and Benjamin Bloom – The Gold Scales</a:t>
            </a:r>
            <a:r>
              <a:rPr lang="en-US" sz="900" dirty="0">
                <a:latin typeface="Times New Roman"/>
                <a:cs typeface="Times New Roman"/>
              </a:rPr>
              <a:t>. [online] Available at: </a:t>
            </a:r>
            <a:r>
              <a:rPr lang="en-US" sz="900" dirty="0">
                <a:latin typeface="Times New Roman"/>
                <a:cs typeface="Times New Roman"/>
                <a:hlinkClick r:id="rId3"/>
              </a:rPr>
              <a:t>http://oaks.nvg.org/taxonomy-bloom.html</a:t>
            </a:r>
            <a:r>
              <a:rPr lang="en-US" sz="900" dirty="0">
                <a:latin typeface="Times New Roman"/>
                <a:cs typeface="Times New Roman"/>
              </a:rPr>
              <a:t>.</a:t>
            </a:r>
          </a:p>
          <a:p>
            <a:r>
              <a:rPr lang="en-US" sz="900" dirty="0">
                <a:latin typeface="Times New Roman"/>
                <a:cs typeface="Times New Roman"/>
              </a:rPr>
              <a:t>Question, A. (2025). </a:t>
            </a:r>
            <a:r>
              <a:rPr lang="en-US" sz="900" i="1" dirty="0">
                <a:latin typeface="Times New Roman"/>
                <a:cs typeface="Times New Roman"/>
              </a:rPr>
              <a:t>Clip Art Question Mark Stock Illustrations – 2,298 Clip Art Question Mark Stock Illustrations, Vectors &amp; Clipart - </a:t>
            </a:r>
            <a:r>
              <a:rPr lang="en-US" sz="900" i="1" err="1">
                <a:latin typeface="Times New Roman"/>
                <a:cs typeface="Times New Roman"/>
              </a:rPr>
              <a:t>Dreamstime</a:t>
            </a:r>
            <a:r>
              <a:rPr lang="en-US" sz="900" dirty="0">
                <a:latin typeface="Times New Roman"/>
                <a:cs typeface="Times New Roman"/>
              </a:rPr>
              <a:t>. [online] </a:t>
            </a:r>
            <a:r>
              <a:rPr lang="en-US" sz="900" err="1">
                <a:latin typeface="Times New Roman"/>
                <a:cs typeface="Times New Roman"/>
              </a:rPr>
              <a:t>Dreamstime</a:t>
            </a:r>
            <a:r>
              <a:rPr lang="en-US" sz="900" dirty="0">
                <a:latin typeface="Times New Roman"/>
                <a:cs typeface="Times New Roman"/>
              </a:rPr>
              <a:t>. Available at: </a:t>
            </a:r>
            <a:r>
              <a:rPr lang="en-US" sz="900" dirty="0">
                <a:latin typeface="Times New Roman"/>
                <a:cs typeface="Times New Roman"/>
                <a:hlinkClick r:id="rId4"/>
              </a:rPr>
              <a:t>https://www.dreamstime.com/illustration/clip-art-question-mark.html</a:t>
            </a:r>
            <a:r>
              <a:rPr lang="en-US" sz="900" dirty="0">
                <a:latin typeface="Times New Roman"/>
                <a:cs typeface="Times New Roman"/>
              </a:rPr>
              <a:t> [Accessed 14 Jan. 2025].</a:t>
            </a:r>
          </a:p>
          <a:p>
            <a:r>
              <a:rPr lang="en-US" sz="900" dirty="0">
                <a:latin typeface="Times New Roman"/>
                <a:cs typeface="Times New Roman"/>
              </a:rPr>
              <a:t>Richards, J. (2024). </a:t>
            </a:r>
            <a:r>
              <a:rPr lang="en-US" sz="900" i="1" dirty="0">
                <a:latin typeface="Times New Roman"/>
                <a:cs typeface="Times New Roman"/>
              </a:rPr>
              <a:t>Pupil Progress Pitstops: Formative assessment in action</a:t>
            </a:r>
            <a:r>
              <a:rPr lang="en-US" sz="900" dirty="0">
                <a:latin typeface="Times New Roman"/>
                <a:cs typeface="Times New Roman"/>
              </a:rPr>
              <a:t>. [online] SecEd. Available at: </a:t>
            </a:r>
            <a:r>
              <a:rPr lang="en-US" sz="900" dirty="0">
                <a:latin typeface="Times New Roman"/>
                <a:cs typeface="Times New Roman"/>
                <a:hlinkClick r:id="rId5"/>
              </a:rPr>
              <a:t>https://www.sec-ed.co.uk/content/best-practice/pupil-progress-pitstops-formative-assessment-in-action/</a:t>
            </a:r>
            <a:r>
              <a:rPr lang="en-US" sz="900" dirty="0">
                <a:latin typeface="Times New Roman"/>
                <a:cs typeface="Times New Roman"/>
              </a:rPr>
              <a:t>.</a:t>
            </a:r>
          </a:p>
          <a:p>
            <a:r>
              <a:rPr lang="en-US" sz="900" dirty="0">
                <a:latin typeface="Times New Roman"/>
                <a:cs typeface="Times New Roman"/>
              </a:rPr>
              <a:t>Shirley Clarke Media Ltd. (n.d.). </a:t>
            </a:r>
            <a:r>
              <a:rPr lang="en-US" sz="900" i="1" dirty="0">
                <a:latin typeface="Times New Roman"/>
                <a:cs typeface="Times New Roman"/>
              </a:rPr>
              <a:t>About Shirley Clarke</a:t>
            </a:r>
            <a:r>
              <a:rPr lang="en-US" sz="900" dirty="0">
                <a:latin typeface="Times New Roman"/>
                <a:cs typeface="Times New Roman"/>
              </a:rPr>
              <a:t>. [online] Available at: </a:t>
            </a:r>
            <a:r>
              <a:rPr lang="en-US" sz="900" dirty="0">
                <a:latin typeface="Times New Roman"/>
                <a:cs typeface="Times New Roman"/>
                <a:hlinkClick r:id="rId6"/>
              </a:rPr>
              <a:t>https://www.shirleyclarke-education.org/about/</a:t>
            </a:r>
            <a:r>
              <a:rPr lang="en-US" sz="900" dirty="0">
                <a:latin typeface="Times New Roman"/>
                <a:cs typeface="Times New Roman"/>
              </a:rPr>
              <a:t>.</a:t>
            </a:r>
          </a:p>
          <a:p>
            <a:r>
              <a:rPr lang="en-US" sz="900" dirty="0">
                <a:latin typeface="Times New Roman"/>
                <a:cs typeface="Times New Roman"/>
              </a:rPr>
              <a:t>Shutterstock.com. (2025). </a:t>
            </a:r>
            <a:r>
              <a:rPr lang="en-US" sz="900" i="1" dirty="0">
                <a:latin typeface="Times New Roman"/>
                <a:cs typeface="Times New Roman"/>
              </a:rPr>
              <a:t>Blocked</a:t>
            </a:r>
            <a:r>
              <a:rPr lang="en-US" sz="900" dirty="0">
                <a:latin typeface="Times New Roman"/>
                <a:cs typeface="Times New Roman"/>
              </a:rPr>
              <a:t>. [online] Available at: </a:t>
            </a:r>
            <a:r>
              <a:rPr lang="en-US" sz="900" dirty="0">
                <a:latin typeface="Times New Roman"/>
                <a:cs typeface="Times New Roman"/>
                <a:hlinkClick r:id="rId7"/>
              </a:rPr>
              <a:t>https://www.shutterstock.com/search/cartoon-stop-sign</a:t>
            </a:r>
            <a:r>
              <a:rPr lang="en-US" sz="900" dirty="0">
                <a:latin typeface="Times New Roman"/>
                <a:cs typeface="Times New Roman"/>
              </a:rPr>
              <a:t> [Accessed 14 Jan. 2025].</a:t>
            </a:r>
          </a:p>
          <a:p>
            <a:r>
              <a:rPr lang="en-US" sz="900" dirty="0">
                <a:latin typeface="Times New Roman"/>
                <a:cs typeface="Times New Roman"/>
              </a:rPr>
              <a:t>Sobel, D. (2020). </a:t>
            </a:r>
            <a:r>
              <a:rPr lang="en-US" sz="900" i="1" dirty="0">
                <a:latin typeface="Times New Roman"/>
                <a:cs typeface="Times New Roman"/>
              </a:rPr>
              <a:t>Inclusion: Making group work effective for all students vulnerable children SEND pedagogy teaching classrooms</a:t>
            </a:r>
            <a:r>
              <a:rPr lang="en-US" sz="900" dirty="0">
                <a:latin typeface="Times New Roman"/>
                <a:cs typeface="Times New Roman"/>
              </a:rPr>
              <a:t>. [online] Headteacher Update. Available at: </a:t>
            </a:r>
            <a:r>
              <a:rPr lang="en-US" sz="900" dirty="0">
                <a:latin typeface="Times New Roman"/>
                <a:cs typeface="Times New Roman"/>
                <a:hlinkClick r:id="rId8"/>
              </a:rPr>
              <a:t>https://www.headteacher-update.com/content/best-practice/inclusion-making-group-work-effective-for-all-students/</a:t>
            </a:r>
            <a:r>
              <a:rPr lang="en-US" sz="900" dirty="0">
                <a:latin typeface="Times New Roman"/>
                <a:cs typeface="Times New Roman"/>
              </a:rPr>
              <a:t>.</a:t>
            </a:r>
          </a:p>
          <a:p>
            <a:r>
              <a:rPr lang="en-US" sz="900" err="1">
                <a:latin typeface="Times New Roman"/>
                <a:cs typeface="Times New Roman"/>
              </a:rPr>
              <a:t>ssatuk</a:t>
            </a:r>
            <a:r>
              <a:rPr lang="en-US" sz="900" dirty="0">
                <a:latin typeface="Times New Roman"/>
                <a:cs typeface="Times New Roman"/>
              </a:rPr>
              <a:t> (2018). </a:t>
            </a:r>
            <a:r>
              <a:rPr lang="en-US" sz="900" i="1" dirty="0">
                <a:latin typeface="Times New Roman"/>
                <a:cs typeface="Times New Roman"/>
              </a:rPr>
              <a:t>Embedding Formative Assessment (EFA) resource and support | SSAT</a:t>
            </a:r>
            <a:r>
              <a:rPr lang="en-US" sz="900" dirty="0">
                <a:latin typeface="Times New Roman"/>
                <a:cs typeface="Times New Roman"/>
              </a:rPr>
              <a:t>. [online] SSAT. Available at: </a:t>
            </a:r>
            <a:r>
              <a:rPr lang="en-US" sz="900" dirty="0">
                <a:latin typeface="Times New Roman"/>
                <a:cs typeface="Times New Roman"/>
                <a:hlinkClick r:id="rId9"/>
              </a:rPr>
              <a:t>https://www.ssatuk.co.uk/cpd/teaching-and-learning/embedding-formative-assessment/</a:t>
            </a:r>
            <a:r>
              <a:rPr lang="en-US" sz="900" dirty="0">
                <a:latin typeface="Times New Roman"/>
                <a:cs typeface="Times New Roman"/>
              </a:rPr>
              <a:t>.</a:t>
            </a:r>
          </a:p>
          <a:p>
            <a:r>
              <a:rPr lang="en-US" sz="900" dirty="0">
                <a:latin typeface="Times New Roman"/>
                <a:cs typeface="Times New Roman"/>
              </a:rPr>
              <a:t>Stock, D. (2025). </a:t>
            </a:r>
            <a:r>
              <a:rPr lang="en-US" sz="900" i="1" dirty="0">
                <a:latin typeface="Times New Roman"/>
                <a:cs typeface="Times New Roman"/>
              </a:rPr>
              <a:t>Children Desk Stock Illustrations – 18,726 Children Desk Stock Illustrations, Vectors &amp; Clipart - </a:t>
            </a:r>
            <a:r>
              <a:rPr lang="en-US" sz="900" i="1" err="1">
                <a:latin typeface="Times New Roman"/>
                <a:cs typeface="Times New Roman"/>
              </a:rPr>
              <a:t>Dreamstime</a:t>
            </a:r>
            <a:r>
              <a:rPr lang="en-US" sz="900" dirty="0">
                <a:latin typeface="Times New Roman"/>
                <a:cs typeface="Times New Roman"/>
              </a:rPr>
              <a:t>. [online] </a:t>
            </a:r>
            <a:r>
              <a:rPr lang="en-US" sz="900" err="1">
                <a:latin typeface="Times New Roman"/>
                <a:cs typeface="Times New Roman"/>
              </a:rPr>
              <a:t>Dreamstime</a:t>
            </a:r>
            <a:r>
              <a:rPr lang="en-US" sz="900" dirty="0">
                <a:latin typeface="Times New Roman"/>
                <a:cs typeface="Times New Roman"/>
              </a:rPr>
              <a:t>. Available at: </a:t>
            </a:r>
            <a:r>
              <a:rPr lang="en-US" sz="900" dirty="0">
                <a:latin typeface="Times New Roman"/>
                <a:cs typeface="Times New Roman"/>
                <a:hlinkClick r:id="rId10"/>
              </a:rPr>
              <a:t>https://www.dreamstime.com/illustration/children-desk.html</a:t>
            </a:r>
            <a:r>
              <a:rPr lang="en-US" sz="900" dirty="0">
                <a:latin typeface="Times New Roman"/>
                <a:cs typeface="Times New Roman"/>
              </a:rPr>
              <a:t> [Accessed 13 Jan. 2025].</a:t>
            </a:r>
          </a:p>
          <a:p>
            <a:r>
              <a:rPr lang="en-US" sz="900" dirty="0">
                <a:latin typeface="Times New Roman"/>
                <a:cs typeface="Times New Roman"/>
              </a:rPr>
              <a:t>University Of Bath (n.d.). </a:t>
            </a:r>
            <a:r>
              <a:rPr lang="en-US" sz="900" i="1" dirty="0">
                <a:latin typeface="Times New Roman"/>
                <a:cs typeface="Times New Roman"/>
              </a:rPr>
              <a:t>Assessment for Learning - Learning and Teaching</a:t>
            </a:r>
            <a:r>
              <a:rPr lang="en-US" sz="900" dirty="0">
                <a:latin typeface="Times New Roman"/>
                <a:cs typeface="Times New Roman"/>
              </a:rPr>
              <a:t>. [online] teachinghub.bath.ac.uk. Available at: </a:t>
            </a:r>
            <a:r>
              <a:rPr lang="en-US" sz="900" dirty="0">
                <a:latin typeface="Times New Roman"/>
                <a:cs typeface="Times New Roman"/>
                <a:hlinkClick r:id="rId11"/>
              </a:rPr>
              <a:t>https://teachinghub.bath.ac.uk/curriculum-principles/assessment-for-learning/</a:t>
            </a:r>
            <a:r>
              <a:rPr lang="en-US" sz="900" dirty="0">
                <a:latin typeface="Times New Roman"/>
                <a:cs typeface="Times New Roman"/>
              </a:rPr>
              <a:t>.</a:t>
            </a:r>
          </a:p>
          <a:p>
            <a:r>
              <a:rPr lang="en-US" sz="900" dirty="0">
                <a:latin typeface="Times New Roman"/>
                <a:cs typeface="Times New Roman"/>
              </a:rPr>
              <a:t>University of Central Florida (2019). </a:t>
            </a:r>
            <a:r>
              <a:rPr lang="en-US" sz="900" i="1" dirty="0">
                <a:latin typeface="Times New Roman"/>
                <a:cs typeface="Times New Roman"/>
              </a:rPr>
              <a:t>Bloom’s Taxonomy</a:t>
            </a:r>
            <a:r>
              <a:rPr lang="en-US" sz="900" dirty="0">
                <a:latin typeface="Times New Roman"/>
                <a:cs typeface="Times New Roman"/>
              </a:rPr>
              <a:t>. [online] Ucf.edu. Available at: </a:t>
            </a:r>
            <a:r>
              <a:rPr lang="en-US" sz="900" dirty="0">
                <a:latin typeface="Times New Roman"/>
                <a:cs typeface="Times New Roman"/>
                <a:hlinkClick r:id="rId12"/>
              </a:rPr>
              <a:t>https://fctl.ucf.edu/teaching-resources/course-design/blooms-taxonomy/</a:t>
            </a:r>
            <a:r>
              <a:rPr lang="en-US" sz="900" dirty="0">
                <a:latin typeface="Times New Roman"/>
                <a:cs typeface="Times New Roman"/>
              </a:rPr>
              <a:t>.</a:t>
            </a:r>
          </a:p>
          <a:p>
            <a:r>
              <a:rPr lang="en-US" sz="900" dirty="0">
                <a:latin typeface="Times New Roman"/>
                <a:cs typeface="Times New Roman"/>
              </a:rPr>
              <a:t>Welcome to the Global Montessori Network. (n.d.). </a:t>
            </a:r>
            <a:r>
              <a:rPr lang="en-US" sz="900" i="1" dirty="0">
                <a:latin typeface="Times New Roman"/>
                <a:cs typeface="Times New Roman"/>
              </a:rPr>
              <a:t>Importance of Research for Children | A Practical Life Lesson | GMN</a:t>
            </a:r>
            <a:r>
              <a:rPr lang="en-US" sz="900" dirty="0">
                <a:latin typeface="Times New Roman"/>
                <a:cs typeface="Times New Roman"/>
              </a:rPr>
              <a:t>. [online] Available at: </a:t>
            </a:r>
            <a:r>
              <a:rPr lang="en-US" sz="900" dirty="0">
                <a:latin typeface="Times New Roman"/>
                <a:cs typeface="Times New Roman"/>
                <a:hlinkClick r:id="rId13"/>
              </a:rPr>
              <a:t>https://theglobalmontessorinetwork.org/resource/elementary/research-english/</a:t>
            </a:r>
            <a:r>
              <a:rPr lang="en-US" sz="900" dirty="0">
                <a:latin typeface="Times New Roman"/>
                <a:cs typeface="Times New Roman"/>
              </a:rPr>
              <a:t>.</a:t>
            </a:r>
          </a:p>
          <a:p>
            <a:r>
              <a:rPr lang="en-US" sz="900" dirty="0">
                <a:latin typeface="Times New Roman"/>
                <a:cs typeface="Times New Roman"/>
              </a:rPr>
              <a:t>Welsh Government (2010). </a:t>
            </a:r>
            <a:r>
              <a:rPr lang="en-US" sz="900" i="1" dirty="0">
                <a:latin typeface="Times New Roman"/>
                <a:cs typeface="Times New Roman"/>
              </a:rPr>
              <a:t>How to develop thinking and assessment for learning in the classroom</a:t>
            </a:r>
            <a:r>
              <a:rPr lang="en-US" sz="900" dirty="0">
                <a:latin typeface="Times New Roman"/>
                <a:cs typeface="Times New Roman"/>
              </a:rPr>
              <a:t>. [online] Available at: </a:t>
            </a:r>
            <a:r>
              <a:rPr lang="en-US" sz="900" dirty="0">
                <a:latin typeface="Times New Roman"/>
                <a:cs typeface="Times New Roman"/>
                <a:hlinkClick r:id="rId14"/>
              </a:rPr>
              <a:t>https://hwb.gov.wales/api/storage/663d00fd-9c3b-4003-9a1f-0012bad39fad/how-to-develop-thinking-and-assessment-for-learning-in-the-classroom.pdf</a:t>
            </a:r>
            <a:r>
              <a:rPr lang="en-US" sz="900" dirty="0">
                <a:latin typeface="Times New Roman"/>
                <a:cs typeface="Times New Roman"/>
              </a:rPr>
              <a:t>.</a:t>
            </a:r>
          </a:p>
          <a:p>
            <a:r>
              <a:rPr lang="en-US" sz="900">
                <a:latin typeface="Times New Roman"/>
                <a:cs typeface="Times New Roman"/>
              </a:rPr>
              <a:t>Welsh Government (2013). </a:t>
            </a:r>
            <a:r>
              <a:rPr lang="en-US" sz="900" i="1">
                <a:latin typeface="Times New Roman"/>
                <a:cs typeface="Times New Roman"/>
              </a:rPr>
              <a:t>Assessment for learning and the National Literacy and Numeracy Framework Guidance</a:t>
            </a:r>
            <a:r>
              <a:rPr lang="en-US" sz="900">
                <a:latin typeface="Times New Roman"/>
                <a:cs typeface="Times New Roman"/>
              </a:rPr>
              <a:t>. [online] Available at: </a:t>
            </a:r>
            <a:r>
              <a:rPr lang="en-US" sz="900" dirty="0">
                <a:latin typeface="Times New Roman"/>
                <a:cs typeface="Times New Roman"/>
                <a:hlinkClick r:id="rId15"/>
              </a:rPr>
              <a:t>https://hwb.gov.wales/api/storage/b447d1fe-5463-4382-9726-e68623a05dd2/assessment-for-learning-and-the-national-literacy-and-numeracy-framework.pdf</a:t>
            </a:r>
            <a:r>
              <a:rPr lang="en-US" sz="900">
                <a:latin typeface="Times New Roman"/>
                <a:cs typeface="Times New Roman"/>
              </a:rPr>
              <a:t>.</a:t>
            </a:r>
            <a:endParaRPr lang="en-US" sz="900" dirty="0">
              <a:latin typeface="Times New Roman"/>
              <a:cs typeface="Times New Roman"/>
            </a:endParaRPr>
          </a:p>
          <a:p>
            <a:r>
              <a:rPr lang="en-US" sz="1100">
                <a:latin typeface="Times New Roman"/>
                <a:cs typeface="Times New Roman"/>
              </a:rPr>
              <a:t>Welsh Government (2020). </a:t>
            </a:r>
            <a:r>
              <a:rPr lang="en-US" sz="1100" i="1">
                <a:latin typeface="Times New Roman"/>
                <a:cs typeface="Times New Roman"/>
              </a:rPr>
              <a:t>Supporting learner progression assessment guidance - Hwb</a:t>
            </a:r>
            <a:r>
              <a:rPr lang="en-US" sz="1100">
                <a:latin typeface="Times New Roman"/>
                <a:cs typeface="Times New Roman"/>
              </a:rPr>
              <a:t>. [online] </a:t>
            </a:r>
            <a:r>
              <a:rPr lang="en-US" sz="1100" err="1">
                <a:latin typeface="Times New Roman"/>
                <a:cs typeface="Times New Roman"/>
              </a:rPr>
              <a:t>hwb.gov.wales</a:t>
            </a:r>
            <a:r>
              <a:rPr lang="en-US" sz="1100">
                <a:latin typeface="Times New Roman"/>
                <a:cs typeface="Times New Roman"/>
              </a:rPr>
              <a:t>. Available at: </a:t>
            </a:r>
            <a:r>
              <a:rPr lang="en-US" sz="1100" dirty="0">
                <a:latin typeface="Times New Roman"/>
                <a:cs typeface="Times New Roman"/>
                <a:hlinkClick r:id="rId16"/>
              </a:rPr>
              <a:t>https://hwb.gov.wales/curriculum-for-wales/assessment-arrangements/supporting-learner-progression-assessment-guidance/</a:t>
            </a:r>
            <a:r>
              <a:rPr lang="en-US" sz="1100" dirty="0">
                <a:latin typeface="Times New Roman"/>
                <a:cs typeface="Times New Roman"/>
              </a:rPr>
              <a:t>.</a:t>
            </a:r>
          </a:p>
          <a:p>
            <a:r>
              <a:rPr lang="en-US" sz="900" dirty="0">
                <a:latin typeface="Times New Roman"/>
                <a:cs typeface="Times New Roman"/>
              </a:rPr>
              <a:t>Wiliam, D. (2011). What Is Assessment for learning? </a:t>
            </a:r>
            <a:r>
              <a:rPr lang="en-US" sz="900" i="1" dirty="0">
                <a:latin typeface="Times New Roman"/>
                <a:cs typeface="Times New Roman"/>
              </a:rPr>
              <a:t>Studies in Educational Evaluation</a:t>
            </a:r>
            <a:r>
              <a:rPr lang="en-US" sz="900" dirty="0">
                <a:latin typeface="Times New Roman"/>
                <a:cs typeface="Times New Roman"/>
              </a:rPr>
              <a:t>, [online] 37(1), pp.3–14. </a:t>
            </a:r>
            <a:r>
              <a:rPr lang="en-US" sz="900" err="1">
                <a:latin typeface="Times New Roman"/>
                <a:cs typeface="Times New Roman"/>
              </a:rPr>
              <a:t>doi:https</a:t>
            </a:r>
            <a:r>
              <a:rPr lang="en-US" sz="900" dirty="0">
                <a:latin typeface="Times New Roman"/>
                <a:cs typeface="Times New Roman"/>
              </a:rPr>
              <a:t>://doi.org/10.1016/j.stueduc.2011.03.001.</a:t>
            </a:r>
          </a:p>
          <a:p>
            <a:r>
              <a:rPr lang="en-US" sz="900" dirty="0">
                <a:latin typeface="Times New Roman"/>
                <a:cs typeface="Times New Roman"/>
              </a:rPr>
              <a:t>Wordpress.com. (2025). </a:t>
            </a:r>
            <a:r>
              <a:rPr lang="en-US" sz="900" i="1" dirty="0">
                <a:latin typeface="Times New Roman"/>
                <a:cs typeface="Times New Roman"/>
              </a:rPr>
              <a:t>Blocked</a:t>
            </a:r>
            <a:r>
              <a:rPr lang="en-US" sz="900" dirty="0">
                <a:latin typeface="Times New Roman"/>
                <a:cs typeface="Times New Roman"/>
              </a:rPr>
              <a:t>. [online] Available at: </a:t>
            </a:r>
            <a:r>
              <a:rPr lang="en-US" sz="900" dirty="0">
                <a:latin typeface="Times New Roman"/>
                <a:cs typeface="Times New Roman"/>
                <a:hlinkClick r:id="rId17"/>
              </a:rPr>
              <a:t>https://saraslistofedresources.wordpress.com/2018/04/22/inside-the-black-box-raising-standards-through-classroom-assessment-black-wiliam/</a:t>
            </a:r>
            <a:r>
              <a:rPr lang="en-US" sz="900" dirty="0">
                <a:latin typeface="Times New Roman"/>
                <a:cs typeface="Times New Roman"/>
              </a:rPr>
              <a:t> [Accessed 13 Jan. 2025].</a:t>
            </a:r>
          </a:p>
          <a:p>
            <a:r>
              <a:rPr lang="en-US" sz="900" dirty="0">
                <a:latin typeface="Times New Roman"/>
                <a:cs typeface="Times New Roman"/>
                <a:hlinkClick r:id="rId18"/>
              </a:rPr>
              <a:t>www.plymouth.gov.uk</a:t>
            </a:r>
            <a:r>
              <a:rPr lang="en-US" sz="900" dirty="0">
                <a:latin typeface="Times New Roman"/>
                <a:cs typeface="Times New Roman"/>
              </a:rPr>
              <a:t>. (2021). </a:t>
            </a:r>
            <a:r>
              <a:rPr lang="en-US" sz="900" i="1" dirty="0">
                <a:latin typeface="Times New Roman"/>
                <a:cs typeface="Times New Roman"/>
              </a:rPr>
              <a:t>EYFS assessment principles and practice | PLYMOUTH.GOV.UK</a:t>
            </a:r>
            <a:r>
              <a:rPr lang="en-US" sz="900" dirty="0">
                <a:latin typeface="Times New Roman"/>
                <a:cs typeface="Times New Roman"/>
              </a:rPr>
              <a:t>. [online] Available at: </a:t>
            </a:r>
            <a:r>
              <a:rPr lang="en-US" sz="900" dirty="0">
                <a:latin typeface="Times New Roman"/>
                <a:cs typeface="Times New Roman"/>
                <a:hlinkClick r:id="rId19"/>
              </a:rPr>
              <a:t>https://www.plymouth.gov.uk/eyfs-assessment-principles-and-practice</a:t>
            </a:r>
            <a:endParaRPr lang="en-US" sz="900"/>
          </a:p>
        </p:txBody>
      </p:sp>
    </p:spTree>
    <p:extLst>
      <p:ext uri="{BB962C8B-B14F-4D97-AF65-F5344CB8AC3E}">
        <p14:creationId xmlns:p14="http://schemas.microsoft.com/office/powerpoint/2010/main" val="2307151323"/>
      </p:ext>
    </p:extLst>
  </p:cSld>
  <p:clrMapOvr>
    <a:masterClrMapping/>
  </p:clrMapOvr>
</p:sld>
</file>

<file path=ppt/theme/theme1.xml><?xml version="1.0" encoding="utf-8"?>
<a:theme xmlns:a="http://schemas.openxmlformats.org/drawingml/2006/main" name="AccentBoxVTI">
  <a:themeElements>
    <a:clrScheme name="AnalogousFromDarkSeedLeftStep">
      <a:dk1>
        <a:srgbClr val="000000"/>
      </a:dk1>
      <a:lt1>
        <a:srgbClr val="FFFFFF"/>
      </a:lt1>
      <a:dk2>
        <a:srgbClr val="1B2F2D"/>
      </a:dk2>
      <a:lt2>
        <a:srgbClr val="F3F3F0"/>
      </a:lt2>
      <a:accent1>
        <a:srgbClr val="694DC3"/>
      </a:accent1>
      <a:accent2>
        <a:srgbClr val="3C51B2"/>
      </a:accent2>
      <a:accent3>
        <a:srgbClr val="4D93C3"/>
      </a:accent3>
      <a:accent4>
        <a:srgbClr val="3BB1B0"/>
      </a:accent4>
      <a:accent5>
        <a:srgbClr val="4BBF8E"/>
      </a:accent5>
      <a:accent6>
        <a:srgbClr val="3BB14E"/>
      </a:accent6>
      <a:hlink>
        <a:srgbClr val="349C81"/>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AccentBoxVTI</vt:lpstr>
      <vt:lpstr>A presentation of the critical evaluation of how AFL can be utilized in a learning episode to aid progression across a chosen area of learning </vt:lpstr>
      <vt:lpstr>What is assessment for learning today? </vt:lpstr>
      <vt:lpstr>Assessment for learning history </vt:lpstr>
      <vt:lpstr>My lesson Outlined </vt:lpstr>
      <vt:lpstr>Lit review </vt:lpstr>
      <vt:lpstr>Theory behind</vt:lpstr>
      <vt:lpstr>Benefits of formative assessment </vt:lpstr>
      <vt:lpstr>Concerns surrounding AFL</vt:lpstr>
      <vt:lpstr>Discussion of lesson planning...</vt:lpstr>
      <vt:lpstr>PowerPoint Presentation</vt:lpstr>
      <vt:lpstr>PowerPoint Presentation</vt:lpstr>
      <vt:lpstr>Background information </vt:lpstr>
      <vt:lpstr>Success Criteria</vt:lpstr>
      <vt:lpstr>Timed pitstops </vt:lpstr>
      <vt:lpstr>Linking the Curriculum For Wales.</vt:lpstr>
      <vt:lpstr>Positives views of the Success Criteria</vt:lpstr>
      <vt:lpstr>Negative views of the Success Criteria</vt:lpstr>
      <vt:lpstr>Positive views of the timed pitstops</vt:lpstr>
      <vt:lpstr>Negative views on timed pitstops </vt:lpstr>
      <vt:lpstr>Conclusion and recommendations </vt:lpstr>
      <vt:lpstr>Final thoughts</vt:lpstr>
      <vt:lpstr>Refence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978</cp:revision>
  <dcterms:created xsi:type="dcterms:W3CDTF">2025-01-08T15:57:56Z</dcterms:created>
  <dcterms:modified xsi:type="dcterms:W3CDTF">2025-01-16T14:19:38Z</dcterms:modified>
</cp:coreProperties>
</file>