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309" r:id="rId3"/>
    <p:sldId id="317" r:id="rId4"/>
    <p:sldId id="291" r:id="rId5"/>
    <p:sldId id="304" r:id="rId6"/>
    <p:sldId id="310" r:id="rId7"/>
    <p:sldId id="312" r:id="rId8"/>
    <p:sldId id="320" r:id="rId9"/>
    <p:sldId id="31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FFFF"/>
    <a:srgbClr val="CCCCFF"/>
    <a:srgbClr val="CCFFFF"/>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ferSingleView="1">
    <p:restoredLeft sz="15002" autoAdjust="0"/>
    <p:restoredTop sz="93362" autoAdjust="0"/>
  </p:normalViewPr>
  <p:slideViewPr>
    <p:cSldViewPr snapToGrid="0">
      <p:cViewPr varScale="1">
        <p:scale>
          <a:sx n="51" d="100"/>
          <a:sy n="51" d="100"/>
        </p:scale>
        <p:origin x="1784" y="44"/>
      </p:cViewPr>
      <p:guideLst/>
    </p:cSldViewPr>
  </p:slideViewPr>
  <p:notesTextViewPr>
    <p:cViewPr>
      <p:scale>
        <a:sx n="3" d="2"/>
        <a:sy n="3" d="2"/>
      </p:scale>
      <p:origin x="0" y="0"/>
    </p:cViewPr>
  </p:notesTextViewPr>
  <p:notesViewPr>
    <p:cSldViewPr snapToGrid="0">
      <p:cViewPr>
        <p:scale>
          <a:sx n="82" d="100"/>
          <a:sy n="82" d="100"/>
        </p:scale>
        <p:origin x="2020" y="-10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8667B5-EF7C-4F85-93B4-9F137557B387}" type="datetimeFigureOut">
              <a:rPr lang="en-GB" smtClean="0"/>
              <a:t>20/04/2021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F62845-04B1-4D8F-B56E-D588C3A2F33E}" type="slidenum">
              <a:rPr lang="en-GB" smtClean="0"/>
              <a:t>‹#›</a:t>
            </a:fld>
            <a:endParaRPr lang="en-GB"/>
          </a:p>
        </p:txBody>
      </p:sp>
    </p:spTree>
    <p:extLst>
      <p:ext uri="{BB962C8B-B14F-4D97-AF65-F5344CB8AC3E}">
        <p14:creationId xmlns:p14="http://schemas.microsoft.com/office/powerpoint/2010/main" val="271533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F62845-04B1-4D8F-B56E-D588C3A2F33E}" type="slidenum">
              <a:rPr lang="en-GB" smtClean="0"/>
              <a:t>1</a:t>
            </a:fld>
            <a:endParaRPr lang="en-GB"/>
          </a:p>
        </p:txBody>
      </p:sp>
    </p:spTree>
    <p:extLst>
      <p:ext uri="{BB962C8B-B14F-4D97-AF65-F5344CB8AC3E}">
        <p14:creationId xmlns:p14="http://schemas.microsoft.com/office/powerpoint/2010/main" val="2251670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explain that the objectives are listed within the mandatory unit 301 and optional unit 302.</a:t>
            </a:r>
          </a:p>
          <a:p>
            <a:r>
              <a:rPr lang="en-GB" dirty="0"/>
              <a:t>The session looks at inclusive teaching and learning approaches and assessment of learners.</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2</a:t>
            </a:fld>
            <a:endParaRPr lang="en-GB"/>
          </a:p>
        </p:txBody>
      </p:sp>
    </p:spTree>
    <p:extLst>
      <p:ext uri="{BB962C8B-B14F-4D97-AF65-F5344CB8AC3E}">
        <p14:creationId xmlns:p14="http://schemas.microsoft.com/office/powerpoint/2010/main" val="132786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Trainer to explain that by promoting equality and valuing diversity we are ensuring we are creating an inclusive environment.</a:t>
            </a:r>
          </a:p>
          <a:p>
            <a:r>
              <a:rPr lang="en-GB" altLang="en-US" b="1" dirty="0">
                <a:solidFill>
                  <a:srgbClr val="0070C0"/>
                </a:solidFill>
                <a:latin typeface="Arial" panose="020B0604020202020204" pitchFamily="34" charset="0"/>
              </a:rPr>
              <a:t>Q: What does inclusion mean?</a:t>
            </a:r>
          </a:p>
          <a:p>
            <a:r>
              <a:rPr lang="en-GB" altLang="en-US" dirty="0">
                <a:latin typeface="Arial" panose="020B0604020202020204" pitchFamily="34" charset="0"/>
              </a:rPr>
              <a:t>Reveal definition and add ensuring all included and have opportunity to become involved.</a:t>
            </a:r>
          </a:p>
          <a:p>
            <a:r>
              <a:rPr lang="en-GB" altLang="en-US" b="1" dirty="0">
                <a:solidFill>
                  <a:srgbClr val="0070C0"/>
                </a:solidFill>
                <a:latin typeface="Arial" panose="020B0604020202020204" pitchFamily="34" charset="0"/>
              </a:rPr>
              <a:t>Q: Why is it important to create an inclusive learning environment?</a:t>
            </a:r>
          </a:p>
          <a:p>
            <a:r>
              <a:rPr lang="en-GB" altLang="en-US" dirty="0">
                <a:latin typeface="Arial" panose="020B0604020202020204" pitchFamily="34" charset="0"/>
              </a:rPr>
              <a:t>For effective teaching and learning to take place, include all learning styles abilities, previous knowledge </a:t>
            </a:r>
            <a:r>
              <a:rPr lang="en-GB" altLang="en-US" dirty="0" err="1">
                <a:latin typeface="Arial" panose="020B0604020202020204" pitchFamily="34" charset="0"/>
              </a:rPr>
              <a:t>etc</a:t>
            </a:r>
            <a:r>
              <a:rPr lang="en-GB" altLang="en-US" dirty="0">
                <a:latin typeface="Arial" panose="020B0604020202020204" pitchFamily="34" charset="0"/>
              </a:rPr>
              <a:t> are considered to include all. Fell safe, valued which leads to confidence. if excluded will not perform to best of abilities, feel lonely no  motivation or confidence.</a:t>
            </a:r>
          </a:p>
          <a:p>
            <a:r>
              <a:rPr lang="en-GB" altLang="en-US" b="1" dirty="0">
                <a:solidFill>
                  <a:srgbClr val="0070C0"/>
                </a:solidFill>
                <a:latin typeface="Arial" panose="020B0604020202020204" pitchFamily="34" charset="0"/>
              </a:rPr>
              <a:t>Q: What features form part of an inclusive environment?</a:t>
            </a:r>
          </a:p>
          <a:p>
            <a:r>
              <a:rPr lang="en-GB" altLang="en-US" dirty="0">
                <a:latin typeface="Arial" panose="020B0604020202020204" pitchFamily="34" charset="0"/>
              </a:rPr>
              <a:t>Facilitate responses answers Could include:</a:t>
            </a:r>
          </a:p>
          <a:p>
            <a:r>
              <a:rPr lang="en-GB" altLang="en-US" dirty="0">
                <a:latin typeface="Arial" panose="020B0604020202020204" pitchFamily="34" charset="0"/>
              </a:rPr>
              <a:t>Identifying and meeting Learner needs</a:t>
            </a:r>
          </a:p>
          <a:p>
            <a:r>
              <a:rPr lang="en-GB" altLang="en-US" dirty="0">
                <a:latin typeface="Arial" panose="020B0604020202020204" pitchFamily="34" charset="0"/>
              </a:rPr>
              <a:t>Body Lang</a:t>
            </a:r>
          </a:p>
          <a:p>
            <a:r>
              <a:rPr lang="en-GB" altLang="en-US" dirty="0">
                <a:latin typeface="Arial" panose="020B0604020202020204" pitchFamily="34" charset="0"/>
              </a:rPr>
              <a:t>Questioning</a:t>
            </a:r>
          </a:p>
          <a:p>
            <a:r>
              <a:rPr lang="en-GB" altLang="en-US" dirty="0">
                <a:latin typeface="Arial" panose="020B0604020202020204" pitchFamily="34" charset="0"/>
              </a:rPr>
              <a:t>Approachable</a:t>
            </a:r>
          </a:p>
          <a:p>
            <a:r>
              <a:rPr lang="en-GB" altLang="en-US" dirty="0">
                <a:latin typeface="Arial" panose="020B0604020202020204" pitchFamily="34" charset="0"/>
              </a:rPr>
              <a:t>Challenging inappropriate behaviour</a:t>
            </a:r>
          </a:p>
          <a:p>
            <a:r>
              <a:rPr lang="en-GB" altLang="en-US" dirty="0">
                <a:latin typeface="Arial" panose="020B0604020202020204" pitchFamily="34" charset="0"/>
              </a:rPr>
              <a:t>Group work</a:t>
            </a:r>
          </a:p>
          <a:p>
            <a:r>
              <a:rPr lang="en-GB" altLang="en-US" dirty="0">
                <a:latin typeface="Arial" panose="020B0604020202020204" pitchFamily="34" charset="0"/>
              </a:rPr>
              <a:t>The environment</a:t>
            </a:r>
          </a:p>
          <a:p>
            <a:r>
              <a:rPr lang="en-GB" altLang="en-US" dirty="0">
                <a:latin typeface="Arial" panose="020B0604020202020204" pitchFamily="34" charset="0"/>
              </a:rPr>
              <a:t>Involving all etc.</a:t>
            </a:r>
          </a:p>
          <a:p>
            <a:r>
              <a:rPr lang="en-GB" altLang="en-US" dirty="0">
                <a:latin typeface="Arial" panose="020B0604020202020204" pitchFamily="34" charset="0"/>
              </a:rPr>
              <a:t>Use Slide as summary to last exercise and to move on to identifying learner needs on next slide!</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3</a:t>
            </a:fld>
            <a:endParaRPr lang="en-GB"/>
          </a:p>
        </p:txBody>
      </p:sp>
    </p:spTree>
    <p:extLst>
      <p:ext uri="{BB962C8B-B14F-4D97-AF65-F5344CB8AC3E}">
        <p14:creationId xmlns:p14="http://schemas.microsoft.com/office/powerpoint/2010/main" val="676082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solidFill>
                  <a:srgbClr val="0070C0"/>
                </a:solidFill>
                <a:latin typeface="Arial" panose="020B0604020202020204" pitchFamily="34" charset="0"/>
              </a:rPr>
              <a:t>Q: What types of information could we identify by finding out if a learner has a specific need?</a:t>
            </a:r>
            <a:endParaRPr lang="en-GB" altLang="en-US" sz="1100" dirty="0">
              <a:solidFill>
                <a:srgbClr val="0070C0"/>
              </a:solidFill>
              <a:latin typeface="Arial" panose="020B0604020202020204" pitchFamily="34" charset="0"/>
            </a:endParaRPr>
          </a:p>
          <a:p>
            <a:r>
              <a:rPr lang="en-GB" altLang="en-US" sz="1100" b="1" dirty="0">
                <a:latin typeface="Arial" panose="020B0604020202020204" pitchFamily="34" charset="0"/>
              </a:rPr>
              <a:t>Facilitate answers. </a:t>
            </a:r>
            <a:r>
              <a:rPr lang="en-GB" altLang="en-US" sz="1100" dirty="0">
                <a:latin typeface="Arial" panose="020B0604020202020204" pitchFamily="34" charset="0"/>
              </a:rPr>
              <a:t>Could include: </a:t>
            </a:r>
          </a:p>
          <a:p>
            <a:r>
              <a:rPr lang="en-GB" altLang="en-US" sz="1100" dirty="0">
                <a:latin typeface="Arial" panose="020B0604020202020204" pitchFamily="34" charset="0"/>
              </a:rPr>
              <a:t>To find out learning styles</a:t>
            </a:r>
          </a:p>
          <a:p>
            <a:r>
              <a:rPr lang="en-GB" altLang="en-US" sz="1100" dirty="0">
                <a:latin typeface="Arial" panose="020B0604020202020204" pitchFamily="34" charset="0"/>
              </a:rPr>
              <a:t>To find out particular learning requirements (i.e. dyslexic learner)</a:t>
            </a:r>
          </a:p>
          <a:p>
            <a:r>
              <a:rPr lang="en-GB" altLang="en-US" sz="1100" dirty="0">
                <a:latin typeface="Arial" panose="020B0604020202020204" pitchFamily="34" charset="0"/>
              </a:rPr>
              <a:t>To find out current level of knowledge </a:t>
            </a:r>
          </a:p>
          <a:p>
            <a:r>
              <a:rPr lang="en-GB" altLang="en-US" sz="1100" b="1" dirty="0">
                <a:solidFill>
                  <a:srgbClr val="0070C0"/>
                </a:solidFill>
                <a:latin typeface="Arial" panose="020B0604020202020204" pitchFamily="34" charset="0"/>
              </a:rPr>
              <a:t>Q: Why do we need to meet these needs?</a:t>
            </a:r>
            <a:endParaRPr lang="en-GB" altLang="en-US" sz="1100" dirty="0">
              <a:solidFill>
                <a:srgbClr val="0070C0"/>
              </a:solidFill>
              <a:latin typeface="Arial" panose="020B0604020202020204" pitchFamily="34" charset="0"/>
            </a:endParaRPr>
          </a:p>
          <a:p>
            <a:r>
              <a:rPr lang="en-GB" altLang="en-US" sz="1100" b="1" dirty="0">
                <a:latin typeface="Arial" panose="020B0604020202020204" pitchFamily="34" charset="0"/>
              </a:rPr>
              <a:t>Facilitate answers</a:t>
            </a:r>
            <a:r>
              <a:rPr lang="en-GB" altLang="en-US" sz="1100" dirty="0">
                <a:latin typeface="Arial" panose="020B0604020202020204" pitchFamily="34" charset="0"/>
              </a:rPr>
              <a:t>.  Could include:</a:t>
            </a:r>
          </a:p>
          <a:p>
            <a:r>
              <a:rPr lang="en-GB" altLang="en-US" sz="1100" dirty="0">
                <a:latin typeface="Arial" panose="020B0604020202020204" pitchFamily="34" charset="0"/>
              </a:rPr>
              <a:t>To remove barriers to learning</a:t>
            </a:r>
          </a:p>
          <a:p>
            <a:r>
              <a:rPr lang="en-GB" altLang="en-US" sz="1100" dirty="0">
                <a:latin typeface="Arial" panose="020B0604020202020204" pitchFamily="34" charset="0"/>
              </a:rPr>
              <a:t>Ensure we provide the correct support, help and guidance. </a:t>
            </a:r>
          </a:p>
          <a:p>
            <a:r>
              <a:rPr lang="en-GB" altLang="en-US" sz="1100" dirty="0">
                <a:latin typeface="Arial" panose="020B0604020202020204" pitchFamily="34" charset="0"/>
              </a:rPr>
              <a:t>Ensures they are on the correct course, have achieved the required entry level</a:t>
            </a:r>
          </a:p>
          <a:p>
            <a:r>
              <a:rPr lang="en-GB" altLang="en-US" sz="1100" dirty="0">
                <a:latin typeface="Arial" panose="020B0604020202020204" pitchFamily="34" charset="0"/>
              </a:rPr>
              <a:t>Ensures we can place any reasonable adjustments</a:t>
            </a:r>
          </a:p>
          <a:p>
            <a:r>
              <a:rPr lang="en-GB" altLang="en-US" sz="1100" dirty="0">
                <a:latin typeface="Arial" panose="020B0604020202020204" pitchFamily="34" charset="0"/>
              </a:rPr>
              <a:t>To avoid exclusion</a:t>
            </a:r>
          </a:p>
          <a:p>
            <a:r>
              <a:rPr lang="en-GB" altLang="en-US" sz="1100" dirty="0">
                <a:latin typeface="Arial" panose="020B0604020202020204" pitchFamily="34" charset="0"/>
              </a:rPr>
              <a:t>To provide advice and guidance.</a:t>
            </a:r>
          </a:p>
          <a:p>
            <a:r>
              <a:rPr lang="en-GB" altLang="en-US" sz="1100" b="1" dirty="0">
                <a:solidFill>
                  <a:srgbClr val="0070C0"/>
                </a:solidFill>
                <a:latin typeface="Arial" panose="020B0604020202020204" pitchFamily="34" charset="0"/>
              </a:rPr>
              <a:t>Q: Have you got any examples of how you have already put this into place? </a:t>
            </a:r>
            <a:r>
              <a:rPr lang="en-GB" altLang="en-US" sz="1100" dirty="0">
                <a:latin typeface="Arial" panose="020B0604020202020204" pitchFamily="34" charset="0"/>
              </a:rPr>
              <a:t>Consider Dyslexia, Health concerns, varying knowledge, English as second language</a:t>
            </a:r>
          </a:p>
          <a:p>
            <a:r>
              <a:rPr lang="en-GB" altLang="en-US" sz="1100" dirty="0">
                <a:latin typeface="Arial" panose="020B0604020202020204" pitchFamily="34" charset="0"/>
              </a:rPr>
              <a:t>Trainer to explain: we have learned that people learn differently so</a:t>
            </a:r>
          </a:p>
          <a:p>
            <a:endParaRPr lang="en-GB" altLang="en-US" sz="1100" dirty="0">
              <a:latin typeface="Arial" panose="020B0604020202020204" pitchFamily="34" charset="0"/>
            </a:endParaRPr>
          </a:p>
          <a:p>
            <a:r>
              <a:rPr lang="en-GB" altLang="en-US" sz="1100" dirty="0">
                <a:latin typeface="Arial" panose="020B0604020202020204" pitchFamily="34" charset="0"/>
              </a:rPr>
              <a:t>QTS – if people learn differently, how, as part of our role, can we aim to accommodate these differences – think about ‘how we teach’</a:t>
            </a:r>
          </a:p>
          <a:p>
            <a:r>
              <a:rPr lang="en-GB" altLang="en-US" sz="1100" dirty="0">
                <a:latin typeface="Arial" panose="020B0604020202020204" pitchFamily="34" charset="0"/>
              </a:rPr>
              <a:t>What do we do?.......</a:t>
            </a:r>
          </a:p>
          <a:p>
            <a:endParaRPr lang="en-GB" sz="1100" dirty="0"/>
          </a:p>
        </p:txBody>
      </p:sp>
      <p:sp>
        <p:nvSpPr>
          <p:cNvPr id="4" name="Slide Number Placeholder 3"/>
          <p:cNvSpPr>
            <a:spLocks noGrp="1"/>
          </p:cNvSpPr>
          <p:nvPr>
            <p:ph type="sldNum" sz="quarter" idx="10"/>
          </p:nvPr>
        </p:nvSpPr>
        <p:spPr/>
        <p:txBody>
          <a:bodyPr/>
          <a:lstStyle/>
          <a:p>
            <a:fld id="{5CF62845-04B1-4D8F-B56E-D588C3A2F33E}" type="slidenum">
              <a:rPr lang="en-GB" smtClean="0"/>
              <a:t>4</a:t>
            </a:fld>
            <a:endParaRPr lang="en-GB"/>
          </a:p>
        </p:txBody>
      </p:sp>
    </p:spTree>
    <p:extLst>
      <p:ext uri="{BB962C8B-B14F-4D97-AF65-F5344CB8AC3E}">
        <p14:creationId xmlns:p14="http://schemas.microsoft.com/office/powerpoint/2010/main" val="2442879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935730"/>
          </a:xfrm>
        </p:spPr>
        <p:txBody>
          <a:bodyPr/>
          <a:lstStyle/>
          <a:p>
            <a:r>
              <a:rPr lang="en-GB" sz="1100" dirty="0">
                <a:latin typeface="Arial" panose="020B0604020202020204" pitchFamily="34" charset="0"/>
                <a:cs typeface="Arial" panose="020B0604020202020204" pitchFamily="34" charset="0"/>
              </a:rPr>
              <a:t>Trainer to ask, What is a teaching approach? </a:t>
            </a:r>
          </a:p>
          <a:p>
            <a:r>
              <a:rPr lang="en-GB" sz="1100" dirty="0">
                <a:latin typeface="Arial" panose="020B0604020202020204" pitchFamily="34" charset="0"/>
                <a:cs typeface="Arial" panose="020B0604020202020204" pitchFamily="34" charset="0"/>
              </a:rPr>
              <a:t>Teaching and learning approaches are methods you will use to facilitate the learning.</a:t>
            </a:r>
          </a:p>
          <a:p>
            <a:r>
              <a:rPr lang="en-GB" sz="1100" dirty="0">
                <a:latin typeface="Arial" panose="020B0604020202020204" pitchFamily="34" charset="0"/>
                <a:cs typeface="Arial" panose="020B0604020202020204" pitchFamily="34" charset="0"/>
              </a:rPr>
              <a:t>Think of these as techniques which can focus on learners  being </a:t>
            </a:r>
            <a:r>
              <a:rPr lang="en-GB" sz="1100" i="1" dirty="0">
                <a:latin typeface="Arial" panose="020B0604020202020204" pitchFamily="34" charset="0"/>
                <a:cs typeface="Arial" panose="020B0604020202020204" pitchFamily="34" charset="0"/>
              </a:rPr>
              <a:t>actively engaged </a:t>
            </a:r>
            <a:r>
              <a:rPr lang="en-GB" sz="1100" dirty="0">
                <a:latin typeface="Arial" panose="020B0604020202020204" pitchFamily="34" charset="0"/>
                <a:cs typeface="Arial" panose="020B0604020202020204" pitchFamily="34" charset="0"/>
              </a:rPr>
              <a:t> during the session and not just </a:t>
            </a:r>
            <a:r>
              <a:rPr lang="en-GB" sz="1100" i="1" dirty="0">
                <a:latin typeface="Arial" panose="020B0604020202020204" pitchFamily="34" charset="0"/>
                <a:cs typeface="Arial" panose="020B0604020202020204" pitchFamily="34" charset="0"/>
              </a:rPr>
              <a:t>passively listening </a:t>
            </a:r>
            <a:r>
              <a:rPr lang="en-GB" sz="1100" dirty="0">
                <a:latin typeface="Arial" panose="020B0604020202020204" pitchFamily="34" charset="0"/>
                <a:cs typeface="Arial" panose="020B0604020202020204" pitchFamily="34" charset="0"/>
              </a:rPr>
              <a:t>to you.</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approaches you will use depend  upon the subject you are teaching, the context and environment you are teaching in, the length of each session and any particular learning needs. It’s not about </a:t>
            </a:r>
            <a:r>
              <a:rPr lang="en-GB" sz="1100" i="1" dirty="0">
                <a:latin typeface="Arial" panose="020B0604020202020204" pitchFamily="34" charset="0"/>
                <a:cs typeface="Arial" panose="020B0604020202020204" pitchFamily="34" charset="0"/>
              </a:rPr>
              <a:t>what you will teach</a:t>
            </a:r>
            <a:r>
              <a:rPr lang="en-GB" sz="1100" dirty="0">
                <a:latin typeface="Arial" panose="020B0604020202020204" pitchFamily="34" charset="0"/>
                <a:cs typeface="Arial" panose="020B0604020202020204" pitchFamily="34" charset="0"/>
              </a:rPr>
              <a:t>, but </a:t>
            </a:r>
            <a:r>
              <a:rPr lang="en-GB" sz="1100" i="1" dirty="0">
                <a:latin typeface="Arial" panose="020B0604020202020204" pitchFamily="34" charset="0"/>
                <a:cs typeface="Arial" panose="020B0604020202020204" pitchFamily="34" charset="0"/>
              </a:rPr>
              <a:t>how they will learn</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Approaches should always be fit for purpose, i.e. to enable learning to take place, and not just for the sake of it, or because you like to do things in a certain way. </a:t>
            </a:r>
          </a:p>
          <a:p>
            <a:r>
              <a:rPr lang="en-GB" altLang="en-US" sz="1100" dirty="0">
                <a:latin typeface="Arial" panose="020B0604020202020204" pitchFamily="34" charset="0"/>
                <a:cs typeface="Arial" panose="020B0604020202020204" pitchFamily="34" charset="0"/>
              </a:rPr>
              <a:t>Trainer to explain that when you think about a lesson, the approaches (methods) you choose should be realistic and achievable for your learners and you should be confident that they can be delivered and completed within the time allocated.  Lessons should follow a logical structure starting from simple to complex, so should ideally have a beginning, middle and an end.</a:t>
            </a:r>
          </a:p>
          <a:p>
            <a:endParaRPr lang="en-GB"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split group into pairs/3 preferably in same/similar roles.</a:t>
            </a:r>
          </a:p>
          <a:p>
            <a:r>
              <a:rPr lang="en-GB" sz="1100" dirty="0">
                <a:latin typeface="Arial" panose="020B0604020202020204" pitchFamily="34" charset="0"/>
                <a:cs typeface="Arial" panose="020B0604020202020204" pitchFamily="34" charset="0"/>
              </a:rPr>
              <a:t>Groups to come up with a list  of teaching and learning approaches and also the strengths and limitations of each. </a:t>
            </a:r>
          </a:p>
          <a:p>
            <a:r>
              <a:rPr lang="en-GB" sz="1100" dirty="0">
                <a:latin typeface="Arial" panose="020B0604020202020204" pitchFamily="34" charset="0"/>
                <a:cs typeface="Arial" panose="020B0604020202020204" pitchFamily="34" charset="0"/>
              </a:rPr>
              <a:t>Also explain how each approach meets individual learner needs.</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5</a:t>
            </a:fld>
            <a:endParaRPr lang="en-GB"/>
          </a:p>
        </p:txBody>
      </p:sp>
    </p:spTree>
    <p:extLst>
      <p:ext uri="{BB962C8B-B14F-4D97-AF65-F5344CB8AC3E}">
        <p14:creationId xmlns:p14="http://schemas.microsoft.com/office/powerpoint/2010/main" val="3878272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rgbClr val="0070C0"/>
                </a:solidFill>
                <a:latin typeface="Arial" panose="020B0604020202020204" pitchFamily="34" charset="0"/>
              </a:rPr>
              <a:t>Trainer  -  so the approach is how we deliver, i.e. what method we use, we also need different resources to help us deliver those sessions.</a:t>
            </a:r>
          </a:p>
          <a:p>
            <a:endParaRPr lang="en-GB" altLang="en-US" b="1" dirty="0">
              <a:solidFill>
                <a:srgbClr val="0070C0"/>
              </a:solidFill>
              <a:latin typeface="Arial" panose="020B0604020202020204" pitchFamily="34" charset="0"/>
            </a:endParaRPr>
          </a:p>
          <a:p>
            <a:r>
              <a:rPr lang="en-GB" altLang="en-US" b="1" dirty="0">
                <a:solidFill>
                  <a:srgbClr val="0070C0"/>
                </a:solidFill>
                <a:latin typeface="Arial" panose="020B0604020202020204" pitchFamily="34" charset="0"/>
              </a:rPr>
              <a:t>Trainer Q</a:t>
            </a:r>
            <a:r>
              <a:rPr lang="en-GB" altLang="en-US" b="1" dirty="0">
                <a:latin typeface="Arial" panose="020B0604020202020204" pitchFamily="34" charset="0"/>
              </a:rPr>
              <a:t>: </a:t>
            </a:r>
            <a:r>
              <a:rPr lang="en-GB" altLang="en-US" b="1" dirty="0">
                <a:solidFill>
                  <a:srgbClr val="0070C0"/>
                </a:solidFill>
                <a:latin typeface="Arial" panose="020B0604020202020204" pitchFamily="34" charset="0"/>
              </a:rPr>
              <a:t>Why do we use resources in our teaching and learning i.e. what is the purpose of using them?   </a:t>
            </a:r>
          </a:p>
          <a:p>
            <a:r>
              <a:rPr lang="en-GB" altLang="en-US" b="1" dirty="0">
                <a:latin typeface="Arial" panose="020B0604020202020204" pitchFamily="34" charset="0"/>
              </a:rPr>
              <a:t>Responses could include~: They aid and stimulate learning to promote interest in the subject.</a:t>
            </a:r>
          </a:p>
          <a:p>
            <a:endParaRPr lang="en-GB" altLang="en-US" b="1" dirty="0">
              <a:latin typeface="Arial" panose="020B0604020202020204" pitchFamily="34" charset="0"/>
            </a:endParaRPr>
          </a:p>
          <a:p>
            <a:r>
              <a:rPr lang="en-GB" altLang="en-US" b="1" dirty="0" err="1">
                <a:solidFill>
                  <a:srgbClr val="00B050"/>
                </a:solidFill>
                <a:latin typeface="Arial" panose="020B0604020202020204" pitchFamily="34" charset="0"/>
              </a:rPr>
              <a:t>Task:What</a:t>
            </a:r>
            <a:r>
              <a:rPr lang="en-GB" altLang="en-US" b="1" dirty="0">
                <a:solidFill>
                  <a:srgbClr val="00B050"/>
                </a:solidFill>
                <a:latin typeface="Arial" panose="020B0604020202020204" pitchFamily="34" charset="0"/>
              </a:rPr>
              <a:t> resources have we got available to us in SWP and how do they meet individual learner needs? e.g.</a:t>
            </a:r>
          </a:p>
          <a:p>
            <a:endParaRPr lang="en-GB" altLang="en-US" b="1" dirty="0">
              <a:solidFill>
                <a:srgbClr val="00B050"/>
              </a:solidFill>
              <a:latin typeface="Arial" panose="020B0604020202020204" pitchFamily="34" charset="0"/>
            </a:endParaRPr>
          </a:p>
          <a:p>
            <a:r>
              <a:rPr lang="en-GB" altLang="en-US" b="1" dirty="0">
                <a:latin typeface="Arial" panose="020B0604020202020204" pitchFamily="34" charset="0"/>
              </a:rPr>
              <a:t>Guest speaker – </a:t>
            </a:r>
            <a:r>
              <a:rPr lang="en-GB" altLang="en-US" dirty="0">
                <a:latin typeface="Arial" panose="020B0604020202020204" pitchFamily="34" charset="0"/>
              </a:rPr>
              <a:t>can answer specific questions that relate to their interest in the topic that a general trainer may not know.</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6</a:t>
            </a:fld>
            <a:endParaRPr lang="en-GB"/>
          </a:p>
        </p:txBody>
      </p:sp>
    </p:spTree>
    <p:extLst>
      <p:ext uri="{BB962C8B-B14F-4D97-AF65-F5344CB8AC3E}">
        <p14:creationId xmlns:p14="http://schemas.microsoft.com/office/powerpoint/2010/main" val="3330236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rgbClr val="0070C0"/>
                </a:solidFill>
                <a:latin typeface="Arial" panose="020B0604020202020204" pitchFamily="34" charset="0"/>
              </a:rPr>
              <a:t>Trainer to explain that we plan the session and introduce it, then we deliver it,</a:t>
            </a:r>
          </a:p>
          <a:p>
            <a:r>
              <a:rPr lang="en-GB" altLang="en-US" b="1" dirty="0">
                <a:solidFill>
                  <a:srgbClr val="0070C0"/>
                </a:solidFill>
                <a:latin typeface="Arial" panose="020B0604020202020204" pitchFamily="34" charset="0"/>
              </a:rPr>
              <a:t>How do we know the learners have achieved the objectives?</a:t>
            </a:r>
          </a:p>
          <a:p>
            <a:endParaRPr lang="en-GB" altLang="en-US" b="1" dirty="0">
              <a:solidFill>
                <a:srgbClr val="0070C0"/>
              </a:solidFill>
              <a:latin typeface="Arial" panose="020B0604020202020204" pitchFamily="34" charset="0"/>
            </a:endParaRPr>
          </a:p>
          <a:p>
            <a:r>
              <a:rPr lang="en-GB" altLang="en-US" b="1" dirty="0">
                <a:solidFill>
                  <a:srgbClr val="0070C0"/>
                </a:solidFill>
                <a:latin typeface="Arial" panose="020B0604020202020204" pitchFamily="34" charset="0"/>
              </a:rPr>
              <a:t>Trainer Q: What is Assessment?</a:t>
            </a:r>
          </a:p>
          <a:p>
            <a:r>
              <a:rPr lang="en-GB" altLang="en-US" dirty="0">
                <a:latin typeface="Arial" panose="020B0604020202020204" pitchFamily="34" charset="0"/>
              </a:rPr>
              <a:t>Way of finding out if learning has taken place</a:t>
            </a:r>
          </a:p>
          <a:p>
            <a:r>
              <a:rPr lang="en-GB" altLang="en-US" b="1" dirty="0">
                <a:solidFill>
                  <a:srgbClr val="0070C0"/>
                </a:solidFill>
                <a:latin typeface="Arial" panose="020B0604020202020204" pitchFamily="34" charset="0"/>
              </a:rPr>
              <a:t>Trainer Q:  Why do we assess?</a:t>
            </a:r>
          </a:p>
          <a:p>
            <a:r>
              <a:rPr lang="en-GB" altLang="en-US" dirty="0">
                <a:latin typeface="Arial" panose="020B0604020202020204" pitchFamily="34" charset="0"/>
              </a:rPr>
              <a:t>To ascertain if learner has required the knowledge or skills needed at any given point in time.  Provides learners with opportunity to demonstrate their progress.</a:t>
            </a:r>
          </a:p>
          <a:p>
            <a:r>
              <a:rPr lang="en-GB" altLang="en-US" b="1" dirty="0">
                <a:solidFill>
                  <a:srgbClr val="0070C0"/>
                </a:solidFill>
                <a:latin typeface="Arial" panose="020B0604020202020204" pitchFamily="34" charset="0"/>
              </a:rPr>
              <a:t>Trainer Q: What would happen if we didn’t assess?</a:t>
            </a:r>
            <a:endParaRPr lang="en-GB" altLang="en-US" b="1" dirty="0">
              <a:latin typeface="Arial" panose="020B0604020202020204" pitchFamily="34" charset="0"/>
            </a:endParaRPr>
          </a:p>
          <a:p>
            <a:r>
              <a:rPr lang="en-GB" altLang="en-US" dirty="0">
                <a:latin typeface="Arial" panose="020B0604020202020204" pitchFamily="34" charset="0"/>
              </a:rPr>
              <a:t>Have they learnt?  Did the training meet its objectives?</a:t>
            </a:r>
          </a:p>
          <a:p>
            <a:r>
              <a:rPr lang="en-GB" altLang="en-US" b="1" dirty="0">
                <a:solidFill>
                  <a:srgbClr val="00B050"/>
                </a:solidFill>
                <a:latin typeface="Arial" panose="020B0604020202020204" pitchFamily="34" charset="0"/>
              </a:rPr>
              <a:t>Task Identify 3 assessment methods and explain how they meet individual learner needs.</a:t>
            </a:r>
          </a:p>
          <a:p>
            <a:r>
              <a:rPr lang="en-GB" altLang="en-US" dirty="0">
                <a:latin typeface="Arial" panose="020B0604020202020204" pitchFamily="34" charset="0"/>
              </a:rPr>
              <a:t>e.g. </a:t>
            </a:r>
            <a:r>
              <a:rPr lang="en-GB" altLang="en-US" b="1" dirty="0">
                <a:latin typeface="Arial" panose="020B0604020202020204" pitchFamily="34" charset="0"/>
              </a:rPr>
              <a:t>questioning of a learner </a:t>
            </a:r>
            <a:r>
              <a:rPr lang="en-GB" altLang="en-US" dirty="0">
                <a:latin typeface="Arial" panose="020B0604020202020204" pitchFamily="34" charset="0"/>
              </a:rPr>
              <a:t>can support an observation to check the knowledge and understanding behind their actions</a:t>
            </a:r>
          </a:p>
          <a:p>
            <a:r>
              <a:rPr lang="en-GB" altLang="en-US" dirty="0">
                <a:latin typeface="Arial" panose="020B0604020202020204" pitchFamily="34" charset="0"/>
              </a:rPr>
              <a:t>Verbal debrief and discussion</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7</a:t>
            </a:fld>
            <a:endParaRPr lang="en-GB"/>
          </a:p>
        </p:txBody>
      </p:sp>
    </p:spTree>
    <p:extLst>
      <p:ext uri="{BB962C8B-B14F-4D97-AF65-F5344CB8AC3E}">
        <p14:creationId xmlns:p14="http://schemas.microsoft.com/office/powerpoint/2010/main" val="67571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What does the term engaging mean?</a:t>
            </a:r>
          </a:p>
          <a:p>
            <a:r>
              <a:rPr lang="en-GB" altLang="en-US" dirty="0">
                <a:latin typeface="Arial" panose="020B0604020202020204" pitchFamily="34" charset="0"/>
              </a:rPr>
              <a:t>Obtaining and maintaining attention…..Involving them in the session </a:t>
            </a:r>
          </a:p>
          <a:p>
            <a:r>
              <a:rPr lang="en-GB" altLang="en-US" dirty="0">
                <a:latin typeface="Arial" panose="020B0604020202020204" pitchFamily="34" charset="0"/>
              </a:rPr>
              <a:t>And keeping them motivated</a:t>
            </a:r>
          </a:p>
          <a:p>
            <a:endParaRPr lang="en-GB" altLang="en-US" dirty="0">
              <a:latin typeface="Arial" panose="020B0604020202020204" pitchFamily="34" charset="0"/>
            </a:endParaRPr>
          </a:p>
          <a:p>
            <a:r>
              <a:rPr lang="en-GB" altLang="en-US" dirty="0">
                <a:latin typeface="Arial" panose="020B0604020202020204" pitchFamily="34" charset="0"/>
              </a:rPr>
              <a:t>What does the term motivating mean?</a:t>
            </a:r>
          </a:p>
          <a:p>
            <a:r>
              <a:rPr lang="en-GB" altLang="en-US" dirty="0">
                <a:latin typeface="Arial" panose="020B0604020202020204" pitchFamily="34" charset="0"/>
              </a:rPr>
              <a:t>An incentive or reason to do something</a:t>
            </a:r>
          </a:p>
          <a:p>
            <a:r>
              <a:rPr lang="en-GB" altLang="en-US" dirty="0">
                <a:latin typeface="Arial" panose="020B0604020202020204" pitchFamily="34" charset="0"/>
              </a:rPr>
              <a:t>What is intrinsic and extrinsic motivation? – how is that important to you?</a:t>
            </a:r>
          </a:p>
          <a:p>
            <a:r>
              <a:rPr lang="en-GB" altLang="en-US" dirty="0">
                <a:latin typeface="Arial" panose="020B0604020202020204" pitchFamily="34" charset="0"/>
              </a:rPr>
              <a:t>What can you do to motivate your learners?</a:t>
            </a:r>
          </a:p>
          <a:p>
            <a:endParaRPr lang="en-GB" altLang="en-US" dirty="0">
              <a:latin typeface="Arial" panose="020B0604020202020204" pitchFamily="34" charset="0"/>
            </a:endParaRPr>
          </a:p>
          <a:p>
            <a:r>
              <a:rPr lang="en-GB" altLang="en-US" dirty="0">
                <a:latin typeface="Arial" panose="020B0604020202020204" pitchFamily="34" charset="0"/>
              </a:rPr>
              <a:t>Trainer to </a:t>
            </a:r>
            <a:r>
              <a:rPr lang="en-GB" altLang="en-US" dirty="0" err="1">
                <a:latin typeface="Arial" panose="020B0604020202020204" pitchFamily="34" charset="0"/>
              </a:rPr>
              <a:t>ask:How</a:t>
            </a:r>
            <a:r>
              <a:rPr lang="en-GB" altLang="en-US" dirty="0">
                <a:latin typeface="Arial" panose="020B0604020202020204" pitchFamily="34" charset="0"/>
              </a:rPr>
              <a:t> can you engage and motivate your learners?</a:t>
            </a:r>
          </a:p>
          <a:p>
            <a:r>
              <a:rPr lang="en-GB" altLang="en-US" dirty="0">
                <a:latin typeface="Arial" panose="020B0604020202020204" pitchFamily="34" charset="0"/>
              </a:rPr>
              <a:t>Welcome, Ice breaker, Aims/ Objective to focus</a:t>
            </a:r>
          </a:p>
          <a:p>
            <a:r>
              <a:rPr lang="en-GB" altLang="en-US" dirty="0" err="1">
                <a:latin typeface="Arial" panose="020B0604020202020204" pitchFamily="34" charset="0"/>
              </a:rPr>
              <a:t>Energiser,Opening</a:t>
            </a:r>
            <a:r>
              <a:rPr lang="en-GB" altLang="en-US" dirty="0">
                <a:latin typeface="Arial" panose="020B0604020202020204" pitchFamily="34" charset="0"/>
              </a:rPr>
              <a:t> knowledge check, Ask for examples and experience</a:t>
            </a:r>
          </a:p>
          <a:p>
            <a:r>
              <a:rPr lang="en-GB" altLang="en-US" dirty="0">
                <a:latin typeface="Arial" panose="020B0604020202020204" pitchFamily="34" charset="0"/>
              </a:rPr>
              <a:t>Hook, </a:t>
            </a:r>
            <a:r>
              <a:rPr lang="en-GB" altLang="en-US" dirty="0" err="1">
                <a:latin typeface="Arial" panose="020B0604020202020204" pitchFamily="34" charset="0"/>
              </a:rPr>
              <a:t>Questionning</a:t>
            </a:r>
            <a:r>
              <a:rPr lang="en-GB" altLang="en-US" dirty="0">
                <a:latin typeface="Arial" panose="020B0604020202020204" pitchFamily="34" charset="0"/>
              </a:rPr>
              <a:t> (open questions), , Summarising, Referring back to inputs</a:t>
            </a:r>
          </a:p>
          <a:p>
            <a:r>
              <a:rPr lang="en-GB" altLang="en-US" dirty="0">
                <a:latin typeface="Arial" panose="020B0604020202020204" pitchFamily="34" charset="0"/>
              </a:rPr>
              <a:t>Smooth flowing, Check their knowledge before move on</a:t>
            </a:r>
          </a:p>
          <a:p>
            <a:r>
              <a:rPr lang="en-GB" altLang="en-US" dirty="0">
                <a:latin typeface="Arial" panose="020B0604020202020204" pitchFamily="34" charset="0"/>
              </a:rPr>
              <a:t>Spare activities, Variety of teaching learning </a:t>
            </a:r>
            <a:r>
              <a:rPr lang="en-GB" altLang="en-US" dirty="0" err="1">
                <a:latin typeface="Arial" panose="020B0604020202020204" pitchFamily="34" charset="0"/>
              </a:rPr>
              <a:t>approaches,Learning</a:t>
            </a:r>
            <a:r>
              <a:rPr lang="en-GB" altLang="en-US" dirty="0">
                <a:latin typeface="Arial" panose="020B0604020202020204" pitchFamily="34" charset="0"/>
              </a:rPr>
              <a:t> styles</a:t>
            </a:r>
          </a:p>
          <a:p>
            <a:r>
              <a:rPr lang="en-GB" altLang="en-US" dirty="0">
                <a:latin typeface="Arial" panose="020B0604020202020204" pitchFamily="34" charset="0"/>
              </a:rPr>
              <a:t>Remember not how you teach but how will they learn</a:t>
            </a:r>
          </a:p>
          <a:p>
            <a:r>
              <a:rPr lang="en-GB" altLang="en-US" dirty="0">
                <a:latin typeface="Arial" panose="020B0604020202020204" pitchFamily="34" charset="0"/>
              </a:rPr>
              <a:t>Ongoing constructive feedback</a:t>
            </a:r>
          </a:p>
          <a:p>
            <a:r>
              <a:rPr lang="en-GB" altLang="en-US" dirty="0">
                <a:latin typeface="Arial" panose="020B0604020202020204" pitchFamily="34" charset="0"/>
              </a:rPr>
              <a:t>Give praise and encouragement</a:t>
            </a:r>
          </a:p>
          <a:p>
            <a:r>
              <a:rPr lang="en-GB" altLang="en-US" dirty="0">
                <a:latin typeface="Arial" panose="020B0604020202020204" pitchFamily="34" charset="0"/>
              </a:rPr>
              <a:t>Challenge learners but set realistic targets</a:t>
            </a:r>
          </a:p>
          <a:p>
            <a:r>
              <a:rPr lang="en-GB" altLang="en-US" dirty="0">
                <a:latin typeface="Arial" panose="020B0604020202020204" pitchFamily="34" charset="0"/>
              </a:rPr>
              <a:t>Offer support</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8</a:t>
            </a:fld>
            <a:endParaRPr lang="en-GB"/>
          </a:p>
        </p:txBody>
      </p:sp>
    </p:spTree>
    <p:extLst>
      <p:ext uri="{BB962C8B-B14F-4D97-AF65-F5344CB8AC3E}">
        <p14:creationId xmlns:p14="http://schemas.microsoft.com/office/powerpoint/2010/main" val="3901114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explain that the objectives are listed within the mandatory unit 301 and optional unit 302.</a:t>
            </a:r>
          </a:p>
          <a:p>
            <a:r>
              <a:rPr lang="en-GB" dirty="0"/>
              <a:t>The session looks at inclusive teaching and learning approaches and assessment of learners.</a:t>
            </a:r>
          </a:p>
          <a:p>
            <a:endParaRPr lang="en-GB" dirty="0"/>
          </a:p>
        </p:txBody>
      </p:sp>
      <p:sp>
        <p:nvSpPr>
          <p:cNvPr id="4" name="Slide Number Placeholder 3"/>
          <p:cNvSpPr>
            <a:spLocks noGrp="1"/>
          </p:cNvSpPr>
          <p:nvPr>
            <p:ph type="sldNum" sz="quarter" idx="10"/>
          </p:nvPr>
        </p:nvSpPr>
        <p:spPr/>
        <p:txBody>
          <a:bodyPr/>
          <a:lstStyle/>
          <a:p>
            <a:fld id="{5CF62845-04B1-4D8F-B56E-D588C3A2F33E}" type="slidenum">
              <a:rPr lang="en-GB" smtClean="0"/>
              <a:t>9</a:t>
            </a:fld>
            <a:endParaRPr lang="en-GB"/>
          </a:p>
        </p:txBody>
      </p:sp>
    </p:spTree>
    <p:extLst>
      <p:ext uri="{BB962C8B-B14F-4D97-AF65-F5344CB8AC3E}">
        <p14:creationId xmlns:p14="http://schemas.microsoft.com/office/powerpoint/2010/main" val="1900797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www.open.ac.uk/" TargetMode="External"/><Relationship Id="rId5" Type="http://schemas.openxmlformats.org/officeDocument/2006/relationships/image" Target="../media/image3.jpeg"/><Relationship Id="rId4" Type="http://schemas.openxmlformats.org/officeDocument/2006/relationships/hyperlink" Target="http://www.google.co.uk/imgres?imgurl=http://www.unisonnw.org.uk/images/Open_University_logo.jpg&amp;imgrefurl=http://www.unisonnw.org.uk/courses/learningpartners.asp&amp;usg=__9LrwmBX9CeyS5Xy4b9AsPYikhfk=&amp;h=448&amp;w=322&amp;sz=17&amp;hl=en&amp;start=1&amp;tbnid=zKndltvDL3PkjM:&amp;tbnh=127&amp;tbnw=91&amp;prev=/images%3Fq%3Dopen%2Buniversity%2Blogo%26um%3D1%26hl%3Den%26safe%3Dvss%26tbs%3Disch:1&amp;um=1&amp;itbs=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91402" y="341638"/>
            <a:ext cx="4551903" cy="4708981"/>
          </a:xfrm>
          <a:prstGeom prst="rect">
            <a:avLst/>
          </a:prstGeom>
          <a:noFill/>
        </p:spPr>
        <p:txBody>
          <a:bodyPr wrap="square" rtlCol="0">
            <a:spAutoFit/>
          </a:bodyPr>
          <a:lstStyle/>
          <a:p>
            <a:r>
              <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rPr>
              <a:t>Individual Learner Needs</a:t>
            </a:r>
          </a:p>
          <a:p>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chemeClr val="bg1"/>
                </a:solidFill>
                <a:latin typeface="Tahoma" panose="020B0604030504040204" pitchFamily="34" charset="0"/>
                <a:ea typeface="Tahoma" panose="020B0604030504040204" pitchFamily="34" charset="0"/>
                <a:cs typeface="Tahoma" panose="020B0604030504040204" pitchFamily="34" charset="0"/>
              </a:rPr>
              <a:t>Adult Education and Training Level 3</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chemeClr val="bg1"/>
                </a:solidFill>
                <a:latin typeface="Tahoma" panose="020B0604030504040204" pitchFamily="34" charset="0"/>
                <a:ea typeface="Tahoma" panose="020B0604030504040204" pitchFamily="34" charset="0"/>
                <a:cs typeface="Tahoma" panose="020B0604030504040204" pitchFamily="34" charset="0"/>
              </a:rPr>
              <a:t>2020</a:t>
            </a:r>
            <a:endParaRPr lang="en-GB" sz="1600" dirty="0">
              <a:solidFill>
                <a:schemeClr val="bg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1127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5757" y="0"/>
            <a:ext cx="11856378" cy="6432530"/>
          </a:xfrm>
          <a:prstGeom prst="rect">
            <a:avLst/>
          </a:prstGeom>
          <a:noFill/>
        </p:spPr>
        <p:txBody>
          <a:bodyPr wrap="square" rtlCol="0">
            <a:spAutoFit/>
          </a:bodyPr>
          <a:lstStyle/>
          <a:p>
            <a:r>
              <a:rPr lang="en-GB" sz="2400" b="1" dirty="0"/>
              <a:t>Aim</a:t>
            </a:r>
            <a:r>
              <a:rPr lang="en-GB" sz="2400" dirty="0"/>
              <a:t>:</a:t>
            </a:r>
            <a:r>
              <a:rPr lang="en-GB" sz="2400" dirty="0">
                <a:solidFill>
                  <a:srgbClr val="42516F"/>
                </a:solidFill>
              </a:rPr>
              <a:t> </a:t>
            </a:r>
          </a:p>
          <a:p>
            <a:endParaRPr lang="en-GB" sz="2400" dirty="0"/>
          </a:p>
          <a:p>
            <a:endParaRPr lang="en-GB" sz="2400" b="1" dirty="0">
              <a:solidFill>
                <a:srgbClr val="42516F"/>
              </a:solidFill>
            </a:endParaRPr>
          </a:p>
          <a:p>
            <a:endParaRPr lang="en-GB" sz="2400" b="1" dirty="0">
              <a:solidFill>
                <a:srgbClr val="42516F"/>
              </a:solidFill>
            </a:endParaRPr>
          </a:p>
          <a:p>
            <a:endParaRPr lang="en-GB" sz="2400" b="1" dirty="0">
              <a:solidFill>
                <a:srgbClr val="42516F"/>
              </a:solidFill>
            </a:endParaRPr>
          </a:p>
          <a:p>
            <a:r>
              <a:rPr lang="en-GB" sz="2400" b="1" dirty="0"/>
              <a:t>Objectives</a:t>
            </a:r>
            <a:r>
              <a:rPr lang="en-GB" sz="2400" dirty="0"/>
              <a:t>:</a:t>
            </a:r>
          </a:p>
          <a:p>
            <a:pPr marL="457200" indent="-457200">
              <a:lnSpc>
                <a:spcPct val="150000"/>
              </a:lnSpc>
              <a:buAutoNum type="arabicPeriod"/>
            </a:pPr>
            <a:r>
              <a:rPr lang="en-GB" b="1" dirty="0">
                <a:solidFill>
                  <a:srgbClr val="002060"/>
                </a:solidFill>
              </a:rPr>
              <a:t>Describe</a:t>
            </a:r>
            <a:r>
              <a:rPr lang="en-GB" dirty="0">
                <a:solidFill>
                  <a:srgbClr val="002060"/>
                </a:solidFill>
              </a:rPr>
              <a:t> features of inclusive teaching and learning </a:t>
            </a:r>
            <a:r>
              <a:rPr lang="en-GB" b="1" dirty="0">
                <a:solidFill>
                  <a:srgbClr val="002060"/>
                </a:solidFill>
              </a:rPr>
              <a:t>(Unit 302, 1.1</a:t>
            </a:r>
          </a:p>
          <a:p>
            <a:pPr marL="457200" indent="-457200">
              <a:lnSpc>
                <a:spcPct val="150000"/>
              </a:lnSpc>
              <a:buAutoNum type="arabicPeriod"/>
            </a:pPr>
            <a:r>
              <a:rPr lang="en-GB" b="1" dirty="0">
                <a:solidFill>
                  <a:srgbClr val="002060"/>
                </a:solidFill>
              </a:rPr>
              <a:t>Explain </a:t>
            </a:r>
            <a:r>
              <a:rPr lang="en-GB" dirty="0">
                <a:solidFill>
                  <a:srgbClr val="002060"/>
                </a:solidFill>
              </a:rPr>
              <a:t>why it is important to create an inclusive teaching and learning environment </a:t>
            </a:r>
            <a:r>
              <a:rPr lang="en-GB" b="1" dirty="0">
                <a:solidFill>
                  <a:srgbClr val="002060"/>
                </a:solidFill>
              </a:rPr>
              <a:t>( UNIT 302, 2.1)</a:t>
            </a:r>
            <a:endParaRPr lang="en-GB" dirty="0">
              <a:solidFill>
                <a:srgbClr val="002060"/>
              </a:solidFill>
            </a:endParaRPr>
          </a:p>
          <a:p>
            <a:pPr marL="457200" indent="-457200">
              <a:lnSpc>
                <a:spcPct val="150000"/>
              </a:lnSpc>
              <a:buFontTx/>
              <a:buAutoNum type="arabicPeriod"/>
            </a:pPr>
            <a:r>
              <a:rPr lang="en-GB" b="1" dirty="0">
                <a:solidFill>
                  <a:srgbClr val="002060"/>
                </a:solidFill>
              </a:rPr>
              <a:t>Explain</a:t>
            </a:r>
            <a:r>
              <a:rPr lang="en-GB" dirty="0">
                <a:solidFill>
                  <a:srgbClr val="002060"/>
                </a:solidFill>
              </a:rPr>
              <a:t> the importance of identifying and meeting individual learner needs. </a:t>
            </a:r>
            <a:r>
              <a:rPr lang="en-GB" b="1" dirty="0">
                <a:solidFill>
                  <a:srgbClr val="002060"/>
                </a:solidFill>
              </a:rPr>
              <a:t>(UNIT 301, 1.4)</a:t>
            </a:r>
          </a:p>
          <a:p>
            <a:pPr marL="457200" indent="-457200">
              <a:lnSpc>
                <a:spcPct val="150000"/>
              </a:lnSpc>
              <a:buAutoNum type="arabicPeriod"/>
            </a:pPr>
            <a:r>
              <a:rPr lang="en-GB" b="1" dirty="0">
                <a:solidFill>
                  <a:srgbClr val="002060"/>
                </a:solidFill>
              </a:rPr>
              <a:t>Compare</a:t>
            </a:r>
            <a:r>
              <a:rPr lang="en-GB" dirty="0">
                <a:solidFill>
                  <a:srgbClr val="002060"/>
                </a:solidFill>
              </a:rPr>
              <a:t> strengths and limitations of teaching and learning approaches used in own area of specialism in relation to meeting individual learner needs </a:t>
            </a:r>
            <a:r>
              <a:rPr lang="en-GB" b="1" dirty="0">
                <a:solidFill>
                  <a:srgbClr val="002060"/>
                </a:solidFill>
              </a:rPr>
              <a:t>(Unit 302, 1.2)</a:t>
            </a:r>
          </a:p>
          <a:p>
            <a:pPr marL="457200" indent="-457200">
              <a:lnSpc>
                <a:spcPct val="150000"/>
              </a:lnSpc>
              <a:buAutoNum type="arabicPeriod"/>
            </a:pPr>
            <a:r>
              <a:rPr lang="en-GB" b="1" dirty="0">
                <a:solidFill>
                  <a:srgbClr val="002060"/>
                </a:solidFill>
              </a:rPr>
              <a:t>Explain </a:t>
            </a:r>
            <a:r>
              <a:rPr lang="en-GB" dirty="0">
                <a:solidFill>
                  <a:srgbClr val="002060"/>
                </a:solidFill>
              </a:rPr>
              <a:t>why it is important to select teaching and learning approaches, resources and assessment to meet individual learner needs </a:t>
            </a:r>
            <a:r>
              <a:rPr lang="en-GB" b="1" dirty="0">
                <a:solidFill>
                  <a:srgbClr val="002060"/>
                </a:solidFill>
              </a:rPr>
              <a:t>(UNIT 302, 2.2)</a:t>
            </a:r>
          </a:p>
          <a:p>
            <a:pPr marL="457200" indent="-457200">
              <a:lnSpc>
                <a:spcPct val="150000"/>
              </a:lnSpc>
              <a:buFontTx/>
              <a:buAutoNum type="arabicPeriod"/>
            </a:pPr>
            <a:r>
              <a:rPr lang="en-GB" b="1" dirty="0">
                <a:solidFill>
                  <a:srgbClr val="002060"/>
                </a:solidFill>
              </a:rPr>
              <a:t>Explain </a:t>
            </a:r>
            <a:r>
              <a:rPr lang="en-GB" dirty="0">
                <a:solidFill>
                  <a:srgbClr val="002060"/>
                </a:solidFill>
              </a:rPr>
              <a:t>ways to engage and motivate learners</a:t>
            </a:r>
            <a:r>
              <a:rPr lang="en-GB" b="1" dirty="0">
                <a:solidFill>
                  <a:srgbClr val="002060"/>
                </a:solidFill>
              </a:rPr>
              <a:t> (UNIT 302, 2.3)</a:t>
            </a:r>
            <a:r>
              <a:rPr lang="en-GB" dirty="0">
                <a:solidFill>
                  <a:srgbClr val="002060"/>
                </a:solidFill>
              </a:rPr>
              <a:t> </a:t>
            </a:r>
            <a:r>
              <a:rPr lang="en-GB" dirty="0">
                <a:solidFill>
                  <a:srgbClr val="FF0000"/>
                </a:solidFill>
              </a:rPr>
              <a:t> </a:t>
            </a:r>
          </a:p>
          <a:p>
            <a:pPr marL="457200" indent="-457200">
              <a:buAutoNum type="arabicPeriod"/>
            </a:pPr>
            <a:endParaRPr lang="en-GB" b="1" dirty="0">
              <a:solidFill>
                <a:srgbClr val="002060"/>
              </a:solidFill>
            </a:endParaRPr>
          </a:p>
          <a:p>
            <a:pPr marL="457200" indent="-457200">
              <a:buAutoNum type="arabicPeriod"/>
            </a:pPr>
            <a:endParaRPr lang="en-GB" sz="1600" b="1" dirty="0">
              <a:solidFill>
                <a:srgbClr val="002060"/>
              </a:solidFill>
            </a:endParaRP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273221646"/>
              </p:ext>
            </p:extLst>
          </p:nvPr>
        </p:nvGraphicFramePr>
        <p:xfrm>
          <a:off x="1006867" y="0"/>
          <a:ext cx="11065268" cy="1127760"/>
        </p:xfrm>
        <a:graphic>
          <a:graphicData uri="http://schemas.openxmlformats.org/drawingml/2006/table">
            <a:tbl>
              <a:tblPr firstRow="1" firstCol="1" lastRow="1" lastCol="1" bandRow="1" bandCol="1">
                <a:tableStyleId>{5C22544A-7EE6-4342-B048-85BDC9FD1C3A}</a:tableStyleId>
              </a:tblPr>
              <a:tblGrid>
                <a:gridCol w="11065268">
                  <a:extLst>
                    <a:ext uri="{9D8B030D-6E8A-4147-A177-3AD203B41FA5}">
                      <a16:colId xmlns:a16="http://schemas.microsoft.com/office/drawing/2014/main" val="616870664"/>
                    </a:ext>
                  </a:extLst>
                </a:gridCol>
              </a:tblGrid>
              <a:tr h="45720">
                <a:tc>
                  <a:txBody>
                    <a:bodyPr/>
                    <a:lstStyle/>
                    <a:p>
                      <a:pPr>
                        <a:spcAft>
                          <a:spcPts val="0"/>
                        </a:spcAft>
                      </a:pPr>
                      <a:r>
                        <a:rPr lang="en-GB" sz="1100" dirty="0">
                          <a:effectLst/>
                        </a:rPr>
                        <a:t> </a:t>
                      </a:r>
                      <a:endParaRPr lang="en-GB" sz="1400" dirty="0">
                        <a:solidFill>
                          <a:schemeClr val="tx1"/>
                        </a:solidFill>
                        <a:effectLst/>
                      </a:endParaRPr>
                    </a:p>
                    <a:p>
                      <a:pPr>
                        <a:spcAft>
                          <a:spcPts val="0"/>
                        </a:spcAft>
                      </a:pPr>
                      <a:r>
                        <a:rPr lang="en-GB" sz="2000" dirty="0">
                          <a:solidFill>
                            <a:srgbClr val="002060"/>
                          </a:solidFill>
                          <a:effectLst/>
                        </a:rPr>
                        <a:t>To give students knowledge of inclusive teaching and learning</a:t>
                      </a:r>
                      <a:r>
                        <a:rPr lang="en-GB" sz="2000" baseline="0" dirty="0">
                          <a:solidFill>
                            <a:srgbClr val="002060"/>
                          </a:solidFill>
                          <a:effectLst/>
                        </a:rPr>
                        <a:t> approaches</a:t>
                      </a:r>
                      <a:r>
                        <a:rPr lang="en-GB" sz="2000" dirty="0">
                          <a:solidFill>
                            <a:srgbClr val="002060"/>
                          </a:solidFill>
                          <a:effectLst/>
                        </a:rPr>
                        <a:t> in Education and Training (unit 301,302, AET)</a:t>
                      </a:r>
                      <a:r>
                        <a:rPr lang="en-GB" sz="1100" dirty="0">
                          <a:solidFill>
                            <a:srgbClr val="002060"/>
                          </a:solidFill>
                          <a:effectLst/>
                        </a:rPr>
                        <a:t> </a:t>
                      </a:r>
                    </a:p>
                    <a:p>
                      <a:pPr>
                        <a:spcAft>
                          <a:spcPts val="0"/>
                        </a:spcAft>
                      </a:pPr>
                      <a:endParaRPr lang="en-GB" sz="1100" dirty="0">
                        <a:effectLst/>
                        <a:latin typeface="Times New Roman" panose="02020603050405020304" pitchFamily="18" charset="0"/>
                        <a:ea typeface="Times New Roman" panose="02020603050405020304" pitchFamily="18"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a:txBody>
                  <a:tcPr marL="68580" marR="68580" marT="0" marB="0">
                    <a:solidFill>
                      <a:schemeClr val="bg1"/>
                    </a:solidFill>
                  </a:tcPr>
                </a:tc>
                <a:extLst>
                  <a:ext uri="{0D108BD9-81ED-4DB2-BD59-A6C34878D82A}">
                    <a16:rowId xmlns:a16="http://schemas.microsoft.com/office/drawing/2014/main" val="767542067"/>
                  </a:ext>
                </a:extLst>
              </a:tr>
            </a:tbl>
          </a:graphicData>
        </a:graphic>
      </p:graphicFrame>
    </p:spTree>
    <p:extLst>
      <p:ext uri="{BB962C8B-B14F-4D97-AF65-F5344CB8AC3E}">
        <p14:creationId xmlns:p14="http://schemas.microsoft.com/office/powerpoint/2010/main" val="65814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731139484"/>
              </p:ext>
            </p:extLst>
          </p:nvPr>
        </p:nvGraphicFramePr>
        <p:xfrm>
          <a:off x="1006867" y="0"/>
          <a:ext cx="11065268" cy="616449"/>
        </p:xfrm>
        <a:graphic>
          <a:graphicData uri="http://schemas.openxmlformats.org/drawingml/2006/table">
            <a:tbl>
              <a:tblPr firstRow="1" firstCol="1" lastRow="1" lastCol="1" bandRow="1" bandCol="1">
                <a:tableStyleId>{5C22544A-7EE6-4342-B048-85BDC9FD1C3A}</a:tableStyleId>
              </a:tblPr>
              <a:tblGrid>
                <a:gridCol w="11065268">
                  <a:extLst>
                    <a:ext uri="{9D8B030D-6E8A-4147-A177-3AD203B41FA5}">
                      <a16:colId xmlns:a16="http://schemas.microsoft.com/office/drawing/2014/main" val="616870664"/>
                    </a:ext>
                  </a:extLst>
                </a:gridCol>
              </a:tblGrid>
              <a:tr h="616449">
                <a:tc>
                  <a:txBody>
                    <a:bodyPr/>
                    <a:lstStyle/>
                    <a:p>
                      <a:pPr>
                        <a:spcAft>
                          <a:spcPts val="0"/>
                        </a:spcAft>
                      </a:pPr>
                      <a:r>
                        <a:rPr lang="en-GB" sz="1100" dirty="0">
                          <a:effectLst/>
                        </a:rPr>
                        <a:t> </a:t>
                      </a:r>
                      <a:endParaRPr lang="en-GB" sz="1400" dirty="0">
                        <a:solidFill>
                          <a:schemeClr val="tx1"/>
                        </a:solidFill>
                        <a:effectLst/>
                      </a:endParaRPr>
                    </a:p>
                  </a:txBody>
                  <a:tcPr marL="68580" marR="68580" marT="0" marB="0">
                    <a:solidFill>
                      <a:schemeClr val="bg1"/>
                    </a:solidFill>
                  </a:tcPr>
                </a:tc>
                <a:extLst>
                  <a:ext uri="{0D108BD9-81ED-4DB2-BD59-A6C34878D82A}">
                    <a16:rowId xmlns:a16="http://schemas.microsoft.com/office/drawing/2014/main" val="767542067"/>
                  </a:ext>
                </a:extLst>
              </a:tr>
            </a:tbl>
          </a:graphicData>
        </a:graphic>
      </p:graphicFrame>
      <p:sp>
        <p:nvSpPr>
          <p:cNvPr id="4" name="TextBox 3"/>
          <p:cNvSpPr txBox="1"/>
          <p:nvPr/>
        </p:nvSpPr>
        <p:spPr>
          <a:xfrm>
            <a:off x="1852550" y="1092531"/>
            <a:ext cx="7790213" cy="2554545"/>
          </a:xfrm>
          <a:prstGeom prst="rect">
            <a:avLst/>
          </a:prstGeom>
          <a:noFill/>
        </p:spPr>
        <p:txBody>
          <a:bodyPr wrap="square" rtlCol="0">
            <a:spAutoFit/>
          </a:bodyPr>
          <a:lstStyle/>
          <a:p>
            <a:pPr algn="ctr"/>
            <a:r>
              <a:rPr lang="en-GB" altLang="en-US" sz="4000" dirty="0">
                <a:latin typeface="Tahoma" panose="020B0604030504040204" pitchFamily="34" charset="0"/>
                <a:ea typeface="Tahoma" panose="020B0604030504040204" pitchFamily="34" charset="0"/>
                <a:cs typeface="Tahoma" panose="020B0604030504040204" pitchFamily="34" charset="0"/>
              </a:rPr>
              <a:t>“Inclusive teaching means recognising, accommodating and meeting the learning needs of all your students.”</a:t>
            </a:r>
          </a:p>
        </p:txBody>
      </p:sp>
      <p:pic>
        <p:nvPicPr>
          <p:cNvPr id="5" name="Picture 4" descr="Open_University_logo">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92513" y="4239961"/>
            <a:ext cx="1775191" cy="13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7802440" y="4387697"/>
            <a:ext cx="3515097" cy="523220"/>
          </a:xfrm>
          <a:prstGeom prst="rect">
            <a:avLst/>
          </a:prstGeom>
          <a:noFill/>
        </p:spPr>
        <p:txBody>
          <a:bodyPr wrap="square" rtlCol="0">
            <a:spAutoFit/>
          </a:bodyPr>
          <a:lstStyle/>
          <a:p>
            <a:pPr algn="r"/>
            <a:r>
              <a:rPr lang="en-GB" altLang="en-US" sz="2800" b="1" i="1" dirty="0">
                <a:solidFill>
                  <a:srgbClr val="0070C0"/>
                </a:solidFill>
                <a:latin typeface="Tahoma" panose="020B0604030504040204" pitchFamily="34" charset="0"/>
                <a:ea typeface="Tahoma" panose="020B0604030504040204" pitchFamily="34" charset="0"/>
                <a:cs typeface="Tahoma" panose="020B0604030504040204" pitchFamily="34" charset="0"/>
                <a:hlinkClick r:id="rId6"/>
              </a:rPr>
              <a:t>www.open.ac.uk</a:t>
            </a:r>
            <a:endParaRPr lang="en-GB" altLang="en-US" sz="2800" b="1" i="1" dirty="0">
              <a:solidFill>
                <a:srgbClr val="0070C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232888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170712" y="404264"/>
            <a:ext cx="6412675" cy="584775"/>
          </a:xfrm>
          <a:prstGeom prst="rect">
            <a:avLst/>
          </a:prstGeom>
          <a:noFill/>
        </p:spPr>
        <p:txBody>
          <a:bodyPr wrap="square" rtlCol="0">
            <a:spAutoFit/>
          </a:bodyPr>
          <a:lstStyle/>
          <a:p>
            <a:r>
              <a:rPr lang="en-GB" sz="3200" dirty="0">
                <a:solidFill>
                  <a:srgbClr val="0070C0"/>
                </a:solidFill>
                <a:latin typeface="Tahoma" panose="020B0604030504040204" pitchFamily="34" charset="0"/>
                <a:ea typeface="Tahoma" panose="020B0604030504040204" pitchFamily="34" charset="0"/>
                <a:cs typeface="Tahoma" panose="020B0604030504040204" pitchFamily="34" charset="0"/>
              </a:rPr>
              <a:t>INDIVIDUAL LEARNER NEEDS</a:t>
            </a:r>
          </a:p>
        </p:txBody>
      </p:sp>
      <p:pic>
        <p:nvPicPr>
          <p:cNvPr id="3" name="Content Placeholder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2860648" y="1302758"/>
            <a:ext cx="6195541" cy="4171551"/>
          </a:xfrm>
          <a:prstGeom prst="rect">
            <a:avLst/>
          </a:prstGeom>
        </p:spPr>
      </p:pic>
      <p:sp>
        <p:nvSpPr>
          <p:cNvPr id="4" name="TextBox 3"/>
          <p:cNvSpPr txBox="1"/>
          <p:nvPr/>
        </p:nvSpPr>
        <p:spPr>
          <a:xfrm>
            <a:off x="1623317" y="6298058"/>
            <a:ext cx="6924782" cy="461665"/>
          </a:xfrm>
          <a:prstGeom prst="rect">
            <a:avLst/>
          </a:prstGeom>
          <a:noFill/>
        </p:spPr>
        <p:txBody>
          <a:bodyPr wrap="square" rtlCol="0">
            <a:spAutoFit/>
          </a:bodyPr>
          <a:lstStyle/>
          <a:p>
            <a:r>
              <a:rPr lang="en-GB" sz="2400" b="1" dirty="0">
                <a:solidFill>
                  <a:schemeClr val="bg1"/>
                </a:solidFill>
              </a:rPr>
              <a:t>Why do we need to know?</a:t>
            </a:r>
          </a:p>
        </p:txBody>
      </p:sp>
    </p:spTree>
    <p:extLst>
      <p:ext uri="{BB962C8B-B14F-4D97-AF65-F5344CB8AC3E}">
        <p14:creationId xmlns:p14="http://schemas.microsoft.com/office/powerpoint/2010/main" val="4005798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96106" y="1057818"/>
            <a:ext cx="8270719" cy="584775"/>
          </a:xfrm>
          <a:prstGeom prst="rect">
            <a:avLst/>
          </a:prstGeom>
          <a:noFill/>
        </p:spPr>
        <p:txBody>
          <a:bodyPr wrap="square" rtlCol="0">
            <a:spAutoFit/>
          </a:bodyPr>
          <a:lstStyle/>
          <a:p>
            <a:r>
              <a:rPr lang="en-GB" sz="3200" dirty="0">
                <a:solidFill>
                  <a:srgbClr val="0070C0"/>
                </a:solidFill>
                <a:latin typeface="Tahoma" panose="020B0604030504040204" pitchFamily="34" charset="0"/>
                <a:ea typeface="Tahoma" panose="020B0604030504040204" pitchFamily="34" charset="0"/>
                <a:cs typeface="Tahoma" panose="020B0604030504040204" pitchFamily="34" charset="0"/>
              </a:rPr>
              <a:t>What approach?</a:t>
            </a:r>
          </a:p>
        </p:txBody>
      </p:sp>
      <p:pic>
        <p:nvPicPr>
          <p:cNvPr id="3" name="Content Placeholder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9358795" y="687716"/>
            <a:ext cx="2116926" cy="1633127"/>
          </a:xfrm>
          <a:prstGeom prst="rect">
            <a:avLst/>
          </a:prstGeom>
        </p:spPr>
      </p:pic>
      <p:pic>
        <p:nvPicPr>
          <p:cNvPr id="5" name="Picture 6" descr="cartoon"/>
          <p:cNvPicPr>
            <a:picLocks noChangeAspect="1" noChangeArrowheads="1"/>
          </p:cNvPicPr>
          <p:nvPr/>
        </p:nvPicPr>
        <p:blipFill>
          <a:blip r:embed="rId5">
            <a:extLst>
              <a:ext uri="{28A0092B-C50C-407E-A947-70E740481C1C}">
                <a14:useLocalDpi xmlns:a14="http://schemas.microsoft.com/office/drawing/2010/main" val="0"/>
              </a:ext>
            </a:extLst>
          </a:blip>
          <a:srcRect l="1653" t="2655" r="925" b="4385"/>
          <a:stretch>
            <a:fillRect/>
          </a:stretch>
        </p:blipFill>
        <p:spPr bwMode="auto">
          <a:xfrm>
            <a:off x="2068829" y="2907342"/>
            <a:ext cx="9617145" cy="2598556"/>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1638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873830" y="475013"/>
            <a:ext cx="6543304" cy="584775"/>
          </a:xfrm>
          <a:prstGeom prst="rect">
            <a:avLst/>
          </a:prstGeom>
          <a:noFill/>
        </p:spPr>
        <p:txBody>
          <a:bodyPr wrap="square" rtlCol="0">
            <a:spAutoFit/>
          </a:bodyPr>
          <a:lstStyle/>
          <a:p>
            <a:pPr algn="ctr"/>
            <a:r>
              <a:rPr lang="en-GB" sz="3200" dirty="0">
                <a:solidFill>
                  <a:srgbClr val="0070C0"/>
                </a:solidFill>
                <a:latin typeface="Tahoma" panose="020B0604030504040204" pitchFamily="34" charset="0"/>
                <a:ea typeface="Tahoma" panose="020B0604030504040204" pitchFamily="34" charset="0"/>
                <a:cs typeface="Tahoma" panose="020B0604030504040204" pitchFamily="34" charset="0"/>
              </a:rPr>
              <a:t>RESOURCES</a:t>
            </a:r>
          </a:p>
        </p:txBody>
      </p:sp>
      <p:pic>
        <p:nvPicPr>
          <p:cNvPr id="3"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872233" y="2277979"/>
            <a:ext cx="4546497" cy="2388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708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01208" y="974294"/>
            <a:ext cx="5668472" cy="35188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74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550981634"/>
              </p:ext>
            </p:extLst>
          </p:nvPr>
        </p:nvGraphicFramePr>
        <p:xfrm>
          <a:off x="1088653" y="677465"/>
          <a:ext cx="10718800" cy="5186162"/>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3895428926"/>
                    </a:ext>
                  </a:extLst>
                </a:gridCol>
                <a:gridCol w="9093200">
                  <a:extLst>
                    <a:ext uri="{9D8B030D-6E8A-4147-A177-3AD203B41FA5}">
                      <a16:colId xmlns:a16="http://schemas.microsoft.com/office/drawing/2014/main" val="1548049553"/>
                    </a:ext>
                  </a:extLst>
                </a:gridCol>
              </a:tblGrid>
              <a:tr h="525770">
                <a:tc>
                  <a:txBody>
                    <a:bodyPr/>
                    <a:lstStyle/>
                    <a:p>
                      <a:r>
                        <a:rPr lang="en-GB" dirty="0">
                          <a:solidFill>
                            <a:schemeClr val="tx1"/>
                          </a:solidFill>
                        </a:rPr>
                        <a:t>Motivation</a:t>
                      </a:r>
                    </a:p>
                  </a:txBody>
                  <a:tcPr>
                    <a:solidFill>
                      <a:srgbClr val="CCFFFF"/>
                    </a:solidFill>
                  </a:tcPr>
                </a:tc>
                <a:tc>
                  <a:txBody>
                    <a:bodyPr/>
                    <a:lstStyle/>
                    <a:p>
                      <a:r>
                        <a:rPr lang="en-GB" dirty="0">
                          <a:solidFill>
                            <a:schemeClr val="tx1"/>
                          </a:solidFill>
                        </a:rPr>
                        <a:t>Examples</a:t>
                      </a:r>
                    </a:p>
                  </a:txBody>
                  <a:tcPr>
                    <a:solidFill>
                      <a:schemeClr val="accent4">
                        <a:lumMod val="20000"/>
                        <a:lumOff val="80000"/>
                      </a:schemeClr>
                    </a:solidFill>
                  </a:tcPr>
                </a:tc>
                <a:extLst>
                  <a:ext uri="{0D108BD9-81ED-4DB2-BD59-A6C34878D82A}">
                    <a16:rowId xmlns:a16="http://schemas.microsoft.com/office/drawing/2014/main" val="3183186756"/>
                  </a:ext>
                </a:extLst>
              </a:tr>
              <a:tr h="2162286">
                <a:tc>
                  <a:txBody>
                    <a:bodyPr/>
                    <a:lstStyle/>
                    <a:p>
                      <a:r>
                        <a:rPr lang="en-GB" dirty="0"/>
                        <a:t>Intrinsic</a:t>
                      </a:r>
                    </a:p>
                  </a:txBody>
                  <a:tcPr>
                    <a:solidFill>
                      <a:schemeClr val="accent2">
                        <a:lumMod val="40000"/>
                        <a:lumOff val="60000"/>
                      </a:schemeClr>
                    </a:solidFill>
                  </a:tcPr>
                </a:tc>
                <a:tc>
                  <a:txBody>
                    <a:bodyPr/>
                    <a:lstStyle/>
                    <a:p>
                      <a:pPr marL="285750" indent="-285750">
                        <a:lnSpc>
                          <a:spcPct val="150000"/>
                        </a:lnSpc>
                        <a:buFont typeface="Arial" panose="020B0604020202020204" pitchFamily="34" charset="0"/>
                        <a:buChar char="•"/>
                      </a:pPr>
                      <a:r>
                        <a:rPr lang="en-GB" sz="2000" dirty="0"/>
                        <a:t>Authentic activities that are personal, meaningful and challenging, and that questions students’ existing understanding</a:t>
                      </a:r>
                    </a:p>
                    <a:p>
                      <a:pPr marL="285750" indent="-285750">
                        <a:lnSpc>
                          <a:spcPct val="150000"/>
                        </a:lnSpc>
                        <a:buFont typeface="Arial" panose="020B0604020202020204" pitchFamily="34" charset="0"/>
                        <a:buChar char="•"/>
                      </a:pPr>
                      <a:r>
                        <a:rPr lang="en-GB" sz="2000" dirty="0"/>
                        <a:t>Well-designed activities that encourage curiosity and provide students with some control over their own learning</a:t>
                      </a:r>
                    </a:p>
                    <a:p>
                      <a:pPr marL="285750" indent="-285750">
                        <a:lnSpc>
                          <a:spcPct val="150000"/>
                        </a:lnSpc>
                        <a:buFont typeface="Arial" panose="020B0604020202020204" pitchFamily="34" charset="0"/>
                        <a:buChar char="•"/>
                      </a:pPr>
                      <a:r>
                        <a:rPr lang="en-GB" sz="2000" dirty="0"/>
                        <a:t>Because of the interest or enjoyment in the task itself</a:t>
                      </a:r>
                    </a:p>
                    <a:p>
                      <a:pPr marL="285750" indent="-285750">
                        <a:lnSpc>
                          <a:spcPct val="150000"/>
                        </a:lnSpc>
                        <a:buFont typeface="Arial" panose="020B0604020202020204" pitchFamily="34" charset="0"/>
                        <a:buChar char="•"/>
                      </a:pPr>
                      <a:endParaRPr lang="en-GB" sz="2000" dirty="0"/>
                    </a:p>
                  </a:txBody>
                  <a:tcPr>
                    <a:solidFill>
                      <a:schemeClr val="accent6">
                        <a:lumMod val="40000"/>
                        <a:lumOff val="60000"/>
                      </a:schemeClr>
                    </a:solidFill>
                  </a:tcPr>
                </a:tc>
                <a:extLst>
                  <a:ext uri="{0D108BD9-81ED-4DB2-BD59-A6C34878D82A}">
                    <a16:rowId xmlns:a16="http://schemas.microsoft.com/office/drawing/2014/main" val="81486489"/>
                  </a:ext>
                </a:extLst>
              </a:tr>
              <a:tr h="1756880">
                <a:tc>
                  <a:txBody>
                    <a:bodyPr/>
                    <a:lstStyle/>
                    <a:p>
                      <a:r>
                        <a:rPr lang="en-GB" dirty="0"/>
                        <a:t>Extrinsic</a:t>
                      </a:r>
                    </a:p>
                  </a:txBody>
                  <a:tcPr>
                    <a:solidFill>
                      <a:srgbClr val="CCCCFF"/>
                    </a:solidFill>
                  </a:tcPr>
                </a:tc>
                <a:tc>
                  <a:txBody>
                    <a:bodyPr/>
                    <a:lstStyle/>
                    <a:p>
                      <a:pPr marL="285750" indent="-285750">
                        <a:lnSpc>
                          <a:spcPct val="150000"/>
                        </a:lnSpc>
                        <a:buFont typeface="Arial" panose="020B0604020202020204" pitchFamily="34" charset="0"/>
                        <a:buChar char="•"/>
                      </a:pPr>
                      <a:r>
                        <a:rPr lang="en-GB" sz="2000" dirty="0"/>
                        <a:t>Good grades and praise for quality work from teachers and classmates</a:t>
                      </a:r>
                    </a:p>
                    <a:p>
                      <a:pPr marL="285750" indent="-285750">
                        <a:lnSpc>
                          <a:spcPct val="150000"/>
                        </a:lnSpc>
                        <a:buFont typeface="Arial" panose="020B0604020202020204" pitchFamily="34" charset="0"/>
                        <a:buChar char="•"/>
                      </a:pPr>
                      <a:r>
                        <a:rPr lang="en-GB" sz="2000" dirty="0"/>
                        <a:t>Thoughtful and reflective comments from the teacher and classmates to aid students and encourage investigation and exploration</a:t>
                      </a:r>
                    </a:p>
                    <a:p>
                      <a:pPr marL="285750" indent="-285750">
                        <a:lnSpc>
                          <a:spcPct val="150000"/>
                        </a:lnSpc>
                        <a:buFont typeface="Arial" panose="020B0604020202020204" pitchFamily="34" charset="0"/>
                        <a:buChar char="•"/>
                      </a:pPr>
                      <a:r>
                        <a:rPr lang="en-GB" sz="2000" dirty="0"/>
                        <a:t>Because of the outcome that will result by doing the task</a:t>
                      </a:r>
                    </a:p>
                  </a:txBody>
                  <a:tcPr>
                    <a:solidFill>
                      <a:srgbClr val="FFCCFF"/>
                    </a:solidFill>
                  </a:tcPr>
                </a:tc>
                <a:extLst>
                  <a:ext uri="{0D108BD9-81ED-4DB2-BD59-A6C34878D82A}">
                    <a16:rowId xmlns:a16="http://schemas.microsoft.com/office/drawing/2014/main" val="3428604371"/>
                  </a:ext>
                </a:extLst>
              </a:tr>
            </a:tbl>
          </a:graphicData>
        </a:graphic>
      </p:graphicFrame>
      <p:sp>
        <p:nvSpPr>
          <p:cNvPr id="4" name="TextBox 3"/>
          <p:cNvSpPr txBox="1"/>
          <p:nvPr/>
        </p:nvSpPr>
        <p:spPr>
          <a:xfrm>
            <a:off x="2884714" y="185057"/>
            <a:ext cx="7728857" cy="400110"/>
          </a:xfrm>
          <a:prstGeom prst="rect">
            <a:avLst/>
          </a:prstGeom>
          <a:noFill/>
        </p:spPr>
        <p:txBody>
          <a:bodyPr wrap="square" rtlCol="0">
            <a:spAutoFit/>
          </a:bodyPr>
          <a:lstStyle/>
          <a:p>
            <a:pPr algn="ctr"/>
            <a:r>
              <a:rPr lang="en-GB" sz="2000" dirty="0">
                <a:solidFill>
                  <a:srgbClr val="0070C0"/>
                </a:solidFill>
                <a:latin typeface="Tahoma" panose="020B0604030504040204" pitchFamily="34" charset="0"/>
                <a:ea typeface="Tahoma" panose="020B0604030504040204" pitchFamily="34" charset="0"/>
                <a:cs typeface="Tahoma" panose="020B0604030504040204" pitchFamily="34" charset="0"/>
              </a:rPr>
              <a:t>ENGAGEMENT &amp; MOTIVATION</a:t>
            </a:r>
          </a:p>
        </p:txBody>
      </p:sp>
    </p:spTree>
    <p:extLst>
      <p:ext uri="{BB962C8B-B14F-4D97-AF65-F5344CB8AC3E}">
        <p14:creationId xmlns:p14="http://schemas.microsoft.com/office/powerpoint/2010/main" val="689175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5757" y="0"/>
            <a:ext cx="11856378" cy="6432530"/>
          </a:xfrm>
          <a:prstGeom prst="rect">
            <a:avLst/>
          </a:prstGeom>
          <a:noFill/>
        </p:spPr>
        <p:txBody>
          <a:bodyPr wrap="square" rtlCol="0">
            <a:spAutoFit/>
          </a:bodyPr>
          <a:lstStyle/>
          <a:p>
            <a:r>
              <a:rPr lang="en-GB" sz="2400" b="1" dirty="0"/>
              <a:t>Aim</a:t>
            </a:r>
            <a:r>
              <a:rPr lang="en-GB" sz="2400" dirty="0"/>
              <a:t>:</a:t>
            </a:r>
            <a:r>
              <a:rPr lang="en-GB" sz="2400" dirty="0">
                <a:solidFill>
                  <a:srgbClr val="42516F"/>
                </a:solidFill>
              </a:rPr>
              <a:t> </a:t>
            </a:r>
          </a:p>
          <a:p>
            <a:endParaRPr lang="en-GB" sz="2400" dirty="0"/>
          </a:p>
          <a:p>
            <a:endParaRPr lang="en-GB" sz="2400" b="1" dirty="0">
              <a:solidFill>
                <a:srgbClr val="42516F"/>
              </a:solidFill>
            </a:endParaRPr>
          </a:p>
          <a:p>
            <a:endParaRPr lang="en-GB" sz="2400" b="1" dirty="0">
              <a:solidFill>
                <a:srgbClr val="42516F"/>
              </a:solidFill>
            </a:endParaRPr>
          </a:p>
          <a:p>
            <a:endParaRPr lang="en-GB" sz="2400" b="1" dirty="0">
              <a:solidFill>
                <a:srgbClr val="42516F"/>
              </a:solidFill>
            </a:endParaRPr>
          </a:p>
          <a:p>
            <a:r>
              <a:rPr lang="en-GB" sz="2400" b="1" dirty="0"/>
              <a:t>Objectives</a:t>
            </a:r>
            <a:r>
              <a:rPr lang="en-GB" sz="2400" dirty="0"/>
              <a:t>:</a:t>
            </a:r>
          </a:p>
          <a:p>
            <a:pPr marL="457200" indent="-457200">
              <a:lnSpc>
                <a:spcPct val="150000"/>
              </a:lnSpc>
              <a:buAutoNum type="arabicPeriod"/>
            </a:pPr>
            <a:r>
              <a:rPr lang="en-GB" b="1" dirty="0">
                <a:solidFill>
                  <a:srgbClr val="002060"/>
                </a:solidFill>
              </a:rPr>
              <a:t>Describe</a:t>
            </a:r>
            <a:r>
              <a:rPr lang="en-GB" dirty="0">
                <a:solidFill>
                  <a:srgbClr val="002060"/>
                </a:solidFill>
              </a:rPr>
              <a:t> features of inclusive teaching and learning </a:t>
            </a:r>
            <a:r>
              <a:rPr lang="en-GB" b="1" dirty="0">
                <a:solidFill>
                  <a:srgbClr val="002060"/>
                </a:solidFill>
              </a:rPr>
              <a:t>(Unit 302, 1.1</a:t>
            </a:r>
          </a:p>
          <a:p>
            <a:pPr marL="457200" indent="-457200">
              <a:lnSpc>
                <a:spcPct val="150000"/>
              </a:lnSpc>
              <a:buAutoNum type="arabicPeriod"/>
            </a:pPr>
            <a:r>
              <a:rPr lang="en-GB" b="1" dirty="0">
                <a:solidFill>
                  <a:srgbClr val="002060"/>
                </a:solidFill>
              </a:rPr>
              <a:t>Explain </a:t>
            </a:r>
            <a:r>
              <a:rPr lang="en-GB" dirty="0">
                <a:solidFill>
                  <a:srgbClr val="002060"/>
                </a:solidFill>
              </a:rPr>
              <a:t>why it is important to create an inclusive teaching and learning environment </a:t>
            </a:r>
            <a:r>
              <a:rPr lang="en-GB" b="1" dirty="0">
                <a:solidFill>
                  <a:srgbClr val="002060"/>
                </a:solidFill>
              </a:rPr>
              <a:t>( UNIT 302, 2.1)</a:t>
            </a:r>
            <a:endParaRPr lang="en-GB" dirty="0">
              <a:solidFill>
                <a:srgbClr val="002060"/>
              </a:solidFill>
            </a:endParaRPr>
          </a:p>
          <a:p>
            <a:pPr marL="457200" indent="-457200">
              <a:lnSpc>
                <a:spcPct val="150000"/>
              </a:lnSpc>
              <a:buFontTx/>
              <a:buAutoNum type="arabicPeriod"/>
            </a:pPr>
            <a:r>
              <a:rPr lang="en-GB" b="1" dirty="0">
                <a:solidFill>
                  <a:srgbClr val="002060"/>
                </a:solidFill>
              </a:rPr>
              <a:t>Explain</a:t>
            </a:r>
            <a:r>
              <a:rPr lang="en-GB" dirty="0">
                <a:solidFill>
                  <a:srgbClr val="002060"/>
                </a:solidFill>
              </a:rPr>
              <a:t> the importance of identifying and meeting individual learner needs. </a:t>
            </a:r>
            <a:r>
              <a:rPr lang="en-GB" b="1" dirty="0">
                <a:solidFill>
                  <a:srgbClr val="002060"/>
                </a:solidFill>
              </a:rPr>
              <a:t>(UNIT 301, 1.4)</a:t>
            </a:r>
          </a:p>
          <a:p>
            <a:pPr marL="457200" indent="-457200">
              <a:lnSpc>
                <a:spcPct val="150000"/>
              </a:lnSpc>
              <a:buAutoNum type="arabicPeriod"/>
            </a:pPr>
            <a:r>
              <a:rPr lang="en-GB" b="1" dirty="0">
                <a:solidFill>
                  <a:srgbClr val="002060"/>
                </a:solidFill>
              </a:rPr>
              <a:t>Compare</a:t>
            </a:r>
            <a:r>
              <a:rPr lang="en-GB" dirty="0">
                <a:solidFill>
                  <a:srgbClr val="002060"/>
                </a:solidFill>
              </a:rPr>
              <a:t> strengths and limitations of teaching and learning approaches used in own area of specialism in relation to meeting individual learner needs </a:t>
            </a:r>
            <a:r>
              <a:rPr lang="en-GB" b="1" dirty="0">
                <a:solidFill>
                  <a:srgbClr val="002060"/>
                </a:solidFill>
              </a:rPr>
              <a:t>(Unit 302, 1.2)</a:t>
            </a:r>
          </a:p>
          <a:p>
            <a:pPr marL="457200" indent="-457200">
              <a:lnSpc>
                <a:spcPct val="150000"/>
              </a:lnSpc>
              <a:buAutoNum type="arabicPeriod"/>
            </a:pPr>
            <a:r>
              <a:rPr lang="en-GB" b="1" dirty="0">
                <a:solidFill>
                  <a:srgbClr val="002060"/>
                </a:solidFill>
              </a:rPr>
              <a:t>Explain </a:t>
            </a:r>
            <a:r>
              <a:rPr lang="en-GB" dirty="0">
                <a:solidFill>
                  <a:srgbClr val="002060"/>
                </a:solidFill>
              </a:rPr>
              <a:t>why it is important to select teaching and learning approaches, resources and assessment to meet individual learner needs </a:t>
            </a:r>
            <a:r>
              <a:rPr lang="en-GB" b="1" dirty="0">
                <a:solidFill>
                  <a:srgbClr val="002060"/>
                </a:solidFill>
              </a:rPr>
              <a:t>(UNIT 302, 2.2)</a:t>
            </a:r>
          </a:p>
          <a:p>
            <a:pPr marL="457200" indent="-457200">
              <a:lnSpc>
                <a:spcPct val="150000"/>
              </a:lnSpc>
              <a:buFontTx/>
              <a:buAutoNum type="arabicPeriod"/>
            </a:pPr>
            <a:r>
              <a:rPr lang="en-GB" b="1" dirty="0">
                <a:solidFill>
                  <a:srgbClr val="002060"/>
                </a:solidFill>
              </a:rPr>
              <a:t>Explain </a:t>
            </a:r>
            <a:r>
              <a:rPr lang="en-GB" dirty="0">
                <a:solidFill>
                  <a:srgbClr val="002060"/>
                </a:solidFill>
              </a:rPr>
              <a:t>ways to engage and motivate learners</a:t>
            </a:r>
            <a:r>
              <a:rPr lang="en-GB" b="1" dirty="0">
                <a:solidFill>
                  <a:srgbClr val="002060"/>
                </a:solidFill>
              </a:rPr>
              <a:t> (UNIT 302, 2.3)</a:t>
            </a:r>
            <a:r>
              <a:rPr lang="en-GB" dirty="0">
                <a:solidFill>
                  <a:srgbClr val="002060"/>
                </a:solidFill>
              </a:rPr>
              <a:t> </a:t>
            </a:r>
            <a:r>
              <a:rPr lang="en-GB" dirty="0">
                <a:solidFill>
                  <a:srgbClr val="FF0000"/>
                </a:solidFill>
              </a:rPr>
              <a:t> </a:t>
            </a:r>
          </a:p>
          <a:p>
            <a:pPr marL="457200" indent="-457200">
              <a:buAutoNum type="arabicPeriod"/>
            </a:pPr>
            <a:endParaRPr lang="en-GB" b="1" dirty="0">
              <a:solidFill>
                <a:srgbClr val="002060"/>
              </a:solidFill>
            </a:endParaRPr>
          </a:p>
          <a:p>
            <a:pPr marL="457200" indent="-457200">
              <a:buAutoNum type="arabicPeriod"/>
            </a:pPr>
            <a:endParaRPr lang="en-GB" sz="1600" b="1" dirty="0">
              <a:solidFill>
                <a:srgbClr val="002060"/>
              </a:solidFill>
            </a:endParaRP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273221646"/>
              </p:ext>
            </p:extLst>
          </p:nvPr>
        </p:nvGraphicFramePr>
        <p:xfrm>
          <a:off x="1006867" y="0"/>
          <a:ext cx="11065268" cy="1127760"/>
        </p:xfrm>
        <a:graphic>
          <a:graphicData uri="http://schemas.openxmlformats.org/drawingml/2006/table">
            <a:tbl>
              <a:tblPr firstRow="1" firstCol="1" lastRow="1" lastCol="1" bandRow="1" bandCol="1">
                <a:tableStyleId>{5C22544A-7EE6-4342-B048-85BDC9FD1C3A}</a:tableStyleId>
              </a:tblPr>
              <a:tblGrid>
                <a:gridCol w="11065268">
                  <a:extLst>
                    <a:ext uri="{9D8B030D-6E8A-4147-A177-3AD203B41FA5}">
                      <a16:colId xmlns:a16="http://schemas.microsoft.com/office/drawing/2014/main" val="616870664"/>
                    </a:ext>
                  </a:extLst>
                </a:gridCol>
              </a:tblGrid>
              <a:tr h="45720">
                <a:tc>
                  <a:txBody>
                    <a:bodyPr/>
                    <a:lstStyle/>
                    <a:p>
                      <a:pPr>
                        <a:spcAft>
                          <a:spcPts val="0"/>
                        </a:spcAft>
                      </a:pPr>
                      <a:r>
                        <a:rPr lang="en-GB" sz="1100" dirty="0">
                          <a:effectLst/>
                        </a:rPr>
                        <a:t> </a:t>
                      </a:r>
                      <a:endParaRPr lang="en-GB" sz="1400" dirty="0">
                        <a:solidFill>
                          <a:schemeClr val="tx1"/>
                        </a:solidFill>
                        <a:effectLst/>
                      </a:endParaRPr>
                    </a:p>
                    <a:p>
                      <a:pPr>
                        <a:spcAft>
                          <a:spcPts val="0"/>
                        </a:spcAft>
                      </a:pPr>
                      <a:r>
                        <a:rPr lang="en-GB" sz="2000" dirty="0">
                          <a:solidFill>
                            <a:srgbClr val="002060"/>
                          </a:solidFill>
                          <a:effectLst/>
                        </a:rPr>
                        <a:t>To give students knowledge of inclusive teaching and learning</a:t>
                      </a:r>
                      <a:r>
                        <a:rPr lang="en-GB" sz="2000" baseline="0" dirty="0">
                          <a:solidFill>
                            <a:srgbClr val="002060"/>
                          </a:solidFill>
                          <a:effectLst/>
                        </a:rPr>
                        <a:t> approaches</a:t>
                      </a:r>
                      <a:r>
                        <a:rPr lang="en-GB" sz="2000" dirty="0">
                          <a:solidFill>
                            <a:srgbClr val="002060"/>
                          </a:solidFill>
                          <a:effectLst/>
                        </a:rPr>
                        <a:t> in Education and Training (unit 301,302, AET)</a:t>
                      </a:r>
                      <a:r>
                        <a:rPr lang="en-GB" sz="1100" dirty="0">
                          <a:solidFill>
                            <a:srgbClr val="002060"/>
                          </a:solidFill>
                          <a:effectLst/>
                        </a:rPr>
                        <a:t> </a:t>
                      </a:r>
                    </a:p>
                    <a:p>
                      <a:pPr>
                        <a:spcAft>
                          <a:spcPts val="0"/>
                        </a:spcAft>
                      </a:pPr>
                      <a:endParaRPr lang="en-GB" sz="1100" dirty="0">
                        <a:effectLst/>
                        <a:latin typeface="Times New Roman" panose="02020603050405020304" pitchFamily="18" charset="0"/>
                        <a:ea typeface="Times New Roman" panose="02020603050405020304" pitchFamily="18" charset="0"/>
                      </a:endParaRPr>
                    </a:p>
                    <a:p>
                      <a:pPr>
                        <a:spcAft>
                          <a:spcPts val="0"/>
                        </a:spcAft>
                      </a:pPr>
                      <a:endParaRPr lang="en-GB" sz="1200" dirty="0">
                        <a:effectLst/>
                        <a:latin typeface="Times New Roman" panose="02020603050405020304" pitchFamily="18" charset="0"/>
                        <a:ea typeface="Times New Roman" panose="02020603050405020304" pitchFamily="18" charset="0"/>
                      </a:endParaRPr>
                    </a:p>
                  </a:txBody>
                  <a:tcPr marL="68580" marR="68580" marT="0" marB="0">
                    <a:solidFill>
                      <a:schemeClr val="bg1"/>
                    </a:solidFill>
                  </a:tcPr>
                </a:tc>
                <a:extLst>
                  <a:ext uri="{0D108BD9-81ED-4DB2-BD59-A6C34878D82A}">
                    <a16:rowId xmlns:a16="http://schemas.microsoft.com/office/drawing/2014/main" val="767542067"/>
                  </a:ext>
                </a:extLst>
              </a:tr>
            </a:tbl>
          </a:graphicData>
        </a:graphic>
      </p:graphicFrame>
    </p:spTree>
    <p:extLst>
      <p:ext uri="{BB962C8B-B14F-4D97-AF65-F5344CB8AC3E}">
        <p14:creationId xmlns:p14="http://schemas.microsoft.com/office/powerpoint/2010/main" val="2767779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5363</TotalTime>
  <Words>1502</Words>
  <Application>Microsoft Office PowerPoint</Application>
  <PresentationFormat>Widescreen</PresentationFormat>
  <Paragraphs>154</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Harris,Shairon swp51360</dc:creator>
  <cp:lastModifiedBy>Harris,Shairon swp51360</cp:lastModifiedBy>
  <cp:revision>88</cp:revision>
  <dcterms:created xsi:type="dcterms:W3CDTF">2018-01-30T11:09:50Z</dcterms:created>
  <dcterms:modified xsi:type="dcterms:W3CDTF">2021-04-20T12:21:13Z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7658cf28-8fe2-47f6-8d82-10c445d90cc3</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2021-04-20T12:21:13Z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a7ac3baa-9621-4154-904f-6f06d6721de5</vt:lpwstr>
  </property>
  <property fmtid="{D5CDD505-2E9C-101B-9397-08002B2CF9AE}" pid="11" name="MSIP_Label_66cf8fe5-b7b7-4df7-b38d-1c61ac2f6639_ContentBits">
    <vt:lpwstr>0</vt:lpwstr>
  </property>
</Properties>
</file>