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1" r:id="rId5"/>
  </p:sldMasterIdLst>
  <p:notesMasterIdLst>
    <p:notesMasterId r:id="rId46"/>
  </p:notesMasterIdLst>
  <p:sldIdLst>
    <p:sldId id="365" r:id="rId6"/>
    <p:sldId id="257" r:id="rId7"/>
    <p:sldId id="284" r:id="rId8"/>
    <p:sldId id="285" r:id="rId9"/>
    <p:sldId id="286" r:id="rId10"/>
    <p:sldId id="287" r:id="rId11"/>
    <p:sldId id="282" r:id="rId12"/>
    <p:sldId id="259" r:id="rId13"/>
    <p:sldId id="260" r:id="rId14"/>
    <p:sldId id="299" r:id="rId15"/>
    <p:sldId id="261" r:id="rId16"/>
    <p:sldId id="265" r:id="rId17"/>
    <p:sldId id="266" r:id="rId18"/>
    <p:sldId id="258" r:id="rId19"/>
    <p:sldId id="263" r:id="rId20"/>
    <p:sldId id="275" r:id="rId21"/>
    <p:sldId id="276" r:id="rId22"/>
    <p:sldId id="277" r:id="rId23"/>
    <p:sldId id="278" r:id="rId24"/>
    <p:sldId id="279" r:id="rId25"/>
    <p:sldId id="288" r:id="rId26"/>
    <p:sldId id="289" r:id="rId27"/>
    <p:sldId id="290" r:id="rId28"/>
    <p:sldId id="291" r:id="rId29"/>
    <p:sldId id="295" r:id="rId30"/>
    <p:sldId id="296" r:id="rId31"/>
    <p:sldId id="280" r:id="rId32"/>
    <p:sldId id="298" r:id="rId33"/>
    <p:sldId id="297" r:id="rId34"/>
    <p:sldId id="300" r:id="rId35"/>
    <p:sldId id="292" r:id="rId36"/>
    <p:sldId id="301" r:id="rId37"/>
    <p:sldId id="303" r:id="rId38"/>
    <p:sldId id="268" r:id="rId39"/>
    <p:sldId id="270" r:id="rId40"/>
    <p:sldId id="271" r:id="rId41"/>
    <p:sldId id="269" r:id="rId42"/>
    <p:sldId id="273" r:id="rId43"/>
    <p:sldId id="281" r:id="rId44"/>
    <p:sldId id="304" r:id="rId4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3EFDC-C3BF-BBD6-0F9E-77669DEBBCC8}" v="2" dt="2023-09-14T13:22:33.144"/>
    <p1510:client id="{C49357ED-5D68-8703-1A61-14EECA0B8001}" v="1" dt="2023-09-11T15:53:21.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306" y="5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viewProps" Target="viewProps.xml"/><Relationship Id="rId8" Type="http://schemas.openxmlformats.org/officeDocument/2006/relationships/slide" Target="slides/slide3.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notesMaster" Target="notesMasters/notesMaster1.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8CB88C-1FB6-46BF-9249-63B5F777F9C1}"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027C745B-76ED-4E3F-A2AC-53F516F7FD4C}">
      <dgm:prSet/>
      <dgm:spPr/>
      <dgm:t>
        <a:bodyPr/>
        <a:lstStyle/>
        <a:p>
          <a:r>
            <a:rPr lang="en-GB"/>
            <a:t>Working Ethically and professionally in Youth Work.</a:t>
          </a:r>
          <a:endParaRPr lang="en-US"/>
        </a:p>
      </dgm:t>
    </dgm:pt>
    <dgm:pt modelId="{42BEB576-73A0-4261-98A6-E51A1CD75C71}" type="parTrans" cxnId="{7E27ED09-CB6A-47A3-9FEC-28B74B34CCD1}">
      <dgm:prSet/>
      <dgm:spPr/>
      <dgm:t>
        <a:bodyPr/>
        <a:lstStyle/>
        <a:p>
          <a:endParaRPr lang="en-US"/>
        </a:p>
      </dgm:t>
    </dgm:pt>
    <dgm:pt modelId="{258F5AB7-D611-4E6C-A63F-1B8CDD2AF0EC}" type="sibTrans" cxnId="{7E27ED09-CB6A-47A3-9FEC-28B74B34CCD1}">
      <dgm:prSet/>
      <dgm:spPr/>
      <dgm:t>
        <a:bodyPr/>
        <a:lstStyle/>
        <a:p>
          <a:endParaRPr lang="en-US"/>
        </a:p>
      </dgm:t>
    </dgm:pt>
    <dgm:pt modelId="{8B5705B6-0D5A-4446-A7D5-982442DC7D4D}">
      <dgm:prSet/>
      <dgm:spPr/>
      <dgm:t>
        <a:bodyPr/>
        <a:lstStyle/>
        <a:p>
          <a:r>
            <a:rPr lang="en-GB"/>
            <a:t>The Current Climate and implications for Youth Work practice.</a:t>
          </a:r>
          <a:endParaRPr lang="en-US"/>
        </a:p>
      </dgm:t>
    </dgm:pt>
    <dgm:pt modelId="{3D640AD6-24F5-4C78-AC2A-BFBBB687B682}" type="parTrans" cxnId="{8E91F5B6-6A80-436A-B14D-989CA4A9A8DA}">
      <dgm:prSet/>
      <dgm:spPr/>
      <dgm:t>
        <a:bodyPr/>
        <a:lstStyle/>
        <a:p>
          <a:endParaRPr lang="en-US"/>
        </a:p>
      </dgm:t>
    </dgm:pt>
    <dgm:pt modelId="{1CEC3D83-68A3-4141-B01B-B897BB5C95C0}" type="sibTrans" cxnId="{8E91F5B6-6A80-436A-B14D-989CA4A9A8DA}">
      <dgm:prSet/>
      <dgm:spPr/>
      <dgm:t>
        <a:bodyPr/>
        <a:lstStyle/>
        <a:p>
          <a:endParaRPr lang="en-US"/>
        </a:p>
      </dgm:t>
    </dgm:pt>
    <dgm:pt modelId="{92869C34-B43C-4F37-AD33-19318FAF0D24}">
      <dgm:prSet/>
      <dgm:spPr/>
      <dgm:t>
        <a:bodyPr/>
        <a:lstStyle/>
        <a:p>
          <a:r>
            <a:rPr lang="en-GB"/>
            <a:t>The importance of a Youth Work Identity.</a:t>
          </a:r>
          <a:endParaRPr lang="en-US"/>
        </a:p>
      </dgm:t>
    </dgm:pt>
    <dgm:pt modelId="{BE7260D9-307B-453E-AD87-9494D68F50B8}" type="parTrans" cxnId="{817D74FA-20CB-43ED-8544-C0B62B89953C}">
      <dgm:prSet/>
      <dgm:spPr/>
      <dgm:t>
        <a:bodyPr/>
        <a:lstStyle/>
        <a:p>
          <a:endParaRPr lang="en-US"/>
        </a:p>
      </dgm:t>
    </dgm:pt>
    <dgm:pt modelId="{2224ED46-C735-4FE4-A71E-5E42D66D1D77}" type="sibTrans" cxnId="{817D74FA-20CB-43ED-8544-C0B62B89953C}">
      <dgm:prSet/>
      <dgm:spPr/>
      <dgm:t>
        <a:bodyPr/>
        <a:lstStyle/>
        <a:p>
          <a:endParaRPr lang="en-US"/>
        </a:p>
      </dgm:t>
    </dgm:pt>
    <dgm:pt modelId="{B29F635C-14D6-44AF-8AFA-500D5153FCAD}">
      <dgm:prSet/>
      <dgm:spPr/>
      <dgm:t>
        <a:bodyPr/>
        <a:lstStyle/>
        <a:p>
          <a:r>
            <a:rPr lang="en-GB" dirty="0"/>
            <a:t>Ethical dilemmas in Youth Work and examples.</a:t>
          </a:r>
          <a:endParaRPr lang="en-US" dirty="0"/>
        </a:p>
      </dgm:t>
    </dgm:pt>
    <dgm:pt modelId="{C3EE9C64-9B94-4BE9-A50B-174CC1A2747C}" type="parTrans" cxnId="{8603F725-904B-49B3-92CC-6DF816009DDC}">
      <dgm:prSet/>
      <dgm:spPr/>
      <dgm:t>
        <a:bodyPr/>
        <a:lstStyle/>
        <a:p>
          <a:endParaRPr lang="en-US"/>
        </a:p>
      </dgm:t>
    </dgm:pt>
    <dgm:pt modelId="{E81BECEE-F467-4956-8114-0A7590943E57}" type="sibTrans" cxnId="{8603F725-904B-49B3-92CC-6DF816009DDC}">
      <dgm:prSet/>
      <dgm:spPr/>
      <dgm:t>
        <a:bodyPr/>
        <a:lstStyle/>
        <a:p>
          <a:endParaRPr lang="en-US"/>
        </a:p>
      </dgm:t>
    </dgm:pt>
    <dgm:pt modelId="{B9AB85B8-47A7-40EF-8EE4-4A9541E05F8B}" type="pres">
      <dgm:prSet presAssocID="{DE8CB88C-1FB6-46BF-9249-63B5F777F9C1}" presName="vert0" presStyleCnt="0">
        <dgm:presLayoutVars>
          <dgm:dir/>
          <dgm:animOne val="branch"/>
          <dgm:animLvl val="lvl"/>
        </dgm:presLayoutVars>
      </dgm:prSet>
      <dgm:spPr/>
    </dgm:pt>
    <dgm:pt modelId="{ABA4B5E9-3F2C-45D5-9D2E-81C78E6E0DA9}" type="pres">
      <dgm:prSet presAssocID="{027C745B-76ED-4E3F-A2AC-53F516F7FD4C}" presName="thickLine" presStyleLbl="alignNode1" presStyleIdx="0" presStyleCnt="4"/>
      <dgm:spPr/>
    </dgm:pt>
    <dgm:pt modelId="{81937482-CCE8-4A37-89E3-0712D0EE41EE}" type="pres">
      <dgm:prSet presAssocID="{027C745B-76ED-4E3F-A2AC-53F516F7FD4C}" presName="horz1" presStyleCnt="0"/>
      <dgm:spPr/>
    </dgm:pt>
    <dgm:pt modelId="{7839522D-7C81-4071-8C9E-7CAA1D174E0F}" type="pres">
      <dgm:prSet presAssocID="{027C745B-76ED-4E3F-A2AC-53F516F7FD4C}" presName="tx1" presStyleLbl="revTx" presStyleIdx="0" presStyleCnt="4"/>
      <dgm:spPr/>
    </dgm:pt>
    <dgm:pt modelId="{9FF35D94-D057-47BF-9427-5560058FB12A}" type="pres">
      <dgm:prSet presAssocID="{027C745B-76ED-4E3F-A2AC-53F516F7FD4C}" presName="vert1" presStyleCnt="0"/>
      <dgm:spPr/>
    </dgm:pt>
    <dgm:pt modelId="{976DD515-9322-4E02-A31C-1F6BED77395E}" type="pres">
      <dgm:prSet presAssocID="{8B5705B6-0D5A-4446-A7D5-982442DC7D4D}" presName="thickLine" presStyleLbl="alignNode1" presStyleIdx="1" presStyleCnt="4"/>
      <dgm:spPr/>
    </dgm:pt>
    <dgm:pt modelId="{08AEEE11-CBD6-4B8A-B9A9-19A857FF92FC}" type="pres">
      <dgm:prSet presAssocID="{8B5705B6-0D5A-4446-A7D5-982442DC7D4D}" presName="horz1" presStyleCnt="0"/>
      <dgm:spPr/>
    </dgm:pt>
    <dgm:pt modelId="{56DF3B2D-1840-48BA-81D4-65FC06DF238C}" type="pres">
      <dgm:prSet presAssocID="{8B5705B6-0D5A-4446-A7D5-982442DC7D4D}" presName="tx1" presStyleLbl="revTx" presStyleIdx="1" presStyleCnt="4"/>
      <dgm:spPr/>
    </dgm:pt>
    <dgm:pt modelId="{63CAD52C-6E4E-4752-B0AB-9C3BD0B37012}" type="pres">
      <dgm:prSet presAssocID="{8B5705B6-0D5A-4446-A7D5-982442DC7D4D}" presName="vert1" presStyleCnt="0"/>
      <dgm:spPr/>
    </dgm:pt>
    <dgm:pt modelId="{E28FE967-4B4C-48F3-BF83-4D47BF480615}" type="pres">
      <dgm:prSet presAssocID="{92869C34-B43C-4F37-AD33-19318FAF0D24}" presName="thickLine" presStyleLbl="alignNode1" presStyleIdx="2" presStyleCnt="4"/>
      <dgm:spPr/>
    </dgm:pt>
    <dgm:pt modelId="{CB272CCA-0A4A-4D41-A811-40ED4BDE7EDB}" type="pres">
      <dgm:prSet presAssocID="{92869C34-B43C-4F37-AD33-19318FAF0D24}" presName="horz1" presStyleCnt="0"/>
      <dgm:spPr/>
    </dgm:pt>
    <dgm:pt modelId="{1AB04FFB-B17F-454B-8F7D-DF75F64C12C3}" type="pres">
      <dgm:prSet presAssocID="{92869C34-B43C-4F37-AD33-19318FAF0D24}" presName="tx1" presStyleLbl="revTx" presStyleIdx="2" presStyleCnt="4"/>
      <dgm:spPr/>
    </dgm:pt>
    <dgm:pt modelId="{6380AD4B-755E-4E8B-A8F1-B651B8EA8E91}" type="pres">
      <dgm:prSet presAssocID="{92869C34-B43C-4F37-AD33-19318FAF0D24}" presName="vert1" presStyleCnt="0"/>
      <dgm:spPr/>
    </dgm:pt>
    <dgm:pt modelId="{60D4AF54-716A-4D9E-BB36-68BF7058FA57}" type="pres">
      <dgm:prSet presAssocID="{B29F635C-14D6-44AF-8AFA-500D5153FCAD}" presName="thickLine" presStyleLbl="alignNode1" presStyleIdx="3" presStyleCnt="4"/>
      <dgm:spPr/>
    </dgm:pt>
    <dgm:pt modelId="{E7CA109A-4FFD-42E3-AB70-E728CC083AF2}" type="pres">
      <dgm:prSet presAssocID="{B29F635C-14D6-44AF-8AFA-500D5153FCAD}" presName="horz1" presStyleCnt="0"/>
      <dgm:spPr/>
    </dgm:pt>
    <dgm:pt modelId="{2B71633B-1FF3-43EE-A2F9-4272032B0C9C}" type="pres">
      <dgm:prSet presAssocID="{B29F635C-14D6-44AF-8AFA-500D5153FCAD}" presName="tx1" presStyleLbl="revTx" presStyleIdx="3" presStyleCnt="4"/>
      <dgm:spPr/>
    </dgm:pt>
    <dgm:pt modelId="{FDB97086-0777-465D-A3C3-620FF341D313}" type="pres">
      <dgm:prSet presAssocID="{B29F635C-14D6-44AF-8AFA-500D5153FCAD}" presName="vert1" presStyleCnt="0"/>
      <dgm:spPr/>
    </dgm:pt>
  </dgm:ptLst>
  <dgm:cxnLst>
    <dgm:cxn modelId="{7E27ED09-CB6A-47A3-9FEC-28B74B34CCD1}" srcId="{DE8CB88C-1FB6-46BF-9249-63B5F777F9C1}" destId="{027C745B-76ED-4E3F-A2AC-53F516F7FD4C}" srcOrd="0" destOrd="0" parTransId="{42BEB576-73A0-4261-98A6-E51A1CD75C71}" sibTransId="{258F5AB7-D611-4E6C-A63F-1B8CDD2AF0EC}"/>
    <dgm:cxn modelId="{F3CDF123-0D01-4224-9B90-92DE9894F95E}" type="presOf" srcId="{DE8CB88C-1FB6-46BF-9249-63B5F777F9C1}" destId="{B9AB85B8-47A7-40EF-8EE4-4A9541E05F8B}" srcOrd="0" destOrd="0" presId="urn:microsoft.com/office/officeart/2008/layout/LinedList"/>
    <dgm:cxn modelId="{8603F725-904B-49B3-92CC-6DF816009DDC}" srcId="{DE8CB88C-1FB6-46BF-9249-63B5F777F9C1}" destId="{B29F635C-14D6-44AF-8AFA-500D5153FCAD}" srcOrd="3" destOrd="0" parTransId="{C3EE9C64-9B94-4BE9-A50B-174CC1A2747C}" sibTransId="{E81BECEE-F467-4956-8114-0A7590943E57}"/>
    <dgm:cxn modelId="{4243DF3B-1A49-4441-A681-DFA9A3E8B7C6}" type="presOf" srcId="{B29F635C-14D6-44AF-8AFA-500D5153FCAD}" destId="{2B71633B-1FF3-43EE-A2F9-4272032B0C9C}" srcOrd="0" destOrd="0" presId="urn:microsoft.com/office/officeart/2008/layout/LinedList"/>
    <dgm:cxn modelId="{A30F674A-0561-451A-B647-8CE8D8CEE9C8}" type="presOf" srcId="{027C745B-76ED-4E3F-A2AC-53F516F7FD4C}" destId="{7839522D-7C81-4071-8C9E-7CAA1D174E0F}" srcOrd="0" destOrd="0" presId="urn:microsoft.com/office/officeart/2008/layout/LinedList"/>
    <dgm:cxn modelId="{14126D53-5F97-4F3D-AA50-419EA481694B}" type="presOf" srcId="{8B5705B6-0D5A-4446-A7D5-982442DC7D4D}" destId="{56DF3B2D-1840-48BA-81D4-65FC06DF238C}" srcOrd="0" destOrd="0" presId="urn:microsoft.com/office/officeart/2008/layout/LinedList"/>
    <dgm:cxn modelId="{8E138583-EB6B-4E44-8FA1-5B215A6C09B4}" type="presOf" srcId="{92869C34-B43C-4F37-AD33-19318FAF0D24}" destId="{1AB04FFB-B17F-454B-8F7D-DF75F64C12C3}" srcOrd="0" destOrd="0" presId="urn:microsoft.com/office/officeart/2008/layout/LinedList"/>
    <dgm:cxn modelId="{8E91F5B6-6A80-436A-B14D-989CA4A9A8DA}" srcId="{DE8CB88C-1FB6-46BF-9249-63B5F777F9C1}" destId="{8B5705B6-0D5A-4446-A7D5-982442DC7D4D}" srcOrd="1" destOrd="0" parTransId="{3D640AD6-24F5-4C78-AC2A-BFBBB687B682}" sibTransId="{1CEC3D83-68A3-4141-B01B-B897BB5C95C0}"/>
    <dgm:cxn modelId="{817D74FA-20CB-43ED-8544-C0B62B89953C}" srcId="{DE8CB88C-1FB6-46BF-9249-63B5F777F9C1}" destId="{92869C34-B43C-4F37-AD33-19318FAF0D24}" srcOrd="2" destOrd="0" parTransId="{BE7260D9-307B-453E-AD87-9494D68F50B8}" sibTransId="{2224ED46-C735-4FE4-A71E-5E42D66D1D77}"/>
    <dgm:cxn modelId="{BD2AA33D-B665-4ED7-853F-45AFDB59D0DA}" type="presParOf" srcId="{B9AB85B8-47A7-40EF-8EE4-4A9541E05F8B}" destId="{ABA4B5E9-3F2C-45D5-9D2E-81C78E6E0DA9}" srcOrd="0" destOrd="0" presId="urn:microsoft.com/office/officeart/2008/layout/LinedList"/>
    <dgm:cxn modelId="{D5B09897-D863-4717-BC94-9A057DD90CEF}" type="presParOf" srcId="{B9AB85B8-47A7-40EF-8EE4-4A9541E05F8B}" destId="{81937482-CCE8-4A37-89E3-0712D0EE41EE}" srcOrd="1" destOrd="0" presId="urn:microsoft.com/office/officeart/2008/layout/LinedList"/>
    <dgm:cxn modelId="{2A0C68B0-73A1-4156-B7ED-F8DCC929FED0}" type="presParOf" srcId="{81937482-CCE8-4A37-89E3-0712D0EE41EE}" destId="{7839522D-7C81-4071-8C9E-7CAA1D174E0F}" srcOrd="0" destOrd="0" presId="urn:microsoft.com/office/officeart/2008/layout/LinedList"/>
    <dgm:cxn modelId="{567FF06F-D175-4279-8694-E76EA2925F87}" type="presParOf" srcId="{81937482-CCE8-4A37-89E3-0712D0EE41EE}" destId="{9FF35D94-D057-47BF-9427-5560058FB12A}" srcOrd="1" destOrd="0" presId="urn:microsoft.com/office/officeart/2008/layout/LinedList"/>
    <dgm:cxn modelId="{2793027A-6A58-4CE4-A532-EE629F87082A}" type="presParOf" srcId="{B9AB85B8-47A7-40EF-8EE4-4A9541E05F8B}" destId="{976DD515-9322-4E02-A31C-1F6BED77395E}" srcOrd="2" destOrd="0" presId="urn:microsoft.com/office/officeart/2008/layout/LinedList"/>
    <dgm:cxn modelId="{3C28FDA1-3B46-4E76-A491-C4993495C050}" type="presParOf" srcId="{B9AB85B8-47A7-40EF-8EE4-4A9541E05F8B}" destId="{08AEEE11-CBD6-4B8A-B9A9-19A857FF92FC}" srcOrd="3" destOrd="0" presId="urn:microsoft.com/office/officeart/2008/layout/LinedList"/>
    <dgm:cxn modelId="{B11DFD98-7930-4558-9DFD-B14E11FD319C}" type="presParOf" srcId="{08AEEE11-CBD6-4B8A-B9A9-19A857FF92FC}" destId="{56DF3B2D-1840-48BA-81D4-65FC06DF238C}" srcOrd="0" destOrd="0" presId="urn:microsoft.com/office/officeart/2008/layout/LinedList"/>
    <dgm:cxn modelId="{B4FA1410-98BD-427C-8B35-450D21BE4BC6}" type="presParOf" srcId="{08AEEE11-CBD6-4B8A-B9A9-19A857FF92FC}" destId="{63CAD52C-6E4E-4752-B0AB-9C3BD0B37012}" srcOrd="1" destOrd="0" presId="urn:microsoft.com/office/officeart/2008/layout/LinedList"/>
    <dgm:cxn modelId="{6006E5C2-CF5A-4758-8669-9552F95F60B6}" type="presParOf" srcId="{B9AB85B8-47A7-40EF-8EE4-4A9541E05F8B}" destId="{E28FE967-4B4C-48F3-BF83-4D47BF480615}" srcOrd="4" destOrd="0" presId="urn:microsoft.com/office/officeart/2008/layout/LinedList"/>
    <dgm:cxn modelId="{1BE511C6-9D9F-4E55-ABBD-1E6672A9E788}" type="presParOf" srcId="{B9AB85B8-47A7-40EF-8EE4-4A9541E05F8B}" destId="{CB272CCA-0A4A-4D41-A811-40ED4BDE7EDB}" srcOrd="5" destOrd="0" presId="urn:microsoft.com/office/officeart/2008/layout/LinedList"/>
    <dgm:cxn modelId="{5D321E1D-B8A6-4204-BD8C-D9EA0F684600}" type="presParOf" srcId="{CB272CCA-0A4A-4D41-A811-40ED4BDE7EDB}" destId="{1AB04FFB-B17F-454B-8F7D-DF75F64C12C3}" srcOrd="0" destOrd="0" presId="urn:microsoft.com/office/officeart/2008/layout/LinedList"/>
    <dgm:cxn modelId="{DF25954C-344A-4239-AA39-B86A50F1D884}" type="presParOf" srcId="{CB272CCA-0A4A-4D41-A811-40ED4BDE7EDB}" destId="{6380AD4B-755E-4E8B-A8F1-B651B8EA8E91}" srcOrd="1" destOrd="0" presId="urn:microsoft.com/office/officeart/2008/layout/LinedList"/>
    <dgm:cxn modelId="{D7879271-0DF4-4AE6-A962-73AFABB8A10D}" type="presParOf" srcId="{B9AB85B8-47A7-40EF-8EE4-4A9541E05F8B}" destId="{60D4AF54-716A-4D9E-BB36-68BF7058FA57}" srcOrd="6" destOrd="0" presId="urn:microsoft.com/office/officeart/2008/layout/LinedList"/>
    <dgm:cxn modelId="{617BC278-A8A0-479D-B513-170674A6427A}" type="presParOf" srcId="{B9AB85B8-47A7-40EF-8EE4-4A9541E05F8B}" destId="{E7CA109A-4FFD-42E3-AB70-E728CC083AF2}" srcOrd="7" destOrd="0" presId="urn:microsoft.com/office/officeart/2008/layout/LinedList"/>
    <dgm:cxn modelId="{6FB10B05-D6B8-483D-B511-B1502ECD5767}" type="presParOf" srcId="{E7CA109A-4FFD-42E3-AB70-E728CC083AF2}" destId="{2B71633B-1FF3-43EE-A2F9-4272032B0C9C}" srcOrd="0" destOrd="0" presId="urn:microsoft.com/office/officeart/2008/layout/LinedList"/>
    <dgm:cxn modelId="{B5DA62B7-6D0F-4B1F-B41D-F2BC938F443A}" type="presParOf" srcId="{E7CA109A-4FFD-42E3-AB70-E728CC083AF2}" destId="{FDB97086-0777-465D-A3C3-620FF341D31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449B2EF-08FA-48AB-B77B-F57D49FC62C2}" type="doc">
      <dgm:prSet loTypeId="urn:microsoft.com/office/officeart/2005/8/layout/vList2" loCatId="list" qsTypeId="urn:microsoft.com/office/officeart/2005/8/quickstyle/simple1" qsCatId="simple" csTypeId="urn:microsoft.com/office/officeart/2005/8/colors/accent3_2" csCatId="accent3" phldr="1"/>
      <dgm:spPr/>
      <dgm:t>
        <a:bodyPr/>
        <a:lstStyle/>
        <a:p>
          <a:endParaRPr lang="en-US"/>
        </a:p>
      </dgm:t>
    </dgm:pt>
    <dgm:pt modelId="{CF08C5FE-46D3-4B81-A86F-7FF5408B1F53}">
      <dgm:prSet/>
      <dgm:spPr/>
      <dgm:t>
        <a:bodyPr/>
        <a:lstStyle/>
        <a:p>
          <a:r>
            <a:rPr lang="en-GB" dirty="0"/>
            <a:t>The intention of the lecture today is to engage in a conversation about the core ethics of Youth Work as a profession. </a:t>
          </a:r>
          <a:endParaRPr lang="en-US" dirty="0"/>
        </a:p>
      </dgm:t>
    </dgm:pt>
    <dgm:pt modelId="{CB392504-4117-49DD-884F-0AB5BD82D95D}" type="parTrans" cxnId="{D3D5ADE4-8F4D-47B3-B44E-6FB5DBC790FC}">
      <dgm:prSet/>
      <dgm:spPr/>
      <dgm:t>
        <a:bodyPr/>
        <a:lstStyle/>
        <a:p>
          <a:endParaRPr lang="en-US"/>
        </a:p>
      </dgm:t>
    </dgm:pt>
    <dgm:pt modelId="{0031BCAC-E345-4F55-A71B-7481BCAE482F}" type="sibTrans" cxnId="{D3D5ADE4-8F4D-47B3-B44E-6FB5DBC790FC}">
      <dgm:prSet/>
      <dgm:spPr/>
      <dgm:t>
        <a:bodyPr/>
        <a:lstStyle/>
        <a:p>
          <a:endParaRPr lang="en-US"/>
        </a:p>
      </dgm:t>
    </dgm:pt>
    <dgm:pt modelId="{6E2D716A-1014-4EF9-8BF5-6E0C5210D015}">
      <dgm:prSet/>
      <dgm:spPr/>
      <dgm:t>
        <a:bodyPr/>
        <a:lstStyle/>
        <a:p>
          <a:r>
            <a:rPr lang="en-GB"/>
            <a:t>The ethical dimension is never far from the surface for Youth Workers. </a:t>
          </a:r>
          <a:endParaRPr lang="en-US"/>
        </a:p>
      </dgm:t>
    </dgm:pt>
    <dgm:pt modelId="{7DD66ADF-2D60-4F28-AED7-FD6245DC68BA}" type="parTrans" cxnId="{FD040CDB-70EB-4DC7-8B02-CD36B8DA31A3}">
      <dgm:prSet/>
      <dgm:spPr/>
      <dgm:t>
        <a:bodyPr/>
        <a:lstStyle/>
        <a:p>
          <a:endParaRPr lang="en-US"/>
        </a:p>
      </dgm:t>
    </dgm:pt>
    <dgm:pt modelId="{5D5B0FB8-D5DA-49E9-94AF-319C27167633}" type="sibTrans" cxnId="{FD040CDB-70EB-4DC7-8B02-CD36B8DA31A3}">
      <dgm:prSet/>
      <dgm:spPr/>
      <dgm:t>
        <a:bodyPr/>
        <a:lstStyle/>
        <a:p>
          <a:endParaRPr lang="en-US"/>
        </a:p>
      </dgm:t>
    </dgm:pt>
    <dgm:pt modelId="{C0C3E9B2-A21B-4BAB-ABFE-1A981C638AFD}">
      <dgm:prSet/>
      <dgm:spPr/>
      <dgm:t>
        <a:bodyPr/>
        <a:lstStyle/>
        <a:p>
          <a:r>
            <a:rPr lang="en-GB"/>
            <a:t>Everything that Youth Work claims to do and to be for young people are about the ethics of the situation. </a:t>
          </a:r>
          <a:endParaRPr lang="en-US"/>
        </a:p>
      </dgm:t>
    </dgm:pt>
    <dgm:pt modelId="{486B318C-05A5-42B9-A02F-7B4574F5DBD9}" type="parTrans" cxnId="{03B63333-BC4B-4392-B77B-8F5C61BC8F21}">
      <dgm:prSet/>
      <dgm:spPr/>
      <dgm:t>
        <a:bodyPr/>
        <a:lstStyle/>
        <a:p>
          <a:endParaRPr lang="en-US"/>
        </a:p>
      </dgm:t>
    </dgm:pt>
    <dgm:pt modelId="{D332BF7B-4FE8-45B3-9AB5-CD2C9A0D5C86}" type="sibTrans" cxnId="{03B63333-BC4B-4392-B77B-8F5C61BC8F21}">
      <dgm:prSet/>
      <dgm:spPr/>
      <dgm:t>
        <a:bodyPr/>
        <a:lstStyle/>
        <a:p>
          <a:endParaRPr lang="en-US"/>
        </a:p>
      </dgm:t>
    </dgm:pt>
    <dgm:pt modelId="{793AEF0E-492C-40C3-8E18-C53DE5FE29C0}">
      <dgm:prSet/>
      <dgm:spPr/>
      <dgm:t>
        <a:bodyPr/>
        <a:lstStyle/>
        <a:p>
          <a:r>
            <a:rPr lang="en-GB"/>
            <a:t>Social justice is an ethical requirement.</a:t>
          </a:r>
          <a:endParaRPr lang="en-US"/>
        </a:p>
      </dgm:t>
    </dgm:pt>
    <dgm:pt modelId="{40893CEC-416F-4412-89B3-0E7969796493}" type="parTrans" cxnId="{1F883876-4558-4DE1-B3DB-2C898DCB1E15}">
      <dgm:prSet/>
      <dgm:spPr/>
      <dgm:t>
        <a:bodyPr/>
        <a:lstStyle/>
        <a:p>
          <a:endParaRPr lang="en-US"/>
        </a:p>
      </dgm:t>
    </dgm:pt>
    <dgm:pt modelId="{D223A17D-381C-4C00-9D08-5CA4B142ED04}" type="sibTrans" cxnId="{1F883876-4558-4DE1-B3DB-2C898DCB1E15}">
      <dgm:prSet/>
      <dgm:spPr/>
      <dgm:t>
        <a:bodyPr/>
        <a:lstStyle/>
        <a:p>
          <a:endParaRPr lang="en-US"/>
        </a:p>
      </dgm:t>
    </dgm:pt>
    <dgm:pt modelId="{0A98F638-00ED-4632-A628-2F302F618C21}">
      <dgm:prSet/>
      <dgm:spPr/>
      <dgm:t>
        <a:bodyPr/>
        <a:lstStyle/>
        <a:p>
          <a:r>
            <a:rPr lang="en-GB"/>
            <a:t>Empowerment is an ethical project.</a:t>
          </a:r>
          <a:endParaRPr lang="en-US"/>
        </a:p>
      </dgm:t>
    </dgm:pt>
    <dgm:pt modelId="{4F9FA37D-77E3-4D82-AB23-85DF58C52265}" type="parTrans" cxnId="{6A4B3FCD-745A-47FB-AAEC-CBB8A7945220}">
      <dgm:prSet/>
      <dgm:spPr/>
      <dgm:t>
        <a:bodyPr/>
        <a:lstStyle/>
        <a:p>
          <a:endParaRPr lang="en-US"/>
        </a:p>
      </dgm:t>
    </dgm:pt>
    <dgm:pt modelId="{4694DB2D-51DF-4091-9102-EEF011C0929A}" type="sibTrans" cxnId="{6A4B3FCD-745A-47FB-AAEC-CBB8A7945220}">
      <dgm:prSet/>
      <dgm:spPr/>
      <dgm:t>
        <a:bodyPr/>
        <a:lstStyle/>
        <a:p>
          <a:endParaRPr lang="en-US"/>
        </a:p>
      </dgm:t>
    </dgm:pt>
    <dgm:pt modelId="{4A2D5806-B441-4D77-A44C-B872659E7131}">
      <dgm:prSet/>
      <dgm:spPr/>
      <dgm:t>
        <a:bodyPr/>
        <a:lstStyle/>
        <a:p>
          <a:r>
            <a:rPr lang="en-GB" dirty="0"/>
            <a:t>Inclusion is ethically driven.</a:t>
          </a:r>
          <a:endParaRPr lang="en-US" dirty="0"/>
        </a:p>
      </dgm:t>
    </dgm:pt>
    <dgm:pt modelId="{19A7CDDB-D0E7-4D6B-942E-7C33DE80F262}" type="parTrans" cxnId="{435EE84F-BC3A-4EDA-AF55-890035DDDBBF}">
      <dgm:prSet/>
      <dgm:spPr/>
      <dgm:t>
        <a:bodyPr/>
        <a:lstStyle/>
        <a:p>
          <a:endParaRPr lang="en-US"/>
        </a:p>
      </dgm:t>
    </dgm:pt>
    <dgm:pt modelId="{F618EA8E-894F-477C-8FDC-72845AB0D4C1}" type="sibTrans" cxnId="{435EE84F-BC3A-4EDA-AF55-890035DDDBBF}">
      <dgm:prSet/>
      <dgm:spPr/>
      <dgm:t>
        <a:bodyPr/>
        <a:lstStyle/>
        <a:p>
          <a:endParaRPr lang="en-US"/>
        </a:p>
      </dgm:t>
    </dgm:pt>
    <dgm:pt modelId="{BC6FD8F2-D79A-4E4B-BF0B-FBD411689C30}">
      <dgm:prSet/>
      <dgm:spPr/>
      <dgm:t>
        <a:bodyPr/>
        <a:lstStyle/>
        <a:p>
          <a:r>
            <a:rPr lang="en-GB" dirty="0"/>
            <a:t>Poverty, homelessness, violence, destructive drug use, deprivation……these are not technical problems, awaiting the skill and resources to fix them.  They are deeply moral issues.  Their continued existence, and the structures that maintain them are </a:t>
          </a:r>
          <a:r>
            <a:rPr lang="en-GB" b="1" dirty="0"/>
            <a:t>wrong, </a:t>
          </a:r>
          <a:r>
            <a:rPr lang="en-GB" dirty="0"/>
            <a:t>and the reason we signed up and stayed in Youth Work, is because of that. </a:t>
          </a:r>
          <a:endParaRPr lang="en-US" dirty="0"/>
        </a:p>
      </dgm:t>
    </dgm:pt>
    <dgm:pt modelId="{7BCACAF4-8034-40EA-9926-2E2BAC764A6E}" type="parTrans" cxnId="{0BF2A309-107C-4726-9DDE-4F80E0FD3BC2}">
      <dgm:prSet/>
      <dgm:spPr/>
      <dgm:t>
        <a:bodyPr/>
        <a:lstStyle/>
        <a:p>
          <a:endParaRPr lang="en-US"/>
        </a:p>
      </dgm:t>
    </dgm:pt>
    <dgm:pt modelId="{027B1638-592E-4EF8-9981-57B78DE8F77D}" type="sibTrans" cxnId="{0BF2A309-107C-4726-9DDE-4F80E0FD3BC2}">
      <dgm:prSet/>
      <dgm:spPr/>
      <dgm:t>
        <a:bodyPr/>
        <a:lstStyle/>
        <a:p>
          <a:endParaRPr lang="en-US"/>
        </a:p>
      </dgm:t>
    </dgm:pt>
    <dgm:pt modelId="{D62EC6E8-917C-4310-95ED-B242D32370F2}" type="pres">
      <dgm:prSet presAssocID="{2449B2EF-08FA-48AB-B77B-F57D49FC62C2}" presName="linear" presStyleCnt="0">
        <dgm:presLayoutVars>
          <dgm:animLvl val="lvl"/>
          <dgm:resizeHandles val="exact"/>
        </dgm:presLayoutVars>
      </dgm:prSet>
      <dgm:spPr/>
    </dgm:pt>
    <dgm:pt modelId="{1336209A-3680-4300-97DF-5D298978FF6A}" type="pres">
      <dgm:prSet presAssocID="{CF08C5FE-46D3-4B81-A86F-7FF5408B1F53}" presName="parentText" presStyleLbl="node1" presStyleIdx="0" presStyleCnt="7">
        <dgm:presLayoutVars>
          <dgm:chMax val="0"/>
          <dgm:bulletEnabled val="1"/>
        </dgm:presLayoutVars>
      </dgm:prSet>
      <dgm:spPr/>
    </dgm:pt>
    <dgm:pt modelId="{1B727725-B96F-49EA-8214-BEF9B84D82F7}" type="pres">
      <dgm:prSet presAssocID="{0031BCAC-E345-4F55-A71B-7481BCAE482F}" presName="spacer" presStyleCnt="0"/>
      <dgm:spPr/>
    </dgm:pt>
    <dgm:pt modelId="{CB61CCF7-C473-496F-9FFC-39672C95BD2E}" type="pres">
      <dgm:prSet presAssocID="{6E2D716A-1014-4EF9-8BF5-6E0C5210D015}" presName="parentText" presStyleLbl="node1" presStyleIdx="1" presStyleCnt="7">
        <dgm:presLayoutVars>
          <dgm:chMax val="0"/>
          <dgm:bulletEnabled val="1"/>
        </dgm:presLayoutVars>
      </dgm:prSet>
      <dgm:spPr/>
    </dgm:pt>
    <dgm:pt modelId="{2FBEAADD-99B2-4FCB-9EC3-15536B6872F6}" type="pres">
      <dgm:prSet presAssocID="{5D5B0FB8-D5DA-49E9-94AF-319C27167633}" presName="spacer" presStyleCnt="0"/>
      <dgm:spPr/>
    </dgm:pt>
    <dgm:pt modelId="{B83CE5AC-C825-4121-B19A-219F383ECEEF}" type="pres">
      <dgm:prSet presAssocID="{C0C3E9B2-A21B-4BAB-ABFE-1A981C638AFD}" presName="parentText" presStyleLbl="node1" presStyleIdx="2" presStyleCnt="7">
        <dgm:presLayoutVars>
          <dgm:chMax val="0"/>
          <dgm:bulletEnabled val="1"/>
        </dgm:presLayoutVars>
      </dgm:prSet>
      <dgm:spPr/>
    </dgm:pt>
    <dgm:pt modelId="{1131DA6C-D8AD-4A32-88EC-6D8DF7222083}" type="pres">
      <dgm:prSet presAssocID="{D332BF7B-4FE8-45B3-9AB5-CD2C9A0D5C86}" presName="spacer" presStyleCnt="0"/>
      <dgm:spPr/>
    </dgm:pt>
    <dgm:pt modelId="{C1208977-6060-47D6-B81C-DA9BB95FDC3E}" type="pres">
      <dgm:prSet presAssocID="{793AEF0E-492C-40C3-8E18-C53DE5FE29C0}" presName="parentText" presStyleLbl="node1" presStyleIdx="3" presStyleCnt="7">
        <dgm:presLayoutVars>
          <dgm:chMax val="0"/>
          <dgm:bulletEnabled val="1"/>
        </dgm:presLayoutVars>
      </dgm:prSet>
      <dgm:spPr/>
    </dgm:pt>
    <dgm:pt modelId="{8AEF7155-6A83-4D20-9EE2-E6F0AB8CE3CF}" type="pres">
      <dgm:prSet presAssocID="{D223A17D-381C-4C00-9D08-5CA4B142ED04}" presName="spacer" presStyleCnt="0"/>
      <dgm:spPr/>
    </dgm:pt>
    <dgm:pt modelId="{52E93823-36BC-41EC-B73D-5E6653B1BC73}" type="pres">
      <dgm:prSet presAssocID="{0A98F638-00ED-4632-A628-2F302F618C21}" presName="parentText" presStyleLbl="node1" presStyleIdx="4" presStyleCnt="7">
        <dgm:presLayoutVars>
          <dgm:chMax val="0"/>
          <dgm:bulletEnabled val="1"/>
        </dgm:presLayoutVars>
      </dgm:prSet>
      <dgm:spPr/>
    </dgm:pt>
    <dgm:pt modelId="{78878ACC-FA75-4BC5-AB71-A5CCEFE0C34D}" type="pres">
      <dgm:prSet presAssocID="{4694DB2D-51DF-4091-9102-EEF011C0929A}" presName="spacer" presStyleCnt="0"/>
      <dgm:spPr/>
    </dgm:pt>
    <dgm:pt modelId="{B6C07354-19C2-417B-BB2E-78792B486F19}" type="pres">
      <dgm:prSet presAssocID="{4A2D5806-B441-4D77-A44C-B872659E7131}" presName="parentText" presStyleLbl="node1" presStyleIdx="5" presStyleCnt="7">
        <dgm:presLayoutVars>
          <dgm:chMax val="0"/>
          <dgm:bulletEnabled val="1"/>
        </dgm:presLayoutVars>
      </dgm:prSet>
      <dgm:spPr/>
    </dgm:pt>
    <dgm:pt modelId="{FD158CFC-CF68-40E6-B04B-8B71D90FA857}" type="pres">
      <dgm:prSet presAssocID="{F618EA8E-894F-477C-8FDC-72845AB0D4C1}" presName="spacer" presStyleCnt="0"/>
      <dgm:spPr/>
    </dgm:pt>
    <dgm:pt modelId="{1295FE76-337C-4A17-9A56-2D8B665EF7EB}" type="pres">
      <dgm:prSet presAssocID="{BC6FD8F2-D79A-4E4B-BF0B-FBD411689C30}" presName="parentText" presStyleLbl="node1" presStyleIdx="6" presStyleCnt="7">
        <dgm:presLayoutVars>
          <dgm:chMax val="0"/>
          <dgm:bulletEnabled val="1"/>
        </dgm:presLayoutVars>
      </dgm:prSet>
      <dgm:spPr/>
    </dgm:pt>
  </dgm:ptLst>
  <dgm:cxnLst>
    <dgm:cxn modelId="{10B8B107-E0DF-43F3-A996-779496279D8E}" type="presOf" srcId="{BC6FD8F2-D79A-4E4B-BF0B-FBD411689C30}" destId="{1295FE76-337C-4A17-9A56-2D8B665EF7EB}" srcOrd="0" destOrd="0" presId="urn:microsoft.com/office/officeart/2005/8/layout/vList2"/>
    <dgm:cxn modelId="{0BF2A309-107C-4726-9DDE-4F80E0FD3BC2}" srcId="{2449B2EF-08FA-48AB-B77B-F57D49FC62C2}" destId="{BC6FD8F2-D79A-4E4B-BF0B-FBD411689C30}" srcOrd="6" destOrd="0" parTransId="{7BCACAF4-8034-40EA-9926-2E2BAC764A6E}" sibTransId="{027B1638-592E-4EF8-9981-57B78DE8F77D}"/>
    <dgm:cxn modelId="{03B63333-BC4B-4392-B77B-8F5C61BC8F21}" srcId="{2449B2EF-08FA-48AB-B77B-F57D49FC62C2}" destId="{C0C3E9B2-A21B-4BAB-ABFE-1A981C638AFD}" srcOrd="2" destOrd="0" parTransId="{486B318C-05A5-42B9-A02F-7B4574F5DBD9}" sibTransId="{D332BF7B-4FE8-45B3-9AB5-CD2C9A0D5C86}"/>
    <dgm:cxn modelId="{435EE84F-BC3A-4EDA-AF55-890035DDDBBF}" srcId="{2449B2EF-08FA-48AB-B77B-F57D49FC62C2}" destId="{4A2D5806-B441-4D77-A44C-B872659E7131}" srcOrd="5" destOrd="0" parTransId="{19A7CDDB-D0E7-4D6B-942E-7C33DE80F262}" sibTransId="{F618EA8E-894F-477C-8FDC-72845AB0D4C1}"/>
    <dgm:cxn modelId="{2583B274-E8F9-4699-8460-7B5D27827127}" type="presOf" srcId="{CF08C5FE-46D3-4B81-A86F-7FF5408B1F53}" destId="{1336209A-3680-4300-97DF-5D298978FF6A}" srcOrd="0" destOrd="0" presId="urn:microsoft.com/office/officeart/2005/8/layout/vList2"/>
    <dgm:cxn modelId="{1F883876-4558-4DE1-B3DB-2C898DCB1E15}" srcId="{2449B2EF-08FA-48AB-B77B-F57D49FC62C2}" destId="{793AEF0E-492C-40C3-8E18-C53DE5FE29C0}" srcOrd="3" destOrd="0" parTransId="{40893CEC-416F-4412-89B3-0E7969796493}" sibTransId="{D223A17D-381C-4C00-9D08-5CA4B142ED04}"/>
    <dgm:cxn modelId="{5790425A-F340-4C99-A3C9-84334E16DE7A}" type="presOf" srcId="{2449B2EF-08FA-48AB-B77B-F57D49FC62C2}" destId="{D62EC6E8-917C-4310-95ED-B242D32370F2}" srcOrd="0" destOrd="0" presId="urn:microsoft.com/office/officeart/2005/8/layout/vList2"/>
    <dgm:cxn modelId="{33EB188C-FCE6-438E-B07E-570242303635}" type="presOf" srcId="{6E2D716A-1014-4EF9-8BF5-6E0C5210D015}" destId="{CB61CCF7-C473-496F-9FFC-39672C95BD2E}" srcOrd="0" destOrd="0" presId="urn:microsoft.com/office/officeart/2005/8/layout/vList2"/>
    <dgm:cxn modelId="{253A4BA0-5180-462A-A41B-41DA1A6CFF48}" type="presOf" srcId="{793AEF0E-492C-40C3-8E18-C53DE5FE29C0}" destId="{C1208977-6060-47D6-B81C-DA9BB95FDC3E}" srcOrd="0" destOrd="0" presId="urn:microsoft.com/office/officeart/2005/8/layout/vList2"/>
    <dgm:cxn modelId="{AFC91AA1-32E8-47ED-9713-2C13F84FB254}" type="presOf" srcId="{C0C3E9B2-A21B-4BAB-ABFE-1A981C638AFD}" destId="{B83CE5AC-C825-4121-B19A-219F383ECEEF}" srcOrd="0" destOrd="0" presId="urn:microsoft.com/office/officeart/2005/8/layout/vList2"/>
    <dgm:cxn modelId="{8FE51DC0-9A44-4A4D-B666-65460275F340}" type="presOf" srcId="{0A98F638-00ED-4632-A628-2F302F618C21}" destId="{52E93823-36BC-41EC-B73D-5E6653B1BC73}" srcOrd="0" destOrd="0" presId="urn:microsoft.com/office/officeart/2005/8/layout/vList2"/>
    <dgm:cxn modelId="{6A4B3FCD-745A-47FB-AAEC-CBB8A7945220}" srcId="{2449B2EF-08FA-48AB-B77B-F57D49FC62C2}" destId="{0A98F638-00ED-4632-A628-2F302F618C21}" srcOrd="4" destOrd="0" parTransId="{4F9FA37D-77E3-4D82-AB23-85DF58C52265}" sibTransId="{4694DB2D-51DF-4091-9102-EEF011C0929A}"/>
    <dgm:cxn modelId="{FD040CDB-70EB-4DC7-8B02-CD36B8DA31A3}" srcId="{2449B2EF-08FA-48AB-B77B-F57D49FC62C2}" destId="{6E2D716A-1014-4EF9-8BF5-6E0C5210D015}" srcOrd="1" destOrd="0" parTransId="{7DD66ADF-2D60-4F28-AED7-FD6245DC68BA}" sibTransId="{5D5B0FB8-D5DA-49E9-94AF-319C27167633}"/>
    <dgm:cxn modelId="{5EB32EDB-7DA3-4B3E-B51A-7E4AB420C1CA}" type="presOf" srcId="{4A2D5806-B441-4D77-A44C-B872659E7131}" destId="{B6C07354-19C2-417B-BB2E-78792B486F19}" srcOrd="0" destOrd="0" presId="urn:microsoft.com/office/officeart/2005/8/layout/vList2"/>
    <dgm:cxn modelId="{D3D5ADE4-8F4D-47B3-B44E-6FB5DBC790FC}" srcId="{2449B2EF-08FA-48AB-B77B-F57D49FC62C2}" destId="{CF08C5FE-46D3-4B81-A86F-7FF5408B1F53}" srcOrd="0" destOrd="0" parTransId="{CB392504-4117-49DD-884F-0AB5BD82D95D}" sibTransId="{0031BCAC-E345-4F55-A71B-7481BCAE482F}"/>
    <dgm:cxn modelId="{A20C0F63-5368-4AD8-8748-F586440AE2A3}" type="presParOf" srcId="{D62EC6E8-917C-4310-95ED-B242D32370F2}" destId="{1336209A-3680-4300-97DF-5D298978FF6A}" srcOrd="0" destOrd="0" presId="urn:microsoft.com/office/officeart/2005/8/layout/vList2"/>
    <dgm:cxn modelId="{233F2AD4-065B-4FE3-B470-2011A0EBC49E}" type="presParOf" srcId="{D62EC6E8-917C-4310-95ED-B242D32370F2}" destId="{1B727725-B96F-49EA-8214-BEF9B84D82F7}" srcOrd="1" destOrd="0" presId="urn:microsoft.com/office/officeart/2005/8/layout/vList2"/>
    <dgm:cxn modelId="{E2696F31-6198-47BF-A42D-15FC5B83B160}" type="presParOf" srcId="{D62EC6E8-917C-4310-95ED-B242D32370F2}" destId="{CB61CCF7-C473-496F-9FFC-39672C95BD2E}" srcOrd="2" destOrd="0" presId="urn:microsoft.com/office/officeart/2005/8/layout/vList2"/>
    <dgm:cxn modelId="{351E4E57-9BB9-4458-B2AC-4F665E71B4F2}" type="presParOf" srcId="{D62EC6E8-917C-4310-95ED-B242D32370F2}" destId="{2FBEAADD-99B2-4FCB-9EC3-15536B6872F6}" srcOrd="3" destOrd="0" presId="urn:microsoft.com/office/officeart/2005/8/layout/vList2"/>
    <dgm:cxn modelId="{FD5AEB5D-FAE2-4E1C-BDDE-7134FC022C72}" type="presParOf" srcId="{D62EC6E8-917C-4310-95ED-B242D32370F2}" destId="{B83CE5AC-C825-4121-B19A-219F383ECEEF}" srcOrd="4" destOrd="0" presId="urn:microsoft.com/office/officeart/2005/8/layout/vList2"/>
    <dgm:cxn modelId="{372481AE-5BD9-487D-B4F6-AF1269F78EB7}" type="presParOf" srcId="{D62EC6E8-917C-4310-95ED-B242D32370F2}" destId="{1131DA6C-D8AD-4A32-88EC-6D8DF7222083}" srcOrd="5" destOrd="0" presId="urn:microsoft.com/office/officeart/2005/8/layout/vList2"/>
    <dgm:cxn modelId="{D9429EF7-383C-454A-997D-AB9E6014F8C7}" type="presParOf" srcId="{D62EC6E8-917C-4310-95ED-B242D32370F2}" destId="{C1208977-6060-47D6-B81C-DA9BB95FDC3E}" srcOrd="6" destOrd="0" presId="urn:microsoft.com/office/officeart/2005/8/layout/vList2"/>
    <dgm:cxn modelId="{BE71E610-9A9B-4E80-8F20-C0A0DDC7827A}" type="presParOf" srcId="{D62EC6E8-917C-4310-95ED-B242D32370F2}" destId="{8AEF7155-6A83-4D20-9EE2-E6F0AB8CE3CF}" srcOrd="7" destOrd="0" presId="urn:microsoft.com/office/officeart/2005/8/layout/vList2"/>
    <dgm:cxn modelId="{8CDFA0B0-43BD-4176-87CD-BCF18BEB1E09}" type="presParOf" srcId="{D62EC6E8-917C-4310-95ED-B242D32370F2}" destId="{52E93823-36BC-41EC-B73D-5E6653B1BC73}" srcOrd="8" destOrd="0" presId="urn:microsoft.com/office/officeart/2005/8/layout/vList2"/>
    <dgm:cxn modelId="{805E6C31-2769-49EE-8207-9555B3A3CE4A}" type="presParOf" srcId="{D62EC6E8-917C-4310-95ED-B242D32370F2}" destId="{78878ACC-FA75-4BC5-AB71-A5CCEFE0C34D}" srcOrd="9" destOrd="0" presId="urn:microsoft.com/office/officeart/2005/8/layout/vList2"/>
    <dgm:cxn modelId="{055CF117-A095-4510-B6D3-E13744C74C85}" type="presParOf" srcId="{D62EC6E8-917C-4310-95ED-B242D32370F2}" destId="{B6C07354-19C2-417B-BB2E-78792B486F19}" srcOrd="10" destOrd="0" presId="urn:microsoft.com/office/officeart/2005/8/layout/vList2"/>
    <dgm:cxn modelId="{78DD859E-820B-4239-9927-26A1842BEC28}" type="presParOf" srcId="{D62EC6E8-917C-4310-95ED-B242D32370F2}" destId="{FD158CFC-CF68-40E6-B04B-8B71D90FA857}" srcOrd="11" destOrd="0" presId="urn:microsoft.com/office/officeart/2005/8/layout/vList2"/>
    <dgm:cxn modelId="{18BE68C3-4D3B-414C-84A3-E56135E2DDB6}" type="presParOf" srcId="{D62EC6E8-917C-4310-95ED-B242D32370F2}" destId="{1295FE76-337C-4A17-9A56-2D8B665EF7EB}"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F89556E-466A-46FC-8AA6-BDCFA03C18A9}" type="doc">
      <dgm:prSet loTypeId="urn:microsoft.com/office/officeart/2008/layout/LinedList" loCatId="list" qsTypeId="urn:microsoft.com/office/officeart/2005/8/quickstyle/simple2" qsCatId="simple" csTypeId="urn:microsoft.com/office/officeart/2005/8/colors/accent2_2" csCatId="accent2"/>
      <dgm:spPr/>
      <dgm:t>
        <a:bodyPr/>
        <a:lstStyle/>
        <a:p>
          <a:endParaRPr lang="en-US"/>
        </a:p>
      </dgm:t>
    </dgm:pt>
    <dgm:pt modelId="{531B7E45-CE0E-4865-99D4-DA40FC0A7A66}">
      <dgm:prSet/>
      <dgm:spPr/>
      <dgm:t>
        <a:bodyPr/>
        <a:lstStyle/>
        <a:p>
          <a:r>
            <a:rPr lang="en-GB" dirty="0"/>
            <a:t>Over the last few decades there have been strong attempts to be more consistent in our thinking to wider conversations about ethics as a philosophical discipline, especially in the field of professional ethics. </a:t>
          </a:r>
          <a:endParaRPr lang="en-US" dirty="0"/>
        </a:p>
      </dgm:t>
    </dgm:pt>
    <dgm:pt modelId="{FFB09E9B-6BFF-4011-B109-5C64B56E0FF7}" type="parTrans" cxnId="{ADFDF69B-1F26-4EE3-989F-CB9610A6CCDB}">
      <dgm:prSet/>
      <dgm:spPr/>
      <dgm:t>
        <a:bodyPr/>
        <a:lstStyle/>
        <a:p>
          <a:endParaRPr lang="en-US"/>
        </a:p>
      </dgm:t>
    </dgm:pt>
    <dgm:pt modelId="{CED9C474-C145-45F1-851D-B15C9FB06C28}" type="sibTrans" cxnId="{ADFDF69B-1F26-4EE3-989F-CB9610A6CCDB}">
      <dgm:prSet/>
      <dgm:spPr/>
      <dgm:t>
        <a:bodyPr/>
        <a:lstStyle/>
        <a:p>
          <a:endParaRPr lang="en-US"/>
        </a:p>
      </dgm:t>
    </dgm:pt>
    <dgm:pt modelId="{440CC3AF-AAE4-48CE-B74D-08EFB08EAF5D}">
      <dgm:prSet/>
      <dgm:spPr/>
      <dgm:t>
        <a:bodyPr/>
        <a:lstStyle/>
        <a:p>
          <a:r>
            <a:rPr lang="en-GB"/>
            <a:t>And to work harder to develop shared, articulate positions on common ethical questions. </a:t>
          </a:r>
          <a:endParaRPr lang="en-US"/>
        </a:p>
      </dgm:t>
    </dgm:pt>
    <dgm:pt modelId="{3E91BD46-C0D2-4AA2-882F-BD2A0C9BF69C}" type="parTrans" cxnId="{0FE959B3-FD46-4085-AAAD-7A1C3B269B08}">
      <dgm:prSet/>
      <dgm:spPr/>
      <dgm:t>
        <a:bodyPr/>
        <a:lstStyle/>
        <a:p>
          <a:endParaRPr lang="en-US"/>
        </a:p>
      </dgm:t>
    </dgm:pt>
    <dgm:pt modelId="{CB08F86F-DAC9-4A73-95CA-2E1ECFB1BB65}" type="sibTrans" cxnId="{0FE959B3-FD46-4085-AAAD-7A1C3B269B08}">
      <dgm:prSet/>
      <dgm:spPr/>
      <dgm:t>
        <a:bodyPr/>
        <a:lstStyle/>
        <a:p>
          <a:endParaRPr lang="en-US"/>
        </a:p>
      </dgm:t>
    </dgm:pt>
    <dgm:pt modelId="{1B76849A-AE03-4A11-B46C-68C85C5C78D3}" type="pres">
      <dgm:prSet presAssocID="{6F89556E-466A-46FC-8AA6-BDCFA03C18A9}" presName="vert0" presStyleCnt="0">
        <dgm:presLayoutVars>
          <dgm:dir/>
          <dgm:animOne val="branch"/>
          <dgm:animLvl val="lvl"/>
        </dgm:presLayoutVars>
      </dgm:prSet>
      <dgm:spPr/>
    </dgm:pt>
    <dgm:pt modelId="{AABF52E5-31EC-4AD7-8315-714128E5895B}" type="pres">
      <dgm:prSet presAssocID="{531B7E45-CE0E-4865-99D4-DA40FC0A7A66}" presName="thickLine" presStyleLbl="alignNode1" presStyleIdx="0" presStyleCnt="2"/>
      <dgm:spPr/>
    </dgm:pt>
    <dgm:pt modelId="{E9AD9C01-2137-460D-AA79-8599B7D5C380}" type="pres">
      <dgm:prSet presAssocID="{531B7E45-CE0E-4865-99D4-DA40FC0A7A66}" presName="horz1" presStyleCnt="0"/>
      <dgm:spPr/>
    </dgm:pt>
    <dgm:pt modelId="{33A6AF8B-D2C4-491F-955F-9F2130C27312}" type="pres">
      <dgm:prSet presAssocID="{531B7E45-CE0E-4865-99D4-DA40FC0A7A66}" presName="tx1" presStyleLbl="revTx" presStyleIdx="0" presStyleCnt="2"/>
      <dgm:spPr/>
    </dgm:pt>
    <dgm:pt modelId="{C9389956-AD8A-441C-A1E6-5089954FC4D0}" type="pres">
      <dgm:prSet presAssocID="{531B7E45-CE0E-4865-99D4-DA40FC0A7A66}" presName="vert1" presStyleCnt="0"/>
      <dgm:spPr/>
    </dgm:pt>
    <dgm:pt modelId="{815B8E2C-FFD6-41A8-BCBF-4754B7611147}" type="pres">
      <dgm:prSet presAssocID="{440CC3AF-AAE4-48CE-B74D-08EFB08EAF5D}" presName="thickLine" presStyleLbl="alignNode1" presStyleIdx="1" presStyleCnt="2"/>
      <dgm:spPr/>
    </dgm:pt>
    <dgm:pt modelId="{171F41E8-6630-4C3B-9074-6D69CC45C1EC}" type="pres">
      <dgm:prSet presAssocID="{440CC3AF-AAE4-48CE-B74D-08EFB08EAF5D}" presName="horz1" presStyleCnt="0"/>
      <dgm:spPr/>
    </dgm:pt>
    <dgm:pt modelId="{21306158-5AD4-4AD9-8403-1486683B1B83}" type="pres">
      <dgm:prSet presAssocID="{440CC3AF-AAE4-48CE-B74D-08EFB08EAF5D}" presName="tx1" presStyleLbl="revTx" presStyleIdx="1" presStyleCnt="2"/>
      <dgm:spPr/>
    </dgm:pt>
    <dgm:pt modelId="{880B95FD-861D-4FC2-B6AD-23905B203F8B}" type="pres">
      <dgm:prSet presAssocID="{440CC3AF-AAE4-48CE-B74D-08EFB08EAF5D}" presName="vert1" presStyleCnt="0"/>
      <dgm:spPr/>
    </dgm:pt>
  </dgm:ptLst>
  <dgm:cxnLst>
    <dgm:cxn modelId="{4587D617-7BDD-4F6E-ABA5-A1E4CDDA0566}" type="presOf" srcId="{531B7E45-CE0E-4865-99D4-DA40FC0A7A66}" destId="{33A6AF8B-D2C4-491F-955F-9F2130C27312}" srcOrd="0" destOrd="0" presId="urn:microsoft.com/office/officeart/2008/layout/LinedList"/>
    <dgm:cxn modelId="{5215768E-8760-4E6E-BA86-F7512E2811A2}" type="presOf" srcId="{6F89556E-466A-46FC-8AA6-BDCFA03C18A9}" destId="{1B76849A-AE03-4A11-B46C-68C85C5C78D3}" srcOrd="0" destOrd="0" presId="urn:microsoft.com/office/officeart/2008/layout/LinedList"/>
    <dgm:cxn modelId="{ADFDF69B-1F26-4EE3-989F-CB9610A6CCDB}" srcId="{6F89556E-466A-46FC-8AA6-BDCFA03C18A9}" destId="{531B7E45-CE0E-4865-99D4-DA40FC0A7A66}" srcOrd="0" destOrd="0" parTransId="{FFB09E9B-6BFF-4011-B109-5C64B56E0FF7}" sibTransId="{CED9C474-C145-45F1-851D-B15C9FB06C28}"/>
    <dgm:cxn modelId="{0FE959B3-FD46-4085-AAAD-7A1C3B269B08}" srcId="{6F89556E-466A-46FC-8AA6-BDCFA03C18A9}" destId="{440CC3AF-AAE4-48CE-B74D-08EFB08EAF5D}" srcOrd="1" destOrd="0" parTransId="{3E91BD46-C0D2-4AA2-882F-BD2A0C9BF69C}" sibTransId="{CB08F86F-DAC9-4A73-95CA-2E1ECFB1BB65}"/>
    <dgm:cxn modelId="{425064DF-07BF-402C-95B5-EB46D2A20633}" type="presOf" srcId="{440CC3AF-AAE4-48CE-B74D-08EFB08EAF5D}" destId="{21306158-5AD4-4AD9-8403-1486683B1B83}" srcOrd="0" destOrd="0" presId="urn:microsoft.com/office/officeart/2008/layout/LinedList"/>
    <dgm:cxn modelId="{78B6C20A-3560-4D3A-9509-B3FFF7ACAEC4}" type="presParOf" srcId="{1B76849A-AE03-4A11-B46C-68C85C5C78D3}" destId="{AABF52E5-31EC-4AD7-8315-714128E5895B}" srcOrd="0" destOrd="0" presId="urn:microsoft.com/office/officeart/2008/layout/LinedList"/>
    <dgm:cxn modelId="{1CB7A4C1-1C57-40B2-BDE0-4EE9019E6A98}" type="presParOf" srcId="{1B76849A-AE03-4A11-B46C-68C85C5C78D3}" destId="{E9AD9C01-2137-460D-AA79-8599B7D5C380}" srcOrd="1" destOrd="0" presId="urn:microsoft.com/office/officeart/2008/layout/LinedList"/>
    <dgm:cxn modelId="{E24F6B3C-8C9F-48AE-B380-4F0199F0672C}" type="presParOf" srcId="{E9AD9C01-2137-460D-AA79-8599B7D5C380}" destId="{33A6AF8B-D2C4-491F-955F-9F2130C27312}" srcOrd="0" destOrd="0" presId="urn:microsoft.com/office/officeart/2008/layout/LinedList"/>
    <dgm:cxn modelId="{EEC9E962-246B-442F-8001-05BC597A6654}" type="presParOf" srcId="{E9AD9C01-2137-460D-AA79-8599B7D5C380}" destId="{C9389956-AD8A-441C-A1E6-5089954FC4D0}" srcOrd="1" destOrd="0" presId="urn:microsoft.com/office/officeart/2008/layout/LinedList"/>
    <dgm:cxn modelId="{67D7AB5B-F550-4A6F-A601-C2D257E5B5F2}" type="presParOf" srcId="{1B76849A-AE03-4A11-B46C-68C85C5C78D3}" destId="{815B8E2C-FFD6-41A8-BCBF-4754B7611147}" srcOrd="2" destOrd="0" presId="urn:microsoft.com/office/officeart/2008/layout/LinedList"/>
    <dgm:cxn modelId="{53F87215-B3EE-473D-B1C1-E5E1E2F7BA83}" type="presParOf" srcId="{1B76849A-AE03-4A11-B46C-68C85C5C78D3}" destId="{171F41E8-6630-4C3B-9074-6D69CC45C1EC}" srcOrd="3" destOrd="0" presId="urn:microsoft.com/office/officeart/2008/layout/LinedList"/>
    <dgm:cxn modelId="{284ACD73-E76D-427E-985F-317F08227CFB}" type="presParOf" srcId="{171F41E8-6630-4C3B-9074-6D69CC45C1EC}" destId="{21306158-5AD4-4AD9-8403-1486683B1B83}" srcOrd="0" destOrd="0" presId="urn:microsoft.com/office/officeart/2008/layout/LinedList"/>
    <dgm:cxn modelId="{6D2CF5C9-4935-4610-8FD2-11BA0BB16C30}" type="presParOf" srcId="{171F41E8-6630-4C3B-9074-6D69CC45C1EC}" destId="{880B95FD-861D-4FC2-B6AD-23905B203F8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C5E0890-3495-4587-B375-18D58DEBB362}" type="doc">
      <dgm:prSet loTypeId="urn:microsoft.com/office/officeart/2008/layout/LinedList" loCatId="list" qsTypeId="urn:microsoft.com/office/officeart/2005/8/quickstyle/simple4" qsCatId="simple" csTypeId="urn:microsoft.com/office/officeart/2005/8/colors/accent3_2" csCatId="accent3" phldr="1"/>
      <dgm:spPr/>
      <dgm:t>
        <a:bodyPr/>
        <a:lstStyle/>
        <a:p>
          <a:endParaRPr lang="en-US"/>
        </a:p>
      </dgm:t>
    </dgm:pt>
    <dgm:pt modelId="{AE00BF67-0B97-45A1-B76F-92D9FD571FEC}">
      <dgm:prSet/>
      <dgm:spPr/>
      <dgm:t>
        <a:bodyPr/>
        <a:lstStyle/>
        <a:p>
          <a:r>
            <a:rPr lang="en-GB"/>
            <a:t>There is a wide range of perspectives on the relationship between a practice such as Youth Work and its ethics. </a:t>
          </a:r>
          <a:endParaRPr lang="en-US"/>
        </a:p>
      </dgm:t>
    </dgm:pt>
    <dgm:pt modelId="{42940B43-84B3-4E20-8655-A4FE1703761C}" type="parTrans" cxnId="{58531431-13AC-48D9-B61D-10DC8BD2504C}">
      <dgm:prSet/>
      <dgm:spPr/>
      <dgm:t>
        <a:bodyPr/>
        <a:lstStyle/>
        <a:p>
          <a:endParaRPr lang="en-US"/>
        </a:p>
      </dgm:t>
    </dgm:pt>
    <dgm:pt modelId="{E64E5CCB-F96D-4914-BDED-793B7C2AAC4A}" type="sibTrans" cxnId="{58531431-13AC-48D9-B61D-10DC8BD2504C}">
      <dgm:prSet/>
      <dgm:spPr/>
      <dgm:t>
        <a:bodyPr/>
        <a:lstStyle/>
        <a:p>
          <a:endParaRPr lang="en-US"/>
        </a:p>
      </dgm:t>
    </dgm:pt>
    <dgm:pt modelId="{10B68E9B-ACDF-4366-AFD5-DA933B6A5F7A}">
      <dgm:prSet/>
      <dgm:spPr/>
      <dgm:t>
        <a:bodyPr/>
        <a:lstStyle/>
        <a:p>
          <a:r>
            <a:rPr lang="en-GB" dirty="0"/>
            <a:t>Much of this work, building on Ernest Greenwood’s classic essay (1957), identified the professions by a list of attributes, with ethics being one attribute among many (such as formal training, a licence to practice, processes for registrations and deregistration).</a:t>
          </a:r>
          <a:endParaRPr lang="en-US" dirty="0"/>
        </a:p>
      </dgm:t>
    </dgm:pt>
    <dgm:pt modelId="{D07F55E3-87C4-407E-BFD3-256C6B242F9C}" type="parTrans" cxnId="{46BBDBFC-CD18-40E3-AA99-E47991C0F77C}">
      <dgm:prSet/>
      <dgm:spPr/>
      <dgm:t>
        <a:bodyPr/>
        <a:lstStyle/>
        <a:p>
          <a:endParaRPr lang="en-US"/>
        </a:p>
      </dgm:t>
    </dgm:pt>
    <dgm:pt modelId="{6ED3717B-3568-4A3E-8CF5-28418C709529}" type="sibTrans" cxnId="{46BBDBFC-CD18-40E3-AA99-E47991C0F77C}">
      <dgm:prSet/>
      <dgm:spPr/>
      <dgm:t>
        <a:bodyPr/>
        <a:lstStyle/>
        <a:p>
          <a:endParaRPr lang="en-US"/>
        </a:p>
      </dgm:t>
    </dgm:pt>
    <dgm:pt modelId="{327A4512-D2B5-4FA1-8620-0B3B41E4C00F}">
      <dgm:prSet/>
      <dgm:spPr/>
      <dgm:t>
        <a:bodyPr/>
        <a:lstStyle/>
        <a:p>
          <a:r>
            <a:rPr lang="en-GB" dirty="0"/>
            <a:t>However, in a pivotal piece of scholarship published in 1994, Daryl Koehn argued that ethics is not one of several attributes of the professions. Ethics is the core; it is what makes a profession a profession. </a:t>
          </a:r>
          <a:endParaRPr lang="en-US" dirty="0"/>
        </a:p>
      </dgm:t>
    </dgm:pt>
    <dgm:pt modelId="{B2632BD5-DC10-4D71-B4DA-5AC20F1A313A}" type="parTrans" cxnId="{BBE4D60B-8A0F-4734-A742-6FC666DC09E5}">
      <dgm:prSet/>
      <dgm:spPr/>
      <dgm:t>
        <a:bodyPr/>
        <a:lstStyle/>
        <a:p>
          <a:endParaRPr lang="en-US"/>
        </a:p>
      </dgm:t>
    </dgm:pt>
    <dgm:pt modelId="{8AFA2A3D-F292-405B-AD10-02B90741A65E}" type="sibTrans" cxnId="{BBE4D60B-8A0F-4734-A742-6FC666DC09E5}">
      <dgm:prSet/>
      <dgm:spPr/>
      <dgm:t>
        <a:bodyPr/>
        <a:lstStyle/>
        <a:p>
          <a:endParaRPr lang="en-US"/>
        </a:p>
      </dgm:t>
    </dgm:pt>
    <dgm:pt modelId="{1F6FE0BE-A5D5-49A3-A8AB-59F736F2C37B}" type="pres">
      <dgm:prSet presAssocID="{BC5E0890-3495-4587-B375-18D58DEBB362}" presName="vert0" presStyleCnt="0">
        <dgm:presLayoutVars>
          <dgm:dir/>
          <dgm:animOne val="branch"/>
          <dgm:animLvl val="lvl"/>
        </dgm:presLayoutVars>
      </dgm:prSet>
      <dgm:spPr/>
    </dgm:pt>
    <dgm:pt modelId="{45AF7454-55C1-4492-8789-13DD445539D4}" type="pres">
      <dgm:prSet presAssocID="{AE00BF67-0B97-45A1-B76F-92D9FD571FEC}" presName="thickLine" presStyleLbl="alignNode1" presStyleIdx="0" presStyleCnt="3"/>
      <dgm:spPr/>
    </dgm:pt>
    <dgm:pt modelId="{BE5340E6-6C64-41A5-A388-58D9EE6DE4F9}" type="pres">
      <dgm:prSet presAssocID="{AE00BF67-0B97-45A1-B76F-92D9FD571FEC}" presName="horz1" presStyleCnt="0"/>
      <dgm:spPr/>
    </dgm:pt>
    <dgm:pt modelId="{2D7E5C2B-E50C-4F20-B91B-DCC4C45C1F06}" type="pres">
      <dgm:prSet presAssocID="{AE00BF67-0B97-45A1-B76F-92D9FD571FEC}" presName="tx1" presStyleLbl="revTx" presStyleIdx="0" presStyleCnt="3"/>
      <dgm:spPr/>
    </dgm:pt>
    <dgm:pt modelId="{56A575DB-13FF-4CEA-9346-2597484AC53B}" type="pres">
      <dgm:prSet presAssocID="{AE00BF67-0B97-45A1-B76F-92D9FD571FEC}" presName="vert1" presStyleCnt="0"/>
      <dgm:spPr/>
    </dgm:pt>
    <dgm:pt modelId="{863946DE-C972-46CF-B11F-071F76886569}" type="pres">
      <dgm:prSet presAssocID="{10B68E9B-ACDF-4366-AFD5-DA933B6A5F7A}" presName="thickLine" presStyleLbl="alignNode1" presStyleIdx="1" presStyleCnt="3"/>
      <dgm:spPr/>
    </dgm:pt>
    <dgm:pt modelId="{D6B7ED17-FB02-4AE5-9902-F73DC021CE3D}" type="pres">
      <dgm:prSet presAssocID="{10B68E9B-ACDF-4366-AFD5-DA933B6A5F7A}" presName="horz1" presStyleCnt="0"/>
      <dgm:spPr/>
    </dgm:pt>
    <dgm:pt modelId="{168067F5-32FA-46D4-9BA0-DED3FDB955B5}" type="pres">
      <dgm:prSet presAssocID="{10B68E9B-ACDF-4366-AFD5-DA933B6A5F7A}" presName="tx1" presStyleLbl="revTx" presStyleIdx="1" presStyleCnt="3"/>
      <dgm:spPr/>
    </dgm:pt>
    <dgm:pt modelId="{080428DB-2269-4937-BDEE-10E0F24C6C6D}" type="pres">
      <dgm:prSet presAssocID="{10B68E9B-ACDF-4366-AFD5-DA933B6A5F7A}" presName="vert1" presStyleCnt="0"/>
      <dgm:spPr/>
    </dgm:pt>
    <dgm:pt modelId="{4A438C32-12C2-4F4E-ACA7-2C5065DEC65A}" type="pres">
      <dgm:prSet presAssocID="{327A4512-D2B5-4FA1-8620-0B3B41E4C00F}" presName="thickLine" presStyleLbl="alignNode1" presStyleIdx="2" presStyleCnt="3"/>
      <dgm:spPr/>
    </dgm:pt>
    <dgm:pt modelId="{7DEF76B4-4EAF-4F07-9CB0-98A9E2455AFA}" type="pres">
      <dgm:prSet presAssocID="{327A4512-D2B5-4FA1-8620-0B3B41E4C00F}" presName="horz1" presStyleCnt="0"/>
      <dgm:spPr/>
    </dgm:pt>
    <dgm:pt modelId="{1C96F6D7-2184-4C7A-BAE1-8E2262C7A0EB}" type="pres">
      <dgm:prSet presAssocID="{327A4512-D2B5-4FA1-8620-0B3B41E4C00F}" presName="tx1" presStyleLbl="revTx" presStyleIdx="2" presStyleCnt="3"/>
      <dgm:spPr/>
    </dgm:pt>
    <dgm:pt modelId="{7F0DFC63-FD37-4CFE-B419-29718D419030}" type="pres">
      <dgm:prSet presAssocID="{327A4512-D2B5-4FA1-8620-0B3B41E4C00F}" presName="vert1" presStyleCnt="0"/>
      <dgm:spPr/>
    </dgm:pt>
  </dgm:ptLst>
  <dgm:cxnLst>
    <dgm:cxn modelId="{DEEF5104-3010-4DA4-A267-F103CEAC22D4}" type="presOf" srcId="{BC5E0890-3495-4587-B375-18D58DEBB362}" destId="{1F6FE0BE-A5D5-49A3-A8AB-59F736F2C37B}" srcOrd="0" destOrd="0" presId="urn:microsoft.com/office/officeart/2008/layout/LinedList"/>
    <dgm:cxn modelId="{94A52207-CF5A-4B91-B549-F7707FFC007F}" type="presOf" srcId="{AE00BF67-0B97-45A1-B76F-92D9FD571FEC}" destId="{2D7E5C2B-E50C-4F20-B91B-DCC4C45C1F06}" srcOrd="0" destOrd="0" presId="urn:microsoft.com/office/officeart/2008/layout/LinedList"/>
    <dgm:cxn modelId="{BBE4D60B-8A0F-4734-A742-6FC666DC09E5}" srcId="{BC5E0890-3495-4587-B375-18D58DEBB362}" destId="{327A4512-D2B5-4FA1-8620-0B3B41E4C00F}" srcOrd="2" destOrd="0" parTransId="{B2632BD5-DC10-4D71-B4DA-5AC20F1A313A}" sibTransId="{8AFA2A3D-F292-405B-AD10-02B90741A65E}"/>
    <dgm:cxn modelId="{481B2910-5A4C-42A4-9488-010A324773C2}" type="presOf" srcId="{10B68E9B-ACDF-4366-AFD5-DA933B6A5F7A}" destId="{168067F5-32FA-46D4-9BA0-DED3FDB955B5}" srcOrd="0" destOrd="0" presId="urn:microsoft.com/office/officeart/2008/layout/LinedList"/>
    <dgm:cxn modelId="{58531431-13AC-48D9-B61D-10DC8BD2504C}" srcId="{BC5E0890-3495-4587-B375-18D58DEBB362}" destId="{AE00BF67-0B97-45A1-B76F-92D9FD571FEC}" srcOrd="0" destOrd="0" parTransId="{42940B43-84B3-4E20-8655-A4FE1703761C}" sibTransId="{E64E5CCB-F96D-4914-BDED-793B7C2AAC4A}"/>
    <dgm:cxn modelId="{0CC40C40-5238-42B5-86C0-705C8501E52B}" type="presOf" srcId="{327A4512-D2B5-4FA1-8620-0B3B41E4C00F}" destId="{1C96F6D7-2184-4C7A-BAE1-8E2262C7A0EB}" srcOrd="0" destOrd="0" presId="urn:microsoft.com/office/officeart/2008/layout/LinedList"/>
    <dgm:cxn modelId="{46BBDBFC-CD18-40E3-AA99-E47991C0F77C}" srcId="{BC5E0890-3495-4587-B375-18D58DEBB362}" destId="{10B68E9B-ACDF-4366-AFD5-DA933B6A5F7A}" srcOrd="1" destOrd="0" parTransId="{D07F55E3-87C4-407E-BFD3-256C6B242F9C}" sibTransId="{6ED3717B-3568-4A3E-8CF5-28418C709529}"/>
    <dgm:cxn modelId="{2FEBAEEF-FA3A-492E-A33E-33C286172CCA}" type="presParOf" srcId="{1F6FE0BE-A5D5-49A3-A8AB-59F736F2C37B}" destId="{45AF7454-55C1-4492-8789-13DD445539D4}" srcOrd="0" destOrd="0" presId="urn:microsoft.com/office/officeart/2008/layout/LinedList"/>
    <dgm:cxn modelId="{A9082E9F-94D9-4BE6-824C-626C70B02134}" type="presParOf" srcId="{1F6FE0BE-A5D5-49A3-A8AB-59F736F2C37B}" destId="{BE5340E6-6C64-41A5-A388-58D9EE6DE4F9}" srcOrd="1" destOrd="0" presId="urn:microsoft.com/office/officeart/2008/layout/LinedList"/>
    <dgm:cxn modelId="{1CFA4261-B6BE-430E-9CEA-50FAC6F57124}" type="presParOf" srcId="{BE5340E6-6C64-41A5-A388-58D9EE6DE4F9}" destId="{2D7E5C2B-E50C-4F20-B91B-DCC4C45C1F06}" srcOrd="0" destOrd="0" presId="urn:microsoft.com/office/officeart/2008/layout/LinedList"/>
    <dgm:cxn modelId="{5DBD0D5E-1833-4C58-A4FA-D8C17F10C5E3}" type="presParOf" srcId="{BE5340E6-6C64-41A5-A388-58D9EE6DE4F9}" destId="{56A575DB-13FF-4CEA-9346-2597484AC53B}" srcOrd="1" destOrd="0" presId="urn:microsoft.com/office/officeart/2008/layout/LinedList"/>
    <dgm:cxn modelId="{4634CC23-AAD1-4889-9253-A3A9B4219874}" type="presParOf" srcId="{1F6FE0BE-A5D5-49A3-A8AB-59F736F2C37B}" destId="{863946DE-C972-46CF-B11F-071F76886569}" srcOrd="2" destOrd="0" presId="urn:microsoft.com/office/officeart/2008/layout/LinedList"/>
    <dgm:cxn modelId="{8A45B676-E0E7-4E49-BB5B-D0A3FB328BEA}" type="presParOf" srcId="{1F6FE0BE-A5D5-49A3-A8AB-59F736F2C37B}" destId="{D6B7ED17-FB02-4AE5-9902-F73DC021CE3D}" srcOrd="3" destOrd="0" presId="urn:microsoft.com/office/officeart/2008/layout/LinedList"/>
    <dgm:cxn modelId="{3F11AAD2-D069-411E-8E85-8B805FBC1D55}" type="presParOf" srcId="{D6B7ED17-FB02-4AE5-9902-F73DC021CE3D}" destId="{168067F5-32FA-46D4-9BA0-DED3FDB955B5}" srcOrd="0" destOrd="0" presId="urn:microsoft.com/office/officeart/2008/layout/LinedList"/>
    <dgm:cxn modelId="{0214FD45-7A71-4971-90F0-666B0AFF9ED3}" type="presParOf" srcId="{D6B7ED17-FB02-4AE5-9902-F73DC021CE3D}" destId="{080428DB-2269-4937-BDEE-10E0F24C6C6D}" srcOrd="1" destOrd="0" presId="urn:microsoft.com/office/officeart/2008/layout/LinedList"/>
    <dgm:cxn modelId="{991B156C-4C65-4FEA-A7DC-0611A7F09447}" type="presParOf" srcId="{1F6FE0BE-A5D5-49A3-A8AB-59F736F2C37B}" destId="{4A438C32-12C2-4F4E-ACA7-2C5065DEC65A}" srcOrd="4" destOrd="0" presId="urn:microsoft.com/office/officeart/2008/layout/LinedList"/>
    <dgm:cxn modelId="{88200253-3698-43D1-B924-005F5D89CB08}" type="presParOf" srcId="{1F6FE0BE-A5D5-49A3-A8AB-59F736F2C37B}" destId="{7DEF76B4-4EAF-4F07-9CB0-98A9E2455AFA}" srcOrd="5" destOrd="0" presId="urn:microsoft.com/office/officeart/2008/layout/LinedList"/>
    <dgm:cxn modelId="{41F291D2-A107-4A4E-A652-61889982A875}" type="presParOf" srcId="{7DEF76B4-4EAF-4F07-9CB0-98A9E2455AFA}" destId="{1C96F6D7-2184-4C7A-BAE1-8E2262C7A0EB}" srcOrd="0" destOrd="0" presId="urn:microsoft.com/office/officeart/2008/layout/LinedList"/>
    <dgm:cxn modelId="{1AEF7765-EC3D-445D-A0A0-D1693DACBB0D}" type="presParOf" srcId="{7DEF76B4-4EAF-4F07-9CB0-98A9E2455AFA}" destId="{7F0DFC63-FD37-4CFE-B419-29718D41903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0718C0E-02AC-4016-8D46-98D2AF88AE93}"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2C57374F-5F72-4FB5-87AC-C27C68C3CFD3}">
      <dgm:prSet/>
      <dgm:spPr/>
      <dgm:t>
        <a:bodyPr/>
        <a:lstStyle/>
        <a:p>
          <a:r>
            <a:rPr lang="en-US" dirty="0">
              <a:solidFill>
                <a:schemeClr val="tx1"/>
              </a:solidFill>
            </a:rPr>
            <a:t>What do we know?</a:t>
          </a:r>
        </a:p>
      </dgm:t>
    </dgm:pt>
    <dgm:pt modelId="{968E8C49-7148-4152-9971-F6002AF20397}" type="parTrans" cxnId="{FADD05FC-9B30-42FC-896A-EBA4F296F7EB}">
      <dgm:prSet/>
      <dgm:spPr/>
      <dgm:t>
        <a:bodyPr/>
        <a:lstStyle/>
        <a:p>
          <a:endParaRPr lang="en-US"/>
        </a:p>
      </dgm:t>
    </dgm:pt>
    <dgm:pt modelId="{D70D8D62-FD91-419B-BA1E-B7C6A1E52722}" type="sibTrans" cxnId="{FADD05FC-9B30-42FC-896A-EBA4F296F7EB}">
      <dgm:prSet/>
      <dgm:spPr/>
      <dgm:t>
        <a:bodyPr/>
        <a:lstStyle/>
        <a:p>
          <a:endParaRPr lang="en-US"/>
        </a:p>
      </dgm:t>
    </dgm:pt>
    <dgm:pt modelId="{E55BFFA7-B42F-4A3C-A55D-29206EAE65BE}">
      <dgm:prSet/>
      <dgm:spPr/>
      <dgm:t>
        <a:bodyPr/>
        <a:lstStyle/>
        <a:p>
          <a:r>
            <a:rPr lang="en-US" b="1"/>
            <a:t>In pairs or small groups discuss: Youth Work Ethics</a:t>
          </a:r>
          <a:endParaRPr lang="en-US"/>
        </a:p>
      </dgm:t>
    </dgm:pt>
    <dgm:pt modelId="{C71474CE-7BDA-4AC4-A980-FD8940A310C7}" type="parTrans" cxnId="{515F6D16-D92F-43D2-83F4-091BC37E2BC4}">
      <dgm:prSet/>
      <dgm:spPr/>
      <dgm:t>
        <a:bodyPr/>
        <a:lstStyle/>
        <a:p>
          <a:endParaRPr lang="en-US"/>
        </a:p>
      </dgm:t>
    </dgm:pt>
    <dgm:pt modelId="{AEB5C46C-01E7-462E-9123-029981786F41}" type="sibTrans" cxnId="{515F6D16-D92F-43D2-83F4-091BC37E2BC4}">
      <dgm:prSet/>
      <dgm:spPr/>
      <dgm:t>
        <a:bodyPr/>
        <a:lstStyle/>
        <a:p>
          <a:endParaRPr lang="en-US"/>
        </a:p>
      </dgm:t>
    </dgm:pt>
    <dgm:pt modelId="{01B2ED7C-1E79-4EDE-9F5A-57DB9475D482}">
      <dgm:prSet/>
      <dgm:spPr/>
      <dgm:t>
        <a:bodyPr/>
        <a:lstStyle/>
        <a:p>
          <a:r>
            <a:rPr lang="en-US" b="0" i="0" baseline="0" dirty="0">
              <a:solidFill>
                <a:schemeClr val="tx1"/>
              </a:solidFill>
            </a:rPr>
            <a:t>Prompts…</a:t>
          </a:r>
          <a:endParaRPr lang="en-US" dirty="0">
            <a:solidFill>
              <a:schemeClr val="tx1"/>
            </a:solidFill>
          </a:endParaRPr>
        </a:p>
      </dgm:t>
    </dgm:pt>
    <dgm:pt modelId="{7DBC59FA-FCE7-400B-A8A7-694FE4AF3567}" type="parTrans" cxnId="{8004B354-F1E5-4400-979E-DC8DE86EB144}">
      <dgm:prSet/>
      <dgm:spPr/>
      <dgm:t>
        <a:bodyPr/>
        <a:lstStyle/>
        <a:p>
          <a:endParaRPr lang="en-US"/>
        </a:p>
      </dgm:t>
    </dgm:pt>
    <dgm:pt modelId="{10EF5748-11B3-46BD-AEAE-BAFA48D87547}" type="sibTrans" cxnId="{8004B354-F1E5-4400-979E-DC8DE86EB144}">
      <dgm:prSet/>
      <dgm:spPr/>
      <dgm:t>
        <a:bodyPr/>
        <a:lstStyle/>
        <a:p>
          <a:endParaRPr lang="en-US"/>
        </a:p>
      </dgm:t>
    </dgm:pt>
    <dgm:pt modelId="{C8E9B956-83F3-4900-AD88-6C234E84E810}">
      <dgm:prSet/>
      <dgm:spPr/>
      <dgm:t>
        <a:bodyPr/>
        <a:lstStyle/>
        <a:p>
          <a:r>
            <a:rPr lang="en-US" b="1"/>
            <a:t>What are Youth Work Ethics?</a:t>
          </a:r>
          <a:endParaRPr lang="en-US"/>
        </a:p>
      </dgm:t>
    </dgm:pt>
    <dgm:pt modelId="{8EED1876-68D3-447B-B597-980BE3FC801F}" type="parTrans" cxnId="{CCED1A5F-7C99-493D-AAAA-A470728395FB}">
      <dgm:prSet/>
      <dgm:spPr/>
      <dgm:t>
        <a:bodyPr/>
        <a:lstStyle/>
        <a:p>
          <a:endParaRPr lang="en-US"/>
        </a:p>
      </dgm:t>
    </dgm:pt>
    <dgm:pt modelId="{FD28B3C2-8259-4493-9E48-E1D23002FA9D}" type="sibTrans" cxnId="{CCED1A5F-7C99-493D-AAAA-A470728395FB}">
      <dgm:prSet/>
      <dgm:spPr/>
      <dgm:t>
        <a:bodyPr/>
        <a:lstStyle/>
        <a:p>
          <a:endParaRPr lang="en-US"/>
        </a:p>
      </dgm:t>
    </dgm:pt>
    <dgm:pt modelId="{F3DAF74D-3F91-4749-9A39-04E2C8C1DA46}">
      <dgm:prSet/>
      <dgm:spPr/>
      <dgm:t>
        <a:bodyPr/>
        <a:lstStyle/>
        <a:p>
          <a:r>
            <a:rPr lang="en-US" b="1"/>
            <a:t>What is the purpose of these?</a:t>
          </a:r>
          <a:endParaRPr lang="en-US"/>
        </a:p>
      </dgm:t>
    </dgm:pt>
    <dgm:pt modelId="{EE5631C4-85D6-431A-A228-8335BF68A8A7}" type="parTrans" cxnId="{76840488-002F-4C07-8284-502353DBB4C2}">
      <dgm:prSet/>
      <dgm:spPr/>
      <dgm:t>
        <a:bodyPr/>
        <a:lstStyle/>
        <a:p>
          <a:endParaRPr lang="en-US"/>
        </a:p>
      </dgm:t>
    </dgm:pt>
    <dgm:pt modelId="{E5850906-E292-466A-9C32-45720D357DB3}" type="sibTrans" cxnId="{76840488-002F-4C07-8284-502353DBB4C2}">
      <dgm:prSet/>
      <dgm:spPr/>
      <dgm:t>
        <a:bodyPr/>
        <a:lstStyle/>
        <a:p>
          <a:endParaRPr lang="en-US"/>
        </a:p>
      </dgm:t>
    </dgm:pt>
    <dgm:pt modelId="{A51AA2D8-D7B9-457B-892B-1799B3ABA5D5}">
      <dgm:prSet/>
      <dgm:spPr/>
      <dgm:t>
        <a:bodyPr/>
        <a:lstStyle/>
        <a:p>
          <a:r>
            <a:rPr lang="en-US" b="1"/>
            <a:t>What are the values at the core of Youth Work?</a:t>
          </a:r>
          <a:endParaRPr lang="en-US"/>
        </a:p>
      </dgm:t>
    </dgm:pt>
    <dgm:pt modelId="{269EC2C0-C5F3-4A42-8805-43E258DAC0E3}" type="parTrans" cxnId="{42ADAB81-5FA7-4EC8-9DA1-C9080F01BC03}">
      <dgm:prSet/>
      <dgm:spPr/>
      <dgm:t>
        <a:bodyPr/>
        <a:lstStyle/>
        <a:p>
          <a:endParaRPr lang="en-US"/>
        </a:p>
      </dgm:t>
    </dgm:pt>
    <dgm:pt modelId="{3FC00E9D-081B-4746-889A-FB5662BE0BA6}" type="sibTrans" cxnId="{42ADAB81-5FA7-4EC8-9DA1-C9080F01BC03}">
      <dgm:prSet/>
      <dgm:spPr/>
      <dgm:t>
        <a:bodyPr/>
        <a:lstStyle/>
        <a:p>
          <a:endParaRPr lang="en-US"/>
        </a:p>
      </dgm:t>
    </dgm:pt>
    <dgm:pt modelId="{10D3D768-7BC5-446E-9C00-6FA24D201956}">
      <dgm:prSet/>
      <dgm:spPr/>
      <dgm:t>
        <a:bodyPr/>
        <a:lstStyle/>
        <a:p>
          <a:r>
            <a:rPr lang="en-US" b="1"/>
            <a:t>How do we use Youth Work Ethics in practice?</a:t>
          </a:r>
          <a:endParaRPr lang="en-US"/>
        </a:p>
      </dgm:t>
    </dgm:pt>
    <dgm:pt modelId="{FD8DADC9-F8E4-4B9E-A677-368A5F4C14CB}" type="parTrans" cxnId="{B3578C68-BD4D-43AC-A81E-CE944B43822C}">
      <dgm:prSet/>
      <dgm:spPr/>
      <dgm:t>
        <a:bodyPr/>
        <a:lstStyle/>
        <a:p>
          <a:endParaRPr lang="en-US"/>
        </a:p>
      </dgm:t>
    </dgm:pt>
    <dgm:pt modelId="{4EC48725-74C4-4D8B-B542-DFCDD639537A}" type="sibTrans" cxnId="{B3578C68-BD4D-43AC-A81E-CE944B43822C}">
      <dgm:prSet/>
      <dgm:spPr/>
      <dgm:t>
        <a:bodyPr/>
        <a:lstStyle/>
        <a:p>
          <a:endParaRPr lang="en-US"/>
        </a:p>
      </dgm:t>
    </dgm:pt>
    <dgm:pt modelId="{806B5406-FB11-4370-99DE-628A86EE0B91}">
      <dgm:prSet/>
      <dgm:spPr/>
      <dgm:t>
        <a:bodyPr/>
        <a:lstStyle/>
        <a:p>
          <a:r>
            <a:rPr lang="en-US" b="1" dirty="0"/>
            <a:t>How do these shape our identity as Youth Workers?</a:t>
          </a:r>
          <a:endParaRPr lang="en-US" dirty="0"/>
        </a:p>
      </dgm:t>
    </dgm:pt>
    <dgm:pt modelId="{C0B37131-B8AB-4F81-A1B4-FFAB790BADFD}" type="parTrans" cxnId="{DB4129D0-3178-4486-8738-F8E172D00673}">
      <dgm:prSet/>
      <dgm:spPr/>
      <dgm:t>
        <a:bodyPr/>
        <a:lstStyle/>
        <a:p>
          <a:endParaRPr lang="en-US"/>
        </a:p>
      </dgm:t>
    </dgm:pt>
    <dgm:pt modelId="{DEF324C0-4961-410E-AB0A-1C1A58B56AEC}" type="sibTrans" cxnId="{DB4129D0-3178-4486-8738-F8E172D00673}">
      <dgm:prSet/>
      <dgm:spPr/>
      <dgm:t>
        <a:bodyPr/>
        <a:lstStyle/>
        <a:p>
          <a:endParaRPr lang="en-US"/>
        </a:p>
      </dgm:t>
    </dgm:pt>
    <dgm:pt modelId="{0657949F-13C4-4634-92CF-0C0A6AE345C6}">
      <dgm:prSet/>
      <dgm:spPr/>
      <dgm:t>
        <a:bodyPr/>
        <a:lstStyle/>
        <a:p>
          <a:r>
            <a:rPr lang="en-US" b="1" dirty="0"/>
            <a:t>Feedback your discussions.</a:t>
          </a:r>
        </a:p>
      </dgm:t>
    </dgm:pt>
    <dgm:pt modelId="{CEE8F252-2DB3-4FCA-A06C-B87FA9C9AF0F}" type="parTrans" cxnId="{7CF55374-DF66-423C-B732-6A2373E59554}">
      <dgm:prSet/>
      <dgm:spPr/>
      <dgm:t>
        <a:bodyPr/>
        <a:lstStyle/>
        <a:p>
          <a:endParaRPr lang="en-GB"/>
        </a:p>
      </dgm:t>
    </dgm:pt>
    <dgm:pt modelId="{589C32C9-482A-44EE-9B05-B882554E62C8}" type="sibTrans" cxnId="{7CF55374-DF66-423C-B732-6A2373E59554}">
      <dgm:prSet/>
      <dgm:spPr/>
      <dgm:t>
        <a:bodyPr/>
        <a:lstStyle/>
        <a:p>
          <a:endParaRPr lang="en-GB"/>
        </a:p>
      </dgm:t>
    </dgm:pt>
    <dgm:pt modelId="{DECCC337-BAE7-4C4F-BB73-F7A05B773D00}" type="pres">
      <dgm:prSet presAssocID="{80718C0E-02AC-4016-8D46-98D2AF88AE93}" presName="linear" presStyleCnt="0">
        <dgm:presLayoutVars>
          <dgm:dir/>
          <dgm:animLvl val="lvl"/>
          <dgm:resizeHandles val="exact"/>
        </dgm:presLayoutVars>
      </dgm:prSet>
      <dgm:spPr/>
    </dgm:pt>
    <dgm:pt modelId="{B04349EC-3C8F-4F48-B2EF-7C9C1C5A67CC}" type="pres">
      <dgm:prSet presAssocID="{2C57374F-5F72-4FB5-87AC-C27C68C3CFD3}" presName="parentLin" presStyleCnt="0"/>
      <dgm:spPr/>
    </dgm:pt>
    <dgm:pt modelId="{A216AEC1-B545-4642-B687-339ADEB38D42}" type="pres">
      <dgm:prSet presAssocID="{2C57374F-5F72-4FB5-87AC-C27C68C3CFD3}" presName="parentLeftMargin" presStyleLbl="node1" presStyleIdx="0" presStyleCnt="2"/>
      <dgm:spPr/>
    </dgm:pt>
    <dgm:pt modelId="{FBA547B1-7F18-4A28-A60E-AA54C4B42A51}" type="pres">
      <dgm:prSet presAssocID="{2C57374F-5F72-4FB5-87AC-C27C68C3CFD3}" presName="parentText" presStyleLbl="node1" presStyleIdx="0" presStyleCnt="2">
        <dgm:presLayoutVars>
          <dgm:chMax val="0"/>
          <dgm:bulletEnabled val="1"/>
        </dgm:presLayoutVars>
      </dgm:prSet>
      <dgm:spPr/>
    </dgm:pt>
    <dgm:pt modelId="{39319980-28F1-4EA3-87C2-3F344BE9C30E}" type="pres">
      <dgm:prSet presAssocID="{2C57374F-5F72-4FB5-87AC-C27C68C3CFD3}" presName="negativeSpace" presStyleCnt="0"/>
      <dgm:spPr/>
    </dgm:pt>
    <dgm:pt modelId="{29B48C73-2FC6-441A-8983-665E8BB8454E}" type="pres">
      <dgm:prSet presAssocID="{2C57374F-5F72-4FB5-87AC-C27C68C3CFD3}" presName="childText" presStyleLbl="conFgAcc1" presStyleIdx="0" presStyleCnt="2">
        <dgm:presLayoutVars>
          <dgm:bulletEnabled val="1"/>
        </dgm:presLayoutVars>
      </dgm:prSet>
      <dgm:spPr/>
    </dgm:pt>
    <dgm:pt modelId="{DCB22847-BB82-4F2D-A8CA-F1F09E49C221}" type="pres">
      <dgm:prSet presAssocID="{D70D8D62-FD91-419B-BA1E-B7C6A1E52722}" presName="spaceBetweenRectangles" presStyleCnt="0"/>
      <dgm:spPr/>
    </dgm:pt>
    <dgm:pt modelId="{C413F507-8BB5-488C-B626-2B3D622B8096}" type="pres">
      <dgm:prSet presAssocID="{01B2ED7C-1E79-4EDE-9F5A-57DB9475D482}" presName="parentLin" presStyleCnt="0"/>
      <dgm:spPr/>
    </dgm:pt>
    <dgm:pt modelId="{1557AC41-55E8-4632-AB5B-6649E899EF4A}" type="pres">
      <dgm:prSet presAssocID="{01B2ED7C-1E79-4EDE-9F5A-57DB9475D482}" presName="parentLeftMargin" presStyleLbl="node1" presStyleIdx="0" presStyleCnt="2"/>
      <dgm:spPr/>
    </dgm:pt>
    <dgm:pt modelId="{9329B68F-38B6-4F47-A29E-F2088C85D29D}" type="pres">
      <dgm:prSet presAssocID="{01B2ED7C-1E79-4EDE-9F5A-57DB9475D482}" presName="parentText" presStyleLbl="node1" presStyleIdx="1" presStyleCnt="2" custLinFactNeighborX="-14015" custLinFactNeighborY="-174">
        <dgm:presLayoutVars>
          <dgm:chMax val="0"/>
          <dgm:bulletEnabled val="1"/>
        </dgm:presLayoutVars>
      </dgm:prSet>
      <dgm:spPr/>
    </dgm:pt>
    <dgm:pt modelId="{329FF047-CA9C-4B10-9A6C-CE0568AE571C}" type="pres">
      <dgm:prSet presAssocID="{01B2ED7C-1E79-4EDE-9F5A-57DB9475D482}" presName="negativeSpace" presStyleCnt="0"/>
      <dgm:spPr/>
    </dgm:pt>
    <dgm:pt modelId="{2CC739F3-9289-4E84-B8C7-8772D6BF573C}" type="pres">
      <dgm:prSet presAssocID="{01B2ED7C-1E79-4EDE-9F5A-57DB9475D482}" presName="childText" presStyleLbl="conFgAcc1" presStyleIdx="1" presStyleCnt="2">
        <dgm:presLayoutVars>
          <dgm:bulletEnabled val="1"/>
        </dgm:presLayoutVars>
      </dgm:prSet>
      <dgm:spPr/>
    </dgm:pt>
  </dgm:ptLst>
  <dgm:cxnLst>
    <dgm:cxn modelId="{515F6D16-D92F-43D2-83F4-091BC37E2BC4}" srcId="{2C57374F-5F72-4FB5-87AC-C27C68C3CFD3}" destId="{E55BFFA7-B42F-4A3C-A55D-29206EAE65BE}" srcOrd="0" destOrd="0" parTransId="{C71474CE-7BDA-4AC4-A980-FD8940A310C7}" sibTransId="{AEB5C46C-01E7-462E-9123-029981786F41}"/>
    <dgm:cxn modelId="{0327BE1A-6FB4-4DDA-851D-BACFECB56F16}" type="presOf" srcId="{2C57374F-5F72-4FB5-87AC-C27C68C3CFD3}" destId="{A216AEC1-B545-4642-B687-339ADEB38D42}" srcOrd="0" destOrd="0" presId="urn:microsoft.com/office/officeart/2005/8/layout/list1"/>
    <dgm:cxn modelId="{0BD81A34-34DC-4EFE-B644-D40839159A9C}" type="presOf" srcId="{806B5406-FB11-4370-99DE-628A86EE0B91}" destId="{2CC739F3-9289-4E84-B8C7-8772D6BF573C}" srcOrd="0" destOrd="4" presId="urn:microsoft.com/office/officeart/2005/8/layout/list1"/>
    <dgm:cxn modelId="{4FDB9B39-B161-4C57-A1DF-2F64FDB70C49}" type="presOf" srcId="{10D3D768-7BC5-446E-9C00-6FA24D201956}" destId="{2CC739F3-9289-4E84-B8C7-8772D6BF573C}" srcOrd="0" destOrd="3" presId="urn:microsoft.com/office/officeart/2005/8/layout/list1"/>
    <dgm:cxn modelId="{CCED1A5F-7C99-493D-AAAA-A470728395FB}" srcId="{01B2ED7C-1E79-4EDE-9F5A-57DB9475D482}" destId="{C8E9B956-83F3-4900-AD88-6C234E84E810}" srcOrd="0" destOrd="0" parTransId="{8EED1876-68D3-447B-B597-980BE3FC801F}" sibTransId="{FD28B3C2-8259-4493-9E48-E1D23002FA9D}"/>
    <dgm:cxn modelId="{B3578C68-BD4D-43AC-A81E-CE944B43822C}" srcId="{01B2ED7C-1E79-4EDE-9F5A-57DB9475D482}" destId="{10D3D768-7BC5-446E-9C00-6FA24D201956}" srcOrd="3" destOrd="0" parTransId="{FD8DADC9-F8E4-4B9E-A677-368A5F4C14CB}" sibTransId="{4EC48725-74C4-4D8B-B542-DFCDD639537A}"/>
    <dgm:cxn modelId="{9B94A652-66F5-437B-A018-5A7829DDBD40}" type="presOf" srcId="{A51AA2D8-D7B9-457B-892B-1799B3ABA5D5}" destId="{2CC739F3-9289-4E84-B8C7-8772D6BF573C}" srcOrd="0" destOrd="2" presId="urn:microsoft.com/office/officeart/2005/8/layout/list1"/>
    <dgm:cxn modelId="{7CF55374-DF66-423C-B732-6A2373E59554}" srcId="{01B2ED7C-1E79-4EDE-9F5A-57DB9475D482}" destId="{0657949F-13C4-4634-92CF-0C0A6AE345C6}" srcOrd="5" destOrd="0" parTransId="{CEE8F252-2DB3-4FCA-A06C-B87FA9C9AF0F}" sibTransId="{589C32C9-482A-44EE-9B05-B882554E62C8}"/>
    <dgm:cxn modelId="{8004B354-F1E5-4400-979E-DC8DE86EB144}" srcId="{80718C0E-02AC-4016-8D46-98D2AF88AE93}" destId="{01B2ED7C-1E79-4EDE-9F5A-57DB9475D482}" srcOrd="1" destOrd="0" parTransId="{7DBC59FA-FCE7-400B-A8A7-694FE4AF3567}" sibTransId="{10EF5748-11B3-46BD-AEAE-BAFA48D87547}"/>
    <dgm:cxn modelId="{BF87DC7A-3C05-4271-9888-CDF33BB44971}" type="presOf" srcId="{0657949F-13C4-4634-92CF-0C0A6AE345C6}" destId="{2CC739F3-9289-4E84-B8C7-8772D6BF573C}" srcOrd="0" destOrd="5" presId="urn:microsoft.com/office/officeart/2005/8/layout/list1"/>
    <dgm:cxn modelId="{42ADAB81-5FA7-4EC8-9DA1-C9080F01BC03}" srcId="{01B2ED7C-1E79-4EDE-9F5A-57DB9475D482}" destId="{A51AA2D8-D7B9-457B-892B-1799B3ABA5D5}" srcOrd="2" destOrd="0" parTransId="{269EC2C0-C5F3-4A42-8805-43E258DAC0E3}" sibTransId="{3FC00E9D-081B-4746-889A-FB5662BE0BA6}"/>
    <dgm:cxn modelId="{76840488-002F-4C07-8284-502353DBB4C2}" srcId="{01B2ED7C-1E79-4EDE-9F5A-57DB9475D482}" destId="{F3DAF74D-3F91-4749-9A39-04E2C8C1DA46}" srcOrd="1" destOrd="0" parTransId="{EE5631C4-85D6-431A-A228-8335BF68A8A7}" sibTransId="{E5850906-E292-466A-9C32-45720D357DB3}"/>
    <dgm:cxn modelId="{4096E88C-1A5A-41DA-A7E2-8E1F15F8A10B}" type="presOf" srcId="{2C57374F-5F72-4FB5-87AC-C27C68C3CFD3}" destId="{FBA547B1-7F18-4A28-A60E-AA54C4B42A51}" srcOrd="1" destOrd="0" presId="urn:microsoft.com/office/officeart/2005/8/layout/list1"/>
    <dgm:cxn modelId="{438756B8-CDB9-4FF1-A6C6-D54058DC28B8}" type="presOf" srcId="{E55BFFA7-B42F-4A3C-A55D-29206EAE65BE}" destId="{29B48C73-2FC6-441A-8983-665E8BB8454E}" srcOrd="0" destOrd="0" presId="urn:microsoft.com/office/officeart/2005/8/layout/list1"/>
    <dgm:cxn modelId="{A8DD10BA-720B-4D36-AA1C-E759F98669E7}" type="presOf" srcId="{F3DAF74D-3F91-4749-9A39-04E2C8C1DA46}" destId="{2CC739F3-9289-4E84-B8C7-8772D6BF573C}" srcOrd="0" destOrd="1" presId="urn:microsoft.com/office/officeart/2005/8/layout/list1"/>
    <dgm:cxn modelId="{DB4129D0-3178-4486-8738-F8E172D00673}" srcId="{01B2ED7C-1E79-4EDE-9F5A-57DB9475D482}" destId="{806B5406-FB11-4370-99DE-628A86EE0B91}" srcOrd="4" destOrd="0" parTransId="{C0B37131-B8AB-4F81-A1B4-FFAB790BADFD}" sibTransId="{DEF324C0-4961-410E-AB0A-1C1A58B56AEC}"/>
    <dgm:cxn modelId="{1555A5D6-D306-45C8-AFDC-9BC53E32E6F7}" type="presOf" srcId="{C8E9B956-83F3-4900-AD88-6C234E84E810}" destId="{2CC739F3-9289-4E84-B8C7-8772D6BF573C}" srcOrd="0" destOrd="0" presId="urn:microsoft.com/office/officeart/2005/8/layout/list1"/>
    <dgm:cxn modelId="{DEB7EBDC-1B6E-455E-A67C-6BCFBBCAB61B}" type="presOf" srcId="{01B2ED7C-1E79-4EDE-9F5A-57DB9475D482}" destId="{1557AC41-55E8-4632-AB5B-6649E899EF4A}" srcOrd="0" destOrd="0" presId="urn:microsoft.com/office/officeart/2005/8/layout/list1"/>
    <dgm:cxn modelId="{1BA25CE1-5AA4-473B-A78D-4DED8BB10AE0}" type="presOf" srcId="{80718C0E-02AC-4016-8D46-98D2AF88AE93}" destId="{DECCC337-BAE7-4C4F-BB73-F7A05B773D00}" srcOrd="0" destOrd="0" presId="urn:microsoft.com/office/officeart/2005/8/layout/list1"/>
    <dgm:cxn modelId="{3B3977EC-D8DD-4364-8FB7-0BDAA4A0489C}" type="presOf" srcId="{01B2ED7C-1E79-4EDE-9F5A-57DB9475D482}" destId="{9329B68F-38B6-4F47-A29E-F2088C85D29D}" srcOrd="1" destOrd="0" presId="urn:microsoft.com/office/officeart/2005/8/layout/list1"/>
    <dgm:cxn modelId="{FADD05FC-9B30-42FC-896A-EBA4F296F7EB}" srcId="{80718C0E-02AC-4016-8D46-98D2AF88AE93}" destId="{2C57374F-5F72-4FB5-87AC-C27C68C3CFD3}" srcOrd="0" destOrd="0" parTransId="{968E8C49-7148-4152-9971-F6002AF20397}" sibTransId="{D70D8D62-FD91-419B-BA1E-B7C6A1E52722}"/>
    <dgm:cxn modelId="{6F41DB01-5FDD-47CB-A43D-CA4D76017807}" type="presParOf" srcId="{DECCC337-BAE7-4C4F-BB73-F7A05B773D00}" destId="{B04349EC-3C8F-4F48-B2EF-7C9C1C5A67CC}" srcOrd="0" destOrd="0" presId="urn:microsoft.com/office/officeart/2005/8/layout/list1"/>
    <dgm:cxn modelId="{99A8C5A4-0B0D-44A5-82D9-1FF3A50ED200}" type="presParOf" srcId="{B04349EC-3C8F-4F48-B2EF-7C9C1C5A67CC}" destId="{A216AEC1-B545-4642-B687-339ADEB38D42}" srcOrd="0" destOrd="0" presId="urn:microsoft.com/office/officeart/2005/8/layout/list1"/>
    <dgm:cxn modelId="{DEC68264-E5D9-4FE6-BA7F-C837C09EBE1C}" type="presParOf" srcId="{B04349EC-3C8F-4F48-B2EF-7C9C1C5A67CC}" destId="{FBA547B1-7F18-4A28-A60E-AA54C4B42A51}" srcOrd="1" destOrd="0" presId="urn:microsoft.com/office/officeart/2005/8/layout/list1"/>
    <dgm:cxn modelId="{45DD65B5-02AE-4E8D-86D7-7FBB3CF510E8}" type="presParOf" srcId="{DECCC337-BAE7-4C4F-BB73-F7A05B773D00}" destId="{39319980-28F1-4EA3-87C2-3F344BE9C30E}" srcOrd="1" destOrd="0" presId="urn:microsoft.com/office/officeart/2005/8/layout/list1"/>
    <dgm:cxn modelId="{932A5A9D-2FD5-4D43-A640-8C2B4C78E762}" type="presParOf" srcId="{DECCC337-BAE7-4C4F-BB73-F7A05B773D00}" destId="{29B48C73-2FC6-441A-8983-665E8BB8454E}" srcOrd="2" destOrd="0" presId="urn:microsoft.com/office/officeart/2005/8/layout/list1"/>
    <dgm:cxn modelId="{B81552AC-7796-429A-B738-41A3B0402446}" type="presParOf" srcId="{DECCC337-BAE7-4C4F-BB73-F7A05B773D00}" destId="{DCB22847-BB82-4F2D-A8CA-F1F09E49C221}" srcOrd="3" destOrd="0" presId="urn:microsoft.com/office/officeart/2005/8/layout/list1"/>
    <dgm:cxn modelId="{686EFE70-3E5C-4C1D-A48E-48F803A528AB}" type="presParOf" srcId="{DECCC337-BAE7-4C4F-BB73-F7A05B773D00}" destId="{C413F507-8BB5-488C-B626-2B3D622B8096}" srcOrd="4" destOrd="0" presId="urn:microsoft.com/office/officeart/2005/8/layout/list1"/>
    <dgm:cxn modelId="{8F08CCF1-0DB2-4D48-B077-CE3001AE9503}" type="presParOf" srcId="{C413F507-8BB5-488C-B626-2B3D622B8096}" destId="{1557AC41-55E8-4632-AB5B-6649E899EF4A}" srcOrd="0" destOrd="0" presId="urn:microsoft.com/office/officeart/2005/8/layout/list1"/>
    <dgm:cxn modelId="{40B91D81-6293-4984-8319-2B96CF494803}" type="presParOf" srcId="{C413F507-8BB5-488C-B626-2B3D622B8096}" destId="{9329B68F-38B6-4F47-A29E-F2088C85D29D}" srcOrd="1" destOrd="0" presId="urn:microsoft.com/office/officeart/2005/8/layout/list1"/>
    <dgm:cxn modelId="{695BC3A9-DC7C-41B8-B644-2D47450E91FC}" type="presParOf" srcId="{DECCC337-BAE7-4C4F-BB73-F7A05B773D00}" destId="{329FF047-CA9C-4B10-9A6C-CE0568AE571C}" srcOrd="5" destOrd="0" presId="urn:microsoft.com/office/officeart/2005/8/layout/list1"/>
    <dgm:cxn modelId="{960E9232-0986-4325-85BC-79E412292AD1}" type="presParOf" srcId="{DECCC337-BAE7-4C4F-BB73-F7A05B773D00}" destId="{2CC739F3-9289-4E84-B8C7-8772D6BF573C}"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DE1D496-9D1A-41BC-B375-99887076EAE5}"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4D7D279D-2DED-4D00-A828-79B6E1C49E58}">
      <dgm:prSet/>
      <dgm:spPr/>
      <dgm:t>
        <a:bodyPr/>
        <a:lstStyle/>
        <a:p>
          <a:r>
            <a:rPr lang="en-GB"/>
            <a:t>Young People – access to support and to face to face social opportunities</a:t>
          </a:r>
          <a:endParaRPr lang="en-US"/>
        </a:p>
      </dgm:t>
    </dgm:pt>
    <dgm:pt modelId="{F7C21C03-ECF9-4BDF-B944-111A69A98EA0}" type="parTrans" cxnId="{F3FF6B9C-BD6B-4015-836F-69ACE563AF48}">
      <dgm:prSet/>
      <dgm:spPr/>
      <dgm:t>
        <a:bodyPr/>
        <a:lstStyle/>
        <a:p>
          <a:endParaRPr lang="en-US"/>
        </a:p>
      </dgm:t>
    </dgm:pt>
    <dgm:pt modelId="{C4EEA1AC-B153-4C09-9D9D-DD614FA99E8F}" type="sibTrans" cxnId="{F3FF6B9C-BD6B-4015-836F-69ACE563AF48}">
      <dgm:prSet/>
      <dgm:spPr/>
      <dgm:t>
        <a:bodyPr/>
        <a:lstStyle/>
        <a:p>
          <a:endParaRPr lang="en-US"/>
        </a:p>
      </dgm:t>
    </dgm:pt>
    <dgm:pt modelId="{1F53B55D-D01B-4E6F-8323-EB0FC15B6535}">
      <dgm:prSet/>
      <dgm:spPr/>
      <dgm:t>
        <a:bodyPr/>
        <a:lstStyle/>
        <a:p>
          <a:r>
            <a:rPr lang="en-GB"/>
            <a:t>Youth Work – its survival and/or the role it plays (open, targeted, etc)</a:t>
          </a:r>
          <a:endParaRPr lang="en-US"/>
        </a:p>
      </dgm:t>
    </dgm:pt>
    <dgm:pt modelId="{0587EFF4-2765-4F45-A95D-59B7EEB2575A}" type="parTrans" cxnId="{93EE6944-CF4E-4E67-A431-2BA4C481EFF5}">
      <dgm:prSet/>
      <dgm:spPr/>
      <dgm:t>
        <a:bodyPr/>
        <a:lstStyle/>
        <a:p>
          <a:endParaRPr lang="en-US"/>
        </a:p>
      </dgm:t>
    </dgm:pt>
    <dgm:pt modelId="{9C597837-9CD2-480A-B07A-A3459299603E}" type="sibTrans" cxnId="{93EE6944-CF4E-4E67-A431-2BA4C481EFF5}">
      <dgm:prSet/>
      <dgm:spPr/>
      <dgm:t>
        <a:bodyPr/>
        <a:lstStyle/>
        <a:p>
          <a:endParaRPr lang="en-US"/>
        </a:p>
      </dgm:t>
    </dgm:pt>
    <dgm:pt modelId="{A960C34D-75A6-4493-980E-9E0D43C1576C}">
      <dgm:prSet/>
      <dgm:spPr/>
      <dgm:t>
        <a:bodyPr/>
        <a:lstStyle/>
        <a:p>
          <a:r>
            <a:rPr lang="en-GB"/>
            <a:t>Professions and Professionalism – increasing regulation of professions</a:t>
          </a:r>
          <a:endParaRPr lang="en-US"/>
        </a:p>
      </dgm:t>
    </dgm:pt>
    <dgm:pt modelId="{013816F0-6F19-4FD5-8510-837AC6CC0283}" type="parTrans" cxnId="{A76B9BF6-27D0-46EA-9C3B-6A63E6D17ADE}">
      <dgm:prSet/>
      <dgm:spPr/>
      <dgm:t>
        <a:bodyPr/>
        <a:lstStyle/>
        <a:p>
          <a:endParaRPr lang="en-US"/>
        </a:p>
      </dgm:t>
    </dgm:pt>
    <dgm:pt modelId="{60C3871C-D50E-41AD-9935-6526BD03A36B}" type="sibTrans" cxnId="{A76B9BF6-27D0-46EA-9C3B-6A63E6D17ADE}">
      <dgm:prSet/>
      <dgm:spPr/>
      <dgm:t>
        <a:bodyPr/>
        <a:lstStyle/>
        <a:p>
          <a:endParaRPr lang="en-US"/>
        </a:p>
      </dgm:t>
    </dgm:pt>
    <dgm:pt modelId="{EBAD0C99-407C-4A24-96CA-92B7F5D0353F}">
      <dgm:prSet/>
      <dgm:spPr/>
      <dgm:t>
        <a:bodyPr/>
        <a:lstStyle/>
        <a:p>
          <a:r>
            <a:rPr lang="en-GB" dirty="0"/>
            <a:t>Ethics – dilemmas in new contexts e.g., education versus control; inter-agency confidentiality and information- sharing. </a:t>
          </a:r>
          <a:endParaRPr lang="en-US" dirty="0"/>
        </a:p>
      </dgm:t>
    </dgm:pt>
    <dgm:pt modelId="{84F9EAE0-041E-4F91-A5B3-CAC8663F8148}" type="parTrans" cxnId="{A7E50DBB-8942-478E-9136-C642A48D1065}">
      <dgm:prSet/>
      <dgm:spPr/>
      <dgm:t>
        <a:bodyPr/>
        <a:lstStyle/>
        <a:p>
          <a:endParaRPr lang="en-US"/>
        </a:p>
      </dgm:t>
    </dgm:pt>
    <dgm:pt modelId="{38D2D27B-DCBF-4826-8E47-AB6689574FB5}" type="sibTrans" cxnId="{A7E50DBB-8942-478E-9136-C642A48D1065}">
      <dgm:prSet/>
      <dgm:spPr/>
      <dgm:t>
        <a:bodyPr/>
        <a:lstStyle/>
        <a:p>
          <a:endParaRPr lang="en-US"/>
        </a:p>
      </dgm:t>
    </dgm:pt>
    <dgm:pt modelId="{015F33B0-F455-464A-9482-1F29EF34985D}">
      <dgm:prSet/>
      <dgm:spPr/>
      <dgm:t>
        <a:bodyPr/>
        <a:lstStyle/>
        <a:p>
          <a:r>
            <a:rPr lang="en-GB"/>
            <a:t>Any examples from the class?</a:t>
          </a:r>
          <a:endParaRPr lang="en-US"/>
        </a:p>
      </dgm:t>
    </dgm:pt>
    <dgm:pt modelId="{EE696B30-F156-4866-A137-CF9039A7BF49}" type="parTrans" cxnId="{CAD423B4-C62B-4083-B716-37B706115E32}">
      <dgm:prSet/>
      <dgm:spPr/>
      <dgm:t>
        <a:bodyPr/>
        <a:lstStyle/>
        <a:p>
          <a:endParaRPr lang="en-US"/>
        </a:p>
      </dgm:t>
    </dgm:pt>
    <dgm:pt modelId="{FBC901E3-454B-4CE7-A808-0E365D289924}" type="sibTrans" cxnId="{CAD423B4-C62B-4083-B716-37B706115E32}">
      <dgm:prSet/>
      <dgm:spPr/>
      <dgm:t>
        <a:bodyPr/>
        <a:lstStyle/>
        <a:p>
          <a:endParaRPr lang="en-US"/>
        </a:p>
      </dgm:t>
    </dgm:pt>
    <dgm:pt modelId="{4D65E07B-58D9-45A4-B443-F4396078B48A}" type="pres">
      <dgm:prSet presAssocID="{EDE1D496-9D1A-41BC-B375-99887076EAE5}" presName="vert0" presStyleCnt="0">
        <dgm:presLayoutVars>
          <dgm:dir/>
          <dgm:animOne val="branch"/>
          <dgm:animLvl val="lvl"/>
        </dgm:presLayoutVars>
      </dgm:prSet>
      <dgm:spPr/>
    </dgm:pt>
    <dgm:pt modelId="{8B3ECE43-FCC3-4175-A8C3-412FB4043A79}" type="pres">
      <dgm:prSet presAssocID="{4D7D279D-2DED-4D00-A828-79B6E1C49E58}" presName="thickLine" presStyleLbl="alignNode1" presStyleIdx="0" presStyleCnt="5"/>
      <dgm:spPr/>
    </dgm:pt>
    <dgm:pt modelId="{D8545803-4868-405A-90ED-D24112EF800D}" type="pres">
      <dgm:prSet presAssocID="{4D7D279D-2DED-4D00-A828-79B6E1C49E58}" presName="horz1" presStyleCnt="0"/>
      <dgm:spPr/>
    </dgm:pt>
    <dgm:pt modelId="{99D4DED8-05E8-4ABD-8F66-4FCF7BCC8777}" type="pres">
      <dgm:prSet presAssocID="{4D7D279D-2DED-4D00-A828-79B6E1C49E58}" presName="tx1" presStyleLbl="revTx" presStyleIdx="0" presStyleCnt="5"/>
      <dgm:spPr/>
    </dgm:pt>
    <dgm:pt modelId="{546E67CF-A0FF-4D5C-9353-E137337349D0}" type="pres">
      <dgm:prSet presAssocID="{4D7D279D-2DED-4D00-A828-79B6E1C49E58}" presName="vert1" presStyleCnt="0"/>
      <dgm:spPr/>
    </dgm:pt>
    <dgm:pt modelId="{3DEA31BA-5700-419A-A1E2-8464F3C90E35}" type="pres">
      <dgm:prSet presAssocID="{1F53B55D-D01B-4E6F-8323-EB0FC15B6535}" presName="thickLine" presStyleLbl="alignNode1" presStyleIdx="1" presStyleCnt="5"/>
      <dgm:spPr/>
    </dgm:pt>
    <dgm:pt modelId="{B8E5E825-3AF3-44B3-BA88-2D372522D35F}" type="pres">
      <dgm:prSet presAssocID="{1F53B55D-D01B-4E6F-8323-EB0FC15B6535}" presName="horz1" presStyleCnt="0"/>
      <dgm:spPr/>
    </dgm:pt>
    <dgm:pt modelId="{107244B1-82B9-4A8C-AE79-77D772CC5F9C}" type="pres">
      <dgm:prSet presAssocID="{1F53B55D-D01B-4E6F-8323-EB0FC15B6535}" presName="tx1" presStyleLbl="revTx" presStyleIdx="1" presStyleCnt="5"/>
      <dgm:spPr/>
    </dgm:pt>
    <dgm:pt modelId="{DE0F3565-8AF3-49D4-B9DB-ED3EF8F0F669}" type="pres">
      <dgm:prSet presAssocID="{1F53B55D-D01B-4E6F-8323-EB0FC15B6535}" presName="vert1" presStyleCnt="0"/>
      <dgm:spPr/>
    </dgm:pt>
    <dgm:pt modelId="{754ADA6F-F898-4BD7-8763-B0FC397A4661}" type="pres">
      <dgm:prSet presAssocID="{A960C34D-75A6-4493-980E-9E0D43C1576C}" presName="thickLine" presStyleLbl="alignNode1" presStyleIdx="2" presStyleCnt="5"/>
      <dgm:spPr/>
    </dgm:pt>
    <dgm:pt modelId="{BEF2E166-BC7C-45D6-A80A-D13067A2C096}" type="pres">
      <dgm:prSet presAssocID="{A960C34D-75A6-4493-980E-9E0D43C1576C}" presName="horz1" presStyleCnt="0"/>
      <dgm:spPr/>
    </dgm:pt>
    <dgm:pt modelId="{1DA02751-89A8-4C7B-9378-06F2736F10B8}" type="pres">
      <dgm:prSet presAssocID="{A960C34D-75A6-4493-980E-9E0D43C1576C}" presName="tx1" presStyleLbl="revTx" presStyleIdx="2" presStyleCnt="5"/>
      <dgm:spPr/>
    </dgm:pt>
    <dgm:pt modelId="{FCB079E2-37CC-4912-A8BF-7B91CBACC774}" type="pres">
      <dgm:prSet presAssocID="{A960C34D-75A6-4493-980E-9E0D43C1576C}" presName="vert1" presStyleCnt="0"/>
      <dgm:spPr/>
    </dgm:pt>
    <dgm:pt modelId="{38F75E6A-9831-4A26-BB8C-3E254A56BEAB}" type="pres">
      <dgm:prSet presAssocID="{EBAD0C99-407C-4A24-96CA-92B7F5D0353F}" presName="thickLine" presStyleLbl="alignNode1" presStyleIdx="3" presStyleCnt="5"/>
      <dgm:spPr/>
    </dgm:pt>
    <dgm:pt modelId="{1735444E-F735-4AB3-9AA7-C680D29D86A8}" type="pres">
      <dgm:prSet presAssocID="{EBAD0C99-407C-4A24-96CA-92B7F5D0353F}" presName="horz1" presStyleCnt="0"/>
      <dgm:spPr/>
    </dgm:pt>
    <dgm:pt modelId="{DDDF89DD-D611-43B0-B60A-5CF286F4B2EA}" type="pres">
      <dgm:prSet presAssocID="{EBAD0C99-407C-4A24-96CA-92B7F5D0353F}" presName="tx1" presStyleLbl="revTx" presStyleIdx="3" presStyleCnt="5"/>
      <dgm:spPr/>
    </dgm:pt>
    <dgm:pt modelId="{B84A707C-1271-4248-9119-6892B1A47BB4}" type="pres">
      <dgm:prSet presAssocID="{EBAD0C99-407C-4A24-96CA-92B7F5D0353F}" presName="vert1" presStyleCnt="0"/>
      <dgm:spPr/>
    </dgm:pt>
    <dgm:pt modelId="{9F4F4327-8943-4580-90E8-E35923BDD036}" type="pres">
      <dgm:prSet presAssocID="{015F33B0-F455-464A-9482-1F29EF34985D}" presName="thickLine" presStyleLbl="alignNode1" presStyleIdx="4" presStyleCnt="5"/>
      <dgm:spPr/>
    </dgm:pt>
    <dgm:pt modelId="{02AC06AE-D0B3-4EF3-97AC-7996B0B2F6AB}" type="pres">
      <dgm:prSet presAssocID="{015F33B0-F455-464A-9482-1F29EF34985D}" presName="horz1" presStyleCnt="0"/>
      <dgm:spPr/>
    </dgm:pt>
    <dgm:pt modelId="{59806048-39E2-4BC5-83F6-52BCA66A8DE7}" type="pres">
      <dgm:prSet presAssocID="{015F33B0-F455-464A-9482-1F29EF34985D}" presName="tx1" presStyleLbl="revTx" presStyleIdx="4" presStyleCnt="5"/>
      <dgm:spPr/>
    </dgm:pt>
    <dgm:pt modelId="{43D2C443-A9D3-4898-8AAE-38A769F82820}" type="pres">
      <dgm:prSet presAssocID="{015F33B0-F455-464A-9482-1F29EF34985D}" presName="vert1" presStyleCnt="0"/>
      <dgm:spPr/>
    </dgm:pt>
  </dgm:ptLst>
  <dgm:cxnLst>
    <dgm:cxn modelId="{9B6A235E-CF86-46F7-AB61-1D8E8AA874C3}" type="presOf" srcId="{1F53B55D-D01B-4E6F-8323-EB0FC15B6535}" destId="{107244B1-82B9-4A8C-AE79-77D772CC5F9C}" srcOrd="0" destOrd="0" presId="urn:microsoft.com/office/officeart/2008/layout/LinedList"/>
    <dgm:cxn modelId="{8D6AF542-0A81-4AFD-B782-F32985EC1E56}" type="presOf" srcId="{4D7D279D-2DED-4D00-A828-79B6E1C49E58}" destId="{99D4DED8-05E8-4ABD-8F66-4FCF7BCC8777}" srcOrd="0" destOrd="0" presId="urn:microsoft.com/office/officeart/2008/layout/LinedList"/>
    <dgm:cxn modelId="{93EE6944-CF4E-4E67-A431-2BA4C481EFF5}" srcId="{EDE1D496-9D1A-41BC-B375-99887076EAE5}" destId="{1F53B55D-D01B-4E6F-8323-EB0FC15B6535}" srcOrd="1" destOrd="0" parTransId="{0587EFF4-2765-4F45-A95D-59B7EEB2575A}" sibTransId="{9C597837-9CD2-480A-B07A-A3459299603E}"/>
    <dgm:cxn modelId="{CF542980-C632-4C4F-ADF9-C87B9B8A0C1B}" type="presOf" srcId="{015F33B0-F455-464A-9482-1F29EF34985D}" destId="{59806048-39E2-4BC5-83F6-52BCA66A8DE7}" srcOrd="0" destOrd="0" presId="urn:microsoft.com/office/officeart/2008/layout/LinedList"/>
    <dgm:cxn modelId="{67127685-9D55-429B-8B3C-A870E7325FA0}" type="presOf" srcId="{A960C34D-75A6-4493-980E-9E0D43C1576C}" destId="{1DA02751-89A8-4C7B-9378-06F2736F10B8}" srcOrd="0" destOrd="0" presId="urn:microsoft.com/office/officeart/2008/layout/LinedList"/>
    <dgm:cxn modelId="{F3FF6B9C-BD6B-4015-836F-69ACE563AF48}" srcId="{EDE1D496-9D1A-41BC-B375-99887076EAE5}" destId="{4D7D279D-2DED-4D00-A828-79B6E1C49E58}" srcOrd="0" destOrd="0" parTransId="{F7C21C03-ECF9-4BDF-B944-111A69A98EA0}" sibTransId="{C4EEA1AC-B153-4C09-9D9D-DD614FA99E8F}"/>
    <dgm:cxn modelId="{B75C5CA6-C2DB-4FB2-8D7B-ECE7251E75B0}" type="presOf" srcId="{EBAD0C99-407C-4A24-96CA-92B7F5D0353F}" destId="{DDDF89DD-D611-43B0-B60A-5CF286F4B2EA}" srcOrd="0" destOrd="0" presId="urn:microsoft.com/office/officeart/2008/layout/LinedList"/>
    <dgm:cxn modelId="{CAD423B4-C62B-4083-B716-37B706115E32}" srcId="{EDE1D496-9D1A-41BC-B375-99887076EAE5}" destId="{015F33B0-F455-464A-9482-1F29EF34985D}" srcOrd="4" destOrd="0" parTransId="{EE696B30-F156-4866-A137-CF9039A7BF49}" sibTransId="{FBC901E3-454B-4CE7-A808-0E365D289924}"/>
    <dgm:cxn modelId="{A7E50DBB-8942-478E-9136-C642A48D1065}" srcId="{EDE1D496-9D1A-41BC-B375-99887076EAE5}" destId="{EBAD0C99-407C-4A24-96CA-92B7F5D0353F}" srcOrd="3" destOrd="0" parTransId="{84F9EAE0-041E-4F91-A5B3-CAC8663F8148}" sibTransId="{38D2D27B-DCBF-4826-8E47-AB6689574FB5}"/>
    <dgm:cxn modelId="{308955CB-0B1F-4126-939F-5F4DA0960A61}" type="presOf" srcId="{EDE1D496-9D1A-41BC-B375-99887076EAE5}" destId="{4D65E07B-58D9-45A4-B443-F4396078B48A}" srcOrd="0" destOrd="0" presId="urn:microsoft.com/office/officeart/2008/layout/LinedList"/>
    <dgm:cxn modelId="{A76B9BF6-27D0-46EA-9C3B-6A63E6D17ADE}" srcId="{EDE1D496-9D1A-41BC-B375-99887076EAE5}" destId="{A960C34D-75A6-4493-980E-9E0D43C1576C}" srcOrd="2" destOrd="0" parTransId="{013816F0-6F19-4FD5-8510-837AC6CC0283}" sibTransId="{60C3871C-D50E-41AD-9935-6526BD03A36B}"/>
    <dgm:cxn modelId="{290922D1-28F4-43F2-A8BA-3D81052AB54D}" type="presParOf" srcId="{4D65E07B-58D9-45A4-B443-F4396078B48A}" destId="{8B3ECE43-FCC3-4175-A8C3-412FB4043A79}" srcOrd="0" destOrd="0" presId="urn:microsoft.com/office/officeart/2008/layout/LinedList"/>
    <dgm:cxn modelId="{70A9FBF7-54C0-488F-B06B-BA6EFE820FDC}" type="presParOf" srcId="{4D65E07B-58D9-45A4-B443-F4396078B48A}" destId="{D8545803-4868-405A-90ED-D24112EF800D}" srcOrd="1" destOrd="0" presId="urn:microsoft.com/office/officeart/2008/layout/LinedList"/>
    <dgm:cxn modelId="{679551C6-646F-4290-95F7-3F0755009419}" type="presParOf" srcId="{D8545803-4868-405A-90ED-D24112EF800D}" destId="{99D4DED8-05E8-4ABD-8F66-4FCF7BCC8777}" srcOrd="0" destOrd="0" presId="urn:microsoft.com/office/officeart/2008/layout/LinedList"/>
    <dgm:cxn modelId="{13E54A7D-9F49-40CB-B130-39D864FEC189}" type="presParOf" srcId="{D8545803-4868-405A-90ED-D24112EF800D}" destId="{546E67CF-A0FF-4D5C-9353-E137337349D0}" srcOrd="1" destOrd="0" presId="urn:microsoft.com/office/officeart/2008/layout/LinedList"/>
    <dgm:cxn modelId="{4FDE59A7-DC10-4C5F-A51F-516EDB99B01A}" type="presParOf" srcId="{4D65E07B-58D9-45A4-B443-F4396078B48A}" destId="{3DEA31BA-5700-419A-A1E2-8464F3C90E35}" srcOrd="2" destOrd="0" presId="urn:microsoft.com/office/officeart/2008/layout/LinedList"/>
    <dgm:cxn modelId="{C069A21F-10A5-48BB-9402-3759E0998C48}" type="presParOf" srcId="{4D65E07B-58D9-45A4-B443-F4396078B48A}" destId="{B8E5E825-3AF3-44B3-BA88-2D372522D35F}" srcOrd="3" destOrd="0" presId="urn:microsoft.com/office/officeart/2008/layout/LinedList"/>
    <dgm:cxn modelId="{31D53B22-7802-4734-B3DD-6CF991C4C282}" type="presParOf" srcId="{B8E5E825-3AF3-44B3-BA88-2D372522D35F}" destId="{107244B1-82B9-4A8C-AE79-77D772CC5F9C}" srcOrd="0" destOrd="0" presId="urn:microsoft.com/office/officeart/2008/layout/LinedList"/>
    <dgm:cxn modelId="{4B70FD85-2B8F-4F1D-AB4B-5E29A24C0715}" type="presParOf" srcId="{B8E5E825-3AF3-44B3-BA88-2D372522D35F}" destId="{DE0F3565-8AF3-49D4-B9DB-ED3EF8F0F669}" srcOrd="1" destOrd="0" presId="urn:microsoft.com/office/officeart/2008/layout/LinedList"/>
    <dgm:cxn modelId="{7BB64DFB-A641-4FF7-9101-A8EF02D91F56}" type="presParOf" srcId="{4D65E07B-58D9-45A4-B443-F4396078B48A}" destId="{754ADA6F-F898-4BD7-8763-B0FC397A4661}" srcOrd="4" destOrd="0" presId="urn:microsoft.com/office/officeart/2008/layout/LinedList"/>
    <dgm:cxn modelId="{610B08BC-660F-4C5E-BAB6-B7E09BEAD356}" type="presParOf" srcId="{4D65E07B-58D9-45A4-B443-F4396078B48A}" destId="{BEF2E166-BC7C-45D6-A80A-D13067A2C096}" srcOrd="5" destOrd="0" presId="urn:microsoft.com/office/officeart/2008/layout/LinedList"/>
    <dgm:cxn modelId="{86C6C4B7-B5DA-4B1A-84DF-D25717D71EC3}" type="presParOf" srcId="{BEF2E166-BC7C-45D6-A80A-D13067A2C096}" destId="{1DA02751-89A8-4C7B-9378-06F2736F10B8}" srcOrd="0" destOrd="0" presId="urn:microsoft.com/office/officeart/2008/layout/LinedList"/>
    <dgm:cxn modelId="{5C91B3C6-C081-41D1-9866-554B1413CE07}" type="presParOf" srcId="{BEF2E166-BC7C-45D6-A80A-D13067A2C096}" destId="{FCB079E2-37CC-4912-A8BF-7B91CBACC774}" srcOrd="1" destOrd="0" presId="urn:microsoft.com/office/officeart/2008/layout/LinedList"/>
    <dgm:cxn modelId="{1D8F8A99-CAD4-4DD3-A8C0-4FBB88A10B94}" type="presParOf" srcId="{4D65E07B-58D9-45A4-B443-F4396078B48A}" destId="{38F75E6A-9831-4A26-BB8C-3E254A56BEAB}" srcOrd="6" destOrd="0" presId="urn:microsoft.com/office/officeart/2008/layout/LinedList"/>
    <dgm:cxn modelId="{47D77551-60FC-45CB-B11B-28C2F9D1FEC3}" type="presParOf" srcId="{4D65E07B-58D9-45A4-B443-F4396078B48A}" destId="{1735444E-F735-4AB3-9AA7-C680D29D86A8}" srcOrd="7" destOrd="0" presId="urn:microsoft.com/office/officeart/2008/layout/LinedList"/>
    <dgm:cxn modelId="{1E1F5E88-7293-4054-9ACC-194E46569977}" type="presParOf" srcId="{1735444E-F735-4AB3-9AA7-C680D29D86A8}" destId="{DDDF89DD-D611-43B0-B60A-5CF286F4B2EA}" srcOrd="0" destOrd="0" presId="urn:microsoft.com/office/officeart/2008/layout/LinedList"/>
    <dgm:cxn modelId="{A3852416-3B41-47A7-92F5-87CED846F547}" type="presParOf" srcId="{1735444E-F735-4AB3-9AA7-C680D29D86A8}" destId="{B84A707C-1271-4248-9119-6892B1A47BB4}" srcOrd="1" destOrd="0" presId="urn:microsoft.com/office/officeart/2008/layout/LinedList"/>
    <dgm:cxn modelId="{FB30E183-2344-4E08-8950-6DA0AF9822EC}" type="presParOf" srcId="{4D65E07B-58D9-45A4-B443-F4396078B48A}" destId="{9F4F4327-8943-4580-90E8-E35923BDD036}" srcOrd="8" destOrd="0" presId="urn:microsoft.com/office/officeart/2008/layout/LinedList"/>
    <dgm:cxn modelId="{3D2B1EF2-D90F-4706-AEF6-4C2FC95BE3D9}" type="presParOf" srcId="{4D65E07B-58D9-45A4-B443-F4396078B48A}" destId="{02AC06AE-D0B3-4EF3-97AC-7996B0B2F6AB}" srcOrd="9" destOrd="0" presId="urn:microsoft.com/office/officeart/2008/layout/LinedList"/>
    <dgm:cxn modelId="{191032E2-772E-46E7-A4BB-325805D0C035}" type="presParOf" srcId="{02AC06AE-D0B3-4EF3-97AC-7996B0B2F6AB}" destId="{59806048-39E2-4BC5-83F6-52BCA66A8DE7}" srcOrd="0" destOrd="0" presId="urn:microsoft.com/office/officeart/2008/layout/LinedList"/>
    <dgm:cxn modelId="{314122D8-ACCA-437B-8031-6B30840F063B}" type="presParOf" srcId="{02AC06AE-D0B3-4EF3-97AC-7996B0B2F6AB}" destId="{43D2C443-A9D3-4898-8AAE-38A769F8282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7E08298-B0AD-4FE0-8741-771EC060155C}"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7AC9F8FC-8347-466A-8BF0-E4A15FB7332F}">
      <dgm:prSet/>
      <dgm:spPr/>
      <dgm:t>
        <a:bodyPr/>
        <a:lstStyle/>
        <a:p>
          <a:r>
            <a:rPr lang="en-GB" dirty="0"/>
            <a:t>Discuss and consider the identity of Youth Work.</a:t>
          </a:r>
          <a:endParaRPr lang="en-US" dirty="0"/>
        </a:p>
      </dgm:t>
    </dgm:pt>
    <dgm:pt modelId="{4145BCCB-4806-41E7-86CB-E2DB88D60CC4}" type="parTrans" cxnId="{57903BFB-2CD5-4EFF-9DC5-0A9A2ED71DBA}">
      <dgm:prSet/>
      <dgm:spPr/>
      <dgm:t>
        <a:bodyPr/>
        <a:lstStyle/>
        <a:p>
          <a:endParaRPr lang="en-US"/>
        </a:p>
      </dgm:t>
    </dgm:pt>
    <dgm:pt modelId="{B9C2EC15-A160-4CA8-8A16-C35E5468615E}" type="sibTrans" cxnId="{57903BFB-2CD5-4EFF-9DC5-0A9A2ED71DBA}">
      <dgm:prSet/>
      <dgm:spPr/>
      <dgm:t>
        <a:bodyPr/>
        <a:lstStyle/>
        <a:p>
          <a:endParaRPr lang="en-US"/>
        </a:p>
      </dgm:t>
    </dgm:pt>
    <dgm:pt modelId="{2C9AA02B-93E1-40C7-B3FA-FBDD65417FE6}">
      <dgm:prSet/>
      <dgm:spPr/>
      <dgm:t>
        <a:bodyPr/>
        <a:lstStyle/>
        <a:p>
          <a:r>
            <a:rPr lang="en-GB"/>
            <a:t>What does this consist of and what does this look like?</a:t>
          </a:r>
          <a:endParaRPr lang="en-US"/>
        </a:p>
      </dgm:t>
    </dgm:pt>
    <dgm:pt modelId="{3D52006E-1C3A-4239-BB9B-021F04C382AC}" type="parTrans" cxnId="{44CED7D8-AA39-481C-90FE-C239F3284369}">
      <dgm:prSet/>
      <dgm:spPr/>
      <dgm:t>
        <a:bodyPr/>
        <a:lstStyle/>
        <a:p>
          <a:endParaRPr lang="en-US"/>
        </a:p>
      </dgm:t>
    </dgm:pt>
    <dgm:pt modelId="{2A2E377F-26A0-4764-927B-13B8213DC27A}" type="sibTrans" cxnId="{44CED7D8-AA39-481C-90FE-C239F3284369}">
      <dgm:prSet/>
      <dgm:spPr/>
      <dgm:t>
        <a:bodyPr/>
        <a:lstStyle/>
        <a:p>
          <a:endParaRPr lang="en-US"/>
        </a:p>
      </dgm:t>
    </dgm:pt>
    <dgm:pt modelId="{C4A9A249-4C69-4EC0-96F7-1DDEB01A7DCB}">
      <dgm:prSet/>
      <dgm:spPr/>
      <dgm:t>
        <a:bodyPr/>
        <a:lstStyle/>
        <a:p>
          <a:r>
            <a:rPr lang="en-GB"/>
            <a:t>What is important to your identity as youth workers?</a:t>
          </a:r>
          <a:endParaRPr lang="en-US"/>
        </a:p>
      </dgm:t>
    </dgm:pt>
    <dgm:pt modelId="{61964F0D-BF2D-458F-B862-3CE400BE3AC1}" type="parTrans" cxnId="{34D6148C-E1C7-4688-A413-4C2D520BBF89}">
      <dgm:prSet/>
      <dgm:spPr/>
      <dgm:t>
        <a:bodyPr/>
        <a:lstStyle/>
        <a:p>
          <a:endParaRPr lang="en-US"/>
        </a:p>
      </dgm:t>
    </dgm:pt>
    <dgm:pt modelId="{FBFDB86A-A911-479F-9C61-6B4B905F15FD}" type="sibTrans" cxnId="{34D6148C-E1C7-4688-A413-4C2D520BBF89}">
      <dgm:prSet/>
      <dgm:spPr/>
      <dgm:t>
        <a:bodyPr/>
        <a:lstStyle/>
        <a:p>
          <a:endParaRPr lang="en-US"/>
        </a:p>
      </dgm:t>
    </dgm:pt>
    <dgm:pt modelId="{C1C78665-C5AA-4A06-9C2D-C05DC6FBEBC1}">
      <dgm:prSet/>
      <dgm:spPr/>
      <dgm:t>
        <a:bodyPr/>
        <a:lstStyle/>
        <a:p>
          <a:r>
            <a:rPr lang="en-GB"/>
            <a:t>What do you hold close?</a:t>
          </a:r>
          <a:endParaRPr lang="en-US"/>
        </a:p>
      </dgm:t>
    </dgm:pt>
    <dgm:pt modelId="{1D90AAC7-BEFE-4B56-AFF3-808B44F8FF92}" type="parTrans" cxnId="{97B2713B-F58F-4A23-8AE3-3F1B36FE7CE7}">
      <dgm:prSet/>
      <dgm:spPr/>
      <dgm:t>
        <a:bodyPr/>
        <a:lstStyle/>
        <a:p>
          <a:endParaRPr lang="en-US"/>
        </a:p>
      </dgm:t>
    </dgm:pt>
    <dgm:pt modelId="{9663FD76-06E1-47E1-BD0B-B50D1395A7FB}" type="sibTrans" cxnId="{97B2713B-F58F-4A23-8AE3-3F1B36FE7CE7}">
      <dgm:prSet/>
      <dgm:spPr/>
      <dgm:t>
        <a:bodyPr/>
        <a:lstStyle/>
        <a:p>
          <a:endParaRPr lang="en-US"/>
        </a:p>
      </dgm:t>
    </dgm:pt>
    <dgm:pt modelId="{D72B390E-905C-4F9E-AAD8-1DB1DDF7EE8B}">
      <dgm:prSet/>
      <dgm:spPr/>
      <dgm:t>
        <a:bodyPr/>
        <a:lstStyle/>
        <a:p>
          <a:r>
            <a:rPr lang="en-GB"/>
            <a:t>Feedback</a:t>
          </a:r>
          <a:endParaRPr lang="en-US"/>
        </a:p>
      </dgm:t>
    </dgm:pt>
    <dgm:pt modelId="{5E83456B-7222-47E8-9485-285836FDA6CC}" type="parTrans" cxnId="{13EE29EC-1095-4110-8A07-D31019FE60D9}">
      <dgm:prSet/>
      <dgm:spPr/>
      <dgm:t>
        <a:bodyPr/>
        <a:lstStyle/>
        <a:p>
          <a:endParaRPr lang="en-US"/>
        </a:p>
      </dgm:t>
    </dgm:pt>
    <dgm:pt modelId="{55E74AB4-DC01-4219-83F5-8F0974021484}" type="sibTrans" cxnId="{13EE29EC-1095-4110-8A07-D31019FE60D9}">
      <dgm:prSet/>
      <dgm:spPr/>
      <dgm:t>
        <a:bodyPr/>
        <a:lstStyle/>
        <a:p>
          <a:endParaRPr lang="en-US"/>
        </a:p>
      </dgm:t>
    </dgm:pt>
    <dgm:pt modelId="{6FCC34AF-6359-495F-8535-2CAEA55D8844}" type="pres">
      <dgm:prSet presAssocID="{87E08298-B0AD-4FE0-8741-771EC060155C}" presName="vert0" presStyleCnt="0">
        <dgm:presLayoutVars>
          <dgm:dir/>
          <dgm:animOne val="branch"/>
          <dgm:animLvl val="lvl"/>
        </dgm:presLayoutVars>
      </dgm:prSet>
      <dgm:spPr/>
    </dgm:pt>
    <dgm:pt modelId="{BDF68D73-A872-4782-9F91-54157CD72A44}" type="pres">
      <dgm:prSet presAssocID="{7AC9F8FC-8347-466A-8BF0-E4A15FB7332F}" presName="thickLine" presStyleLbl="alignNode1" presStyleIdx="0" presStyleCnt="5"/>
      <dgm:spPr/>
    </dgm:pt>
    <dgm:pt modelId="{905AF8AA-58AE-4CB2-905D-E6FDC3213CE1}" type="pres">
      <dgm:prSet presAssocID="{7AC9F8FC-8347-466A-8BF0-E4A15FB7332F}" presName="horz1" presStyleCnt="0"/>
      <dgm:spPr/>
    </dgm:pt>
    <dgm:pt modelId="{EC5DE97F-6B38-4736-896E-E5B9C618EEA0}" type="pres">
      <dgm:prSet presAssocID="{7AC9F8FC-8347-466A-8BF0-E4A15FB7332F}" presName="tx1" presStyleLbl="revTx" presStyleIdx="0" presStyleCnt="5"/>
      <dgm:spPr/>
    </dgm:pt>
    <dgm:pt modelId="{D8A1118F-C09C-411F-95C0-FB165833D012}" type="pres">
      <dgm:prSet presAssocID="{7AC9F8FC-8347-466A-8BF0-E4A15FB7332F}" presName="vert1" presStyleCnt="0"/>
      <dgm:spPr/>
    </dgm:pt>
    <dgm:pt modelId="{A7AA1016-949E-4C88-975F-4FF44ED9ECEE}" type="pres">
      <dgm:prSet presAssocID="{2C9AA02B-93E1-40C7-B3FA-FBDD65417FE6}" presName="thickLine" presStyleLbl="alignNode1" presStyleIdx="1" presStyleCnt="5"/>
      <dgm:spPr/>
    </dgm:pt>
    <dgm:pt modelId="{71ADE782-E2E8-4DEC-B3A4-23CE36B47703}" type="pres">
      <dgm:prSet presAssocID="{2C9AA02B-93E1-40C7-B3FA-FBDD65417FE6}" presName="horz1" presStyleCnt="0"/>
      <dgm:spPr/>
    </dgm:pt>
    <dgm:pt modelId="{3799FB20-0C3F-4E75-AC89-6012537E638D}" type="pres">
      <dgm:prSet presAssocID="{2C9AA02B-93E1-40C7-B3FA-FBDD65417FE6}" presName="tx1" presStyleLbl="revTx" presStyleIdx="1" presStyleCnt="5"/>
      <dgm:spPr/>
    </dgm:pt>
    <dgm:pt modelId="{2432CAC7-0FB2-434C-9D14-2EDA75B77FD2}" type="pres">
      <dgm:prSet presAssocID="{2C9AA02B-93E1-40C7-B3FA-FBDD65417FE6}" presName="vert1" presStyleCnt="0"/>
      <dgm:spPr/>
    </dgm:pt>
    <dgm:pt modelId="{8F925311-038D-425D-AC8A-CBC7A3A7A418}" type="pres">
      <dgm:prSet presAssocID="{C4A9A249-4C69-4EC0-96F7-1DDEB01A7DCB}" presName="thickLine" presStyleLbl="alignNode1" presStyleIdx="2" presStyleCnt="5"/>
      <dgm:spPr/>
    </dgm:pt>
    <dgm:pt modelId="{0064CC47-CA63-4D6F-9AD9-2572CC34B024}" type="pres">
      <dgm:prSet presAssocID="{C4A9A249-4C69-4EC0-96F7-1DDEB01A7DCB}" presName="horz1" presStyleCnt="0"/>
      <dgm:spPr/>
    </dgm:pt>
    <dgm:pt modelId="{B0682135-1879-4A87-9940-C19F9B037778}" type="pres">
      <dgm:prSet presAssocID="{C4A9A249-4C69-4EC0-96F7-1DDEB01A7DCB}" presName="tx1" presStyleLbl="revTx" presStyleIdx="2" presStyleCnt="5"/>
      <dgm:spPr/>
    </dgm:pt>
    <dgm:pt modelId="{498E469F-DAB3-4859-B876-2C5973870281}" type="pres">
      <dgm:prSet presAssocID="{C4A9A249-4C69-4EC0-96F7-1DDEB01A7DCB}" presName="vert1" presStyleCnt="0"/>
      <dgm:spPr/>
    </dgm:pt>
    <dgm:pt modelId="{FB68FBED-EEBD-4D79-9244-911578D9081D}" type="pres">
      <dgm:prSet presAssocID="{C1C78665-C5AA-4A06-9C2D-C05DC6FBEBC1}" presName="thickLine" presStyleLbl="alignNode1" presStyleIdx="3" presStyleCnt="5"/>
      <dgm:spPr/>
    </dgm:pt>
    <dgm:pt modelId="{42F069B0-BA14-4CD8-A580-9D9CFCCE4546}" type="pres">
      <dgm:prSet presAssocID="{C1C78665-C5AA-4A06-9C2D-C05DC6FBEBC1}" presName="horz1" presStyleCnt="0"/>
      <dgm:spPr/>
    </dgm:pt>
    <dgm:pt modelId="{51188D5B-5036-4456-A492-B53F79E4DE1C}" type="pres">
      <dgm:prSet presAssocID="{C1C78665-C5AA-4A06-9C2D-C05DC6FBEBC1}" presName="tx1" presStyleLbl="revTx" presStyleIdx="3" presStyleCnt="5"/>
      <dgm:spPr/>
    </dgm:pt>
    <dgm:pt modelId="{1ACDEA17-5F11-456B-9145-4B4B5858DDB1}" type="pres">
      <dgm:prSet presAssocID="{C1C78665-C5AA-4A06-9C2D-C05DC6FBEBC1}" presName="vert1" presStyleCnt="0"/>
      <dgm:spPr/>
    </dgm:pt>
    <dgm:pt modelId="{84671B4A-F637-48CB-BF60-02081A350F49}" type="pres">
      <dgm:prSet presAssocID="{D72B390E-905C-4F9E-AAD8-1DB1DDF7EE8B}" presName="thickLine" presStyleLbl="alignNode1" presStyleIdx="4" presStyleCnt="5"/>
      <dgm:spPr/>
    </dgm:pt>
    <dgm:pt modelId="{7F29E0FC-3689-42E5-9456-2A82478A90B8}" type="pres">
      <dgm:prSet presAssocID="{D72B390E-905C-4F9E-AAD8-1DB1DDF7EE8B}" presName="horz1" presStyleCnt="0"/>
      <dgm:spPr/>
    </dgm:pt>
    <dgm:pt modelId="{8134F5CC-E0C8-44F7-8AEC-9EB11FE75E02}" type="pres">
      <dgm:prSet presAssocID="{D72B390E-905C-4F9E-AAD8-1DB1DDF7EE8B}" presName="tx1" presStyleLbl="revTx" presStyleIdx="4" presStyleCnt="5"/>
      <dgm:spPr/>
    </dgm:pt>
    <dgm:pt modelId="{87005156-7A86-4A14-BE60-C38562FAE7A3}" type="pres">
      <dgm:prSet presAssocID="{D72B390E-905C-4F9E-AAD8-1DB1DDF7EE8B}" presName="vert1" presStyleCnt="0"/>
      <dgm:spPr/>
    </dgm:pt>
  </dgm:ptLst>
  <dgm:cxnLst>
    <dgm:cxn modelId="{97B2713B-F58F-4A23-8AE3-3F1B36FE7CE7}" srcId="{87E08298-B0AD-4FE0-8741-771EC060155C}" destId="{C1C78665-C5AA-4A06-9C2D-C05DC6FBEBC1}" srcOrd="3" destOrd="0" parTransId="{1D90AAC7-BEFE-4B56-AFF3-808B44F8FF92}" sibTransId="{9663FD76-06E1-47E1-BD0B-B50D1395A7FB}"/>
    <dgm:cxn modelId="{907FC775-1A98-4469-BB0C-F7AE80817257}" type="presOf" srcId="{D72B390E-905C-4F9E-AAD8-1DB1DDF7EE8B}" destId="{8134F5CC-E0C8-44F7-8AEC-9EB11FE75E02}" srcOrd="0" destOrd="0" presId="urn:microsoft.com/office/officeart/2008/layout/LinedList"/>
    <dgm:cxn modelId="{71B77F77-8690-48F6-830A-A080EF8CF8B6}" type="presOf" srcId="{2C9AA02B-93E1-40C7-B3FA-FBDD65417FE6}" destId="{3799FB20-0C3F-4E75-AC89-6012537E638D}" srcOrd="0" destOrd="0" presId="urn:microsoft.com/office/officeart/2008/layout/LinedList"/>
    <dgm:cxn modelId="{34D6148C-E1C7-4688-A413-4C2D520BBF89}" srcId="{87E08298-B0AD-4FE0-8741-771EC060155C}" destId="{C4A9A249-4C69-4EC0-96F7-1DDEB01A7DCB}" srcOrd="2" destOrd="0" parTransId="{61964F0D-BF2D-458F-B862-3CE400BE3AC1}" sibTransId="{FBFDB86A-A911-479F-9C61-6B4B905F15FD}"/>
    <dgm:cxn modelId="{16A8B199-3D80-4D15-AC89-C24D87872B4A}" type="presOf" srcId="{7AC9F8FC-8347-466A-8BF0-E4A15FB7332F}" destId="{EC5DE97F-6B38-4736-896E-E5B9C618EEA0}" srcOrd="0" destOrd="0" presId="urn:microsoft.com/office/officeart/2008/layout/LinedList"/>
    <dgm:cxn modelId="{0F89A9A4-B872-4114-ADC4-E4A78F816E4D}" type="presOf" srcId="{C1C78665-C5AA-4A06-9C2D-C05DC6FBEBC1}" destId="{51188D5B-5036-4456-A492-B53F79E4DE1C}" srcOrd="0" destOrd="0" presId="urn:microsoft.com/office/officeart/2008/layout/LinedList"/>
    <dgm:cxn modelId="{AF3112D5-07EF-4FEA-957A-83DAC930FCF6}" type="presOf" srcId="{87E08298-B0AD-4FE0-8741-771EC060155C}" destId="{6FCC34AF-6359-495F-8535-2CAEA55D8844}" srcOrd="0" destOrd="0" presId="urn:microsoft.com/office/officeart/2008/layout/LinedList"/>
    <dgm:cxn modelId="{44CED7D8-AA39-481C-90FE-C239F3284369}" srcId="{87E08298-B0AD-4FE0-8741-771EC060155C}" destId="{2C9AA02B-93E1-40C7-B3FA-FBDD65417FE6}" srcOrd="1" destOrd="0" parTransId="{3D52006E-1C3A-4239-BB9B-021F04C382AC}" sibTransId="{2A2E377F-26A0-4764-927B-13B8213DC27A}"/>
    <dgm:cxn modelId="{13EE29EC-1095-4110-8A07-D31019FE60D9}" srcId="{87E08298-B0AD-4FE0-8741-771EC060155C}" destId="{D72B390E-905C-4F9E-AAD8-1DB1DDF7EE8B}" srcOrd="4" destOrd="0" parTransId="{5E83456B-7222-47E8-9485-285836FDA6CC}" sibTransId="{55E74AB4-DC01-4219-83F5-8F0974021484}"/>
    <dgm:cxn modelId="{589A5BF9-7EC8-4617-9175-EBBBEF657639}" type="presOf" srcId="{C4A9A249-4C69-4EC0-96F7-1DDEB01A7DCB}" destId="{B0682135-1879-4A87-9940-C19F9B037778}" srcOrd="0" destOrd="0" presId="urn:microsoft.com/office/officeart/2008/layout/LinedList"/>
    <dgm:cxn modelId="{57903BFB-2CD5-4EFF-9DC5-0A9A2ED71DBA}" srcId="{87E08298-B0AD-4FE0-8741-771EC060155C}" destId="{7AC9F8FC-8347-466A-8BF0-E4A15FB7332F}" srcOrd="0" destOrd="0" parTransId="{4145BCCB-4806-41E7-86CB-E2DB88D60CC4}" sibTransId="{B9C2EC15-A160-4CA8-8A16-C35E5468615E}"/>
    <dgm:cxn modelId="{CEE0DFB8-C537-4D82-B4DB-1E6E9B0E0CB3}" type="presParOf" srcId="{6FCC34AF-6359-495F-8535-2CAEA55D8844}" destId="{BDF68D73-A872-4782-9F91-54157CD72A44}" srcOrd="0" destOrd="0" presId="urn:microsoft.com/office/officeart/2008/layout/LinedList"/>
    <dgm:cxn modelId="{BE3C4E36-5FA4-4D25-91E4-F7144B7D5A02}" type="presParOf" srcId="{6FCC34AF-6359-495F-8535-2CAEA55D8844}" destId="{905AF8AA-58AE-4CB2-905D-E6FDC3213CE1}" srcOrd="1" destOrd="0" presId="urn:microsoft.com/office/officeart/2008/layout/LinedList"/>
    <dgm:cxn modelId="{B664953F-6A8C-43D8-BC31-15056DE0362E}" type="presParOf" srcId="{905AF8AA-58AE-4CB2-905D-E6FDC3213CE1}" destId="{EC5DE97F-6B38-4736-896E-E5B9C618EEA0}" srcOrd="0" destOrd="0" presId="urn:microsoft.com/office/officeart/2008/layout/LinedList"/>
    <dgm:cxn modelId="{493AA234-CBF5-40EC-BFE0-242E1B8D8286}" type="presParOf" srcId="{905AF8AA-58AE-4CB2-905D-E6FDC3213CE1}" destId="{D8A1118F-C09C-411F-95C0-FB165833D012}" srcOrd="1" destOrd="0" presId="urn:microsoft.com/office/officeart/2008/layout/LinedList"/>
    <dgm:cxn modelId="{C5DA1C2A-9ACA-49E2-86A1-6D08BF628283}" type="presParOf" srcId="{6FCC34AF-6359-495F-8535-2CAEA55D8844}" destId="{A7AA1016-949E-4C88-975F-4FF44ED9ECEE}" srcOrd="2" destOrd="0" presId="urn:microsoft.com/office/officeart/2008/layout/LinedList"/>
    <dgm:cxn modelId="{6F951D09-06B0-4D6D-9CB7-AA8285E8C069}" type="presParOf" srcId="{6FCC34AF-6359-495F-8535-2CAEA55D8844}" destId="{71ADE782-E2E8-4DEC-B3A4-23CE36B47703}" srcOrd="3" destOrd="0" presId="urn:microsoft.com/office/officeart/2008/layout/LinedList"/>
    <dgm:cxn modelId="{E2CF06C4-85BE-4985-9A23-374865172E4B}" type="presParOf" srcId="{71ADE782-E2E8-4DEC-B3A4-23CE36B47703}" destId="{3799FB20-0C3F-4E75-AC89-6012537E638D}" srcOrd="0" destOrd="0" presId="urn:microsoft.com/office/officeart/2008/layout/LinedList"/>
    <dgm:cxn modelId="{A48096D5-3516-4093-AF44-9CFAC93FA288}" type="presParOf" srcId="{71ADE782-E2E8-4DEC-B3A4-23CE36B47703}" destId="{2432CAC7-0FB2-434C-9D14-2EDA75B77FD2}" srcOrd="1" destOrd="0" presId="urn:microsoft.com/office/officeart/2008/layout/LinedList"/>
    <dgm:cxn modelId="{7C064025-E956-4D66-8667-24B502F13895}" type="presParOf" srcId="{6FCC34AF-6359-495F-8535-2CAEA55D8844}" destId="{8F925311-038D-425D-AC8A-CBC7A3A7A418}" srcOrd="4" destOrd="0" presId="urn:microsoft.com/office/officeart/2008/layout/LinedList"/>
    <dgm:cxn modelId="{0CC43143-6BE7-4472-89A8-53414BCB6A32}" type="presParOf" srcId="{6FCC34AF-6359-495F-8535-2CAEA55D8844}" destId="{0064CC47-CA63-4D6F-9AD9-2572CC34B024}" srcOrd="5" destOrd="0" presId="urn:microsoft.com/office/officeart/2008/layout/LinedList"/>
    <dgm:cxn modelId="{122304CD-7F03-44BC-A262-B2F2ABB12574}" type="presParOf" srcId="{0064CC47-CA63-4D6F-9AD9-2572CC34B024}" destId="{B0682135-1879-4A87-9940-C19F9B037778}" srcOrd="0" destOrd="0" presId="urn:microsoft.com/office/officeart/2008/layout/LinedList"/>
    <dgm:cxn modelId="{DF795623-06F0-42F9-8289-1112293B760D}" type="presParOf" srcId="{0064CC47-CA63-4D6F-9AD9-2572CC34B024}" destId="{498E469F-DAB3-4859-B876-2C5973870281}" srcOrd="1" destOrd="0" presId="urn:microsoft.com/office/officeart/2008/layout/LinedList"/>
    <dgm:cxn modelId="{8A803641-57BB-4D81-986E-5D026AB114F8}" type="presParOf" srcId="{6FCC34AF-6359-495F-8535-2CAEA55D8844}" destId="{FB68FBED-EEBD-4D79-9244-911578D9081D}" srcOrd="6" destOrd="0" presId="urn:microsoft.com/office/officeart/2008/layout/LinedList"/>
    <dgm:cxn modelId="{F0835B94-8395-4D81-B518-DA6116732411}" type="presParOf" srcId="{6FCC34AF-6359-495F-8535-2CAEA55D8844}" destId="{42F069B0-BA14-4CD8-A580-9D9CFCCE4546}" srcOrd="7" destOrd="0" presId="urn:microsoft.com/office/officeart/2008/layout/LinedList"/>
    <dgm:cxn modelId="{C787F146-B266-4336-9B0F-2ABD3CC73623}" type="presParOf" srcId="{42F069B0-BA14-4CD8-A580-9D9CFCCE4546}" destId="{51188D5B-5036-4456-A492-B53F79E4DE1C}" srcOrd="0" destOrd="0" presId="urn:microsoft.com/office/officeart/2008/layout/LinedList"/>
    <dgm:cxn modelId="{8CF0C02C-2ADD-4C26-8B0B-8DF0243D3823}" type="presParOf" srcId="{42F069B0-BA14-4CD8-A580-9D9CFCCE4546}" destId="{1ACDEA17-5F11-456B-9145-4B4B5858DDB1}" srcOrd="1" destOrd="0" presId="urn:microsoft.com/office/officeart/2008/layout/LinedList"/>
    <dgm:cxn modelId="{B4F515E5-F5FC-41D0-B1CD-E6938878A9E5}" type="presParOf" srcId="{6FCC34AF-6359-495F-8535-2CAEA55D8844}" destId="{84671B4A-F637-48CB-BF60-02081A350F49}" srcOrd="8" destOrd="0" presId="urn:microsoft.com/office/officeart/2008/layout/LinedList"/>
    <dgm:cxn modelId="{9ED98F43-CC2F-4BFE-9143-EB8A6CB43D9F}" type="presParOf" srcId="{6FCC34AF-6359-495F-8535-2CAEA55D8844}" destId="{7F29E0FC-3689-42E5-9456-2A82478A90B8}" srcOrd="9" destOrd="0" presId="urn:microsoft.com/office/officeart/2008/layout/LinedList"/>
    <dgm:cxn modelId="{C4604CE8-E2CE-4382-9CFA-3A21F9F105BA}" type="presParOf" srcId="{7F29E0FC-3689-42E5-9456-2A82478A90B8}" destId="{8134F5CC-E0C8-44F7-8AEC-9EB11FE75E02}" srcOrd="0" destOrd="0" presId="urn:microsoft.com/office/officeart/2008/layout/LinedList"/>
    <dgm:cxn modelId="{B7F0469F-64B8-4A2A-84AC-2B131661F85F}" type="presParOf" srcId="{7F29E0FC-3689-42E5-9456-2A82478A90B8}" destId="{87005156-7A86-4A14-BE60-C38562FAE7A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EE40990-0D3A-485B-9339-C13FF9FA474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C903316-AF69-49C0-9144-44F519A0D104}">
      <dgm:prSet/>
      <dgm:spPr/>
      <dgm:t>
        <a:bodyPr/>
        <a:lstStyle/>
        <a:p>
          <a:r>
            <a:rPr lang="en-GB" dirty="0"/>
            <a:t>An occupation serving the public good, based on transcendent values</a:t>
          </a:r>
          <a:endParaRPr lang="en-US" dirty="0"/>
        </a:p>
      </dgm:t>
    </dgm:pt>
    <dgm:pt modelId="{C55AC78A-040C-46C4-9D7B-D40B4845146C}" type="parTrans" cxnId="{E00B1075-7CD0-4630-8622-908BD3A7814D}">
      <dgm:prSet/>
      <dgm:spPr/>
      <dgm:t>
        <a:bodyPr/>
        <a:lstStyle/>
        <a:p>
          <a:endParaRPr lang="en-US"/>
        </a:p>
      </dgm:t>
    </dgm:pt>
    <dgm:pt modelId="{5384E3E0-1DAF-48FA-94A3-34242E6801F7}" type="sibTrans" cxnId="{E00B1075-7CD0-4630-8622-908BD3A7814D}">
      <dgm:prSet/>
      <dgm:spPr/>
      <dgm:t>
        <a:bodyPr/>
        <a:lstStyle/>
        <a:p>
          <a:endParaRPr lang="en-US"/>
        </a:p>
      </dgm:t>
    </dgm:pt>
    <dgm:pt modelId="{B2D546EA-9838-484D-A351-8F450AD8FB3E}">
      <dgm:prSet/>
      <dgm:spPr/>
      <dgm:t>
        <a:bodyPr/>
        <a:lstStyle/>
        <a:p>
          <a:r>
            <a:rPr lang="en-GB"/>
            <a:t>Specialist education and qualifications</a:t>
          </a:r>
          <a:endParaRPr lang="en-US"/>
        </a:p>
      </dgm:t>
    </dgm:pt>
    <dgm:pt modelId="{F455A902-C4A1-47A9-9723-005D90DC2BE6}" type="parTrans" cxnId="{E02B969D-9AF3-4C62-B440-8031BBE9A8E2}">
      <dgm:prSet/>
      <dgm:spPr/>
      <dgm:t>
        <a:bodyPr/>
        <a:lstStyle/>
        <a:p>
          <a:endParaRPr lang="en-US"/>
        </a:p>
      </dgm:t>
    </dgm:pt>
    <dgm:pt modelId="{E005C318-A5B2-4045-A285-4933FE9C6C8F}" type="sibTrans" cxnId="{E02B969D-9AF3-4C62-B440-8031BBE9A8E2}">
      <dgm:prSet/>
      <dgm:spPr/>
      <dgm:t>
        <a:bodyPr/>
        <a:lstStyle/>
        <a:p>
          <a:endParaRPr lang="en-US"/>
        </a:p>
      </dgm:t>
    </dgm:pt>
    <dgm:pt modelId="{6ADE2B45-1FAE-40DF-ADA1-18C1F3A8B4D4}">
      <dgm:prSet/>
      <dgm:spPr/>
      <dgm:t>
        <a:bodyPr/>
        <a:lstStyle/>
        <a:p>
          <a:r>
            <a:rPr lang="en-GB"/>
            <a:t>Professional association and code of ethics</a:t>
          </a:r>
          <a:endParaRPr lang="en-US"/>
        </a:p>
      </dgm:t>
    </dgm:pt>
    <dgm:pt modelId="{A0D65BA7-C314-4DCE-95E4-33C9C8386D8F}" type="parTrans" cxnId="{02D0D2C3-8810-4C3D-BF8C-98E5A5623349}">
      <dgm:prSet/>
      <dgm:spPr/>
      <dgm:t>
        <a:bodyPr/>
        <a:lstStyle/>
        <a:p>
          <a:endParaRPr lang="en-US"/>
        </a:p>
      </dgm:t>
    </dgm:pt>
    <dgm:pt modelId="{DEBF8D78-4551-4CD2-8A7D-A5CFDE91FA22}" type="sibTrans" cxnId="{02D0D2C3-8810-4C3D-BF8C-98E5A5623349}">
      <dgm:prSet/>
      <dgm:spPr/>
      <dgm:t>
        <a:bodyPr/>
        <a:lstStyle/>
        <a:p>
          <a:endParaRPr lang="en-US"/>
        </a:p>
      </dgm:t>
    </dgm:pt>
    <dgm:pt modelId="{6F35158E-98A8-4B40-860E-93AE9BE2889F}">
      <dgm:prSet/>
      <dgm:spPr/>
      <dgm:t>
        <a:bodyPr/>
        <a:lstStyle/>
        <a:p>
          <a:r>
            <a:rPr lang="en-GB"/>
            <a:t>Protected title, professional registration</a:t>
          </a:r>
          <a:endParaRPr lang="en-US"/>
        </a:p>
      </dgm:t>
    </dgm:pt>
    <dgm:pt modelId="{5553B22B-8565-4060-806D-198E476BA357}" type="parTrans" cxnId="{F073E581-5100-43DF-B5F4-F43BEA26DF93}">
      <dgm:prSet/>
      <dgm:spPr/>
      <dgm:t>
        <a:bodyPr/>
        <a:lstStyle/>
        <a:p>
          <a:endParaRPr lang="en-US"/>
        </a:p>
      </dgm:t>
    </dgm:pt>
    <dgm:pt modelId="{CA5C30D5-00F3-4AD3-B880-23799413655A}" type="sibTrans" cxnId="{F073E581-5100-43DF-B5F4-F43BEA26DF93}">
      <dgm:prSet/>
      <dgm:spPr/>
      <dgm:t>
        <a:bodyPr/>
        <a:lstStyle/>
        <a:p>
          <a:endParaRPr lang="en-US"/>
        </a:p>
      </dgm:t>
    </dgm:pt>
    <dgm:pt modelId="{96CB8488-982E-4EC7-9D75-B43894BD4A76}">
      <dgm:prSet/>
      <dgm:spPr/>
      <dgm:t>
        <a:bodyPr/>
        <a:lstStyle/>
        <a:p>
          <a:r>
            <a:rPr lang="en-GB"/>
            <a:t>An occupation making a bid for status and power?</a:t>
          </a:r>
          <a:endParaRPr lang="en-US"/>
        </a:p>
      </dgm:t>
    </dgm:pt>
    <dgm:pt modelId="{CDF43401-D422-4F41-9E5F-E789AD4DBD70}" type="parTrans" cxnId="{5130E038-FE4B-4006-8225-290685269E67}">
      <dgm:prSet/>
      <dgm:spPr/>
      <dgm:t>
        <a:bodyPr/>
        <a:lstStyle/>
        <a:p>
          <a:endParaRPr lang="en-US"/>
        </a:p>
      </dgm:t>
    </dgm:pt>
    <dgm:pt modelId="{88CFA454-765C-4378-B77F-B961DA5BFAA9}" type="sibTrans" cxnId="{5130E038-FE4B-4006-8225-290685269E67}">
      <dgm:prSet/>
      <dgm:spPr/>
      <dgm:t>
        <a:bodyPr/>
        <a:lstStyle/>
        <a:p>
          <a:endParaRPr lang="en-US"/>
        </a:p>
      </dgm:t>
    </dgm:pt>
    <dgm:pt modelId="{80F7BAD0-E424-4ADF-A7FE-927B92136261}" type="pres">
      <dgm:prSet presAssocID="{BEE40990-0D3A-485B-9339-C13FF9FA474D}" presName="vert0" presStyleCnt="0">
        <dgm:presLayoutVars>
          <dgm:dir/>
          <dgm:animOne val="branch"/>
          <dgm:animLvl val="lvl"/>
        </dgm:presLayoutVars>
      </dgm:prSet>
      <dgm:spPr/>
    </dgm:pt>
    <dgm:pt modelId="{4C1103DF-9B51-4F98-8856-FA647A6DDF21}" type="pres">
      <dgm:prSet presAssocID="{EC903316-AF69-49C0-9144-44F519A0D104}" presName="thickLine" presStyleLbl="alignNode1" presStyleIdx="0" presStyleCnt="5"/>
      <dgm:spPr/>
    </dgm:pt>
    <dgm:pt modelId="{F1E828F9-4024-4864-A9FF-279B8169C395}" type="pres">
      <dgm:prSet presAssocID="{EC903316-AF69-49C0-9144-44F519A0D104}" presName="horz1" presStyleCnt="0"/>
      <dgm:spPr/>
    </dgm:pt>
    <dgm:pt modelId="{DED81C8D-11A1-47F2-B152-319BB7589FFA}" type="pres">
      <dgm:prSet presAssocID="{EC903316-AF69-49C0-9144-44F519A0D104}" presName="tx1" presStyleLbl="revTx" presStyleIdx="0" presStyleCnt="5"/>
      <dgm:spPr/>
    </dgm:pt>
    <dgm:pt modelId="{81466D21-F4D8-4648-8B8D-E6E0484D56D1}" type="pres">
      <dgm:prSet presAssocID="{EC903316-AF69-49C0-9144-44F519A0D104}" presName="vert1" presStyleCnt="0"/>
      <dgm:spPr/>
    </dgm:pt>
    <dgm:pt modelId="{15EE5B22-3055-426B-85F1-D934AE315A71}" type="pres">
      <dgm:prSet presAssocID="{B2D546EA-9838-484D-A351-8F450AD8FB3E}" presName="thickLine" presStyleLbl="alignNode1" presStyleIdx="1" presStyleCnt="5"/>
      <dgm:spPr/>
    </dgm:pt>
    <dgm:pt modelId="{CCCEAECD-E7EB-42DF-8815-5C4166768593}" type="pres">
      <dgm:prSet presAssocID="{B2D546EA-9838-484D-A351-8F450AD8FB3E}" presName="horz1" presStyleCnt="0"/>
      <dgm:spPr/>
    </dgm:pt>
    <dgm:pt modelId="{0A753598-8D14-4A1B-A153-B9489C32EDCE}" type="pres">
      <dgm:prSet presAssocID="{B2D546EA-9838-484D-A351-8F450AD8FB3E}" presName="tx1" presStyleLbl="revTx" presStyleIdx="1" presStyleCnt="5"/>
      <dgm:spPr/>
    </dgm:pt>
    <dgm:pt modelId="{D1B8F3EF-3271-4C60-B05B-32B036C3EEA7}" type="pres">
      <dgm:prSet presAssocID="{B2D546EA-9838-484D-A351-8F450AD8FB3E}" presName="vert1" presStyleCnt="0"/>
      <dgm:spPr/>
    </dgm:pt>
    <dgm:pt modelId="{7FFC21D0-44F8-46F7-8AEB-127AD2A6AFDF}" type="pres">
      <dgm:prSet presAssocID="{6ADE2B45-1FAE-40DF-ADA1-18C1F3A8B4D4}" presName="thickLine" presStyleLbl="alignNode1" presStyleIdx="2" presStyleCnt="5"/>
      <dgm:spPr/>
    </dgm:pt>
    <dgm:pt modelId="{9C31DD88-15F4-4E2C-9B9C-CA8B807D85AB}" type="pres">
      <dgm:prSet presAssocID="{6ADE2B45-1FAE-40DF-ADA1-18C1F3A8B4D4}" presName="horz1" presStyleCnt="0"/>
      <dgm:spPr/>
    </dgm:pt>
    <dgm:pt modelId="{AA44AAD9-2F8D-4184-BB0D-A390489407BE}" type="pres">
      <dgm:prSet presAssocID="{6ADE2B45-1FAE-40DF-ADA1-18C1F3A8B4D4}" presName="tx1" presStyleLbl="revTx" presStyleIdx="2" presStyleCnt="5"/>
      <dgm:spPr/>
    </dgm:pt>
    <dgm:pt modelId="{AC135AFE-049D-4ABE-A193-FE3550543D46}" type="pres">
      <dgm:prSet presAssocID="{6ADE2B45-1FAE-40DF-ADA1-18C1F3A8B4D4}" presName="vert1" presStyleCnt="0"/>
      <dgm:spPr/>
    </dgm:pt>
    <dgm:pt modelId="{E3F905BD-72E6-4730-AD31-158A331EDC76}" type="pres">
      <dgm:prSet presAssocID="{6F35158E-98A8-4B40-860E-93AE9BE2889F}" presName="thickLine" presStyleLbl="alignNode1" presStyleIdx="3" presStyleCnt="5"/>
      <dgm:spPr/>
    </dgm:pt>
    <dgm:pt modelId="{DF8B776C-9DF5-4C70-9BDD-83A2E7EE4E6D}" type="pres">
      <dgm:prSet presAssocID="{6F35158E-98A8-4B40-860E-93AE9BE2889F}" presName="horz1" presStyleCnt="0"/>
      <dgm:spPr/>
    </dgm:pt>
    <dgm:pt modelId="{E8DF42C9-DC57-491F-B037-CF75BC54C3A5}" type="pres">
      <dgm:prSet presAssocID="{6F35158E-98A8-4B40-860E-93AE9BE2889F}" presName="tx1" presStyleLbl="revTx" presStyleIdx="3" presStyleCnt="5"/>
      <dgm:spPr/>
    </dgm:pt>
    <dgm:pt modelId="{A67020DE-E7F3-40AC-B8A5-CB569088F0DD}" type="pres">
      <dgm:prSet presAssocID="{6F35158E-98A8-4B40-860E-93AE9BE2889F}" presName="vert1" presStyleCnt="0"/>
      <dgm:spPr/>
    </dgm:pt>
    <dgm:pt modelId="{0BB83255-3EFD-469E-9420-A330D843C3AA}" type="pres">
      <dgm:prSet presAssocID="{96CB8488-982E-4EC7-9D75-B43894BD4A76}" presName="thickLine" presStyleLbl="alignNode1" presStyleIdx="4" presStyleCnt="5"/>
      <dgm:spPr/>
    </dgm:pt>
    <dgm:pt modelId="{44A533DF-2EFB-41A1-AE43-2B3B645DBCFF}" type="pres">
      <dgm:prSet presAssocID="{96CB8488-982E-4EC7-9D75-B43894BD4A76}" presName="horz1" presStyleCnt="0"/>
      <dgm:spPr/>
    </dgm:pt>
    <dgm:pt modelId="{367A7494-A5FF-4308-97EE-12880BB35051}" type="pres">
      <dgm:prSet presAssocID="{96CB8488-982E-4EC7-9D75-B43894BD4A76}" presName="tx1" presStyleLbl="revTx" presStyleIdx="4" presStyleCnt="5"/>
      <dgm:spPr/>
    </dgm:pt>
    <dgm:pt modelId="{8150648B-481D-4338-B03F-DD18C404377C}" type="pres">
      <dgm:prSet presAssocID="{96CB8488-982E-4EC7-9D75-B43894BD4A76}" presName="vert1" presStyleCnt="0"/>
      <dgm:spPr/>
    </dgm:pt>
  </dgm:ptLst>
  <dgm:cxnLst>
    <dgm:cxn modelId="{0E82E206-0535-4683-ADBF-A60F847FE50E}" type="presOf" srcId="{96CB8488-982E-4EC7-9D75-B43894BD4A76}" destId="{367A7494-A5FF-4308-97EE-12880BB35051}" srcOrd="0" destOrd="0" presId="urn:microsoft.com/office/officeart/2008/layout/LinedList"/>
    <dgm:cxn modelId="{5130E038-FE4B-4006-8225-290685269E67}" srcId="{BEE40990-0D3A-485B-9339-C13FF9FA474D}" destId="{96CB8488-982E-4EC7-9D75-B43894BD4A76}" srcOrd="4" destOrd="0" parTransId="{CDF43401-D422-4F41-9E5F-E789AD4DBD70}" sibTransId="{88CFA454-765C-4378-B77F-B961DA5BFAA9}"/>
    <dgm:cxn modelId="{CE77413E-C127-472E-9386-FF5320180455}" type="presOf" srcId="{6ADE2B45-1FAE-40DF-ADA1-18C1F3A8B4D4}" destId="{AA44AAD9-2F8D-4184-BB0D-A390489407BE}" srcOrd="0" destOrd="0" presId="urn:microsoft.com/office/officeart/2008/layout/LinedList"/>
    <dgm:cxn modelId="{A9CCDE3F-73AC-4900-96C4-F4962BFEFFD8}" type="presOf" srcId="{B2D546EA-9838-484D-A351-8F450AD8FB3E}" destId="{0A753598-8D14-4A1B-A153-B9489C32EDCE}" srcOrd="0" destOrd="0" presId="urn:microsoft.com/office/officeart/2008/layout/LinedList"/>
    <dgm:cxn modelId="{263BFF50-C983-4875-B3AD-065219136072}" type="presOf" srcId="{6F35158E-98A8-4B40-860E-93AE9BE2889F}" destId="{E8DF42C9-DC57-491F-B037-CF75BC54C3A5}" srcOrd="0" destOrd="0" presId="urn:microsoft.com/office/officeart/2008/layout/LinedList"/>
    <dgm:cxn modelId="{E00B1075-7CD0-4630-8622-908BD3A7814D}" srcId="{BEE40990-0D3A-485B-9339-C13FF9FA474D}" destId="{EC903316-AF69-49C0-9144-44F519A0D104}" srcOrd="0" destOrd="0" parTransId="{C55AC78A-040C-46C4-9D7B-D40B4845146C}" sibTransId="{5384E3E0-1DAF-48FA-94A3-34242E6801F7}"/>
    <dgm:cxn modelId="{F073E581-5100-43DF-B5F4-F43BEA26DF93}" srcId="{BEE40990-0D3A-485B-9339-C13FF9FA474D}" destId="{6F35158E-98A8-4B40-860E-93AE9BE2889F}" srcOrd="3" destOrd="0" parTransId="{5553B22B-8565-4060-806D-198E476BA357}" sibTransId="{CA5C30D5-00F3-4AD3-B880-23799413655A}"/>
    <dgm:cxn modelId="{2E037B98-3E1A-401A-A220-81C24E033C75}" type="presOf" srcId="{EC903316-AF69-49C0-9144-44F519A0D104}" destId="{DED81C8D-11A1-47F2-B152-319BB7589FFA}" srcOrd="0" destOrd="0" presId="urn:microsoft.com/office/officeart/2008/layout/LinedList"/>
    <dgm:cxn modelId="{E02B969D-9AF3-4C62-B440-8031BBE9A8E2}" srcId="{BEE40990-0D3A-485B-9339-C13FF9FA474D}" destId="{B2D546EA-9838-484D-A351-8F450AD8FB3E}" srcOrd="1" destOrd="0" parTransId="{F455A902-C4A1-47A9-9723-005D90DC2BE6}" sibTransId="{E005C318-A5B2-4045-A285-4933FE9C6C8F}"/>
    <dgm:cxn modelId="{02D0D2C3-8810-4C3D-BF8C-98E5A5623349}" srcId="{BEE40990-0D3A-485B-9339-C13FF9FA474D}" destId="{6ADE2B45-1FAE-40DF-ADA1-18C1F3A8B4D4}" srcOrd="2" destOrd="0" parTransId="{A0D65BA7-C314-4DCE-95E4-33C9C8386D8F}" sibTransId="{DEBF8D78-4551-4CD2-8A7D-A5CFDE91FA22}"/>
    <dgm:cxn modelId="{91E93DDF-3CE8-4B8B-B9A5-27894B3555C5}" type="presOf" srcId="{BEE40990-0D3A-485B-9339-C13FF9FA474D}" destId="{80F7BAD0-E424-4ADF-A7FE-927B92136261}" srcOrd="0" destOrd="0" presId="urn:microsoft.com/office/officeart/2008/layout/LinedList"/>
    <dgm:cxn modelId="{9C0FFC93-3E7B-4C42-8824-2231A5B38FD6}" type="presParOf" srcId="{80F7BAD0-E424-4ADF-A7FE-927B92136261}" destId="{4C1103DF-9B51-4F98-8856-FA647A6DDF21}" srcOrd="0" destOrd="0" presId="urn:microsoft.com/office/officeart/2008/layout/LinedList"/>
    <dgm:cxn modelId="{A5E78661-F45D-4853-B2E9-B2F665AE245B}" type="presParOf" srcId="{80F7BAD0-E424-4ADF-A7FE-927B92136261}" destId="{F1E828F9-4024-4864-A9FF-279B8169C395}" srcOrd="1" destOrd="0" presId="urn:microsoft.com/office/officeart/2008/layout/LinedList"/>
    <dgm:cxn modelId="{441EAF5E-790E-4B94-A0A8-A6FCA282AA47}" type="presParOf" srcId="{F1E828F9-4024-4864-A9FF-279B8169C395}" destId="{DED81C8D-11A1-47F2-B152-319BB7589FFA}" srcOrd="0" destOrd="0" presId="urn:microsoft.com/office/officeart/2008/layout/LinedList"/>
    <dgm:cxn modelId="{71925630-CF59-4E46-958B-653EBF512118}" type="presParOf" srcId="{F1E828F9-4024-4864-A9FF-279B8169C395}" destId="{81466D21-F4D8-4648-8B8D-E6E0484D56D1}" srcOrd="1" destOrd="0" presId="urn:microsoft.com/office/officeart/2008/layout/LinedList"/>
    <dgm:cxn modelId="{1EF192D0-D3EC-4FB1-A16D-FCEA01ACB185}" type="presParOf" srcId="{80F7BAD0-E424-4ADF-A7FE-927B92136261}" destId="{15EE5B22-3055-426B-85F1-D934AE315A71}" srcOrd="2" destOrd="0" presId="urn:microsoft.com/office/officeart/2008/layout/LinedList"/>
    <dgm:cxn modelId="{2A602E14-C2AE-4211-BFEE-104B39A112CA}" type="presParOf" srcId="{80F7BAD0-E424-4ADF-A7FE-927B92136261}" destId="{CCCEAECD-E7EB-42DF-8815-5C4166768593}" srcOrd="3" destOrd="0" presId="urn:microsoft.com/office/officeart/2008/layout/LinedList"/>
    <dgm:cxn modelId="{0FCFE2F9-EB2A-4562-A09C-DC56FECAA7C6}" type="presParOf" srcId="{CCCEAECD-E7EB-42DF-8815-5C4166768593}" destId="{0A753598-8D14-4A1B-A153-B9489C32EDCE}" srcOrd="0" destOrd="0" presId="urn:microsoft.com/office/officeart/2008/layout/LinedList"/>
    <dgm:cxn modelId="{CE76E5A5-31EB-4025-B217-67DBEAED171A}" type="presParOf" srcId="{CCCEAECD-E7EB-42DF-8815-5C4166768593}" destId="{D1B8F3EF-3271-4C60-B05B-32B036C3EEA7}" srcOrd="1" destOrd="0" presId="urn:microsoft.com/office/officeart/2008/layout/LinedList"/>
    <dgm:cxn modelId="{74F325E1-FF5E-43AB-856D-FD7AFF8BD608}" type="presParOf" srcId="{80F7BAD0-E424-4ADF-A7FE-927B92136261}" destId="{7FFC21D0-44F8-46F7-8AEB-127AD2A6AFDF}" srcOrd="4" destOrd="0" presId="urn:microsoft.com/office/officeart/2008/layout/LinedList"/>
    <dgm:cxn modelId="{2B20CD21-3CFA-4A3A-8726-474EE37A0FF3}" type="presParOf" srcId="{80F7BAD0-E424-4ADF-A7FE-927B92136261}" destId="{9C31DD88-15F4-4E2C-9B9C-CA8B807D85AB}" srcOrd="5" destOrd="0" presId="urn:microsoft.com/office/officeart/2008/layout/LinedList"/>
    <dgm:cxn modelId="{D313E27D-6148-452C-A496-7BD64B62DBDB}" type="presParOf" srcId="{9C31DD88-15F4-4E2C-9B9C-CA8B807D85AB}" destId="{AA44AAD9-2F8D-4184-BB0D-A390489407BE}" srcOrd="0" destOrd="0" presId="urn:microsoft.com/office/officeart/2008/layout/LinedList"/>
    <dgm:cxn modelId="{59C733A3-55C8-41C6-A432-5E9269A46D84}" type="presParOf" srcId="{9C31DD88-15F4-4E2C-9B9C-CA8B807D85AB}" destId="{AC135AFE-049D-4ABE-A193-FE3550543D46}" srcOrd="1" destOrd="0" presId="urn:microsoft.com/office/officeart/2008/layout/LinedList"/>
    <dgm:cxn modelId="{E4CEF128-BAB6-453E-AD5E-D7A331F44F80}" type="presParOf" srcId="{80F7BAD0-E424-4ADF-A7FE-927B92136261}" destId="{E3F905BD-72E6-4730-AD31-158A331EDC76}" srcOrd="6" destOrd="0" presId="urn:microsoft.com/office/officeart/2008/layout/LinedList"/>
    <dgm:cxn modelId="{5BD36B59-EFF7-4A9E-9E48-B4C63854433C}" type="presParOf" srcId="{80F7BAD0-E424-4ADF-A7FE-927B92136261}" destId="{DF8B776C-9DF5-4C70-9BDD-83A2E7EE4E6D}" srcOrd="7" destOrd="0" presId="urn:microsoft.com/office/officeart/2008/layout/LinedList"/>
    <dgm:cxn modelId="{A5AAFFC2-ACEF-478C-8309-9E25D966E512}" type="presParOf" srcId="{DF8B776C-9DF5-4C70-9BDD-83A2E7EE4E6D}" destId="{E8DF42C9-DC57-491F-B037-CF75BC54C3A5}" srcOrd="0" destOrd="0" presId="urn:microsoft.com/office/officeart/2008/layout/LinedList"/>
    <dgm:cxn modelId="{B8949EF3-E6F4-450C-AE0C-2C7BF49CD596}" type="presParOf" srcId="{DF8B776C-9DF5-4C70-9BDD-83A2E7EE4E6D}" destId="{A67020DE-E7F3-40AC-B8A5-CB569088F0DD}" srcOrd="1" destOrd="0" presId="urn:microsoft.com/office/officeart/2008/layout/LinedList"/>
    <dgm:cxn modelId="{7428AD3A-221C-4BC1-8801-10A0A238690F}" type="presParOf" srcId="{80F7BAD0-E424-4ADF-A7FE-927B92136261}" destId="{0BB83255-3EFD-469E-9420-A330D843C3AA}" srcOrd="8" destOrd="0" presId="urn:microsoft.com/office/officeart/2008/layout/LinedList"/>
    <dgm:cxn modelId="{CBEA1605-7591-4C10-8237-437ED91D1E87}" type="presParOf" srcId="{80F7BAD0-E424-4ADF-A7FE-927B92136261}" destId="{44A533DF-2EFB-41A1-AE43-2B3B645DBCFF}" srcOrd="9" destOrd="0" presId="urn:microsoft.com/office/officeart/2008/layout/LinedList"/>
    <dgm:cxn modelId="{E7D00772-CEDE-4175-87B7-22A21E4E1269}" type="presParOf" srcId="{44A533DF-2EFB-41A1-AE43-2B3B645DBCFF}" destId="{367A7494-A5FF-4308-97EE-12880BB35051}" srcOrd="0" destOrd="0" presId="urn:microsoft.com/office/officeart/2008/layout/LinedList"/>
    <dgm:cxn modelId="{CA646CAC-117F-4964-9DC2-BFB64E007BCE}" type="presParOf" srcId="{44A533DF-2EFB-41A1-AE43-2B3B645DBCFF}" destId="{8150648B-481D-4338-B03F-DD18C404377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14D0C90-34E2-4DB2-9C3C-678E5AABF3DE}"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91BC2527-23DB-4458-8D91-88CAE2C286DD}">
      <dgm:prSet/>
      <dgm:spPr/>
      <dgm:t>
        <a:bodyPr/>
        <a:lstStyle/>
        <a:p>
          <a:r>
            <a:rPr lang="en-GB" b="1"/>
            <a:t>Set of Values underpinning the work.</a:t>
          </a:r>
          <a:endParaRPr lang="en-US"/>
        </a:p>
      </dgm:t>
    </dgm:pt>
    <dgm:pt modelId="{EC9129C2-B32A-493C-A60B-815BFEC58562}" type="parTrans" cxnId="{4D4C25B4-3FAA-42A0-9E64-95EE6557DEC5}">
      <dgm:prSet/>
      <dgm:spPr/>
      <dgm:t>
        <a:bodyPr/>
        <a:lstStyle/>
        <a:p>
          <a:endParaRPr lang="en-US"/>
        </a:p>
      </dgm:t>
    </dgm:pt>
    <dgm:pt modelId="{16F9B160-3385-4599-AB62-014F3E59B467}" type="sibTrans" cxnId="{4D4C25B4-3FAA-42A0-9E64-95EE6557DEC5}">
      <dgm:prSet/>
      <dgm:spPr/>
      <dgm:t>
        <a:bodyPr/>
        <a:lstStyle/>
        <a:p>
          <a:endParaRPr lang="en-US"/>
        </a:p>
      </dgm:t>
    </dgm:pt>
    <dgm:pt modelId="{159E29F5-7E17-40E1-A3AD-F5DB1472D465}">
      <dgm:prSet/>
      <dgm:spPr/>
      <dgm:t>
        <a:bodyPr/>
        <a:lstStyle/>
        <a:p>
          <a:r>
            <a:rPr lang="en-GB" b="1"/>
            <a:t>Competence/expertise – knowledge and skills relating to young people and work with young people.</a:t>
          </a:r>
          <a:endParaRPr lang="en-US"/>
        </a:p>
      </dgm:t>
    </dgm:pt>
    <dgm:pt modelId="{7510BC9A-596D-4BBB-9D30-AE1501B5774F}" type="parTrans" cxnId="{D91F878D-A22C-4CCF-95D7-EF6055A244F5}">
      <dgm:prSet/>
      <dgm:spPr/>
      <dgm:t>
        <a:bodyPr/>
        <a:lstStyle/>
        <a:p>
          <a:endParaRPr lang="en-US"/>
        </a:p>
      </dgm:t>
    </dgm:pt>
    <dgm:pt modelId="{8991BC60-2D55-4EE3-8D26-E3EBE978DD68}" type="sibTrans" cxnId="{D91F878D-A22C-4CCF-95D7-EF6055A244F5}">
      <dgm:prSet/>
      <dgm:spPr/>
      <dgm:t>
        <a:bodyPr/>
        <a:lstStyle/>
        <a:p>
          <a:endParaRPr lang="en-US"/>
        </a:p>
      </dgm:t>
    </dgm:pt>
    <dgm:pt modelId="{46D180D7-9A99-4FE6-9FB3-FAD4C438202D}">
      <dgm:prSet/>
      <dgm:spPr/>
      <dgm:t>
        <a:bodyPr/>
        <a:lstStyle/>
        <a:p>
          <a:r>
            <a:rPr lang="en-GB" b="1"/>
            <a:t>Ethical Practice – doing good, not harming, exploiting, deceiving.</a:t>
          </a:r>
          <a:endParaRPr lang="en-US"/>
        </a:p>
      </dgm:t>
    </dgm:pt>
    <dgm:pt modelId="{CCD9A3AA-3FF4-437B-A1E3-21DDF8DFD3C5}" type="parTrans" cxnId="{0238D326-63C8-489B-B8A8-BC644A86C1A6}">
      <dgm:prSet/>
      <dgm:spPr/>
      <dgm:t>
        <a:bodyPr/>
        <a:lstStyle/>
        <a:p>
          <a:endParaRPr lang="en-US"/>
        </a:p>
      </dgm:t>
    </dgm:pt>
    <dgm:pt modelId="{AA2D6AA0-BF31-49E8-90A2-C463D808EC56}" type="sibTrans" cxnId="{0238D326-63C8-489B-B8A8-BC644A86C1A6}">
      <dgm:prSet/>
      <dgm:spPr/>
      <dgm:t>
        <a:bodyPr/>
        <a:lstStyle/>
        <a:p>
          <a:endParaRPr lang="en-US"/>
        </a:p>
      </dgm:t>
    </dgm:pt>
    <dgm:pt modelId="{66910B85-E6BF-40D0-B6AD-8675D5FAAA3C}">
      <dgm:prSet/>
      <dgm:spPr/>
      <dgm:t>
        <a:bodyPr/>
        <a:lstStyle/>
        <a:p>
          <a:r>
            <a:rPr lang="en-GB" b="1"/>
            <a:t>Awareness of boundaries – e.g. personal/professional; carer/controller</a:t>
          </a:r>
          <a:endParaRPr lang="en-US"/>
        </a:p>
      </dgm:t>
    </dgm:pt>
    <dgm:pt modelId="{8E3883F5-5B58-42DD-A285-81AAFA75BBD5}" type="parTrans" cxnId="{300BAA4E-D264-4310-A18E-6E004C61BE64}">
      <dgm:prSet/>
      <dgm:spPr/>
      <dgm:t>
        <a:bodyPr/>
        <a:lstStyle/>
        <a:p>
          <a:endParaRPr lang="en-US"/>
        </a:p>
      </dgm:t>
    </dgm:pt>
    <dgm:pt modelId="{97E6D485-C634-46E3-9184-EC4B7A093D1C}" type="sibTrans" cxnId="{300BAA4E-D264-4310-A18E-6E004C61BE64}">
      <dgm:prSet/>
      <dgm:spPr/>
      <dgm:t>
        <a:bodyPr/>
        <a:lstStyle/>
        <a:p>
          <a:endParaRPr lang="en-US"/>
        </a:p>
      </dgm:t>
    </dgm:pt>
    <dgm:pt modelId="{F358209B-5031-474A-953A-40342AD31D23}">
      <dgm:prSet/>
      <dgm:spPr/>
      <dgm:t>
        <a:bodyPr/>
        <a:lstStyle/>
        <a:p>
          <a:r>
            <a:rPr lang="en-GB" b="1" dirty="0"/>
            <a:t>Ability to identify and work on ethical challenges that arise in the work.</a:t>
          </a:r>
          <a:endParaRPr lang="en-US" dirty="0"/>
        </a:p>
      </dgm:t>
    </dgm:pt>
    <dgm:pt modelId="{D6A30D01-61EF-41C2-AA80-FF2839C81023}" type="parTrans" cxnId="{97E62C8F-F8F0-475D-ACBD-78E75E0A922F}">
      <dgm:prSet/>
      <dgm:spPr/>
      <dgm:t>
        <a:bodyPr/>
        <a:lstStyle/>
        <a:p>
          <a:endParaRPr lang="en-US"/>
        </a:p>
      </dgm:t>
    </dgm:pt>
    <dgm:pt modelId="{6A4FE70D-ADB6-457C-A1C0-B9AABF3EBE97}" type="sibTrans" cxnId="{97E62C8F-F8F0-475D-ACBD-78E75E0A922F}">
      <dgm:prSet/>
      <dgm:spPr/>
      <dgm:t>
        <a:bodyPr/>
        <a:lstStyle/>
        <a:p>
          <a:endParaRPr lang="en-US"/>
        </a:p>
      </dgm:t>
    </dgm:pt>
    <dgm:pt modelId="{736CBC89-B6EF-4370-80DD-B14EC96E5C1E}" type="pres">
      <dgm:prSet presAssocID="{E14D0C90-34E2-4DB2-9C3C-678E5AABF3DE}" presName="vert0" presStyleCnt="0">
        <dgm:presLayoutVars>
          <dgm:dir/>
          <dgm:animOne val="branch"/>
          <dgm:animLvl val="lvl"/>
        </dgm:presLayoutVars>
      </dgm:prSet>
      <dgm:spPr/>
    </dgm:pt>
    <dgm:pt modelId="{1010C0B4-0796-4D6F-B81D-F87DCFA4A0D9}" type="pres">
      <dgm:prSet presAssocID="{91BC2527-23DB-4458-8D91-88CAE2C286DD}" presName="thickLine" presStyleLbl="alignNode1" presStyleIdx="0" presStyleCnt="5"/>
      <dgm:spPr/>
    </dgm:pt>
    <dgm:pt modelId="{E38EDFA2-6A50-4899-8FD6-A6CA8EC3766E}" type="pres">
      <dgm:prSet presAssocID="{91BC2527-23DB-4458-8D91-88CAE2C286DD}" presName="horz1" presStyleCnt="0"/>
      <dgm:spPr/>
    </dgm:pt>
    <dgm:pt modelId="{1F028168-AA1B-4413-9516-AFA2022C6E4C}" type="pres">
      <dgm:prSet presAssocID="{91BC2527-23DB-4458-8D91-88CAE2C286DD}" presName="tx1" presStyleLbl="revTx" presStyleIdx="0" presStyleCnt="5"/>
      <dgm:spPr/>
    </dgm:pt>
    <dgm:pt modelId="{A8215DEC-352E-4688-A564-EAD21B3FB11A}" type="pres">
      <dgm:prSet presAssocID="{91BC2527-23DB-4458-8D91-88CAE2C286DD}" presName="vert1" presStyleCnt="0"/>
      <dgm:spPr/>
    </dgm:pt>
    <dgm:pt modelId="{CBA82DFE-C37A-493E-B7EA-A488427A9895}" type="pres">
      <dgm:prSet presAssocID="{159E29F5-7E17-40E1-A3AD-F5DB1472D465}" presName="thickLine" presStyleLbl="alignNode1" presStyleIdx="1" presStyleCnt="5"/>
      <dgm:spPr/>
    </dgm:pt>
    <dgm:pt modelId="{75506241-B6D2-4256-BFEA-ED492CCB71B1}" type="pres">
      <dgm:prSet presAssocID="{159E29F5-7E17-40E1-A3AD-F5DB1472D465}" presName="horz1" presStyleCnt="0"/>
      <dgm:spPr/>
    </dgm:pt>
    <dgm:pt modelId="{62D22224-315A-4C03-84D0-FA82875EFCDE}" type="pres">
      <dgm:prSet presAssocID="{159E29F5-7E17-40E1-A3AD-F5DB1472D465}" presName="tx1" presStyleLbl="revTx" presStyleIdx="1" presStyleCnt="5"/>
      <dgm:spPr/>
    </dgm:pt>
    <dgm:pt modelId="{7F0EDDA3-3378-4A7C-9B28-94C07164361D}" type="pres">
      <dgm:prSet presAssocID="{159E29F5-7E17-40E1-A3AD-F5DB1472D465}" presName="vert1" presStyleCnt="0"/>
      <dgm:spPr/>
    </dgm:pt>
    <dgm:pt modelId="{500EC69A-152A-48EF-9520-B78CDC68E8A5}" type="pres">
      <dgm:prSet presAssocID="{46D180D7-9A99-4FE6-9FB3-FAD4C438202D}" presName="thickLine" presStyleLbl="alignNode1" presStyleIdx="2" presStyleCnt="5"/>
      <dgm:spPr/>
    </dgm:pt>
    <dgm:pt modelId="{9CE9387D-ED1B-46BB-8F80-20EEAD193CCD}" type="pres">
      <dgm:prSet presAssocID="{46D180D7-9A99-4FE6-9FB3-FAD4C438202D}" presName="horz1" presStyleCnt="0"/>
      <dgm:spPr/>
    </dgm:pt>
    <dgm:pt modelId="{B4D1043F-25D2-49B0-AD55-106689DFE216}" type="pres">
      <dgm:prSet presAssocID="{46D180D7-9A99-4FE6-9FB3-FAD4C438202D}" presName="tx1" presStyleLbl="revTx" presStyleIdx="2" presStyleCnt="5"/>
      <dgm:spPr/>
    </dgm:pt>
    <dgm:pt modelId="{80026BED-22B4-44F8-A267-046946513C92}" type="pres">
      <dgm:prSet presAssocID="{46D180D7-9A99-4FE6-9FB3-FAD4C438202D}" presName="vert1" presStyleCnt="0"/>
      <dgm:spPr/>
    </dgm:pt>
    <dgm:pt modelId="{D852B1FF-09E5-4E20-96BA-B2D22DCCA925}" type="pres">
      <dgm:prSet presAssocID="{66910B85-E6BF-40D0-B6AD-8675D5FAAA3C}" presName="thickLine" presStyleLbl="alignNode1" presStyleIdx="3" presStyleCnt="5"/>
      <dgm:spPr/>
    </dgm:pt>
    <dgm:pt modelId="{D05C5413-1DC9-489B-A0D3-EB0D6FEB5B2F}" type="pres">
      <dgm:prSet presAssocID="{66910B85-E6BF-40D0-B6AD-8675D5FAAA3C}" presName="horz1" presStyleCnt="0"/>
      <dgm:spPr/>
    </dgm:pt>
    <dgm:pt modelId="{4896CE8C-7001-41DD-87A6-570CEB165C70}" type="pres">
      <dgm:prSet presAssocID="{66910B85-E6BF-40D0-B6AD-8675D5FAAA3C}" presName="tx1" presStyleLbl="revTx" presStyleIdx="3" presStyleCnt="5"/>
      <dgm:spPr/>
    </dgm:pt>
    <dgm:pt modelId="{1322F662-4887-4B10-922F-6DFAA2FFFA5D}" type="pres">
      <dgm:prSet presAssocID="{66910B85-E6BF-40D0-B6AD-8675D5FAAA3C}" presName="vert1" presStyleCnt="0"/>
      <dgm:spPr/>
    </dgm:pt>
    <dgm:pt modelId="{0C79BBB0-3C74-443F-872B-7C09776C4947}" type="pres">
      <dgm:prSet presAssocID="{F358209B-5031-474A-953A-40342AD31D23}" presName="thickLine" presStyleLbl="alignNode1" presStyleIdx="4" presStyleCnt="5"/>
      <dgm:spPr/>
    </dgm:pt>
    <dgm:pt modelId="{6FC14CAC-2CF1-43E4-B210-57E7ED21B927}" type="pres">
      <dgm:prSet presAssocID="{F358209B-5031-474A-953A-40342AD31D23}" presName="horz1" presStyleCnt="0"/>
      <dgm:spPr/>
    </dgm:pt>
    <dgm:pt modelId="{6CCB902D-226E-4ABB-8219-6B932ABFB5EF}" type="pres">
      <dgm:prSet presAssocID="{F358209B-5031-474A-953A-40342AD31D23}" presName="tx1" presStyleLbl="revTx" presStyleIdx="4" presStyleCnt="5"/>
      <dgm:spPr/>
    </dgm:pt>
    <dgm:pt modelId="{D05886D0-DD53-45D7-8537-ECB1BF700ADC}" type="pres">
      <dgm:prSet presAssocID="{F358209B-5031-474A-953A-40342AD31D23}" presName="vert1" presStyleCnt="0"/>
      <dgm:spPr/>
    </dgm:pt>
  </dgm:ptLst>
  <dgm:cxnLst>
    <dgm:cxn modelId="{CBD7060E-900C-4980-B2B5-DB4423AB7FBD}" type="presOf" srcId="{F358209B-5031-474A-953A-40342AD31D23}" destId="{6CCB902D-226E-4ABB-8219-6B932ABFB5EF}" srcOrd="0" destOrd="0" presId="urn:microsoft.com/office/officeart/2008/layout/LinedList"/>
    <dgm:cxn modelId="{E0F38C19-A71D-464F-A168-D99A2ABABC74}" type="presOf" srcId="{66910B85-E6BF-40D0-B6AD-8675D5FAAA3C}" destId="{4896CE8C-7001-41DD-87A6-570CEB165C70}" srcOrd="0" destOrd="0" presId="urn:microsoft.com/office/officeart/2008/layout/LinedList"/>
    <dgm:cxn modelId="{3BFA7822-D6A7-495C-A944-C7E3C99BC6DD}" type="presOf" srcId="{E14D0C90-34E2-4DB2-9C3C-678E5AABF3DE}" destId="{736CBC89-B6EF-4370-80DD-B14EC96E5C1E}" srcOrd="0" destOrd="0" presId="urn:microsoft.com/office/officeart/2008/layout/LinedList"/>
    <dgm:cxn modelId="{0238D326-63C8-489B-B8A8-BC644A86C1A6}" srcId="{E14D0C90-34E2-4DB2-9C3C-678E5AABF3DE}" destId="{46D180D7-9A99-4FE6-9FB3-FAD4C438202D}" srcOrd="2" destOrd="0" parTransId="{CCD9A3AA-3FF4-437B-A1E3-21DDF8DFD3C5}" sibTransId="{AA2D6AA0-BF31-49E8-90A2-C463D808EC56}"/>
    <dgm:cxn modelId="{48BD0133-7526-483C-B155-0265341FDF27}" type="presOf" srcId="{91BC2527-23DB-4458-8D91-88CAE2C286DD}" destId="{1F028168-AA1B-4413-9516-AFA2022C6E4C}" srcOrd="0" destOrd="0" presId="urn:microsoft.com/office/officeart/2008/layout/LinedList"/>
    <dgm:cxn modelId="{300BAA4E-D264-4310-A18E-6E004C61BE64}" srcId="{E14D0C90-34E2-4DB2-9C3C-678E5AABF3DE}" destId="{66910B85-E6BF-40D0-B6AD-8675D5FAAA3C}" srcOrd="3" destOrd="0" parTransId="{8E3883F5-5B58-42DD-A285-81AAFA75BBD5}" sibTransId="{97E6D485-C634-46E3-9184-EC4B7A093D1C}"/>
    <dgm:cxn modelId="{1E331182-989A-4D79-B7E2-67E4FBDC3121}" type="presOf" srcId="{46D180D7-9A99-4FE6-9FB3-FAD4C438202D}" destId="{B4D1043F-25D2-49B0-AD55-106689DFE216}" srcOrd="0" destOrd="0" presId="urn:microsoft.com/office/officeart/2008/layout/LinedList"/>
    <dgm:cxn modelId="{ADB43A88-ABE5-40D6-A359-5B489685D19A}" type="presOf" srcId="{159E29F5-7E17-40E1-A3AD-F5DB1472D465}" destId="{62D22224-315A-4C03-84D0-FA82875EFCDE}" srcOrd="0" destOrd="0" presId="urn:microsoft.com/office/officeart/2008/layout/LinedList"/>
    <dgm:cxn modelId="{D91F878D-A22C-4CCF-95D7-EF6055A244F5}" srcId="{E14D0C90-34E2-4DB2-9C3C-678E5AABF3DE}" destId="{159E29F5-7E17-40E1-A3AD-F5DB1472D465}" srcOrd="1" destOrd="0" parTransId="{7510BC9A-596D-4BBB-9D30-AE1501B5774F}" sibTransId="{8991BC60-2D55-4EE3-8D26-E3EBE978DD68}"/>
    <dgm:cxn modelId="{97E62C8F-F8F0-475D-ACBD-78E75E0A922F}" srcId="{E14D0C90-34E2-4DB2-9C3C-678E5AABF3DE}" destId="{F358209B-5031-474A-953A-40342AD31D23}" srcOrd="4" destOrd="0" parTransId="{D6A30D01-61EF-41C2-AA80-FF2839C81023}" sibTransId="{6A4FE70D-ADB6-457C-A1C0-B9AABF3EBE97}"/>
    <dgm:cxn modelId="{4D4C25B4-3FAA-42A0-9E64-95EE6557DEC5}" srcId="{E14D0C90-34E2-4DB2-9C3C-678E5AABF3DE}" destId="{91BC2527-23DB-4458-8D91-88CAE2C286DD}" srcOrd="0" destOrd="0" parTransId="{EC9129C2-B32A-493C-A60B-815BFEC58562}" sibTransId="{16F9B160-3385-4599-AB62-014F3E59B467}"/>
    <dgm:cxn modelId="{7F383112-A782-4DE7-9E6E-A5F6EFD7DBB2}" type="presParOf" srcId="{736CBC89-B6EF-4370-80DD-B14EC96E5C1E}" destId="{1010C0B4-0796-4D6F-B81D-F87DCFA4A0D9}" srcOrd="0" destOrd="0" presId="urn:microsoft.com/office/officeart/2008/layout/LinedList"/>
    <dgm:cxn modelId="{DE6C2ECA-C9B5-458B-8CCD-49E30547EEB4}" type="presParOf" srcId="{736CBC89-B6EF-4370-80DD-B14EC96E5C1E}" destId="{E38EDFA2-6A50-4899-8FD6-A6CA8EC3766E}" srcOrd="1" destOrd="0" presId="urn:microsoft.com/office/officeart/2008/layout/LinedList"/>
    <dgm:cxn modelId="{BB9C28DB-A389-4395-9092-CB07831673A5}" type="presParOf" srcId="{E38EDFA2-6A50-4899-8FD6-A6CA8EC3766E}" destId="{1F028168-AA1B-4413-9516-AFA2022C6E4C}" srcOrd="0" destOrd="0" presId="urn:microsoft.com/office/officeart/2008/layout/LinedList"/>
    <dgm:cxn modelId="{82753B5C-833E-4A89-AE8E-7B66B868F223}" type="presParOf" srcId="{E38EDFA2-6A50-4899-8FD6-A6CA8EC3766E}" destId="{A8215DEC-352E-4688-A564-EAD21B3FB11A}" srcOrd="1" destOrd="0" presId="urn:microsoft.com/office/officeart/2008/layout/LinedList"/>
    <dgm:cxn modelId="{FC082FA2-0CB7-4436-A971-F59EF2869155}" type="presParOf" srcId="{736CBC89-B6EF-4370-80DD-B14EC96E5C1E}" destId="{CBA82DFE-C37A-493E-B7EA-A488427A9895}" srcOrd="2" destOrd="0" presId="urn:microsoft.com/office/officeart/2008/layout/LinedList"/>
    <dgm:cxn modelId="{D2EA4971-B4E9-4D0B-9AF4-9918ED5A57E4}" type="presParOf" srcId="{736CBC89-B6EF-4370-80DD-B14EC96E5C1E}" destId="{75506241-B6D2-4256-BFEA-ED492CCB71B1}" srcOrd="3" destOrd="0" presId="urn:microsoft.com/office/officeart/2008/layout/LinedList"/>
    <dgm:cxn modelId="{AC26BDEB-DB11-424A-AABC-EDAB1C83AC02}" type="presParOf" srcId="{75506241-B6D2-4256-BFEA-ED492CCB71B1}" destId="{62D22224-315A-4C03-84D0-FA82875EFCDE}" srcOrd="0" destOrd="0" presId="urn:microsoft.com/office/officeart/2008/layout/LinedList"/>
    <dgm:cxn modelId="{077C98FB-BDC8-47B5-91EA-0900614C28DE}" type="presParOf" srcId="{75506241-B6D2-4256-BFEA-ED492CCB71B1}" destId="{7F0EDDA3-3378-4A7C-9B28-94C07164361D}" srcOrd="1" destOrd="0" presId="urn:microsoft.com/office/officeart/2008/layout/LinedList"/>
    <dgm:cxn modelId="{12D0FA61-34E8-4444-ADC7-A506344CC568}" type="presParOf" srcId="{736CBC89-B6EF-4370-80DD-B14EC96E5C1E}" destId="{500EC69A-152A-48EF-9520-B78CDC68E8A5}" srcOrd="4" destOrd="0" presId="urn:microsoft.com/office/officeart/2008/layout/LinedList"/>
    <dgm:cxn modelId="{0F4914B5-C48D-4AB5-BE0A-01885057CA53}" type="presParOf" srcId="{736CBC89-B6EF-4370-80DD-B14EC96E5C1E}" destId="{9CE9387D-ED1B-46BB-8F80-20EEAD193CCD}" srcOrd="5" destOrd="0" presId="urn:microsoft.com/office/officeart/2008/layout/LinedList"/>
    <dgm:cxn modelId="{322AC789-0CE5-4553-A41A-F61C7A8BE299}" type="presParOf" srcId="{9CE9387D-ED1B-46BB-8F80-20EEAD193CCD}" destId="{B4D1043F-25D2-49B0-AD55-106689DFE216}" srcOrd="0" destOrd="0" presId="urn:microsoft.com/office/officeart/2008/layout/LinedList"/>
    <dgm:cxn modelId="{CD9CA11E-75C1-449D-80FD-18AFEF64B42B}" type="presParOf" srcId="{9CE9387D-ED1B-46BB-8F80-20EEAD193CCD}" destId="{80026BED-22B4-44F8-A267-046946513C92}" srcOrd="1" destOrd="0" presId="urn:microsoft.com/office/officeart/2008/layout/LinedList"/>
    <dgm:cxn modelId="{7D01431F-376A-4691-A010-4EE9AACC41A0}" type="presParOf" srcId="{736CBC89-B6EF-4370-80DD-B14EC96E5C1E}" destId="{D852B1FF-09E5-4E20-96BA-B2D22DCCA925}" srcOrd="6" destOrd="0" presId="urn:microsoft.com/office/officeart/2008/layout/LinedList"/>
    <dgm:cxn modelId="{78CBB6E0-0259-4DDA-940E-86745F90ECF6}" type="presParOf" srcId="{736CBC89-B6EF-4370-80DD-B14EC96E5C1E}" destId="{D05C5413-1DC9-489B-A0D3-EB0D6FEB5B2F}" srcOrd="7" destOrd="0" presId="urn:microsoft.com/office/officeart/2008/layout/LinedList"/>
    <dgm:cxn modelId="{00D63E28-3BFE-4C32-82D1-896F37CAFEC9}" type="presParOf" srcId="{D05C5413-1DC9-489B-A0D3-EB0D6FEB5B2F}" destId="{4896CE8C-7001-41DD-87A6-570CEB165C70}" srcOrd="0" destOrd="0" presId="urn:microsoft.com/office/officeart/2008/layout/LinedList"/>
    <dgm:cxn modelId="{5FA61609-0442-459E-B38E-68D0965AC26C}" type="presParOf" srcId="{D05C5413-1DC9-489B-A0D3-EB0D6FEB5B2F}" destId="{1322F662-4887-4B10-922F-6DFAA2FFFA5D}" srcOrd="1" destOrd="0" presId="urn:microsoft.com/office/officeart/2008/layout/LinedList"/>
    <dgm:cxn modelId="{601AD2D1-5614-4998-8E74-D1369AAB4660}" type="presParOf" srcId="{736CBC89-B6EF-4370-80DD-B14EC96E5C1E}" destId="{0C79BBB0-3C74-443F-872B-7C09776C4947}" srcOrd="8" destOrd="0" presId="urn:microsoft.com/office/officeart/2008/layout/LinedList"/>
    <dgm:cxn modelId="{8C3040F2-7877-4F34-98D6-7919F113E413}" type="presParOf" srcId="{736CBC89-B6EF-4370-80DD-B14EC96E5C1E}" destId="{6FC14CAC-2CF1-43E4-B210-57E7ED21B927}" srcOrd="9" destOrd="0" presId="urn:microsoft.com/office/officeart/2008/layout/LinedList"/>
    <dgm:cxn modelId="{37BF7C66-0CF7-4A2D-8D01-4B97951F023F}" type="presParOf" srcId="{6FC14CAC-2CF1-43E4-B210-57E7ED21B927}" destId="{6CCB902D-226E-4ABB-8219-6B932ABFB5EF}" srcOrd="0" destOrd="0" presId="urn:microsoft.com/office/officeart/2008/layout/LinedList"/>
    <dgm:cxn modelId="{178ED5BA-AADE-4174-BF1C-1F6C460ACE98}" type="presParOf" srcId="{6FC14CAC-2CF1-43E4-B210-57E7ED21B927}" destId="{D05886D0-DD53-45D7-8537-ECB1BF700AD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5057F14-4588-4A2B-AF29-7069A3C370FF}"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820E5957-0970-4F62-B872-493229BBFBF8}">
      <dgm:prSet/>
      <dgm:spPr/>
      <dgm:t>
        <a:bodyPr/>
        <a:lstStyle/>
        <a:p>
          <a:r>
            <a:rPr lang="en-GB" b="1" dirty="0"/>
            <a:t>Ethics</a:t>
          </a:r>
          <a:r>
            <a:rPr lang="en-GB" dirty="0"/>
            <a:t> is about principles and norms of behaviour relating to right and wrong action; the good and bad qualities of people’s character; and relationships that are relevant to human flourishing</a:t>
          </a:r>
          <a:endParaRPr lang="en-US" dirty="0"/>
        </a:p>
      </dgm:t>
    </dgm:pt>
    <dgm:pt modelId="{EEF95078-49D9-4A6D-A8EA-C4C591D0AA90}" type="parTrans" cxnId="{46C8E32A-B74E-4549-8008-9E9A3EDAA15A}">
      <dgm:prSet/>
      <dgm:spPr/>
      <dgm:t>
        <a:bodyPr/>
        <a:lstStyle/>
        <a:p>
          <a:endParaRPr lang="en-US"/>
        </a:p>
      </dgm:t>
    </dgm:pt>
    <dgm:pt modelId="{D3A6FF8A-4FD0-4E33-A141-8E6368B70334}" type="sibTrans" cxnId="{46C8E32A-B74E-4549-8008-9E9A3EDAA15A}">
      <dgm:prSet/>
      <dgm:spPr/>
      <dgm:t>
        <a:bodyPr/>
        <a:lstStyle/>
        <a:p>
          <a:endParaRPr lang="en-US"/>
        </a:p>
      </dgm:t>
    </dgm:pt>
    <dgm:pt modelId="{A85AC9D7-E2AB-43B4-9BC2-8A6FB2167979}">
      <dgm:prSet/>
      <dgm:spPr/>
      <dgm:t>
        <a:bodyPr/>
        <a:lstStyle/>
        <a:p>
          <a:r>
            <a:rPr lang="en-GB" dirty="0"/>
            <a:t>This includes matters of rights, duties, needs, interests, relationships, motives</a:t>
          </a:r>
          <a:endParaRPr lang="en-US" dirty="0"/>
        </a:p>
      </dgm:t>
    </dgm:pt>
    <dgm:pt modelId="{96DED399-3781-44B6-A8B0-A2F6C48475B8}" type="parTrans" cxnId="{61B94811-FB40-458A-B3FD-3F317487B6B8}">
      <dgm:prSet/>
      <dgm:spPr/>
      <dgm:t>
        <a:bodyPr/>
        <a:lstStyle/>
        <a:p>
          <a:endParaRPr lang="en-US"/>
        </a:p>
      </dgm:t>
    </dgm:pt>
    <dgm:pt modelId="{DACA46BF-8358-4008-A517-231E776724F1}" type="sibTrans" cxnId="{61B94811-FB40-458A-B3FD-3F317487B6B8}">
      <dgm:prSet/>
      <dgm:spPr/>
      <dgm:t>
        <a:bodyPr/>
        <a:lstStyle/>
        <a:p>
          <a:endParaRPr lang="en-US"/>
        </a:p>
      </dgm:t>
    </dgm:pt>
    <dgm:pt modelId="{87FCB1EF-0190-4198-9E50-85E77C9463A0}">
      <dgm:prSet/>
      <dgm:spPr/>
      <dgm:t>
        <a:bodyPr/>
        <a:lstStyle/>
        <a:p>
          <a:r>
            <a:rPr lang="en-GB" b="1"/>
            <a:t>Professional ethics </a:t>
          </a:r>
          <a:r>
            <a:rPr lang="en-GB"/>
            <a:t>is about these matters in a work context</a:t>
          </a:r>
          <a:endParaRPr lang="en-US"/>
        </a:p>
      </dgm:t>
    </dgm:pt>
    <dgm:pt modelId="{C5C6B70B-5276-4B6E-B6E6-166BF494A524}" type="parTrans" cxnId="{A7053ECD-35BF-4D13-9D8D-252C57E49CB5}">
      <dgm:prSet/>
      <dgm:spPr/>
      <dgm:t>
        <a:bodyPr/>
        <a:lstStyle/>
        <a:p>
          <a:endParaRPr lang="en-US"/>
        </a:p>
      </dgm:t>
    </dgm:pt>
    <dgm:pt modelId="{BEDA3F00-B563-4425-9CF2-877B3481A98E}" type="sibTrans" cxnId="{A7053ECD-35BF-4D13-9D8D-252C57E49CB5}">
      <dgm:prSet/>
      <dgm:spPr/>
      <dgm:t>
        <a:bodyPr/>
        <a:lstStyle/>
        <a:p>
          <a:endParaRPr lang="en-US"/>
        </a:p>
      </dgm:t>
    </dgm:pt>
    <dgm:pt modelId="{3EFF2449-FE70-4D40-A782-8D3A71405C51}" type="pres">
      <dgm:prSet presAssocID="{F5057F14-4588-4A2B-AF29-7069A3C370FF}" presName="vert0" presStyleCnt="0">
        <dgm:presLayoutVars>
          <dgm:dir/>
          <dgm:animOne val="branch"/>
          <dgm:animLvl val="lvl"/>
        </dgm:presLayoutVars>
      </dgm:prSet>
      <dgm:spPr/>
    </dgm:pt>
    <dgm:pt modelId="{6D15AA9B-29C0-4E60-91C8-220085804FE4}" type="pres">
      <dgm:prSet presAssocID="{820E5957-0970-4F62-B872-493229BBFBF8}" presName="thickLine" presStyleLbl="alignNode1" presStyleIdx="0" presStyleCnt="3"/>
      <dgm:spPr/>
    </dgm:pt>
    <dgm:pt modelId="{47EC628B-BC19-4F52-A357-4D20CB2D25BF}" type="pres">
      <dgm:prSet presAssocID="{820E5957-0970-4F62-B872-493229BBFBF8}" presName="horz1" presStyleCnt="0"/>
      <dgm:spPr/>
    </dgm:pt>
    <dgm:pt modelId="{D5ABB7A9-A861-495B-9925-048004E4E5E5}" type="pres">
      <dgm:prSet presAssocID="{820E5957-0970-4F62-B872-493229BBFBF8}" presName="tx1" presStyleLbl="revTx" presStyleIdx="0" presStyleCnt="3"/>
      <dgm:spPr/>
    </dgm:pt>
    <dgm:pt modelId="{DE263C58-D1AE-4DCF-A059-B21A8E6D4E7E}" type="pres">
      <dgm:prSet presAssocID="{820E5957-0970-4F62-B872-493229BBFBF8}" presName="vert1" presStyleCnt="0"/>
      <dgm:spPr/>
    </dgm:pt>
    <dgm:pt modelId="{49587122-C14C-4253-8FCA-924A4F07EC36}" type="pres">
      <dgm:prSet presAssocID="{A85AC9D7-E2AB-43B4-9BC2-8A6FB2167979}" presName="thickLine" presStyleLbl="alignNode1" presStyleIdx="1" presStyleCnt="3"/>
      <dgm:spPr/>
    </dgm:pt>
    <dgm:pt modelId="{3BF8AB05-746E-47F1-823E-EB21119B5D3F}" type="pres">
      <dgm:prSet presAssocID="{A85AC9D7-E2AB-43B4-9BC2-8A6FB2167979}" presName="horz1" presStyleCnt="0"/>
      <dgm:spPr/>
    </dgm:pt>
    <dgm:pt modelId="{7DE61A35-1C6D-43C2-BCAE-B53321736D52}" type="pres">
      <dgm:prSet presAssocID="{A85AC9D7-E2AB-43B4-9BC2-8A6FB2167979}" presName="tx1" presStyleLbl="revTx" presStyleIdx="1" presStyleCnt="3"/>
      <dgm:spPr/>
    </dgm:pt>
    <dgm:pt modelId="{0AF87ADB-27DB-4718-BD17-7B68DFEEC4C6}" type="pres">
      <dgm:prSet presAssocID="{A85AC9D7-E2AB-43B4-9BC2-8A6FB2167979}" presName="vert1" presStyleCnt="0"/>
      <dgm:spPr/>
    </dgm:pt>
    <dgm:pt modelId="{43EB8E8C-CD4F-4F1F-BDDE-10348078746F}" type="pres">
      <dgm:prSet presAssocID="{87FCB1EF-0190-4198-9E50-85E77C9463A0}" presName="thickLine" presStyleLbl="alignNode1" presStyleIdx="2" presStyleCnt="3"/>
      <dgm:spPr/>
    </dgm:pt>
    <dgm:pt modelId="{CDC14C21-9B99-485E-9678-B609E222C09E}" type="pres">
      <dgm:prSet presAssocID="{87FCB1EF-0190-4198-9E50-85E77C9463A0}" presName="horz1" presStyleCnt="0"/>
      <dgm:spPr/>
    </dgm:pt>
    <dgm:pt modelId="{78A9EAF0-781B-45A1-9C88-E0000690B674}" type="pres">
      <dgm:prSet presAssocID="{87FCB1EF-0190-4198-9E50-85E77C9463A0}" presName="tx1" presStyleLbl="revTx" presStyleIdx="2" presStyleCnt="3"/>
      <dgm:spPr/>
    </dgm:pt>
    <dgm:pt modelId="{F2353473-C29F-41BE-90FB-9B7BA5B7F77E}" type="pres">
      <dgm:prSet presAssocID="{87FCB1EF-0190-4198-9E50-85E77C9463A0}" presName="vert1" presStyleCnt="0"/>
      <dgm:spPr/>
    </dgm:pt>
  </dgm:ptLst>
  <dgm:cxnLst>
    <dgm:cxn modelId="{61B94811-FB40-458A-B3FD-3F317487B6B8}" srcId="{F5057F14-4588-4A2B-AF29-7069A3C370FF}" destId="{A85AC9D7-E2AB-43B4-9BC2-8A6FB2167979}" srcOrd="1" destOrd="0" parTransId="{96DED399-3781-44B6-A8B0-A2F6C48475B8}" sibTransId="{DACA46BF-8358-4008-A517-231E776724F1}"/>
    <dgm:cxn modelId="{46C8E32A-B74E-4549-8008-9E9A3EDAA15A}" srcId="{F5057F14-4588-4A2B-AF29-7069A3C370FF}" destId="{820E5957-0970-4F62-B872-493229BBFBF8}" srcOrd="0" destOrd="0" parTransId="{EEF95078-49D9-4A6D-A8EA-C4C591D0AA90}" sibTransId="{D3A6FF8A-4FD0-4E33-A141-8E6368B70334}"/>
    <dgm:cxn modelId="{1540AE62-2886-4178-92F9-A7F73B7AAC16}" type="presOf" srcId="{F5057F14-4588-4A2B-AF29-7069A3C370FF}" destId="{3EFF2449-FE70-4D40-A782-8D3A71405C51}" srcOrd="0" destOrd="0" presId="urn:microsoft.com/office/officeart/2008/layout/LinedList"/>
    <dgm:cxn modelId="{84351168-56D8-4A85-A510-1B123AEAAF4F}" type="presOf" srcId="{87FCB1EF-0190-4198-9E50-85E77C9463A0}" destId="{78A9EAF0-781B-45A1-9C88-E0000690B674}" srcOrd="0" destOrd="0" presId="urn:microsoft.com/office/officeart/2008/layout/LinedList"/>
    <dgm:cxn modelId="{7258B36C-D238-464E-AB96-448C43713A86}" type="presOf" srcId="{820E5957-0970-4F62-B872-493229BBFBF8}" destId="{D5ABB7A9-A861-495B-9925-048004E4E5E5}" srcOrd="0" destOrd="0" presId="urn:microsoft.com/office/officeart/2008/layout/LinedList"/>
    <dgm:cxn modelId="{0E3A696E-2ED9-445D-9A3F-BF1576393657}" type="presOf" srcId="{A85AC9D7-E2AB-43B4-9BC2-8A6FB2167979}" destId="{7DE61A35-1C6D-43C2-BCAE-B53321736D52}" srcOrd="0" destOrd="0" presId="urn:microsoft.com/office/officeart/2008/layout/LinedList"/>
    <dgm:cxn modelId="{A7053ECD-35BF-4D13-9D8D-252C57E49CB5}" srcId="{F5057F14-4588-4A2B-AF29-7069A3C370FF}" destId="{87FCB1EF-0190-4198-9E50-85E77C9463A0}" srcOrd="2" destOrd="0" parTransId="{C5C6B70B-5276-4B6E-B6E6-166BF494A524}" sibTransId="{BEDA3F00-B563-4425-9CF2-877B3481A98E}"/>
    <dgm:cxn modelId="{02F31B50-6601-4712-9C91-6A52A920BF07}" type="presParOf" srcId="{3EFF2449-FE70-4D40-A782-8D3A71405C51}" destId="{6D15AA9B-29C0-4E60-91C8-220085804FE4}" srcOrd="0" destOrd="0" presId="urn:microsoft.com/office/officeart/2008/layout/LinedList"/>
    <dgm:cxn modelId="{58DC4C78-C40E-48CE-8687-1D5354473C1D}" type="presParOf" srcId="{3EFF2449-FE70-4D40-A782-8D3A71405C51}" destId="{47EC628B-BC19-4F52-A357-4D20CB2D25BF}" srcOrd="1" destOrd="0" presId="urn:microsoft.com/office/officeart/2008/layout/LinedList"/>
    <dgm:cxn modelId="{2D2B2EF1-BA4B-4960-93D5-EB20CACF2FA4}" type="presParOf" srcId="{47EC628B-BC19-4F52-A357-4D20CB2D25BF}" destId="{D5ABB7A9-A861-495B-9925-048004E4E5E5}" srcOrd="0" destOrd="0" presId="urn:microsoft.com/office/officeart/2008/layout/LinedList"/>
    <dgm:cxn modelId="{BE83969B-8D6F-4341-894B-40A49510F9B1}" type="presParOf" srcId="{47EC628B-BC19-4F52-A357-4D20CB2D25BF}" destId="{DE263C58-D1AE-4DCF-A059-B21A8E6D4E7E}" srcOrd="1" destOrd="0" presId="urn:microsoft.com/office/officeart/2008/layout/LinedList"/>
    <dgm:cxn modelId="{23DC7C70-CEC8-4CF9-8A3C-A8C2905314B5}" type="presParOf" srcId="{3EFF2449-FE70-4D40-A782-8D3A71405C51}" destId="{49587122-C14C-4253-8FCA-924A4F07EC36}" srcOrd="2" destOrd="0" presId="urn:microsoft.com/office/officeart/2008/layout/LinedList"/>
    <dgm:cxn modelId="{A513AED9-C8B0-49C6-BD7F-43B7BDA1949D}" type="presParOf" srcId="{3EFF2449-FE70-4D40-A782-8D3A71405C51}" destId="{3BF8AB05-746E-47F1-823E-EB21119B5D3F}" srcOrd="3" destOrd="0" presId="urn:microsoft.com/office/officeart/2008/layout/LinedList"/>
    <dgm:cxn modelId="{69A3E675-75BA-42E9-8E22-4FCA498B1C48}" type="presParOf" srcId="{3BF8AB05-746E-47F1-823E-EB21119B5D3F}" destId="{7DE61A35-1C6D-43C2-BCAE-B53321736D52}" srcOrd="0" destOrd="0" presId="urn:microsoft.com/office/officeart/2008/layout/LinedList"/>
    <dgm:cxn modelId="{551A91ED-E642-4D92-927C-C1A89D734DF2}" type="presParOf" srcId="{3BF8AB05-746E-47F1-823E-EB21119B5D3F}" destId="{0AF87ADB-27DB-4718-BD17-7B68DFEEC4C6}" srcOrd="1" destOrd="0" presId="urn:microsoft.com/office/officeart/2008/layout/LinedList"/>
    <dgm:cxn modelId="{E806FEEF-A301-40FF-9A86-D05E6B4F5EE9}" type="presParOf" srcId="{3EFF2449-FE70-4D40-A782-8D3A71405C51}" destId="{43EB8E8C-CD4F-4F1F-BDDE-10348078746F}" srcOrd="4" destOrd="0" presId="urn:microsoft.com/office/officeart/2008/layout/LinedList"/>
    <dgm:cxn modelId="{A40A56D6-632C-4017-8C3F-8ADF54AC041E}" type="presParOf" srcId="{3EFF2449-FE70-4D40-A782-8D3A71405C51}" destId="{CDC14C21-9B99-485E-9678-B609E222C09E}" srcOrd="5" destOrd="0" presId="urn:microsoft.com/office/officeart/2008/layout/LinedList"/>
    <dgm:cxn modelId="{14DB9386-0BFF-4122-A666-DD82ABA473DD}" type="presParOf" srcId="{CDC14C21-9B99-485E-9678-B609E222C09E}" destId="{78A9EAF0-781B-45A1-9C88-E0000690B674}" srcOrd="0" destOrd="0" presId="urn:microsoft.com/office/officeart/2008/layout/LinedList"/>
    <dgm:cxn modelId="{0E5B0EC4-C5B2-468E-A9A6-E8F3CA36A0E6}" type="presParOf" srcId="{CDC14C21-9B99-485E-9678-B609E222C09E}" destId="{F2353473-C29F-41BE-90FB-9B7BA5B7F77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F564FA9-1B58-4032-A18F-3A65EF7B38FB}"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3CCF8E49-C921-4D47-8A40-A4EE92AEF51E}">
      <dgm:prSet/>
      <dgm:spPr/>
      <dgm:t>
        <a:bodyPr/>
        <a:lstStyle/>
        <a:p>
          <a:r>
            <a:rPr lang="en-GB"/>
            <a:t>There are a range of frameworks for thinking ethically. The next few slides will provide an overview of some of the key approaches to deciding whether an action is ethical or not.</a:t>
          </a:r>
          <a:endParaRPr lang="en-US"/>
        </a:p>
      </dgm:t>
    </dgm:pt>
    <dgm:pt modelId="{F75EF1DF-7967-4C63-9B10-8F66B03754B3}" type="parTrans" cxnId="{C5BCA739-7DF9-40EC-8ADF-DCD122CCF742}">
      <dgm:prSet/>
      <dgm:spPr/>
      <dgm:t>
        <a:bodyPr/>
        <a:lstStyle/>
        <a:p>
          <a:endParaRPr lang="en-US"/>
        </a:p>
      </dgm:t>
    </dgm:pt>
    <dgm:pt modelId="{7E856239-3B4B-4224-B0F9-65A86ADFCEF3}" type="sibTrans" cxnId="{C5BCA739-7DF9-40EC-8ADF-DCD122CCF742}">
      <dgm:prSet/>
      <dgm:spPr/>
      <dgm:t>
        <a:bodyPr/>
        <a:lstStyle/>
        <a:p>
          <a:endParaRPr lang="en-US"/>
        </a:p>
      </dgm:t>
    </dgm:pt>
    <dgm:pt modelId="{AF1426D4-5A51-4707-833F-41D0D3490B9F}">
      <dgm:prSet/>
      <dgm:spPr/>
      <dgm:t>
        <a:bodyPr/>
        <a:lstStyle/>
        <a:p>
          <a:r>
            <a:rPr lang="en-GB" dirty="0"/>
            <a:t>Each approach has its own strengths and weaknesses, and you may conclude with the possibility of using different frameworks depending on the situation. </a:t>
          </a:r>
          <a:endParaRPr lang="en-US" dirty="0"/>
        </a:p>
      </dgm:t>
    </dgm:pt>
    <dgm:pt modelId="{71C2C96F-FB10-4D35-80EC-F54809FABD94}" type="parTrans" cxnId="{2CEE23B7-C86C-495E-8274-B354E6FA83A9}">
      <dgm:prSet/>
      <dgm:spPr/>
      <dgm:t>
        <a:bodyPr/>
        <a:lstStyle/>
        <a:p>
          <a:endParaRPr lang="en-US"/>
        </a:p>
      </dgm:t>
    </dgm:pt>
    <dgm:pt modelId="{83139B57-E3C5-4D81-8D82-FB0AF8ED1727}" type="sibTrans" cxnId="{2CEE23B7-C86C-495E-8274-B354E6FA83A9}">
      <dgm:prSet/>
      <dgm:spPr/>
      <dgm:t>
        <a:bodyPr/>
        <a:lstStyle/>
        <a:p>
          <a:endParaRPr lang="en-US"/>
        </a:p>
      </dgm:t>
    </dgm:pt>
    <dgm:pt modelId="{77DB0132-995D-4FFC-A5BF-E346652AEB7E}" type="pres">
      <dgm:prSet presAssocID="{BF564FA9-1B58-4032-A18F-3A65EF7B38FB}" presName="vert0" presStyleCnt="0">
        <dgm:presLayoutVars>
          <dgm:dir/>
          <dgm:animOne val="branch"/>
          <dgm:animLvl val="lvl"/>
        </dgm:presLayoutVars>
      </dgm:prSet>
      <dgm:spPr/>
    </dgm:pt>
    <dgm:pt modelId="{3D6AB7E0-36D2-45E0-AF46-6CB75636BB4E}" type="pres">
      <dgm:prSet presAssocID="{3CCF8E49-C921-4D47-8A40-A4EE92AEF51E}" presName="thickLine" presStyleLbl="alignNode1" presStyleIdx="0" presStyleCnt="2"/>
      <dgm:spPr/>
    </dgm:pt>
    <dgm:pt modelId="{C0D317C7-F740-4D03-99CC-F1473B9DBF96}" type="pres">
      <dgm:prSet presAssocID="{3CCF8E49-C921-4D47-8A40-A4EE92AEF51E}" presName="horz1" presStyleCnt="0"/>
      <dgm:spPr/>
    </dgm:pt>
    <dgm:pt modelId="{85BD0906-B57A-48DA-812F-5A4BF88324BD}" type="pres">
      <dgm:prSet presAssocID="{3CCF8E49-C921-4D47-8A40-A4EE92AEF51E}" presName="tx1" presStyleLbl="revTx" presStyleIdx="0" presStyleCnt="2"/>
      <dgm:spPr/>
    </dgm:pt>
    <dgm:pt modelId="{72EB6F69-2B99-4B9C-97A7-A957DB609A16}" type="pres">
      <dgm:prSet presAssocID="{3CCF8E49-C921-4D47-8A40-A4EE92AEF51E}" presName="vert1" presStyleCnt="0"/>
      <dgm:spPr/>
    </dgm:pt>
    <dgm:pt modelId="{00D895CC-0C2D-42FE-BA0C-B968E2610E88}" type="pres">
      <dgm:prSet presAssocID="{AF1426D4-5A51-4707-833F-41D0D3490B9F}" presName="thickLine" presStyleLbl="alignNode1" presStyleIdx="1" presStyleCnt="2"/>
      <dgm:spPr/>
    </dgm:pt>
    <dgm:pt modelId="{9E8F9CB5-FF0D-44D4-9066-6FBA7EB880BB}" type="pres">
      <dgm:prSet presAssocID="{AF1426D4-5A51-4707-833F-41D0D3490B9F}" presName="horz1" presStyleCnt="0"/>
      <dgm:spPr/>
    </dgm:pt>
    <dgm:pt modelId="{28E72C79-EC97-4B00-88EF-4842BB8323ED}" type="pres">
      <dgm:prSet presAssocID="{AF1426D4-5A51-4707-833F-41D0D3490B9F}" presName="tx1" presStyleLbl="revTx" presStyleIdx="1" presStyleCnt="2"/>
      <dgm:spPr/>
    </dgm:pt>
    <dgm:pt modelId="{2C25F3F9-5BB9-4A21-87F0-2CAF515E17DE}" type="pres">
      <dgm:prSet presAssocID="{AF1426D4-5A51-4707-833F-41D0D3490B9F}" presName="vert1" presStyleCnt="0"/>
      <dgm:spPr/>
    </dgm:pt>
  </dgm:ptLst>
  <dgm:cxnLst>
    <dgm:cxn modelId="{C5BCA739-7DF9-40EC-8ADF-DCD122CCF742}" srcId="{BF564FA9-1B58-4032-A18F-3A65EF7B38FB}" destId="{3CCF8E49-C921-4D47-8A40-A4EE92AEF51E}" srcOrd="0" destOrd="0" parTransId="{F75EF1DF-7967-4C63-9B10-8F66B03754B3}" sibTransId="{7E856239-3B4B-4224-B0F9-65A86ADFCEF3}"/>
    <dgm:cxn modelId="{65376843-2695-4072-94FE-4A48E069C9B9}" type="presOf" srcId="{BF564FA9-1B58-4032-A18F-3A65EF7B38FB}" destId="{77DB0132-995D-4FFC-A5BF-E346652AEB7E}" srcOrd="0" destOrd="0" presId="urn:microsoft.com/office/officeart/2008/layout/LinedList"/>
    <dgm:cxn modelId="{77FF0F7F-BF0C-4099-822F-F40308ABE670}" type="presOf" srcId="{AF1426D4-5A51-4707-833F-41D0D3490B9F}" destId="{28E72C79-EC97-4B00-88EF-4842BB8323ED}" srcOrd="0" destOrd="0" presId="urn:microsoft.com/office/officeart/2008/layout/LinedList"/>
    <dgm:cxn modelId="{89F18E9C-5DEB-4811-8D05-2770C54CA776}" type="presOf" srcId="{3CCF8E49-C921-4D47-8A40-A4EE92AEF51E}" destId="{85BD0906-B57A-48DA-812F-5A4BF88324BD}" srcOrd="0" destOrd="0" presId="urn:microsoft.com/office/officeart/2008/layout/LinedList"/>
    <dgm:cxn modelId="{2CEE23B7-C86C-495E-8274-B354E6FA83A9}" srcId="{BF564FA9-1B58-4032-A18F-3A65EF7B38FB}" destId="{AF1426D4-5A51-4707-833F-41D0D3490B9F}" srcOrd="1" destOrd="0" parTransId="{71C2C96F-FB10-4D35-80EC-F54809FABD94}" sibTransId="{83139B57-E3C5-4D81-8D82-FB0AF8ED1727}"/>
    <dgm:cxn modelId="{46101E45-CF22-444B-9D46-9F192CF4A249}" type="presParOf" srcId="{77DB0132-995D-4FFC-A5BF-E346652AEB7E}" destId="{3D6AB7E0-36D2-45E0-AF46-6CB75636BB4E}" srcOrd="0" destOrd="0" presId="urn:microsoft.com/office/officeart/2008/layout/LinedList"/>
    <dgm:cxn modelId="{886C2643-C2EA-4E94-BF35-B375583AE26E}" type="presParOf" srcId="{77DB0132-995D-4FFC-A5BF-E346652AEB7E}" destId="{C0D317C7-F740-4D03-99CC-F1473B9DBF96}" srcOrd="1" destOrd="0" presId="urn:microsoft.com/office/officeart/2008/layout/LinedList"/>
    <dgm:cxn modelId="{0EF5C908-5C66-41CC-A8BB-E7FE05469651}" type="presParOf" srcId="{C0D317C7-F740-4D03-99CC-F1473B9DBF96}" destId="{85BD0906-B57A-48DA-812F-5A4BF88324BD}" srcOrd="0" destOrd="0" presId="urn:microsoft.com/office/officeart/2008/layout/LinedList"/>
    <dgm:cxn modelId="{002A88BF-6BA2-4E70-B8FB-B22CC442F942}" type="presParOf" srcId="{C0D317C7-F740-4D03-99CC-F1473B9DBF96}" destId="{72EB6F69-2B99-4B9C-97A7-A957DB609A16}" srcOrd="1" destOrd="0" presId="urn:microsoft.com/office/officeart/2008/layout/LinedList"/>
    <dgm:cxn modelId="{4EE5115B-3584-4B28-873D-DA3B381C7B3A}" type="presParOf" srcId="{77DB0132-995D-4FFC-A5BF-E346652AEB7E}" destId="{00D895CC-0C2D-42FE-BA0C-B968E2610E88}" srcOrd="2" destOrd="0" presId="urn:microsoft.com/office/officeart/2008/layout/LinedList"/>
    <dgm:cxn modelId="{C1D67158-F11E-4EA6-933F-DB2DFA9AFDCF}" type="presParOf" srcId="{77DB0132-995D-4FFC-A5BF-E346652AEB7E}" destId="{9E8F9CB5-FF0D-44D4-9066-6FBA7EB880BB}" srcOrd="3" destOrd="0" presId="urn:microsoft.com/office/officeart/2008/layout/LinedList"/>
    <dgm:cxn modelId="{84B8EA5E-0C0A-43CD-9366-6E1F8FF4FBB8}" type="presParOf" srcId="{9E8F9CB5-FF0D-44D4-9066-6FBA7EB880BB}" destId="{28E72C79-EC97-4B00-88EF-4842BB8323ED}" srcOrd="0" destOrd="0" presId="urn:microsoft.com/office/officeart/2008/layout/LinedList"/>
    <dgm:cxn modelId="{466B9F2D-8B42-43E9-9CD5-507CA17160BC}" type="presParOf" srcId="{9E8F9CB5-FF0D-44D4-9066-6FBA7EB880BB}" destId="{2C25F3F9-5BB9-4A21-87F0-2CAF515E17D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A4B5E9-3F2C-45D5-9D2E-81C78E6E0DA9}">
      <dsp:nvSpPr>
        <dsp:cNvPr id="0" name=""/>
        <dsp:cNvSpPr/>
      </dsp:nvSpPr>
      <dsp:spPr>
        <a:xfrm>
          <a:off x="0" y="0"/>
          <a:ext cx="66093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39522D-7C81-4071-8C9E-7CAA1D174E0F}">
      <dsp:nvSpPr>
        <dsp:cNvPr id="0" name=""/>
        <dsp:cNvSpPr/>
      </dsp:nvSpPr>
      <dsp:spPr>
        <a:xfrm>
          <a:off x="0" y="0"/>
          <a:ext cx="6609313" cy="1238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Working Ethically and professionally in Youth Work.</a:t>
          </a:r>
          <a:endParaRPr lang="en-US" sz="3300" kern="1200"/>
        </a:p>
      </dsp:txBody>
      <dsp:txXfrm>
        <a:off x="0" y="0"/>
        <a:ext cx="6609313" cy="1238249"/>
      </dsp:txXfrm>
    </dsp:sp>
    <dsp:sp modelId="{976DD515-9322-4E02-A31C-1F6BED77395E}">
      <dsp:nvSpPr>
        <dsp:cNvPr id="0" name=""/>
        <dsp:cNvSpPr/>
      </dsp:nvSpPr>
      <dsp:spPr>
        <a:xfrm>
          <a:off x="0" y="1238249"/>
          <a:ext cx="6609313"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DF3B2D-1840-48BA-81D4-65FC06DF238C}">
      <dsp:nvSpPr>
        <dsp:cNvPr id="0" name=""/>
        <dsp:cNvSpPr/>
      </dsp:nvSpPr>
      <dsp:spPr>
        <a:xfrm>
          <a:off x="0" y="1238249"/>
          <a:ext cx="6609313" cy="1238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The Current Climate and implications for Youth Work practice.</a:t>
          </a:r>
          <a:endParaRPr lang="en-US" sz="3300" kern="1200"/>
        </a:p>
      </dsp:txBody>
      <dsp:txXfrm>
        <a:off x="0" y="1238249"/>
        <a:ext cx="6609313" cy="1238249"/>
      </dsp:txXfrm>
    </dsp:sp>
    <dsp:sp modelId="{E28FE967-4B4C-48F3-BF83-4D47BF480615}">
      <dsp:nvSpPr>
        <dsp:cNvPr id="0" name=""/>
        <dsp:cNvSpPr/>
      </dsp:nvSpPr>
      <dsp:spPr>
        <a:xfrm>
          <a:off x="0" y="2476499"/>
          <a:ext cx="6609313"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B04FFB-B17F-454B-8F7D-DF75F64C12C3}">
      <dsp:nvSpPr>
        <dsp:cNvPr id="0" name=""/>
        <dsp:cNvSpPr/>
      </dsp:nvSpPr>
      <dsp:spPr>
        <a:xfrm>
          <a:off x="0" y="2476499"/>
          <a:ext cx="6609313" cy="1238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The importance of a Youth Work Identity.</a:t>
          </a:r>
          <a:endParaRPr lang="en-US" sz="3300" kern="1200"/>
        </a:p>
      </dsp:txBody>
      <dsp:txXfrm>
        <a:off x="0" y="2476499"/>
        <a:ext cx="6609313" cy="1238249"/>
      </dsp:txXfrm>
    </dsp:sp>
    <dsp:sp modelId="{60D4AF54-716A-4D9E-BB36-68BF7058FA57}">
      <dsp:nvSpPr>
        <dsp:cNvPr id="0" name=""/>
        <dsp:cNvSpPr/>
      </dsp:nvSpPr>
      <dsp:spPr>
        <a:xfrm>
          <a:off x="0" y="3714750"/>
          <a:ext cx="6609313"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71633B-1FF3-43EE-A2F9-4272032B0C9C}">
      <dsp:nvSpPr>
        <dsp:cNvPr id="0" name=""/>
        <dsp:cNvSpPr/>
      </dsp:nvSpPr>
      <dsp:spPr>
        <a:xfrm>
          <a:off x="0" y="3714749"/>
          <a:ext cx="6609313" cy="1238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dirty="0"/>
            <a:t>Ethical dilemmas in Youth Work and examples.</a:t>
          </a:r>
          <a:endParaRPr lang="en-US" sz="3300" kern="1200" dirty="0"/>
        </a:p>
      </dsp:txBody>
      <dsp:txXfrm>
        <a:off x="0" y="3714749"/>
        <a:ext cx="6609313" cy="12382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36209A-3680-4300-97DF-5D298978FF6A}">
      <dsp:nvSpPr>
        <dsp:cNvPr id="0" name=""/>
        <dsp:cNvSpPr/>
      </dsp:nvSpPr>
      <dsp:spPr>
        <a:xfrm>
          <a:off x="0" y="54113"/>
          <a:ext cx="10515600" cy="72104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The intention of the lecture today is to engage in a conversation about the core ethics of Youth Work as a profession. </a:t>
          </a:r>
          <a:endParaRPr lang="en-US" sz="1300" kern="1200" dirty="0"/>
        </a:p>
      </dsp:txBody>
      <dsp:txXfrm>
        <a:off x="35199" y="89312"/>
        <a:ext cx="10445202" cy="650651"/>
      </dsp:txXfrm>
    </dsp:sp>
    <dsp:sp modelId="{CB61CCF7-C473-496F-9FFC-39672C95BD2E}">
      <dsp:nvSpPr>
        <dsp:cNvPr id="0" name=""/>
        <dsp:cNvSpPr/>
      </dsp:nvSpPr>
      <dsp:spPr>
        <a:xfrm>
          <a:off x="0" y="812602"/>
          <a:ext cx="10515600" cy="72104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The ethical dimension is never far from the surface for Youth Workers. </a:t>
          </a:r>
          <a:endParaRPr lang="en-US" sz="1300" kern="1200"/>
        </a:p>
      </dsp:txBody>
      <dsp:txXfrm>
        <a:off x="35199" y="847801"/>
        <a:ext cx="10445202" cy="650651"/>
      </dsp:txXfrm>
    </dsp:sp>
    <dsp:sp modelId="{B83CE5AC-C825-4121-B19A-219F383ECEEF}">
      <dsp:nvSpPr>
        <dsp:cNvPr id="0" name=""/>
        <dsp:cNvSpPr/>
      </dsp:nvSpPr>
      <dsp:spPr>
        <a:xfrm>
          <a:off x="0" y="1571091"/>
          <a:ext cx="10515600" cy="72104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Everything that Youth Work claims to do and to be for young people are about the ethics of the situation. </a:t>
          </a:r>
          <a:endParaRPr lang="en-US" sz="1300" kern="1200"/>
        </a:p>
      </dsp:txBody>
      <dsp:txXfrm>
        <a:off x="35199" y="1606290"/>
        <a:ext cx="10445202" cy="650651"/>
      </dsp:txXfrm>
    </dsp:sp>
    <dsp:sp modelId="{C1208977-6060-47D6-B81C-DA9BB95FDC3E}">
      <dsp:nvSpPr>
        <dsp:cNvPr id="0" name=""/>
        <dsp:cNvSpPr/>
      </dsp:nvSpPr>
      <dsp:spPr>
        <a:xfrm>
          <a:off x="0" y="2329580"/>
          <a:ext cx="10515600" cy="72104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Social justice is an ethical requirement.</a:t>
          </a:r>
          <a:endParaRPr lang="en-US" sz="1300" kern="1200"/>
        </a:p>
      </dsp:txBody>
      <dsp:txXfrm>
        <a:off x="35199" y="2364779"/>
        <a:ext cx="10445202" cy="650651"/>
      </dsp:txXfrm>
    </dsp:sp>
    <dsp:sp modelId="{52E93823-36BC-41EC-B73D-5E6653B1BC73}">
      <dsp:nvSpPr>
        <dsp:cNvPr id="0" name=""/>
        <dsp:cNvSpPr/>
      </dsp:nvSpPr>
      <dsp:spPr>
        <a:xfrm>
          <a:off x="0" y="3088069"/>
          <a:ext cx="10515600" cy="72104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Empowerment is an ethical project.</a:t>
          </a:r>
          <a:endParaRPr lang="en-US" sz="1300" kern="1200"/>
        </a:p>
      </dsp:txBody>
      <dsp:txXfrm>
        <a:off x="35199" y="3123268"/>
        <a:ext cx="10445202" cy="650651"/>
      </dsp:txXfrm>
    </dsp:sp>
    <dsp:sp modelId="{B6C07354-19C2-417B-BB2E-78792B486F19}">
      <dsp:nvSpPr>
        <dsp:cNvPr id="0" name=""/>
        <dsp:cNvSpPr/>
      </dsp:nvSpPr>
      <dsp:spPr>
        <a:xfrm>
          <a:off x="0" y="3846558"/>
          <a:ext cx="10515600" cy="72104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Inclusion is ethically driven.</a:t>
          </a:r>
          <a:endParaRPr lang="en-US" sz="1300" kern="1200" dirty="0"/>
        </a:p>
      </dsp:txBody>
      <dsp:txXfrm>
        <a:off x="35199" y="3881757"/>
        <a:ext cx="10445202" cy="650651"/>
      </dsp:txXfrm>
    </dsp:sp>
    <dsp:sp modelId="{1295FE76-337C-4A17-9A56-2D8B665EF7EB}">
      <dsp:nvSpPr>
        <dsp:cNvPr id="0" name=""/>
        <dsp:cNvSpPr/>
      </dsp:nvSpPr>
      <dsp:spPr>
        <a:xfrm>
          <a:off x="0" y="4605047"/>
          <a:ext cx="10515600" cy="72104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Poverty, homelessness, violence, destructive drug use, deprivation……these are not technical problems, awaiting the skill and resources to fix them.  They are deeply moral issues.  Their continued existence, and the structures that maintain them are </a:t>
          </a:r>
          <a:r>
            <a:rPr lang="en-GB" sz="1300" b="1" kern="1200" dirty="0"/>
            <a:t>wrong, </a:t>
          </a:r>
          <a:r>
            <a:rPr lang="en-GB" sz="1300" kern="1200" dirty="0"/>
            <a:t>and the reason we signed up and stayed in Youth Work, is because of that. </a:t>
          </a:r>
          <a:endParaRPr lang="en-US" sz="1300" kern="1200" dirty="0"/>
        </a:p>
      </dsp:txBody>
      <dsp:txXfrm>
        <a:off x="35199" y="4640246"/>
        <a:ext cx="10445202" cy="65065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BF52E5-31EC-4AD7-8315-714128E5895B}">
      <dsp:nvSpPr>
        <dsp:cNvPr id="0" name=""/>
        <dsp:cNvSpPr/>
      </dsp:nvSpPr>
      <dsp:spPr>
        <a:xfrm>
          <a:off x="0" y="0"/>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3A6AF8B-D2C4-491F-955F-9F2130C27312}">
      <dsp:nvSpPr>
        <dsp:cNvPr id="0" name=""/>
        <dsp:cNvSpPr/>
      </dsp:nvSpPr>
      <dsp:spPr>
        <a:xfrm>
          <a:off x="0" y="0"/>
          <a:ext cx="10515600" cy="18200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Over the last few decades there have been strong attempts to be more consistent in our thinking to wider conversations about ethics as a philosophical discipline, especially in the field of professional ethics. </a:t>
          </a:r>
          <a:endParaRPr lang="en-US" sz="2800" kern="1200" dirty="0"/>
        </a:p>
      </dsp:txBody>
      <dsp:txXfrm>
        <a:off x="0" y="0"/>
        <a:ext cx="10515600" cy="1820068"/>
      </dsp:txXfrm>
    </dsp:sp>
    <dsp:sp modelId="{815B8E2C-FFD6-41A8-BCBF-4754B7611147}">
      <dsp:nvSpPr>
        <dsp:cNvPr id="0" name=""/>
        <dsp:cNvSpPr/>
      </dsp:nvSpPr>
      <dsp:spPr>
        <a:xfrm>
          <a:off x="0" y="1820068"/>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1306158-5AD4-4AD9-8403-1486683B1B83}">
      <dsp:nvSpPr>
        <dsp:cNvPr id="0" name=""/>
        <dsp:cNvSpPr/>
      </dsp:nvSpPr>
      <dsp:spPr>
        <a:xfrm>
          <a:off x="0" y="1820068"/>
          <a:ext cx="10515600" cy="18200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And to work harder to develop shared, articulate positions on common ethical questions. </a:t>
          </a:r>
          <a:endParaRPr lang="en-US" sz="2800" kern="1200"/>
        </a:p>
      </dsp:txBody>
      <dsp:txXfrm>
        <a:off x="0" y="1820068"/>
        <a:ext cx="10515600" cy="182006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AF7454-55C1-4492-8789-13DD445539D4}">
      <dsp:nvSpPr>
        <dsp:cNvPr id="0" name=""/>
        <dsp:cNvSpPr/>
      </dsp:nvSpPr>
      <dsp:spPr>
        <a:xfrm>
          <a:off x="0" y="1777"/>
          <a:ext cx="10515600"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D7E5C2B-E50C-4F20-B91B-DCC4C45C1F06}">
      <dsp:nvSpPr>
        <dsp:cNvPr id="0" name=""/>
        <dsp:cNvSpPr/>
      </dsp:nvSpPr>
      <dsp:spPr>
        <a:xfrm>
          <a:off x="0" y="1777"/>
          <a:ext cx="10515600" cy="12124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There is a wide range of perspectives on the relationship between a practice such as Youth Work and its ethics. </a:t>
          </a:r>
          <a:endParaRPr lang="en-US" sz="2300" kern="1200"/>
        </a:p>
      </dsp:txBody>
      <dsp:txXfrm>
        <a:off x="0" y="1777"/>
        <a:ext cx="10515600" cy="1212447"/>
      </dsp:txXfrm>
    </dsp:sp>
    <dsp:sp modelId="{863946DE-C972-46CF-B11F-071F76886569}">
      <dsp:nvSpPr>
        <dsp:cNvPr id="0" name=""/>
        <dsp:cNvSpPr/>
      </dsp:nvSpPr>
      <dsp:spPr>
        <a:xfrm>
          <a:off x="0" y="1214224"/>
          <a:ext cx="10515600"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68067F5-32FA-46D4-9BA0-DED3FDB955B5}">
      <dsp:nvSpPr>
        <dsp:cNvPr id="0" name=""/>
        <dsp:cNvSpPr/>
      </dsp:nvSpPr>
      <dsp:spPr>
        <a:xfrm>
          <a:off x="0" y="1214224"/>
          <a:ext cx="10515600" cy="12124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Much of this work, building on Ernest Greenwood’s classic essay (1957), identified the professions by a list of attributes, with ethics being one attribute among many (such as formal training, a licence to practice, processes for registrations and deregistration).</a:t>
          </a:r>
          <a:endParaRPr lang="en-US" sz="2300" kern="1200" dirty="0"/>
        </a:p>
      </dsp:txBody>
      <dsp:txXfrm>
        <a:off x="0" y="1214224"/>
        <a:ext cx="10515600" cy="1212447"/>
      </dsp:txXfrm>
    </dsp:sp>
    <dsp:sp modelId="{4A438C32-12C2-4F4E-ACA7-2C5065DEC65A}">
      <dsp:nvSpPr>
        <dsp:cNvPr id="0" name=""/>
        <dsp:cNvSpPr/>
      </dsp:nvSpPr>
      <dsp:spPr>
        <a:xfrm>
          <a:off x="0" y="2426672"/>
          <a:ext cx="10515600"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C96F6D7-2184-4C7A-BAE1-8E2262C7A0EB}">
      <dsp:nvSpPr>
        <dsp:cNvPr id="0" name=""/>
        <dsp:cNvSpPr/>
      </dsp:nvSpPr>
      <dsp:spPr>
        <a:xfrm>
          <a:off x="0" y="2426672"/>
          <a:ext cx="10515600" cy="12124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However, in a pivotal piece of scholarship published in 1994, Daryl Koehn argued that ethics is not one of several attributes of the professions. Ethics is the core; it is what makes a profession a profession. </a:t>
          </a:r>
          <a:endParaRPr lang="en-US" sz="2300" kern="1200" dirty="0"/>
        </a:p>
      </dsp:txBody>
      <dsp:txXfrm>
        <a:off x="0" y="2426672"/>
        <a:ext cx="10515600" cy="121244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B48C73-2FC6-441A-8983-665E8BB8454E}">
      <dsp:nvSpPr>
        <dsp:cNvPr id="0" name=""/>
        <dsp:cNvSpPr/>
      </dsp:nvSpPr>
      <dsp:spPr>
        <a:xfrm>
          <a:off x="0" y="299658"/>
          <a:ext cx="10536489" cy="8505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7749" tIns="416560" rIns="817749" bIns="142240" numCol="1" spcCol="1270" anchor="t" anchorCtr="0">
          <a:noAutofit/>
        </a:bodyPr>
        <a:lstStyle/>
        <a:p>
          <a:pPr marL="228600" lvl="1" indent="-228600" algn="l" defTabSz="889000">
            <a:lnSpc>
              <a:spcPct val="90000"/>
            </a:lnSpc>
            <a:spcBef>
              <a:spcPct val="0"/>
            </a:spcBef>
            <a:spcAft>
              <a:spcPct val="15000"/>
            </a:spcAft>
            <a:buChar char="•"/>
          </a:pPr>
          <a:r>
            <a:rPr lang="en-US" sz="2000" b="1" kern="1200"/>
            <a:t>In pairs or small groups discuss: Youth Work Ethics</a:t>
          </a:r>
          <a:endParaRPr lang="en-US" sz="2000" kern="1200"/>
        </a:p>
      </dsp:txBody>
      <dsp:txXfrm>
        <a:off x="0" y="299658"/>
        <a:ext cx="10536489" cy="850500"/>
      </dsp:txXfrm>
    </dsp:sp>
    <dsp:sp modelId="{FBA547B1-7F18-4A28-A60E-AA54C4B42A51}">
      <dsp:nvSpPr>
        <dsp:cNvPr id="0" name=""/>
        <dsp:cNvSpPr/>
      </dsp:nvSpPr>
      <dsp:spPr>
        <a:xfrm>
          <a:off x="526824" y="4458"/>
          <a:ext cx="7375542" cy="590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778" tIns="0" rIns="278778" bIns="0"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1"/>
              </a:solidFill>
            </a:rPr>
            <a:t>What do we know?</a:t>
          </a:r>
        </a:p>
      </dsp:txBody>
      <dsp:txXfrm>
        <a:off x="555645" y="33279"/>
        <a:ext cx="7317900" cy="532758"/>
      </dsp:txXfrm>
    </dsp:sp>
    <dsp:sp modelId="{2CC739F3-9289-4E84-B8C7-8772D6BF573C}">
      <dsp:nvSpPr>
        <dsp:cNvPr id="0" name=""/>
        <dsp:cNvSpPr/>
      </dsp:nvSpPr>
      <dsp:spPr>
        <a:xfrm>
          <a:off x="0" y="1553359"/>
          <a:ext cx="10536489" cy="2520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7749" tIns="416560" rIns="817749" bIns="142240" numCol="1" spcCol="1270" anchor="t" anchorCtr="0">
          <a:noAutofit/>
        </a:bodyPr>
        <a:lstStyle/>
        <a:p>
          <a:pPr marL="228600" lvl="1" indent="-228600" algn="l" defTabSz="889000">
            <a:lnSpc>
              <a:spcPct val="90000"/>
            </a:lnSpc>
            <a:spcBef>
              <a:spcPct val="0"/>
            </a:spcBef>
            <a:spcAft>
              <a:spcPct val="15000"/>
            </a:spcAft>
            <a:buChar char="•"/>
          </a:pPr>
          <a:r>
            <a:rPr lang="en-US" sz="2000" b="1" kern="1200"/>
            <a:t>What are Youth Work Ethics?</a:t>
          </a:r>
          <a:endParaRPr lang="en-US" sz="2000" kern="1200"/>
        </a:p>
        <a:p>
          <a:pPr marL="228600" lvl="1" indent="-228600" algn="l" defTabSz="889000">
            <a:lnSpc>
              <a:spcPct val="90000"/>
            </a:lnSpc>
            <a:spcBef>
              <a:spcPct val="0"/>
            </a:spcBef>
            <a:spcAft>
              <a:spcPct val="15000"/>
            </a:spcAft>
            <a:buChar char="•"/>
          </a:pPr>
          <a:r>
            <a:rPr lang="en-US" sz="2000" b="1" kern="1200"/>
            <a:t>What is the purpose of these?</a:t>
          </a:r>
          <a:endParaRPr lang="en-US" sz="2000" kern="1200"/>
        </a:p>
        <a:p>
          <a:pPr marL="228600" lvl="1" indent="-228600" algn="l" defTabSz="889000">
            <a:lnSpc>
              <a:spcPct val="90000"/>
            </a:lnSpc>
            <a:spcBef>
              <a:spcPct val="0"/>
            </a:spcBef>
            <a:spcAft>
              <a:spcPct val="15000"/>
            </a:spcAft>
            <a:buChar char="•"/>
          </a:pPr>
          <a:r>
            <a:rPr lang="en-US" sz="2000" b="1" kern="1200"/>
            <a:t>What are the values at the core of Youth Work?</a:t>
          </a:r>
          <a:endParaRPr lang="en-US" sz="2000" kern="1200"/>
        </a:p>
        <a:p>
          <a:pPr marL="228600" lvl="1" indent="-228600" algn="l" defTabSz="889000">
            <a:lnSpc>
              <a:spcPct val="90000"/>
            </a:lnSpc>
            <a:spcBef>
              <a:spcPct val="0"/>
            </a:spcBef>
            <a:spcAft>
              <a:spcPct val="15000"/>
            </a:spcAft>
            <a:buChar char="•"/>
          </a:pPr>
          <a:r>
            <a:rPr lang="en-US" sz="2000" b="1" kern="1200"/>
            <a:t>How do we use Youth Work Ethics in practice?</a:t>
          </a:r>
          <a:endParaRPr lang="en-US" sz="2000" kern="1200"/>
        </a:p>
        <a:p>
          <a:pPr marL="228600" lvl="1" indent="-228600" algn="l" defTabSz="889000">
            <a:lnSpc>
              <a:spcPct val="90000"/>
            </a:lnSpc>
            <a:spcBef>
              <a:spcPct val="0"/>
            </a:spcBef>
            <a:spcAft>
              <a:spcPct val="15000"/>
            </a:spcAft>
            <a:buChar char="•"/>
          </a:pPr>
          <a:r>
            <a:rPr lang="en-US" sz="2000" b="1" kern="1200" dirty="0"/>
            <a:t>How do these shape our identity as Youth Workers?</a:t>
          </a:r>
          <a:endParaRPr lang="en-US" sz="2000" kern="1200" dirty="0"/>
        </a:p>
        <a:p>
          <a:pPr marL="228600" lvl="1" indent="-228600" algn="l" defTabSz="889000">
            <a:lnSpc>
              <a:spcPct val="90000"/>
            </a:lnSpc>
            <a:spcBef>
              <a:spcPct val="0"/>
            </a:spcBef>
            <a:spcAft>
              <a:spcPct val="15000"/>
            </a:spcAft>
            <a:buChar char="•"/>
          </a:pPr>
          <a:r>
            <a:rPr lang="en-US" sz="2000" b="1" kern="1200" dirty="0"/>
            <a:t>Feedback your discussions.</a:t>
          </a:r>
        </a:p>
      </dsp:txBody>
      <dsp:txXfrm>
        <a:off x="0" y="1553359"/>
        <a:ext cx="10536489" cy="2520000"/>
      </dsp:txXfrm>
    </dsp:sp>
    <dsp:sp modelId="{9329B68F-38B6-4F47-A29E-F2088C85D29D}">
      <dsp:nvSpPr>
        <dsp:cNvPr id="0" name=""/>
        <dsp:cNvSpPr/>
      </dsp:nvSpPr>
      <dsp:spPr>
        <a:xfrm>
          <a:off x="452990" y="1257131"/>
          <a:ext cx="7375542" cy="590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778" tIns="0" rIns="278778" bIns="0" numCol="1" spcCol="1270" anchor="ctr" anchorCtr="0">
          <a:noAutofit/>
        </a:bodyPr>
        <a:lstStyle/>
        <a:p>
          <a:pPr marL="0" lvl="0" indent="0" algn="l" defTabSz="889000">
            <a:lnSpc>
              <a:spcPct val="90000"/>
            </a:lnSpc>
            <a:spcBef>
              <a:spcPct val="0"/>
            </a:spcBef>
            <a:spcAft>
              <a:spcPct val="35000"/>
            </a:spcAft>
            <a:buNone/>
          </a:pPr>
          <a:r>
            <a:rPr lang="en-US" sz="2000" b="0" i="0" kern="1200" baseline="0" dirty="0">
              <a:solidFill>
                <a:schemeClr val="tx1"/>
              </a:solidFill>
            </a:rPr>
            <a:t>Prompts…</a:t>
          </a:r>
          <a:endParaRPr lang="en-US" sz="2000" kern="1200" dirty="0">
            <a:solidFill>
              <a:schemeClr val="tx1"/>
            </a:solidFill>
          </a:endParaRPr>
        </a:p>
      </dsp:txBody>
      <dsp:txXfrm>
        <a:off x="481811" y="1285952"/>
        <a:ext cx="7317900" cy="53275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3ECE43-FCC3-4175-A8C3-412FB4043A79}">
      <dsp:nvSpPr>
        <dsp:cNvPr id="0" name=""/>
        <dsp:cNvSpPr/>
      </dsp:nvSpPr>
      <dsp:spPr>
        <a:xfrm>
          <a:off x="0" y="727"/>
          <a:ext cx="774426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D4DED8-05E8-4ABD-8F66-4FCF7BCC8777}">
      <dsp:nvSpPr>
        <dsp:cNvPr id="0" name=""/>
        <dsp:cNvSpPr/>
      </dsp:nvSpPr>
      <dsp:spPr>
        <a:xfrm>
          <a:off x="0" y="727"/>
          <a:ext cx="7744265" cy="1191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Young People – access to support and to face to face social opportunities</a:t>
          </a:r>
          <a:endParaRPr lang="en-US" sz="2400" kern="1200"/>
        </a:p>
      </dsp:txBody>
      <dsp:txXfrm>
        <a:off x="0" y="727"/>
        <a:ext cx="7744265" cy="1191242"/>
      </dsp:txXfrm>
    </dsp:sp>
    <dsp:sp modelId="{3DEA31BA-5700-419A-A1E2-8464F3C90E35}">
      <dsp:nvSpPr>
        <dsp:cNvPr id="0" name=""/>
        <dsp:cNvSpPr/>
      </dsp:nvSpPr>
      <dsp:spPr>
        <a:xfrm>
          <a:off x="0" y="1191969"/>
          <a:ext cx="7744265"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7244B1-82B9-4A8C-AE79-77D772CC5F9C}">
      <dsp:nvSpPr>
        <dsp:cNvPr id="0" name=""/>
        <dsp:cNvSpPr/>
      </dsp:nvSpPr>
      <dsp:spPr>
        <a:xfrm>
          <a:off x="0" y="1191969"/>
          <a:ext cx="7744265" cy="1191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Youth Work – its survival and/or the role it plays (open, targeted, etc)</a:t>
          </a:r>
          <a:endParaRPr lang="en-US" sz="2400" kern="1200"/>
        </a:p>
      </dsp:txBody>
      <dsp:txXfrm>
        <a:off x="0" y="1191969"/>
        <a:ext cx="7744265" cy="1191242"/>
      </dsp:txXfrm>
    </dsp:sp>
    <dsp:sp modelId="{754ADA6F-F898-4BD7-8763-B0FC397A4661}">
      <dsp:nvSpPr>
        <dsp:cNvPr id="0" name=""/>
        <dsp:cNvSpPr/>
      </dsp:nvSpPr>
      <dsp:spPr>
        <a:xfrm>
          <a:off x="0" y="2383212"/>
          <a:ext cx="7744265"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A02751-89A8-4C7B-9378-06F2736F10B8}">
      <dsp:nvSpPr>
        <dsp:cNvPr id="0" name=""/>
        <dsp:cNvSpPr/>
      </dsp:nvSpPr>
      <dsp:spPr>
        <a:xfrm>
          <a:off x="0" y="2383212"/>
          <a:ext cx="7744265" cy="1191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Professions and Professionalism – increasing regulation of professions</a:t>
          </a:r>
          <a:endParaRPr lang="en-US" sz="2400" kern="1200"/>
        </a:p>
      </dsp:txBody>
      <dsp:txXfrm>
        <a:off x="0" y="2383212"/>
        <a:ext cx="7744265" cy="1191242"/>
      </dsp:txXfrm>
    </dsp:sp>
    <dsp:sp modelId="{38F75E6A-9831-4A26-BB8C-3E254A56BEAB}">
      <dsp:nvSpPr>
        <dsp:cNvPr id="0" name=""/>
        <dsp:cNvSpPr/>
      </dsp:nvSpPr>
      <dsp:spPr>
        <a:xfrm>
          <a:off x="0" y="3574455"/>
          <a:ext cx="7744265"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DF89DD-D611-43B0-B60A-5CF286F4B2EA}">
      <dsp:nvSpPr>
        <dsp:cNvPr id="0" name=""/>
        <dsp:cNvSpPr/>
      </dsp:nvSpPr>
      <dsp:spPr>
        <a:xfrm>
          <a:off x="0" y="3574455"/>
          <a:ext cx="7744265" cy="1191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Ethics – dilemmas in new contexts e.g., education versus control; inter-agency confidentiality and information- sharing. </a:t>
          </a:r>
          <a:endParaRPr lang="en-US" sz="2400" kern="1200" dirty="0"/>
        </a:p>
      </dsp:txBody>
      <dsp:txXfrm>
        <a:off x="0" y="3574455"/>
        <a:ext cx="7744265" cy="1191242"/>
      </dsp:txXfrm>
    </dsp:sp>
    <dsp:sp modelId="{9F4F4327-8943-4580-90E8-E35923BDD036}">
      <dsp:nvSpPr>
        <dsp:cNvPr id="0" name=""/>
        <dsp:cNvSpPr/>
      </dsp:nvSpPr>
      <dsp:spPr>
        <a:xfrm>
          <a:off x="0" y="4765698"/>
          <a:ext cx="774426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806048-39E2-4BC5-83F6-52BCA66A8DE7}">
      <dsp:nvSpPr>
        <dsp:cNvPr id="0" name=""/>
        <dsp:cNvSpPr/>
      </dsp:nvSpPr>
      <dsp:spPr>
        <a:xfrm>
          <a:off x="0" y="4765698"/>
          <a:ext cx="7744265" cy="1191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Any examples from the class?</a:t>
          </a:r>
          <a:endParaRPr lang="en-US" sz="2400" kern="1200"/>
        </a:p>
      </dsp:txBody>
      <dsp:txXfrm>
        <a:off x="0" y="4765698"/>
        <a:ext cx="7744265" cy="119124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F68D73-A872-4782-9F91-54157CD72A44}">
      <dsp:nvSpPr>
        <dsp:cNvPr id="0" name=""/>
        <dsp:cNvSpPr/>
      </dsp:nvSpPr>
      <dsp:spPr>
        <a:xfrm>
          <a:off x="0" y="472"/>
          <a:ext cx="995010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5DE97F-6B38-4736-896E-E5B9C618EEA0}">
      <dsp:nvSpPr>
        <dsp:cNvPr id="0" name=""/>
        <dsp:cNvSpPr/>
      </dsp:nvSpPr>
      <dsp:spPr>
        <a:xfrm>
          <a:off x="0" y="472"/>
          <a:ext cx="9950103" cy="77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dirty="0"/>
            <a:t>Discuss and consider the identity of Youth Work.</a:t>
          </a:r>
          <a:endParaRPr lang="en-US" sz="3400" kern="1200" dirty="0"/>
        </a:p>
      </dsp:txBody>
      <dsp:txXfrm>
        <a:off x="0" y="472"/>
        <a:ext cx="9950103" cy="773359"/>
      </dsp:txXfrm>
    </dsp:sp>
    <dsp:sp modelId="{A7AA1016-949E-4C88-975F-4FF44ED9ECEE}">
      <dsp:nvSpPr>
        <dsp:cNvPr id="0" name=""/>
        <dsp:cNvSpPr/>
      </dsp:nvSpPr>
      <dsp:spPr>
        <a:xfrm>
          <a:off x="0" y="773831"/>
          <a:ext cx="995010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99FB20-0C3F-4E75-AC89-6012537E638D}">
      <dsp:nvSpPr>
        <dsp:cNvPr id="0" name=""/>
        <dsp:cNvSpPr/>
      </dsp:nvSpPr>
      <dsp:spPr>
        <a:xfrm>
          <a:off x="0" y="773831"/>
          <a:ext cx="9950103" cy="77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What does this consist of and what does this look like?</a:t>
          </a:r>
          <a:endParaRPr lang="en-US" sz="3400" kern="1200"/>
        </a:p>
      </dsp:txBody>
      <dsp:txXfrm>
        <a:off x="0" y="773831"/>
        <a:ext cx="9950103" cy="773359"/>
      </dsp:txXfrm>
    </dsp:sp>
    <dsp:sp modelId="{8F925311-038D-425D-AC8A-CBC7A3A7A418}">
      <dsp:nvSpPr>
        <dsp:cNvPr id="0" name=""/>
        <dsp:cNvSpPr/>
      </dsp:nvSpPr>
      <dsp:spPr>
        <a:xfrm>
          <a:off x="0" y="1547191"/>
          <a:ext cx="995010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682135-1879-4A87-9940-C19F9B037778}">
      <dsp:nvSpPr>
        <dsp:cNvPr id="0" name=""/>
        <dsp:cNvSpPr/>
      </dsp:nvSpPr>
      <dsp:spPr>
        <a:xfrm>
          <a:off x="0" y="1547191"/>
          <a:ext cx="9950103" cy="77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What is important to your identity as youth workers?</a:t>
          </a:r>
          <a:endParaRPr lang="en-US" sz="3400" kern="1200"/>
        </a:p>
      </dsp:txBody>
      <dsp:txXfrm>
        <a:off x="0" y="1547191"/>
        <a:ext cx="9950103" cy="773359"/>
      </dsp:txXfrm>
    </dsp:sp>
    <dsp:sp modelId="{FB68FBED-EEBD-4D79-9244-911578D9081D}">
      <dsp:nvSpPr>
        <dsp:cNvPr id="0" name=""/>
        <dsp:cNvSpPr/>
      </dsp:nvSpPr>
      <dsp:spPr>
        <a:xfrm>
          <a:off x="0" y="2320550"/>
          <a:ext cx="995010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188D5B-5036-4456-A492-B53F79E4DE1C}">
      <dsp:nvSpPr>
        <dsp:cNvPr id="0" name=""/>
        <dsp:cNvSpPr/>
      </dsp:nvSpPr>
      <dsp:spPr>
        <a:xfrm>
          <a:off x="0" y="2320550"/>
          <a:ext cx="9950103" cy="77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What do you hold close?</a:t>
          </a:r>
          <a:endParaRPr lang="en-US" sz="3400" kern="1200"/>
        </a:p>
      </dsp:txBody>
      <dsp:txXfrm>
        <a:off x="0" y="2320550"/>
        <a:ext cx="9950103" cy="773359"/>
      </dsp:txXfrm>
    </dsp:sp>
    <dsp:sp modelId="{84671B4A-F637-48CB-BF60-02081A350F49}">
      <dsp:nvSpPr>
        <dsp:cNvPr id="0" name=""/>
        <dsp:cNvSpPr/>
      </dsp:nvSpPr>
      <dsp:spPr>
        <a:xfrm>
          <a:off x="0" y="3093910"/>
          <a:ext cx="995010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34F5CC-E0C8-44F7-8AEC-9EB11FE75E02}">
      <dsp:nvSpPr>
        <dsp:cNvPr id="0" name=""/>
        <dsp:cNvSpPr/>
      </dsp:nvSpPr>
      <dsp:spPr>
        <a:xfrm>
          <a:off x="0" y="3093910"/>
          <a:ext cx="9950103" cy="773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Feedback</a:t>
          </a:r>
          <a:endParaRPr lang="en-US" sz="3400" kern="1200"/>
        </a:p>
      </dsp:txBody>
      <dsp:txXfrm>
        <a:off x="0" y="3093910"/>
        <a:ext cx="9950103" cy="77335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1103DF-9B51-4F98-8856-FA647A6DDF21}">
      <dsp:nvSpPr>
        <dsp:cNvPr id="0" name=""/>
        <dsp:cNvSpPr/>
      </dsp:nvSpPr>
      <dsp:spPr>
        <a:xfrm>
          <a:off x="0" y="614"/>
          <a:ext cx="709222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D81C8D-11A1-47F2-B152-319BB7589FFA}">
      <dsp:nvSpPr>
        <dsp:cNvPr id="0" name=""/>
        <dsp:cNvSpPr/>
      </dsp:nvSpPr>
      <dsp:spPr>
        <a:xfrm>
          <a:off x="0" y="614"/>
          <a:ext cx="7092220" cy="1007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An occupation serving the public good, based on transcendent values</a:t>
          </a:r>
          <a:endParaRPr lang="en-US" sz="2800" kern="1200" dirty="0"/>
        </a:p>
      </dsp:txBody>
      <dsp:txXfrm>
        <a:off x="0" y="614"/>
        <a:ext cx="7092220" cy="1007297"/>
      </dsp:txXfrm>
    </dsp:sp>
    <dsp:sp modelId="{15EE5B22-3055-426B-85F1-D934AE315A71}">
      <dsp:nvSpPr>
        <dsp:cNvPr id="0" name=""/>
        <dsp:cNvSpPr/>
      </dsp:nvSpPr>
      <dsp:spPr>
        <a:xfrm>
          <a:off x="0" y="1007912"/>
          <a:ext cx="7092220"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753598-8D14-4A1B-A153-B9489C32EDCE}">
      <dsp:nvSpPr>
        <dsp:cNvPr id="0" name=""/>
        <dsp:cNvSpPr/>
      </dsp:nvSpPr>
      <dsp:spPr>
        <a:xfrm>
          <a:off x="0" y="1007912"/>
          <a:ext cx="7092220" cy="1007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Specialist education and qualifications</a:t>
          </a:r>
          <a:endParaRPr lang="en-US" sz="2800" kern="1200"/>
        </a:p>
      </dsp:txBody>
      <dsp:txXfrm>
        <a:off x="0" y="1007912"/>
        <a:ext cx="7092220" cy="1007297"/>
      </dsp:txXfrm>
    </dsp:sp>
    <dsp:sp modelId="{7FFC21D0-44F8-46F7-8AEB-127AD2A6AFDF}">
      <dsp:nvSpPr>
        <dsp:cNvPr id="0" name=""/>
        <dsp:cNvSpPr/>
      </dsp:nvSpPr>
      <dsp:spPr>
        <a:xfrm>
          <a:off x="0" y="2015210"/>
          <a:ext cx="7092220"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44AAD9-2F8D-4184-BB0D-A390489407BE}">
      <dsp:nvSpPr>
        <dsp:cNvPr id="0" name=""/>
        <dsp:cNvSpPr/>
      </dsp:nvSpPr>
      <dsp:spPr>
        <a:xfrm>
          <a:off x="0" y="2015210"/>
          <a:ext cx="7092220" cy="1007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Professional association and code of ethics</a:t>
          </a:r>
          <a:endParaRPr lang="en-US" sz="2800" kern="1200"/>
        </a:p>
      </dsp:txBody>
      <dsp:txXfrm>
        <a:off x="0" y="2015210"/>
        <a:ext cx="7092220" cy="1007297"/>
      </dsp:txXfrm>
    </dsp:sp>
    <dsp:sp modelId="{E3F905BD-72E6-4730-AD31-158A331EDC76}">
      <dsp:nvSpPr>
        <dsp:cNvPr id="0" name=""/>
        <dsp:cNvSpPr/>
      </dsp:nvSpPr>
      <dsp:spPr>
        <a:xfrm>
          <a:off x="0" y="3022508"/>
          <a:ext cx="7092220"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DF42C9-DC57-491F-B037-CF75BC54C3A5}">
      <dsp:nvSpPr>
        <dsp:cNvPr id="0" name=""/>
        <dsp:cNvSpPr/>
      </dsp:nvSpPr>
      <dsp:spPr>
        <a:xfrm>
          <a:off x="0" y="3022508"/>
          <a:ext cx="7092220" cy="1007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Protected title, professional registration</a:t>
          </a:r>
          <a:endParaRPr lang="en-US" sz="2800" kern="1200"/>
        </a:p>
      </dsp:txBody>
      <dsp:txXfrm>
        <a:off x="0" y="3022508"/>
        <a:ext cx="7092220" cy="1007297"/>
      </dsp:txXfrm>
    </dsp:sp>
    <dsp:sp modelId="{0BB83255-3EFD-469E-9420-A330D843C3AA}">
      <dsp:nvSpPr>
        <dsp:cNvPr id="0" name=""/>
        <dsp:cNvSpPr/>
      </dsp:nvSpPr>
      <dsp:spPr>
        <a:xfrm>
          <a:off x="0" y="4029806"/>
          <a:ext cx="7092220"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7A7494-A5FF-4308-97EE-12880BB35051}">
      <dsp:nvSpPr>
        <dsp:cNvPr id="0" name=""/>
        <dsp:cNvSpPr/>
      </dsp:nvSpPr>
      <dsp:spPr>
        <a:xfrm>
          <a:off x="0" y="4029806"/>
          <a:ext cx="7092220" cy="1007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An occupation making a bid for status and power?</a:t>
          </a:r>
          <a:endParaRPr lang="en-US" sz="2800" kern="1200"/>
        </a:p>
      </dsp:txBody>
      <dsp:txXfrm>
        <a:off x="0" y="4029806"/>
        <a:ext cx="7092220" cy="100729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10C0B4-0796-4D6F-B81D-F87DCFA4A0D9}">
      <dsp:nvSpPr>
        <dsp:cNvPr id="0" name=""/>
        <dsp:cNvSpPr/>
      </dsp:nvSpPr>
      <dsp:spPr>
        <a:xfrm>
          <a:off x="0" y="619"/>
          <a:ext cx="700432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028168-AA1B-4413-9516-AFA2022C6E4C}">
      <dsp:nvSpPr>
        <dsp:cNvPr id="0" name=""/>
        <dsp:cNvSpPr/>
      </dsp:nvSpPr>
      <dsp:spPr>
        <a:xfrm>
          <a:off x="0" y="619"/>
          <a:ext cx="7004327" cy="1014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Set of Values underpinning the work.</a:t>
          </a:r>
          <a:endParaRPr lang="en-US" sz="2300" kern="1200"/>
        </a:p>
      </dsp:txBody>
      <dsp:txXfrm>
        <a:off x="0" y="619"/>
        <a:ext cx="7004327" cy="1014242"/>
      </dsp:txXfrm>
    </dsp:sp>
    <dsp:sp modelId="{CBA82DFE-C37A-493E-B7EA-A488427A9895}">
      <dsp:nvSpPr>
        <dsp:cNvPr id="0" name=""/>
        <dsp:cNvSpPr/>
      </dsp:nvSpPr>
      <dsp:spPr>
        <a:xfrm>
          <a:off x="0" y="1014861"/>
          <a:ext cx="7004327"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D22224-315A-4C03-84D0-FA82875EFCDE}">
      <dsp:nvSpPr>
        <dsp:cNvPr id="0" name=""/>
        <dsp:cNvSpPr/>
      </dsp:nvSpPr>
      <dsp:spPr>
        <a:xfrm>
          <a:off x="0" y="1014861"/>
          <a:ext cx="7004327" cy="1014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Competence/expertise – knowledge and skills relating to young people and work with young people.</a:t>
          </a:r>
          <a:endParaRPr lang="en-US" sz="2300" kern="1200"/>
        </a:p>
      </dsp:txBody>
      <dsp:txXfrm>
        <a:off x="0" y="1014861"/>
        <a:ext cx="7004327" cy="1014242"/>
      </dsp:txXfrm>
    </dsp:sp>
    <dsp:sp modelId="{500EC69A-152A-48EF-9520-B78CDC68E8A5}">
      <dsp:nvSpPr>
        <dsp:cNvPr id="0" name=""/>
        <dsp:cNvSpPr/>
      </dsp:nvSpPr>
      <dsp:spPr>
        <a:xfrm>
          <a:off x="0" y="2029104"/>
          <a:ext cx="7004327"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D1043F-25D2-49B0-AD55-106689DFE216}">
      <dsp:nvSpPr>
        <dsp:cNvPr id="0" name=""/>
        <dsp:cNvSpPr/>
      </dsp:nvSpPr>
      <dsp:spPr>
        <a:xfrm>
          <a:off x="0" y="2029104"/>
          <a:ext cx="7004327" cy="1014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Ethical Practice – doing good, not harming, exploiting, deceiving.</a:t>
          </a:r>
          <a:endParaRPr lang="en-US" sz="2300" kern="1200"/>
        </a:p>
      </dsp:txBody>
      <dsp:txXfrm>
        <a:off x="0" y="2029104"/>
        <a:ext cx="7004327" cy="1014242"/>
      </dsp:txXfrm>
    </dsp:sp>
    <dsp:sp modelId="{D852B1FF-09E5-4E20-96BA-B2D22DCCA925}">
      <dsp:nvSpPr>
        <dsp:cNvPr id="0" name=""/>
        <dsp:cNvSpPr/>
      </dsp:nvSpPr>
      <dsp:spPr>
        <a:xfrm>
          <a:off x="0" y="3043347"/>
          <a:ext cx="7004327"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96CE8C-7001-41DD-87A6-570CEB165C70}">
      <dsp:nvSpPr>
        <dsp:cNvPr id="0" name=""/>
        <dsp:cNvSpPr/>
      </dsp:nvSpPr>
      <dsp:spPr>
        <a:xfrm>
          <a:off x="0" y="3043347"/>
          <a:ext cx="7004327" cy="1014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Awareness of boundaries – e.g. personal/professional; carer/controller</a:t>
          </a:r>
          <a:endParaRPr lang="en-US" sz="2300" kern="1200"/>
        </a:p>
      </dsp:txBody>
      <dsp:txXfrm>
        <a:off x="0" y="3043347"/>
        <a:ext cx="7004327" cy="1014242"/>
      </dsp:txXfrm>
    </dsp:sp>
    <dsp:sp modelId="{0C79BBB0-3C74-443F-872B-7C09776C4947}">
      <dsp:nvSpPr>
        <dsp:cNvPr id="0" name=""/>
        <dsp:cNvSpPr/>
      </dsp:nvSpPr>
      <dsp:spPr>
        <a:xfrm>
          <a:off x="0" y="4057590"/>
          <a:ext cx="7004327"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CB902D-226E-4ABB-8219-6B932ABFB5EF}">
      <dsp:nvSpPr>
        <dsp:cNvPr id="0" name=""/>
        <dsp:cNvSpPr/>
      </dsp:nvSpPr>
      <dsp:spPr>
        <a:xfrm>
          <a:off x="0" y="4057590"/>
          <a:ext cx="7004327" cy="10142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dirty="0"/>
            <a:t>Ability to identify and work on ethical challenges that arise in the work.</a:t>
          </a:r>
          <a:endParaRPr lang="en-US" sz="2300" kern="1200" dirty="0"/>
        </a:p>
      </dsp:txBody>
      <dsp:txXfrm>
        <a:off x="0" y="4057590"/>
        <a:ext cx="7004327" cy="101424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15AA9B-29C0-4E60-91C8-220085804FE4}">
      <dsp:nvSpPr>
        <dsp:cNvPr id="0" name=""/>
        <dsp:cNvSpPr/>
      </dsp:nvSpPr>
      <dsp:spPr>
        <a:xfrm>
          <a:off x="0" y="2943"/>
          <a:ext cx="66093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ABB7A9-A861-495B-9925-048004E4E5E5}">
      <dsp:nvSpPr>
        <dsp:cNvPr id="0" name=""/>
        <dsp:cNvSpPr/>
      </dsp:nvSpPr>
      <dsp:spPr>
        <a:xfrm>
          <a:off x="0" y="2943"/>
          <a:ext cx="6609313" cy="20073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dirty="0"/>
            <a:t>Ethics</a:t>
          </a:r>
          <a:r>
            <a:rPr lang="en-GB" sz="2500" kern="1200" dirty="0"/>
            <a:t> is about principles and norms of behaviour relating to right and wrong action; the good and bad qualities of people’s character; and relationships that are relevant to human flourishing</a:t>
          </a:r>
          <a:endParaRPr lang="en-US" sz="2500" kern="1200" dirty="0"/>
        </a:p>
      </dsp:txBody>
      <dsp:txXfrm>
        <a:off x="0" y="2943"/>
        <a:ext cx="6609313" cy="2007373"/>
      </dsp:txXfrm>
    </dsp:sp>
    <dsp:sp modelId="{49587122-C14C-4253-8FCA-924A4F07EC36}">
      <dsp:nvSpPr>
        <dsp:cNvPr id="0" name=""/>
        <dsp:cNvSpPr/>
      </dsp:nvSpPr>
      <dsp:spPr>
        <a:xfrm>
          <a:off x="0" y="2010316"/>
          <a:ext cx="6609313"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E61A35-1C6D-43C2-BCAE-B53321736D52}">
      <dsp:nvSpPr>
        <dsp:cNvPr id="0" name=""/>
        <dsp:cNvSpPr/>
      </dsp:nvSpPr>
      <dsp:spPr>
        <a:xfrm>
          <a:off x="0" y="2010316"/>
          <a:ext cx="6609313" cy="20073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This includes matters of rights, duties, needs, interests, relationships, motives</a:t>
          </a:r>
          <a:endParaRPr lang="en-US" sz="2500" kern="1200" dirty="0"/>
        </a:p>
      </dsp:txBody>
      <dsp:txXfrm>
        <a:off x="0" y="2010316"/>
        <a:ext cx="6609313" cy="2007373"/>
      </dsp:txXfrm>
    </dsp:sp>
    <dsp:sp modelId="{43EB8E8C-CD4F-4F1F-BDDE-10348078746F}">
      <dsp:nvSpPr>
        <dsp:cNvPr id="0" name=""/>
        <dsp:cNvSpPr/>
      </dsp:nvSpPr>
      <dsp:spPr>
        <a:xfrm>
          <a:off x="0" y="4017690"/>
          <a:ext cx="6609313"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A9EAF0-781B-45A1-9C88-E0000690B674}">
      <dsp:nvSpPr>
        <dsp:cNvPr id="0" name=""/>
        <dsp:cNvSpPr/>
      </dsp:nvSpPr>
      <dsp:spPr>
        <a:xfrm>
          <a:off x="0" y="4017690"/>
          <a:ext cx="6609313" cy="20073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Professional ethics </a:t>
          </a:r>
          <a:r>
            <a:rPr lang="en-GB" sz="2500" kern="1200"/>
            <a:t>is about these matters in a work context</a:t>
          </a:r>
          <a:endParaRPr lang="en-US" sz="2500" kern="1200"/>
        </a:p>
      </dsp:txBody>
      <dsp:txXfrm>
        <a:off x="0" y="4017690"/>
        <a:ext cx="6609313" cy="200737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6AB7E0-36D2-45E0-AF46-6CB75636BB4E}">
      <dsp:nvSpPr>
        <dsp:cNvPr id="0" name=""/>
        <dsp:cNvSpPr/>
      </dsp:nvSpPr>
      <dsp:spPr>
        <a:xfrm>
          <a:off x="0" y="0"/>
          <a:ext cx="66093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BD0906-B57A-48DA-812F-5A4BF88324BD}">
      <dsp:nvSpPr>
        <dsp:cNvPr id="0" name=""/>
        <dsp:cNvSpPr/>
      </dsp:nvSpPr>
      <dsp:spPr>
        <a:xfrm>
          <a:off x="0" y="0"/>
          <a:ext cx="6609313" cy="2476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There are a range of frameworks for thinking ethically. The next few slides will provide an overview of some of the key approaches to deciding whether an action is ethical or not.</a:t>
          </a:r>
          <a:endParaRPr lang="en-US" sz="3100" kern="1200"/>
        </a:p>
      </dsp:txBody>
      <dsp:txXfrm>
        <a:off x="0" y="0"/>
        <a:ext cx="6609313" cy="2476499"/>
      </dsp:txXfrm>
    </dsp:sp>
    <dsp:sp modelId="{00D895CC-0C2D-42FE-BA0C-B968E2610E88}">
      <dsp:nvSpPr>
        <dsp:cNvPr id="0" name=""/>
        <dsp:cNvSpPr/>
      </dsp:nvSpPr>
      <dsp:spPr>
        <a:xfrm>
          <a:off x="0" y="2476499"/>
          <a:ext cx="660931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E72C79-EC97-4B00-88EF-4842BB8323ED}">
      <dsp:nvSpPr>
        <dsp:cNvPr id="0" name=""/>
        <dsp:cNvSpPr/>
      </dsp:nvSpPr>
      <dsp:spPr>
        <a:xfrm>
          <a:off x="0" y="2476499"/>
          <a:ext cx="6609313" cy="24764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Each approach has its own strengths and weaknesses, and you may conclude with the possibility of using different frameworks depending on the situation. </a:t>
          </a:r>
          <a:endParaRPr lang="en-US" sz="3100" kern="1200" dirty="0"/>
        </a:p>
      </dsp:txBody>
      <dsp:txXfrm>
        <a:off x="0" y="2476499"/>
        <a:ext cx="6609313" cy="247649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23/10/2025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7240395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23/10/2025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2701712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23/10/2025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593859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0539949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329852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58718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60256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7523427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47561709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6.xml"/><Relationship Id="rId7"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899480964"/>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10/23/2025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680742903"/>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4.png"/><Relationship Id="rId2" Type="http://schemas.openxmlformats.org/officeDocument/2006/relationships/diagramData" Target="../diagrams/data5.xml"/><Relationship Id="rId1" Type="http://schemas.openxmlformats.org/officeDocument/2006/relationships/slideLayout" Target="../slideLayouts/slideLayout5.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5.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5.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5.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5.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5.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5.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F190F-62BC-4B18-8CBA-3BF30288E0F7}"/>
              </a:ext>
            </a:extLst>
          </p:cNvPr>
          <p:cNvSpPr>
            <a:spLocks noGrp="1"/>
          </p:cNvSpPr>
          <p:nvPr>
            <p:ph type="ctrTitle"/>
          </p:nvPr>
        </p:nvSpPr>
        <p:spPr>
          <a:xfrm>
            <a:off x="1742037" y="4115941"/>
            <a:ext cx="8657450" cy="1124073"/>
          </a:xfrm>
        </p:spPr>
        <p:txBody>
          <a:bodyPr anchor="b">
            <a:normAutofit fontScale="90000"/>
          </a:bodyPr>
          <a:lstStyle/>
          <a:p>
            <a:r>
              <a:rPr lang="en-GB" dirty="0"/>
              <a:t>Professionalism, Ethics and Youth Work</a:t>
            </a:r>
          </a:p>
        </p:txBody>
      </p:sp>
      <p:sp>
        <p:nvSpPr>
          <p:cNvPr id="3" name="Subtitle 2">
            <a:extLst>
              <a:ext uri="{FF2B5EF4-FFF2-40B4-BE49-F238E27FC236}">
                <a16:creationId xmlns:a16="http://schemas.microsoft.com/office/drawing/2014/main" id="{28C6651D-F54A-47AC-B083-291BEB5E544F}"/>
              </a:ext>
            </a:extLst>
          </p:cNvPr>
          <p:cNvSpPr>
            <a:spLocks noGrp="1"/>
          </p:cNvSpPr>
          <p:nvPr>
            <p:ph type="subTitle" idx="1"/>
          </p:nvPr>
        </p:nvSpPr>
        <p:spPr>
          <a:xfrm>
            <a:off x="9098564" y="5240014"/>
            <a:ext cx="2811353" cy="804002"/>
          </a:xfrm>
        </p:spPr>
        <p:txBody>
          <a:bodyPr anchor="t">
            <a:normAutofit/>
          </a:bodyPr>
          <a:lstStyle/>
          <a:p>
            <a:r>
              <a:rPr lang="en-GB" dirty="0"/>
              <a:t>ECYW6008</a:t>
            </a:r>
          </a:p>
        </p:txBody>
      </p:sp>
      <p:pic>
        <p:nvPicPr>
          <p:cNvPr id="18" name="Picture 3" descr="Sharpened color pencil tips">
            <a:extLst>
              <a:ext uri="{FF2B5EF4-FFF2-40B4-BE49-F238E27FC236}">
                <a16:creationId xmlns:a16="http://schemas.microsoft.com/office/drawing/2014/main" id="{D18C2414-04D6-4E0B-893B-11121C58CF6D}"/>
              </a:ext>
            </a:extLst>
          </p:cNvPr>
          <p:cNvPicPr>
            <a:picLocks noChangeAspect="1"/>
          </p:cNvPicPr>
          <p:nvPr/>
        </p:nvPicPr>
        <p:blipFill rotWithShape="1">
          <a:blip r:embed="rId2"/>
          <a:srcRect t="32459" r="-1" b="18511"/>
          <a:stretch/>
        </p:blipFill>
        <p:spPr>
          <a:xfrm>
            <a:off x="1" y="-4125"/>
            <a:ext cx="10462125" cy="3423981"/>
          </a:xfrm>
          <a:custGeom>
            <a:avLst/>
            <a:gdLst/>
            <a:ahLst/>
            <a:cxnLst/>
            <a:rect l="l" t="t" r="r" b="b"/>
            <a:pathLst>
              <a:path w="10462125" h="3423981">
                <a:moveTo>
                  <a:pt x="6824" y="0"/>
                </a:moveTo>
                <a:lnTo>
                  <a:pt x="10462125" y="0"/>
                </a:lnTo>
                <a:lnTo>
                  <a:pt x="10462125" y="12085"/>
                </a:lnTo>
                <a:lnTo>
                  <a:pt x="6998417" y="3420238"/>
                </a:lnTo>
                <a:lnTo>
                  <a:pt x="10462125" y="3420238"/>
                </a:lnTo>
                <a:lnTo>
                  <a:pt x="10462125" y="3420239"/>
                </a:lnTo>
                <a:lnTo>
                  <a:pt x="1132764" y="3420239"/>
                </a:lnTo>
                <a:lnTo>
                  <a:pt x="1132764" y="3423981"/>
                </a:lnTo>
                <a:lnTo>
                  <a:pt x="0" y="3423981"/>
                </a:lnTo>
                <a:lnTo>
                  <a:pt x="0" y="4125"/>
                </a:lnTo>
                <a:lnTo>
                  <a:pt x="6824" y="4125"/>
                </a:lnTo>
                <a:close/>
              </a:path>
            </a:pathLst>
          </a:custGeom>
        </p:spPr>
      </p:pic>
    </p:spTree>
    <p:extLst>
      <p:ext uri="{BB962C8B-B14F-4D97-AF65-F5344CB8AC3E}">
        <p14:creationId xmlns:p14="http://schemas.microsoft.com/office/powerpoint/2010/main" val="12973043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0AD67-48D7-42F2-996D-10181661B031}"/>
              </a:ext>
            </a:extLst>
          </p:cNvPr>
          <p:cNvSpPr>
            <a:spLocks noGrp="1"/>
          </p:cNvSpPr>
          <p:nvPr>
            <p:ph type="title"/>
          </p:nvPr>
        </p:nvSpPr>
        <p:spPr>
          <a:xfrm>
            <a:off x="312373" y="2104466"/>
            <a:ext cx="3101007" cy="1462262"/>
          </a:xfrm>
        </p:spPr>
        <p:txBody>
          <a:bodyPr anchor="b">
            <a:normAutofit/>
          </a:bodyPr>
          <a:lstStyle/>
          <a:p>
            <a:r>
              <a:rPr lang="en-GB" sz="4800" dirty="0"/>
              <a:t>Session Overview</a:t>
            </a:r>
          </a:p>
        </p:txBody>
      </p:sp>
      <p:graphicFrame>
        <p:nvGraphicFramePr>
          <p:cNvPr id="5" name="Content Placeholder 2">
            <a:extLst>
              <a:ext uri="{FF2B5EF4-FFF2-40B4-BE49-F238E27FC236}">
                <a16:creationId xmlns:a16="http://schemas.microsoft.com/office/drawing/2014/main" id="{88C38226-6709-9CB1-35DE-71AEFAFF2ADD}"/>
              </a:ext>
            </a:extLst>
          </p:cNvPr>
          <p:cNvGraphicFramePr>
            <a:graphicFrameLocks noGrp="1"/>
          </p:cNvGraphicFramePr>
          <p:nvPr>
            <p:ph idx="1"/>
            <p:extLst>
              <p:ext uri="{D42A27DB-BD31-4B8C-83A1-F6EECF244321}">
                <p14:modId xmlns:p14="http://schemas.microsoft.com/office/powerpoint/2010/main" val="3681325472"/>
              </p:ext>
            </p:extLst>
          </p:nvPr>
        </p:nvGraphicFramePr>
        <p:xfrm>
          <a:off x="4505325" y="942975"/>
          <a:ext cx="6609313" cy="495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1945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19A35B58-6609-8AB7-73EC-8D31FF7B7063}"/>
              </a:ext>
            </a:extLst>
          </p:cNvPr>
          <p:cNvGraphicFramePr>
            <a:graphicFrameLocks noGrp="1"/>
          </p:cNvGraphicFramePr>
          <p:nvPr>
            <p:ph idx="1"/>
            <p:extLst>
              <p:ext uri="{D42A27DB-BD31-4B8C-83A1-F6EECF244321}">
                <p14:modId xmlns:p14="http://schemas.microsoft.com/office/powerpoint/2010/main" val="3507001042"/>
              </p:ext>
            </p:extLst>
          </p:nvPr>
        </p:nvGraphicFramePr>
        <p:xfrm>
          <a:off x="838200" y="294969"/>
          <a:ext cx="10515600" cy="53802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36218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AAD13F11-53F3-BD3E-F9B4-7B2E54B7E473}"/>
              </a:ext>
            </a:extLst>
          </p:cNvPr>
          <p:cNvSpPr>
            <a:spLocks noGrp="1"/>
          </p:cNvSpPr>
          <p:nvPr>
            <p:ph type="title"/>
          </p:nvPr>
        </p:nvSpPr>
        <p:spPr/>
        <p:txBody>
          <a:bodyPr/>
          <a:lstStyle/>
          <a:p>
            <a:endParaRPr lang="en-US"/>
          </a:p>
        </p:txBody>
      </p:sp>
      <p:graphicFrame>
        <p:nvGraphicFramePr>
          <p:cNvPr id="5" name="Content Placeholder 2">
            <a:extLst>
              <a:ext uri="{FF2B5EF4-FFF2-40B4-BE49-F238E27FC236}">
                <a16:creationId xmlns:a16="http://schemas.microsoft.com/office/drawing/2014/main" id="{A7F949E8-31A0-62B7-498C-29EB66A12CC4}"/>
              </a:ext>
            </a:extLst>
          </p:cNvPr>
          <p:cNvGraphicFramePr>
            <a:graphicFrameLocks noGrp="1"/>
          </p:cNvGraphicFramePr>
          <p:nvPr>
            <p:ph idx="1"/>
            <p:extLst>
              <p:ext uri="{D42A27DB-BD31-4B8C-83A1-F6EECF244321}">
                <p14:modId xmlns:p14="http://schemas.microsoft.com/office/powerpoint/2010/main" val="198501179"/>
              </p:ext>
            </p:extLst>
          </p:nvPr>
        </p:nvGraphicFramePr>
        <p:xfrm>
          <a:off x="838200" y="1825625"/>
          <a:ext cx="10515600" cy="3640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48412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764E5122-58DC-FBB1-C32B-34BA03E5336F}"/>
              </a:ext>
            </a:extLst>
          </p:cNvPr>
          <p:cNvSpPr>
            <a:spLocks noGrp="1"/>
          </p:cNvSpPr>
          <p:nvPr>
            <p:ph type="title"/>
          </p:nvPr>
        </p:nvSpPr>
        <p:spPr>
          <a:xfrm>
            <a:off x="838200" y="365126"/>
            <a:ext cx="10515600" cy="1325563"/>
          </a:xfrm>
        </p:spPr>
        <p:txBody>
          <a:bodyPr/>
          <a:lstStyle/>
          <a:p>
            <a:endParaRPr lang="en-US"/>
          </a:p>
        </p:txBody>
      </p:sp>
      <p:graphicFrame>
        <p:nvGraphicFramePr>
          <p:cNvPr id="5" name="Content Placeholder 2">
            <a:extLst>
              <a:ext uri="{FF2B5EF4-FFF2-40B4-BE49-F238E27FC236}">
                <a16:creationId xmlns:a16="http://schemas.microsoft.com/office/drawing/2014/main" id="{C02B6F6D-1554-0784-4C0A-7D84C25CD592}"/>
              </a:ext>
            </a:extLst>
          </p:cNvPr>
          <p:cNvGraphicFramePr>
            <a:graphicFrameLocks noGrp="1"/>
          </p:cNvGraphicFramePr>
          <p:nvPr>
            <p:ph idx="1"/>
            <p:extLst>
              <p:ext uri="{D42A27DB-BD31-4B8C-83A1-F6EECF244321}">
                <p14:modId xmlns:p14="http://schemas.microsoft.com/office/powerpoint/2010/main" val="1613913989"/>
              </p:ext>
            </p:extLst>
          </p:nvPr>
        </p:nvGraphicFramePr>
        <p:xfrm>
          <a:off x="838200" y="1825626"/>
          <a:ext cx="10515600" cy="36408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0103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5F265-EF7F-38ED-FA80-1FCEA31FCCAE}"/>
              </a:ext>
            </a:extLst>
          </p:cNvPr>
          <p:cNvSpPr>
            <a:spLocks noGrp="1"/>
          </p:cNvSpPr>
          <p:nvPr>
            <p:ph type="title"/>
          </p:nvPr>
        </p:nvSpPr>
        <p:spPr>
          <a:xfrm>
            <a:off x="450166" y="422031"/>
            <a:ext cx="10440043" cy="831805"/>
          </a:xfrm>
        </p:spPr>
        <p:txBody>
          <a:bodyPr>
            <a:normAutofit/>
          </a:bodyPr>
          <a:lstStyle/>
          <a:p>
            <a:r>
              <a:rPr lang="en-GB" b="1" dirty="0"/>
              <a:t>Youth Work Ethics (15 minutes)</a:t>
            </a:r>
          </a:p>
        </p:txBody>
      </p:sp>
      <p:graphicFrame>
        <p:nvGraphicFramePr>
          <p:cNvPr id="21" name="Content Placeholder 7">
            <a:extLst>
              <a:ext uri="{FF2B5EF4-FFF2-40B4-BE49-F238E27FC236}">
                <a16:creationId xmlns:a16="http://schemas.microsoft.com/office/drawing/2014/main" id="{193030ED-CA8A-8290-A67E-043CC0542EF5}"/>
              </a:ext>
            </a:extLst>
          </p:cNvPr>
          <p:cNvGraphicFramePr>
            <a:graphicFrameLocks noGrp="1"/>
          </p:cNvGraphicFramePr>
          <p:nvPr>
            <p:ph idx="1"/>
            <p:extLst>
              <p:ext uri="{D42A27DB-BD31-4B8C-83A1-F6EECF244321}">
                <p14:modId xmlns:p14="http://schemas.microsoft.com/office/powerpoint/2010/main" val="474415362"/>
              </p:ext>
            </p:extLst>
          </p:nvPr>
        </p:nvGraphicFramePr>
        <p:xfrm>
          <a:off x="450166" y="1526346"/>
          <a:ext cx="10536489" cy="40778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Content Placeholder 3">
            <a:extLst>
              <a:ext uri="{FF2B5EF4-FFF2-40B4-BE49-F238E27FC236}">
                <a16:creationId xmlns:a16="http://schemas.microsoft.com/office/drawing/2014/main" id="{02501F79-0C4D-0771-0ED8-9B711ECC2E64}"/>
              </a:ext>
            </a:extLst>
          </p:cNvPr>
          <p:cNvPicPr>
            <a:picLocks noChangeAspect="1"/>
          </p:cNvPicPr>
          <p:nvPr/>
        </p:nvPicPr>
        <p:blipFill>
          <a:blip r:embed="rId7"/>
          <a:stretch>
            <a:fillRect/>
          </a:stretch>
        </p:blipFill>
        <p:spPr>
          <a:xfrm>
            <a:off x="10637788" y="0"/>
            <a:ext cx="1554212" cy="1832649"/>
          </a:xfrm>
          <a:prstGeom prst="rect">
            <a:avLst/>
          </a:prstGeom>
        </p:spPr>
      </p:pic>
    </p:spTree>
    <p:extLst>
      <p:ext uri="{BB962C8B-B14F-4D97-AF65-F5344CB8AC3E}">
        <p14:creationId xmlns:p14="http://schemas.microsoft.com/office/powerpoint/2010/main" val="5809512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AEA99-504C-653D-F929-9CDA5793DA88}"/>
              </a:ext>
            </a:extLst>
          </p:cNvPr>
          <p:cNvSpPr>
            <a:spLocks noGrp="1"/>
          </p:cNvSpPr>
          <p:nvPr>
            <p:ph type="title"/>
          </p:nvPr>
        </p:nvSpPr>
        <p:spPr>
          <a:xfrm>
            <a:off x="1077362" y="509848"/>
            <a:ext cx="9950103" cy="1174866"/>
          </a:xfrm>
        </p:spPr>
        <p:txBody>
          <a:bodyPr>
            <a:normAutofit fontScale="90000"/>
          </a:bodyPr>
          <a:lstStyle/>
          <a:p>
            <a:r>
              <a:rPr lang="en-GB" b="1" dirty="0"/>
              <a:t>Current Climate</a:t>
            </a:r>
            <a:br>
              <a:rPr lang="en-GB" b="1" dirty="0"/>
            </a:br>
            <a:r>
              <a:rPr lang="en-GB" b="1" dirty="0"/>
              <a:t>Setting the scene (15 minutes)</a:t>
            </a:r>
          </a:p>
        </p:txBody>
      </p:sp>
      <p:sp>
        <p:nvSpPr>
          <p:cNvPr id="3" name="Content Placeholder 2">
            <a:extLst>
              <a:ext uri="{FF2B5EF4-FFF2-40B4-BE49-F238E27FC236}">
                <a16:creationId xmlns:a16="http://schemas.microsoft.com/office/drawing/2014/main" id="{26FCCD3F-A03A-A3BA-BAE0-DD4B85B18671}"/>
              </a:ext>
            </a:extLst>
          </p:cNvPr>
          <p:cNvSpPr>
            <a:spLocks noGrp="1"/>
          </p:cNvSpPr>
          <p:nvPr>
            <p:ph idx="1"/>
          </p:nvPr>
        </p:nvSpPr>
        <p:spPr>
          <a:xfrm>
            <a:off x="1077362" y="2328203"/>
            <a:ext cx="9950103" cy="4389120"/>
          </a:xfrm>
        </p:spPr>
        <p:txBody>
          <a:bodyPr>
            <a:normAutofit/>
          </a:bodyPr>
          <a:lstStyle/>
          <a:p>
            <a:r>
              <a:rPr lang="en-GB" sz="2800" dirty="0"/>
              <a:t>With a different partner discuss the current climate for Youth Work?</a:t>
            </a:r>
          </a:p>
          <a:p>
            <a:r>
              <a:rPr lang="en-GB" sz="2800" dirty="0"/>
              <a:t>In other words what is the landscape Youth Work finds itself in?</a:t>
            </a:r>
          </a:p>
          <a:p>
            <a:r>
              <a:rPr lang="en-GB" sz="2800" dirty="0"/>
              <a:t>What issues are shaping and affecting Youth Work?</a:t>
            </a:r>
          </a:p>
          <a:p>
            <a:r>
              <a:rPr lang="en-GB" sz="2800" dirty="0"/>
              <a:t>What about ethics and ethical practice?</a:t>
            </a:r>
          </a:p>
          <a:p>
            <a:r>
              <a:rPr lang="en-GB" sz="2800" dirty="0"/>
              <a:t>Feedback.</a:t>
            </a:r>
          </a:p>
        </p:txBody>
      </p:sp>
    </p:spTree>
    <p:extLst>
      <p:ext uri="{BB962C8B-B14F-4D97-AF65-F5344CB8AC3E}">
        <p14:creationId xmlns:p14="http://schemas.microsoft.com/office/powerpoint/2010/main" val="24674197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81B07-C7C7-40A8-932D-91737B87EB51}"/>
              </a:ext>
            </a:extLst>
          </p:cNvPr>
          <p:cNvSpPr>
            <a:spLocks noGrp="1"/>
          </p:cNvSpPr>
          <p:nvPr>
            <p:ph type="title"/>
          </p:nvPr>
        </p:nvSpPr>
        <p:spPr>
          <a:xfrm>
            <a:off x="584990" y="326967"/>
            <a:ext cx="10442476" cy="789055"/>
          </a:xfrm>
        </p:spPr>
        <p:txBody>
          <a:bodyPr/>
          <a:lstStyle/>
          <a:p>
            <a:r>
              <a:rPr lang="en-GB" dirty="0"/>
              <a:t>The current climate</a:t>
            </a:r>
          </a:p>
        </p:txBody>
      </p:sp>
      <p:sp>
        <p:nvSpPr>
          <p:cNvPr id="3" name="Content Placeholder 2">
            <a:extLst>
              <a:ext uri="{FF2B5EF4-FFF2-40B4-BE49-F238E27FC236}">
                <a16:creationId xmlns:a16="http://schemas.microsoft.com/office/drawing/2014/main" id="{FF4C2C2B-E48B-49DC-93CE-35883614CFD8}"/>
              </a:ext>
            </a:extLst>
          </p:cNvPr>
          <p:cNvSpPr>
            <a:spLocks noGrp="1"/>
          </p:cNvSpPr>
          <p:nvPr>
            <p:ph idx="1"/>
          </p:nvPr>
        </p:nvSpPr>
        <p:spPr>
          <a:xfrm>
            <a:off x="482758" y="1334683"/>
            <a:ext cx="11228377" cy="4407295"/>
          </a:xfrm>
        </p:spPr>
        <p:txBody>
          <a:bodyPr>
            <a:normAutofit/>
          </a:bodyPr>
          <a:lstStyle/>
          <a:p>
            <a:r>
              <a:rPr lang="en-GB" sz="3000" dirty="0"/>
              <a:t>Managerialism – targets, outcomes, accountability, performance management, risk management, procedures, regulations</a:t>
            </a:r>
          </a:p>
          <a:p>
            <a:r>
              <a:rPr lang="en-GB" sz="3000" dirty="0"/>
              <a:t>Marketisation – contracts, bidding for services, growth of private sector provision</a:t>
            </a:r>
          </a:p>
          <a:p>
            <a:r>
              <a:rPr lang="en-GB" sz="3000" dirty="0"/>
              <a:t>Austerity – cuts in public services and in state funding</a:t>
            </a:r>
          </a:p>
          <a:p>
            <a:r>
              <a:rPr lang="en-GB" sz="3000" dirty="0"/>
              <a:t>Raising energy costs – what are the implications?</a:t>
            </a:r>
          </a:p>
          <a:p>
            <a:pPr marL="0" indent="0">
              <a:buNone/>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1419620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65663-66EB-4F53-8FBF-5B341D313C9E}"/>
              </a:ext>
            </a:extLst>
          </p:cNvPr>
          <p:cNvSpPr>
            <a:spLocks noGrp="1"/>
          </p:cNvSpPr>
          <p:nvPr>
            <p:ph type="title"/>
          </p:nvPr>
        </p:nvSpPr>
        <p:spPr>
          <a:xfrm>
            <a:off x="324538" y="1570591"/>
            <a:ext cx="2713995" cy="1394109"/>
          </a:xfrm>
        </p:spPr>
        <p:txBody>
          <a:bodyPr anchor="b">
            <a:normAutofit/>
          </a:bodyPr>
          <a:lstStyle/>
          <a:p>
            <a:r>
              <a:rPr lang="en-GB" sz="3200" dirty="0"/>
              <a:t>Implications for</a:t>
            </a:r>
          </a:p>
        </p:txBody>
      </p:sp>
      <p:graphicFrame>
        <p:nvGraphicFramePr>
          <p:cNvPr id="5" name="Content Placeholder 2">
            <a:extLst>
              <a:ext uri="{FF2B5EF4-FFF2-40B4-BE49-F238E27FC236}">
                <a16:creationId xmlns:a16="http://schemas.microsoft.com/office/drawing/2014/main" id="{6E464ED4-5942-21F3-F084-34995EAFDBA0}"/>
              </a:ext>
            </a:extLst>
          </p:cNvPr>
          <p:cNvGraphicFramePr>
            <a:graphicFrameLocks noGrp="1"/>
          </p:cNvGraphicFramePr>
          <p:nvPr>
            <p:ph idx="1"/>
            <p:extLst>
              <p:ext uri="{D42A27DB-BD31-4B8C-83A1-F6EECF244321}">
                <p14:modId xmlns:p14="http://schemas.microsoft.com/office/powerpoint/2010/main" val="3232473813"/>
              </p:ext>
            </p:extLst>
          </p:nvPr>
        </p:nvGraphicFramePr>
        <p:xfrm>
          <a:off x="3889717" y="492369"/>
          <a:ext cx="7744265" cy="59576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465942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18905-EB45-91A2-2A03-4498168C734D}"/>
              </a:ext>
            </a:extLst>
          </p:cNvPr>
          <p:cNvSpPr>
            <a:spLocks noGrp="1"/>
          </p:cNvSpPr>
          <p:nvPr>
            <p:ph type="title"/>
          </p:nvPr>
        </p:nvSpPr>
        <p:spPr>
          <a:xfrm>
            <a:off x="1084728" y="1597961"/>
            <a:ext cx="2628969" cy="3162300"/>
          </a:xfrm>
        </p:spPr>
        <p:txBody>
          <a:bodyPr vert="horz" lIns="91440" tIns="45720" rIns="91440" bIns="45720" rtlCol="0" anchor="t">
            <a:normAutofit/>
          </a:bodyPr>
          <a:lstStyle/>
          <a:p>
            <a:r>
              <a:rPr lang="en-US" sz="2400"/>
              <a:t>Comfort Break</a:t>
            </a:r>
          </a:p>
        </p:txBody>
      </p:sp>
      <p:pic>
        <p:nvPicPr>
          <p:cNvPr id="18" name="Picture 4" descr="Hot drink on table">
            <a:extLst>
              <a:ext uri="{FF2B5EF4-FFF2-40B4-BE49-F238E27FC236}">
                <a16:creationId xmlns:a16="http://schemas.microsoft.com/office/drawing/2014/main" id="{C7B1D154-BDD5-70C4-8CEC-70366746B638}"/>
              </a:ext>
            </a:extLst>
          </p:cNvPr>
          <p:cNvPicPr>
            <a:picLocks noChangeAspect="1"/>
          </p:cNvPicPr>
          <p:nvPr/>
        </p:nvPicPr>
        <p:blipFill rotWithShape="1">
          <a:blip r:embed="rId2"/>
          <a:srcRect t="26948"/>
          <a:stretch/>
        </p:blipFill>
        <p:spPr>
          <a:xfrm>
            <a:off x="4398097" y="1507079"/>
            <a:ext cx="6737862" cy="3790050"/>
          </a:xfrm>
          <a:prstGeom prst="rect">
            <a:avLst/>
          </a:prstGeom>
        </p:spPr>
      </p:pic>
    </p:spTree>
    <p:extLst>
      <p:ext uri="{BB962C8B-B14F-4D97-AF65-F5344CB8AC3E}">
        <p14:creationId xmlns:p14="http://schemas.microsoft.com/office/powerpoint/2010/main" val="2786131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F9962-6769-4378-B1C2-8BD81EAFF204}"/>
              </a:ext>
            </a:extLst>
          </p:cNvPr>
          <p:cNvSpPr>
            <a:spLocks noGrp="1"/>
          </p:cNvSpPr>
          <p:nvPr>
            <p:ph type="title"/>
          </p:nvPr>
        </p:nvSpPr>
        <p:spPr>
          <a:xfrm>
            <a:off x="348062" y="720435"/>
            <a:ext cx="5584652" cy="1507375"/>
          </a:xfrm>
        </p:spPr>
        <p:txBody>
          <a:bodyPr>
            <a:normAutofit/>
          </a:bodyPr>
          <a:lstStyle/>
          <a:p>
            <a:r>
              <a:rPr lang="en-GB" b="1" dirty="0"/>
              <a:t>Youth Work as a specialist occupation</a:t>
            </a:r>
          </a:p>
        </p:txBody>
      </p:sp>
      <p:sp>
        <p:nvSpPr>
          <p:cNvPr id="3" name="Content Placeholder 2">
            <a:extLst>
              <a:ext uri="{FF2B5EF4-FFF2-40B4-BE49-F238E27FC236}">
                <a16:creationId xmlns:a16="http://schemas.microsoft.com/office/drawing/2014/main" id="{99634809-5709-43AD-8CF8-DA2BEFFFA1F9}"/>
              </a:ext>
            </a:extLst>
          </p:cNvPr>
          <p:cNvSpPr>
            <a:spLocks noGrp="1"/>
          </p:cNvSpPr>
          <p:nvPr>
            <p:ph idx="1"/>
          </p:nvPr>
        </p:nvSpPr>
        <p:spPr>
          <a:xfrm>
            <a:off x="414997" y="2602523"/>
            <a:ext cx="5985803" cy="4037428"/>
          </a:xfrm>
        </p:spPr>
        <p:txBody>
          <a:bodyPr>
            <a:normAutofit/>
          </a:bodyPr>
          <a:lstStyle/>
          <a:p>
            <a:pPr marL="0" indent="0">
              <a:buNone/>
            </a:pPr>
            <a:r>
              <a:rPr lang="en-GB" sz="2400" dirty="0"/>
              <a:t>Youth Work as a specialist occupation involves:</a:t>
            </a:r>
          </a:p>
          <a:p>
            <a:r>
              <a:rPr lang="en-GB" sz="2400" dirty="0"/>
              <a:t>work with young people with an informal and non-formal educational and/or developmental approach and purpose </a:t>
            </a:r>
          </a:p>
          <a:p>
            <a:r>
              <a:rPr lang="en-GB" sz="2400" dirty="0"/>
              <a:t>carried out by people who are qualified as youth workers, or who consciously adopt </a:t>
            </a:r>
            <a:r>
              <a:rPr lang="en-GB" sz="2400" b="1" dirty="0"/>
              <a:t>the identity of youth worker </a:t>
            </a:r>
            <a:r>
              <a:rPr lang="en-GB" sz="2400" dirty="0"/>
              <a:t>within and organisational setting (this includes volunteers and part time workers).</a:t>
            </a:r>
          </a:p>
        </p:txBody>
      </p:sp>
      <p:pic>
        <p:nvPicPr>
          <p:cNvPr id="5" name="Picture 4" descr="Hands holding each other's wrists and interlinked to form a circle">
            <a:extLst>
              <a:ext uri="{FF2B5EF4-FFF2-40B4-BE49-F238E27FC236}">
                <a16:creationId xmlns:a16="http://schemas.microsoft.com/office/drawing/2014/main" id="{0BF5A229-CCF2-FCF3-50C2-816D03686BF2}"/>
              </a:ext>
            </a:extLst>
          </p:cNvPr>
          <p:cNvPicPr>
            <a:picLocks noChangeAspect="1"/>
          </p:cNvPicPr>
          <p:nvPr/>
        </p:nvPicPr>
        <p:blipFill rotWithShape="1">
          <a:blip r:embed="rId2"/>
          <a:srcRect l="26408" r="22775" b="1"/>
          <a:stretch/>
        </p:blipFill>
        <p:spPr>
          <a:xfrm>
            <a:off x="6967018" y="10"/>
            <a:ext cx="5224982" cy="6863174"/>
          </a:xfrm>
          <a:custGeom>
            <a:avLst/>
            <a:gdLst/>
            <a:ahLst/>
            <a:cxnLst/>
            <a:rect l="l" t="t" r="r" b="b"/>
            <a:pathLst>
              <a:path w="5224982" h="6846790">
                <a:moveTo>
                  <a:pt x="0" y="0"/>
                </a:moveTo>
                <a:lnTo>
                  <a:pt x="5224981" y="0"/>
                </a:lnTo>
                <a:lnTo>
                  <a:pt x="5224981" y="3414038"/>
                </a:lnTo>
                <a:lnTo>
                  <a:pt x="5224982" y="3414038"/>
                </a:lnTo>
                <a:lnTo>
                  <a:pt x="5224981" y="3414080"/>
                </a:lnTo>
                <a:lnTo>
                  <a:pt x="5224981" y="3430264"/>
                </a:lnTo>
                <a:lnTo>
                  <a:pt x="5224578" y="3430264"/>
                </a:lnTo>
                <a:lnTo>
                  <a:pt x="5220721" y="3585201"/>
                </a:lnTo>
                <a:cubicBezTo>
                  <a:pt x="5132997" y="5343007"/>
                  <a:pt x="3701516" y="6753257"/>
                  <a:pt x="1915780" y="6842324"/>
                </a:cubicBezTo>
                <a:lnTo>
                  <a:pt x="1743766" y="6846603"/>
                </a:lnTo>
                <a:lnTo>
                  <a:pt x="1743766" y="6846788"/>
                </a:lnTo>
                <a:lnTo>
                  <a:pt x="1736330" y="6846788"/>
                </a:lnTo>
                <a:lnTo>
                  <a:pt x="1736250" y="6846790"/>
                </a:lnTo>
                <a:lnTo>
                  <a:pt x="1736250" y="6846788"/>
                </a:lnTo>
                <a:lnTo>
                  <a:pt x="0" y="6846788"/>
                </a:lnTo>
                <a:close/>
              </a:path>
            </a:pathLst>
          </a:custGeom>
        </p:spPr>
      </p:pic>
    </p:spTree>
    <p:extLst>
      <p:ext uri="{BB962C8B-B14F-4D97-AF65-F5344CB8AC3E}">
        <p14:creationId xmlns:p14="http://schemas.microsoft.com/office/powerpoint/2010/main" val="24183074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9A256-67C1-8E85-7E9E-1BBA9AFCDC73}"/>
              </a:ext>
            </a:extLst>
          </p:cNvPr>
          <p:cNvSpPr>
            <a:spLocks noGrp="1"/>
          </p:cNvSpPr>
          <p:nvPr>
            <p:ph type="title"/>
          </p:nvPr>
        </p:nvSpPr>
        <p:spPr/>
        <p:txBody>
          <a:bodyPr/>
          <a:lstStyle/>
          <a:p>
            <a:r>
              <a:rPr lang="en-GB" b="1" dirty="0"/>
              <a:t>In Pairs (10 mins)</a:t>
            </a:r>
          </a:p>
        </p:txBody>
      </p:sp>
      <p:graphicFrame>
        <p:nvGraphicFramePr>
          <p:cNvPr id="5" name="Content Placeholder 2">
            <a:extLst>
              <a:ext uri="{FF2B5EF4-FFF2-40B4-BE49-F238E27FC236}">
                <a16:creationId xmlns:a16="http://schemas.microsoft.com/office/drawing/2014/main" id="{C14DA113-2387-0F8D-5E0B-672F902362E9}"/>
              </a:ext>
            </a:extLst>
          </p:cNvPr>
          <p:cNvGraphicFramePr>
            <a:graphicFrameLocks noGrp="1"/>
          </p:cNvGraphicFramePr>
          <p:nvPr>
            <p:ph idx="1"/>
            <p:extLst>
              <p:ext uri="{D42A27DB-BD31-4B8C-83A1-F6EECF244321}">
                <p14:modId xmlns:p14="http://schemas.microsoft.com/office/powerpoint/2010/main" val="1598492571"/>
              </p:ext>
            </p:extLst>
          </p:nvPr>
        </p:nvGraphicFramePr>
        <p:xfrm>
          <a:off x="1077362" y="1760646"/>
          <a:ext cx="9950103" cy="38677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39287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BE6F0-41C1-6A6E-E6A4-B8350A1A1C17}"/>
              </a:ext>
            </a:extLst>
          </p:cNvPr>
          <p:cNvSpPr>
            <a:spLocks noGrp="1"/>
          </p:cNvSpPr>
          <p:nvPr>
            <p:ph type="title"/>
          </p:nvPr>
        </p:nvSpPr>
        <p:spPr>
          <a:xfrm>
            <a:off x="227181" y="2104465"/>
            <a:ext cx="3140764" cy="1371391"/>
          </a:xfrm>
        </p:spPr>
        <p:txBody>
          <a:bodyPr anchor="b">
            <a:normAutofit/>
          </a:bodyPr>
          <a:lstStyle/>
          <a:p>
            <a:r>
              <a:rPr lang="en-GB" sz="2800" b="1" dirty="0"/>
              <a:t>Youth Work as a Profession?</a:t>
            </a:r>
          </a:p>
        </p:txBody>
      </p:sp>
      <p:graphicFrame>
        <p:nvGraphicFramePr>
          <p:cNvPr id="5" name="Content Placeholder 2">
            <a:extLst>
              <a:ext uri="{FF2B5EF4-FFF2-40B4-BE49-F238E27FC236}">
                <a16:creationId xmlns:a16="http://schemas.microsoft.com/office/drawing/2014/main" id="{DDA3B5BC-B0F7-F8E7-1097-4ED00CDFD4EB}"/>
              </a:ext>
            </a:extLst>
          </p:cNvPr>
          <p:cNvGraphicFramePr>
            <a:graphicFrameLocks noGrp="1"/>
          </p:cNvGraphicFramePr>
          <p:nvPr>
            <p:ph idx="1"/>
            <p:extLst>
              <p:ext uri="{D42A27DB-BD31-4B8C-83A1-F6EECF244321}">
                <p14:modId xmlns:p14="http://schemas.microsoft.com/office/powerpoint/2010/main" val="3288696006"/>
              </p:ext>
            </p:extLst>
          </p:nvPr>
        </p:nvGraphicFramePr>
        <p:xfrm>
          <a:off x="4505325" y="357809"/>
          <a:ext cx="7092220" cy="50377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64887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A8C38-E0DC-4070-BCE8-AC0A3C885696}"/>
              </a:ext>
            </a:extLst>
          </p:cNvPr>
          <p:cNvSpPr>
            <a:spLocks noGrp="1"/>
          </p:cNvSpPr>
          <p:nvPr>
            <p:ph type="title"/>
          </p:nvPr>
        </p:nvSpPr>
        <p:spPr>
          <a:xfrm>
            <a:off x="153347" y="2104466"/>
            <a:ext cx="3566728" cy="1661045"/>
          </a:xfrm>
        </p:spPr>
        <p:txBody>
          <a:bodyPr anchor="b">
            <a:normAutofit/>
          </a:bodyPr>
          <a:lstStyle/>
          <a:p>
            <a:r>
              <a:rPr lang="en-GB" sz="4000" b="1" dirty="0"/>
              <a:t>Professionalism in Youth Work</a:t>
            </a:r>
          </a:p>
        </p:txBody>
      </p:sp>
      <p:graphicFrame>
        <p:nvGraphicFramePr>
          <p:cNvPr id="5" name="Content Placeholder 2">
            <a:extLst>
              <a:ext uri="{FF2B5EF4-FFF2-40B4-BE49-F238E27FC236}">
                <a16:creationId xmlns:a16="http://schemas.microsoft.com/office/drawing/2014/main" id="{F8E40931-8122-CC94-0B77-CB2F58F02839}"/>
              </a:ext>
            </a:extLst>
          </p:cNvPr>
          <p:cNvGraphicFramePr>
            <a:graphicFrameLocks noGrp="1"/>
          </p:cNvGraphicFramePr>
          <p:nvPr>
            <p:ph idx="1"/>
            <p:extLst>
              <p:ext uri="{D42A27DB-BD31-4B8C-83A1-F6EECF244321}">
                <p14:modId xmlns:p14="http://schemas.microsoft.com/office/powerpoint/2010/main" val="1498184910"/>
              </p:ext>
            </p:extLst>
          </p:nvPr>
        </p:nvGraphicFramePr>
        <p:xfrm>
          <a:off x="4505325" y="527539"/>
          <a:ext cx="7004327" cy="50724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1339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0C762-20D2-4351-A126-587A5BBF0EA5}"/>
              </a:ext>
            </a:extLst>
          </p:cNvPr>
          <p:cNvSpPr>
            <a:spLocks noGrp="1"/>
          </p:cNvSpPr>
          <p:nvPr>
            <p:ph type="title"/>
          </p:nvPr>
        </p:nvSpPr>
        <p:spPr>
          <a:xfrm>
            <a:off x="682348" y="900332"/>
            <a:ext cx="2318028" cy="2109805"/>
          </a:xfrm>
        </p:spPr>
        <p:txBody>
          <a:bodyPr anchor="b">
            <a:normAutofit/>
          </a:bodyPr>
          <a:lstStyle/>
          <a:p>
            <a:r>
              <a:rPr lang="en-GB" b="1" dirty="0"/>
              <a:t>Ethics</a:t>
            </a:r>
          </a:p>
        </p:txBody>
      </p:sp>
      <p:graphicFrame>
        <p:nvGraphicFramePr>
          <p:cNvPr id="5" name="Content Placeholder 2">
            <a:extLst>
              <a:ext uri="{FF2B5EF4-FFF2-40B4-BE49-F238E27FC236}">
                <a16:creationId xmlns:a16="http://schemas.microsoft.com/office/drawing/2014/main" id="{84BFD5BE-5109-C46D-05FB-12365FD9911C}"/>
              </a:ext>
            </a:extLst>
          </p:cNvPr>
          <p:cNvGraphicFramePr>
            <a:graphicFrameLocks noGrp="1"/>
          </p:cNvGraphicFramePr>
          <p:nvPr>
            <p:ph idx="1"/>
            <p:extLst>
              <p:ext uri="{D42A27DB-BD31-4B8C-83A1-F6EECF244321}">
                <p14:modId xmlns:p14="http://schemas.microsoft.com/office/powerpoint/2010/main" val="191074168"/>
              </p:ext>
            </p:extLst>
          </p:nvPr>
        </p:nvGraphicFramePr>
        <p:xfrm>
          <a:off x="4505325" y="618978"/>
          <a:ext cx="6609313" cy="60280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29852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52854-65C2-72D1-4328-9FACEFBCC618}"/>
              </a:ext>
            </a:extLst>
          </p:cNvPr>
          <p:cNvSpPr>
            <a:spLocks noGrp="1"/>
          </p:cNvSpPr>
          <p:nvPr>
            <p:ph type="title"/>
          </p:nvPr>
        </p:nvSpPr>
        <p:spPr>
          <a:xfrm>
            <a:off x="386861" y="2104466"/>
            <a:ext cx="3041101" cy="1799319"/>
          </a:xfrm>
        </p:spPr>
        <p:txBody>
          <a:bodyPr anchor="b">
            <a:normAutofit/>
          </a:bodyPr>
          <a:lstStyle/>
          <a:p>
            <a:r>
              <a:rPr lang="en-GB" dirty="0"/>
              <a:t>Ethical Theory</a:t>
            </a:r>
          </a:p>
        </p:txBody>
      </p:sp>
      <p:graphicFrame>
        <p:nvGraphicFramePr>
          <p:cNvPr id="5" name="Content Placeholder 2">
            <a:extLst>
              <a:ext uri="{FF2B5EF4-FFF2-40B4-BE49-F238E27FC236}">
                <a16:creationId xmlns:a16="http://schemas.microsoft.com/office/drawing/2014/main" id="{629C0192-A8A5-2C11-0D96-A19C4A3C163C}"/>
              </a:ext>
            </a:extLst>
          </p:cNvPr>
          <p:cNvGraphicFramePr>
            <a:graphicFrameLocks noGrp="1"/>
          </p:cNvGraphicFramePr>
          <p:nvPr>
            <p:ph idx="1"/>
          </p:nvPr>
        </p:nvGraphicFramePr>
        <p:xfrm>
          <a:off x="4505325" y="942975"/>
          <a:ext cx="6609313" cy="495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903461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BB4E1-56CD-61D1-0938-35B59CF9CD8B}"/>
              </a:ext>
            </a:extLst>
          </p:cNvPr>
          <p:cNvSpPr>
            <a:spLocks noGrp="1"/>
          </p:cNvSpPr>
          <p:nvPr>
            <p:ph type="title"/>
          </p:nvPr>
        </p:nvSpPr>
        <p:spPr/>
        <p:txBody>
          <a:bodyPr/>
          <a:lstStyle/>
          <a:p>
            <a:r>
              <a:rPr lang="en-GB" b="1" dirty="0"/>
              <a:t>3 broad ethical ideas</a:t>
            </a:r>
          </a:p>
        </p:txBody>
      </p:sp>
      <p:sp>
        <p:nvSpPr>
          <p:cNvPr id="3" name="Content Placeholder 2">
            <a:extLst>
              <a:ext uri="{FF2B5EF4-FFF2-40B4-BE49-F238E27FC236}">
                <a16:creationId xmlns:a16="http://schemas.microsoft.com/office/drawing/2014/main" id="{4BFD0DC7-8E22-2E31-18C9-A9B6383248B6}"/>
              </a:ext>
            </a:extLst>
          </p:cNvPr>
          <p:cNvSpPr>
            <a:spLocks noGrp="1"/>
          </p:cNvSpPr>
          <p:nvPr>
            <p:ph idx="1"/>
          </p:nvPr>
        </p:nvSpPr>
        <p:spPr/>
        <p:txBody>
          <a:bodyPr/>
          <a:lstStyle/>
          <a:p>
            <a:r>
              <a:rPr lang="en-GB" sz="2800" dirty="0"/>
              <a:t>Ethical ideas have generally been grouped into three broad families:</a:t>
            </a:r>
          </a:p>
          <a:p>
            <a:pPr marL="560070" lvl="1" indent="-285750">
              <a:buFont typeface="Arial" panose="020B0604020202020204" pitchFamily="34" charset="0"/>
              <a:buChar char="•"/>
            </a:pPr>
            <a:r>
              <a:rPr lang="en-GB" sz="2800" dirty="0"/>
              <a:t>Consequentialist theories</a:t>
            </a:r>
          </a:p>
          <a:p>
            <a:pPr marL="560070" lvl="1" indent="-285750">
              <a:buFont typeface="Arial" panose="020B0604020202020204" pitchFamily="34" charset="0"/>
              <a:buChar char="•"/>
            </a:pPr>
            <a:r>
              <a:rPr lang="en-GB" sz="2800" dirty="0"/>
              <a:t>Deontological theories</a:t>
            </a:r>
          </a:p>
          <a:p>
            <a:pPr marL="560070" lvl="1" indent="-285750">
              <a:buFont typeface="Arial" panose="020B0604020202020204" pitchFamily="34" charset="0"/>
              <a:buChar char="•"/>
            </a:pPr>
            <a:r>
              <a:rPr lang="en-GB" sz="2800" dirty="0"/>
              <a:t>Virtue-based theories</a:t>
            </a:r>
          </a:p>
          <a:p>
            <a:pPr marL="0" indent="0">
              <a:buNone/>
            </a:pPr>
            <a:endParaRPr lang="en-GB" dirty="0"/>
          </a:p>
        </p:txBody>
      </p:sp>
    </p:spTree>
    <p:extLst>
      <p:ext uri="{BB962C8B-B14F-4D97-AF65-F5344CB8AC3E}">
        <p14:creationId xmlns:p14="http://schemas.microsoft.com/office/powerpoint/2010/main" val="7247614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D15C5-2C00-1A79-E00A-AD6F48218651}"/>
              </a:ext>
            </a:extLst>
          </p:cNvPr>
          <p:cNvSpPr>
            <a:spLocks noGrp="1"/>
          </p:cNvSpPr>
          <p:nvPr>
            <p:ph type="title"/>
          </p:nvPr>
        </p:nvSpPr>
        <p:spPr/>
        <p:txBody>
          <a:bodyPr/>
          <a:lstStyle/>
          <a:p>
            <a:r>
              <a:rPr lang="en-GB" b="1" dirty="0"/>
              <a:t>Consequentialist </a:t>
            </a:r>
          </a:p>
        </p:txBody>
      </p:sp>
      <p:sp>
        <p:nvSpPr>
          <p:cNvPr id="3" name="Content Placeholder 2">
            <a:extLst>
              <a:ext uri="{FF2B5EF4-FFF2-40B4-BE49-F238E27FC236}">
                <a16:creationId xmlns:a16="http://schemas.microsoft.com/office/drawing/2014/main" id="{6F2750DE-AC2A-FDE5-8398-B4599ED09175}"/>
              </a:ext>
            </a:extLst>
          </p:cNvPr>
          <p:cNvSpPr>
            <a:spLocks noGrp="1"/>
          </p:cNvSpPr>
          <p:nvPr>
            <p:ph idx="1"/>
          </p:nvPr>
        </p:nvSpPr>
        <p:spPr>
          <a:xfrm>
            <a:off x="838200" y="1825625"/>
            <a:ext cx="10515600" cy="3388159"/>
          </a:xfrm>
        </p:spPr>
        <p:txBody>
          <a:bodyPr>
            <a:normAutofit/>
          </a:bodyPr>
          <a:lstStyle/>
          <a:p>
            <a:r>
              <a:rPr lang="en-GB" sz="2800" dirty="0"/>
              <a:t>Briefly consequentialist theorists think that, whether an action is ethical depends on the consequences of the action. If an action produces good consequence, it is a good act and is morally sound.</a:t>
            </a:r>
          </a:p>
          <a:p>
            <a:r>
              <a:rPr lang="en-GB" sz="2800" dirty="0"/>
              <a:t>If an action produces harmful consequences, it is a bad act and should not be pursued. </a:t>
            </a:r>
          </a:p>
        </p:txBody>
      </p:sp>
    </p:spTree>
    <p:extLst>
      <p:ext uri="{BB962C8B-B14F-4D97-AF65-F5344CB8AC3E}">
        <p14:creationId xmlns:p14="http://schemas.microsoft.com/office/powerpoint/2010/main" val="32800915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900B1-0593-05D2-7FF0-3A248A65780B}"/>
              </a:ext>
            </a:extLst>
          </p:cNvPr>
          <p:cNvSpPr>
            <a:spLocks noGrp="1"/>
          </p:cNvSpPr>
          <p:nvPr>
            <p:ph type="title"/>
          </p:nvPr>
        </p:nvSpPr>
        <p:spPr>
          <a:xfrm>
            <a:off x="689318" y="175846"/>
            <a:ext cx="10338148" cy="1434905"/>
          </a:xfrm>
        </p:spPr>
        <p:txBody>
          <a:bodyPr/>
          <a:lstStyle/>
          <a:p>
            <a:r>
              <a:rPr lang="en-GB" b="1" dirty="0"/>
              <a:t>Deontological </a:t>
            </a:r>
          </a:p>
        </p:txBody>
      </p:sp>
      <p:sp>
        <p:nvSpPr>
          <p:cNvPr id="3" name="Content Placeholder 2">
            <a:extLst>
              <a:ext uri="{FF2B5EF4-FFF2-40B4-BE49-F238E27FC236}">
                <a16:creationId xmlns:a16="http://schemas.microsoft.com/office/drawing/2014/main" id="{309BEB77-D726-0D47-6B27-940F3CFF76DE}"/>
              </a:ext>
            </a:extLst>
          </p:cNvPr>
          <p:cNvSpPr>
            <a:spLocks noGrp="1"/>
          </p:cNvSpPr>
          <p:nvPr>
            <p:ph idx="1"/>
          </p:nvPr>
        </p:nvSpPr>
        <p:spPr>
          <a:xfrm>
            <a:off x="1077362" y="2004647"/>
            <a:ext cx="9950103" cy="4304714"/>
          </a:xfrm>
        </p:spPr>
        <p:txBody>
          <a:bodyPr>
            <a:noAutofit/>
          </a:bodyPr>
          <a:lstStyle/>
          <a:p>
            <a:r>
              <a:rPr lang="en-GB" sz="2800" dirty="0"/>
              <a:t>Deontological frameworks, on the other hand, are concerned with the inherent rightness or wrongness of the act, regardless of the consequences. The term comes from the Greek </a:t>
            </a:r>
            <a:r>
              <a:rPr lang="en-GB" sz="2800" i="1" dirty="0" err="1"/>
              <a:t>deos</a:t>
            </a:r>
            <a:r>
              <a:rPr lang="en-GB" sz="2800" i="1" dirty="0"/>
              <a:t> </a:t>
            </a:r>
            <a:r>
              <a:rPr lang="en-GB" sz="2800" dirty="0"/>
              <a:t>(=duty): the focus is on the act itself.</a:t>
            </a:r>
          </a:p>
          <a:p>
            <a:r>
              <a:rPr lang="en-GB" sz="2800" dirty="0"/>
              <a:t>For example, telling a lie is wrong because it is wrong, not because of any bad results, and would still be wrong if good resulted. </a:t>
            </a:r>
          </a:p>
        </p:txBody>
      </p:sp>
    </p:spTree>
    <p:extLst>
      <p:ext uri="{BB962C8B-B14F-4D97-AF65-F5344CB8AC3E}">
        <p14:creationId xmlns:p14="http://schemas.microsoft.com/office/powerpoint/2010/main" val="22353363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14294-B041-5A22-F01C-1CFA03FA0E08}"/>
              </a:ext>
            </a:extLst>
          </p:cNvPr>
          <p:cNvSpPr>
            <a:spLocks noGrp="1"/>
          </p:cNvSpPr>
          <p:nvPr>
            <p:ph type="title"/>
          </p:nvPr>
        </p:nvSpPr>
        <p:spPr>
          <a:xfrm>
            <a:off x="414998" y="330591"/>
            <a:ext cx="10612468" cy="766689"/>
          </a:xfrm>
        </p:spPr>
        <p:txBody>
          <a:bodyPr/>
          <a:lstStyle/>
          <a:p>
            <a:r>
              <a:rPr lang="en-GB" b="1" dirty="0"/>
              <a:t>Virtue-based</a:t>
            </a:r>
          </a:p>
        </p:txBody>
      </p:sp>
      <p:sp>
        <p:nvSpPr>
          <p:cNvPr id="3" name="Content Placeholder 2">
            <a:extLst>
              <a:ext uri="{FF2B5EF4-FFF2-40B4-BE49-F238E27FC236}">
                <a16:creationId xmlns:a16="http://schemas.microsoft.com/office/drawing/2014/main" id="{93326B21-B687-D4E6-22C7-BA3D5D1E3CAF}"/>
              </a:ext>
            </a:extLst>
          </p:cNvPr>
          <p:cNvSpPr>
            <a:spLocks noGrp="1"/>
          </p:cNvSpPr>
          <p:nvPr>
            <p:ph idx="1"/>
          </p:nvPr>
        </p:nvSpPr>
        <p:spPr>
          <a:xfrm>
            <a:off x="654148" y="1209823"/>
            <a:ext cx="10373317" cy="4731008"/>
          </a:xfrm>
        </p:spPr>
        <p:txBody>
          <a:bodyPr>
            <a:noAutofit/>
          </a:bodyPr>
          <a:lstStyle/>
          <a:p>
            <a:r>
              <a:rPr lang="en-GB" sz="2800" dirty="0"/>
              <a:t>Virtue based ethics focuses not so much on inherent moral qualities of the act as on the kind of person that you want to become, and the kind of person that acting in a particular way will tend to make you. </a:t>
            </a:r>
          </a:p>
          <a:p>
            <a:r>
              <a:rPr lang="en-GB" sz="2800" dirty="0"/>
              <a:t>More broadly, virtue-based ethics also looks at the kind of society in which you want to live and in which to bring up your </a:t>
            </a:r>
            <a:r>
              <a:rPr lang="en-GB" dirty="0"/>
              <a:t>children</a:t>
            </a:r>
            <a:r>
              <a:rPr lang="en-GB" sz="2800" dirty="0"/>
              <a:t>, and urges people to make ethical choices consistent with those values.</a:t>
            </a:r>
          </a:p>
          <a:p>
            <a:r>
              <a:rPr lang="en-GB" sz="2800" dirty="0"/>
              <a:t>What you want others to be like will influence the way you treat other people too. </a:t>
            </a:r>
          </a:p>
        </p:txBody>
      </p:sp>
    </p:spTree>
    <p:extLst>
      <p:ext uri="{BB962C8B-B14F-4D97-AF65-F5344CB8AC3E}">
        <p14:creationId xmlns:p14="http://schemas.microsoft.com/office/powerpoint/2010/main" val="42073295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1B031-C8D4-0AE3-0D3D-75FDF823DAAB}"/>
              </a:ext>
            </a:extLst>
          </p:cNvPr>
          <p:cNvSpPr>
            <a:spLocks noGrp="1"/>
          </p:cNvSpPr>
          <p:nvPr>
            <p:ph type="title"/>
          </p:nvPr>
        </p:nvSpPr>
        <p:spPr>
          <a:xfrm>
            <a:off x="211016" y="330591"/>
            <a:ext cx="10816450" cy="949569"/>
          </a:xfrm>
        </p:spPr>
        <p:txBody>
          <a:bodyPr>
            <a:normAutofit/>
          </a:bodyPr>
          <a:lstStyle/>
          <a:p>
            <a:r>
              <a:rPr lang="en-GB" b="1" dirty="0"/>
              <a:t>The Key purpose of Youth Work is to:</a:t>
            </a:r>
          </a:p>
        </p:txBody>
      </p:sp>
      <p:sp>
        <p:nvSpPr>
          <p:cNvPr id="3" name="Content Placeholder 2">
            <a:extLst>
              <a:ext uri="{FF2B5EF4-FFF2-40B4-BE49-F238E27FC236}">
                <a16:creationId xmlns:a16="http://schemas.microsoft.com/office/drawing/2014/main" id="{7056378C-45ED-388F-146D-31EB427CAF35}"/>
              </a:ext>
            </a:extLst>
          </p:cNvPr>
          <p:cNvSpPr>
            <a:spLocks noGrp="1"/>
          </p:cNvSpPr>
          <p:nvPr>
            <p:ph idx="1"/>
          </p:nvPr>
        </p:nvSpPr>
        <p:spPr>
          <a:xfrm>
            <a:off x="1077362" y="1716258"/>
            <a:ext cx="9950103" cy="4224572"/>
          </a:xfrm>
        </p:spPr>
        <p:txBody>
          <a:bodyPr>
            <a:normAutofit/>
          </a:bodyPr>
          <a:lstStyle/>
          <a:p>
            <a:r>
              <a:rPr lang="en-GB" sz="2400" dirty="0"/>
              <a:t>The Key purpose of Youth Work is clear and was</a:t>
            </a:r>
            <a:r>
              <a:rPr lang="en-US" sz="2400" dirty="0"/>
              <a:t> agreed by the Youth Work sector during 2008, and it encompasses the outcomes of delivering youth work (what is achieved).  The key purpose of youth work is to…… </a:t>
            </a:r>
            <a:endParaRPr lang="en-GB" sz="2400" dirty="0"/>
          </a:p>
          <a:p>
            <a:r>
              <a:rPr lang="en-US" sz="2400" dirty="0"/>
              <a:t>Enable young people to develop holistically, working with them to facilitate their personal, social and educational development, to enable them to develop their voice, influence and place in society and to reach their full potential. </a:t>
            </a:r>
            <a:endParaRPr lang="en-GB" sz="2400" dirty="0"/>
          </a:p>
          <a:p>
            <a:pPr marL="0" indent="0">
              <a:buNone/>
            </a:pPr>
            <a:r>
              <a:rPr lang="en-US" sz="2400" dirty="0"/>
              <a:t>				(CLD Standards Council Scotland, 2019, p.4)</a:t>
            </a:r>
            <a:endParaRPr lang="en-GB" sz="2400" dirty="0"/>
          </a:p>
          <a:p>
            <a:endParaRPr lang="en-GB" dirty="0"/>
          </a:p>
        </p:txBody>
      </p:sp>
    </p:spTree>
    <p:extLst>
      <p:ext uri="{BB962C8B-B14F-4D97-AF65-F5344CB8AC3E}">
        <p14:creationId xmlns:p14="http://schemas.microsoft.com/office/powerpoint/2010/main" val="39347608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03F40-6D8E-03E5-52EC-64874A9684B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5E95905-5477-7EDC-C24E-9AF4E8F263A3}"/>
              </a:ext>
            </a:extLst>
          </p:cNvPr>
          <p:cNvSpPr>
            <a:spLocks noGrp="1"/>
          </p:cNvSpPr>
          <p:nvPr>
            <p:ph idx="1"/>
          </p:nvPr>
        </p:nvSpPr>
        <p:spPr>
          <a:xfrm>
            <a:off x="838200" y="1831525"/>
            <a:ext cx="10515600" cy="3640897"/>
          </a:xfrm>
        </p:spPr>
        <p:txBody>
          <a:bodyPr/>
          <a:lstStyle/>
          <a:p>
            <a:r>
              <a:rPr lang="en-US" sz="2800" dirty="0"/>
              <a:t>This statement refers to the holistic development of young people, recognising that personal, social and educational development can also include, for example, physical, political and spiritual development (Lifelong Learning UK, 2008; </a:t>
            </a:r>
            <a:r>
              <a:rPr lang="en-US" dirty="0"/>
              <a:t>CLD Standards Council Scotland, 2019).</a:t>
            </a:r>
            <a:endParaRPr lang="en-GB" sz="2800" dirty="0"/>
          </a:p>
        </p:txBody>
      </p:sp>
    </p:spTree>
    <p:extLst>
      <p:ext uri="{BB962C8B-B14F-4D97-AF65-F5344CB8AC3E}">
        <p14:creationId xmlns:p14="http://schemas.microsoft.com/office/powerpoint/2010/main" val="41381697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4A552-4A69-D813-0410-F4BBFAA0D954}"/>
              </a:ext>
            </a:extLst>
          </p:cNvPr>
          <p:cNvSpPr>
            <a:spLocks noGrp="1"/>
          </p:cNvSpPr>
          <p:nvPr>
            <p:ph type="title"/>
          </p:nvPr>
        </p:nvSpPr>
        <p:spPr/>
        <p:txBody>
          <a:bodyPr/>
          <a:lstStyle/>
          <a:p>
            <a:r>
              <a:rPr lang="en-GB" b="1" dirty="0"/>
              <a:t>Youth Work has the following Characteristics and Values </a:t>
            </a:r>
            <a:r>
              <a:rPr lang="en-GB" sz="1000" dirty="0"/>
              <a:t>(this list is not extensive)</a:t>
            </a:r>
          </a:p>
        </p:txBody>
      </p:sp>
      <p:sp>
        <p:nvSpPr>
          <p:cNvPr id="3" name="Content Placeholder 2">
            <a:extLst>
              <a:ext uri="{FF2B5EF4-FFF2-40B4-BE49-F238E27FC236}">
                <a16:creationId xmlns:a16="http://schemas.microsoft.com/office/drawing/2014/main" id="{CCC0752B-6A4D-0F76-D6DD-C2C8443EA118}"/>
              </a:ext>
            </a:extLst>
          </p:cNvPr>
          <p:cNvSpPr>
            <a:spLocks noGrp="1"/>
          </p:cNvSpPr>
          <p:nvPr>
            <p:ph idx="1"/>
          </p:nvPr>
        </p:nvSpPr>
        <p:spPr/>
        <p:txBody>
          <a:bodyPr/>
          <a:lstStyle/>
          <a:p>
            <a:r>
              <a:rPr lang="en-GB" sz="2800" dirty="0"/>
              <a:t>A voluntary relationship</a:t>
            </a:r>
          </a:p>
          <a:p>
            <a:r>
              <a:rPr lang="en-GB" sz="2800" dirty="0"/>
              <a:t>An informal and non formal educational process</a:t>
            </a:r>
          </a:p>
          <a:p>
            <a:r>
              <a:rPr lang="en-GB" sz="2800" dirty="0"/>
              <a:t>The values of association</a:t>
            </a:r>
          </a:p>
          <a:p>
            <a:r>
              <a:rPr lang="en-GB" sz="2800" dirty="0"/>
              <a:t>The value of young people participating democratically</a:t>
            </a:r>
          </a:p>
          <a:p>
            <a:endParaRPr lang="en-GB" dirty="0"/>
          </a:p>
        </p:txBody>
      </p:sp>
    </p:spTree>
    <p:extLst>
      <p:ext uri="{BB962C8B-B14F-4D97-AF65-F5344CB8AC3E}">
        <p14:creationId xmlns:p14="http://schemas.microsoft.com/office/powerpoint/2010/main" val="27183757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4A552-4A69-D813-0410-F4BBFAA0D954}"/>
              </a:ext>
            </a:extLst>
          </p:cNvPr>
          <p:cNvSpPr>
            <a:spLocks noGrp="1"/>
          </p:cNvSpPr>
          <p:nvPr>
            <p:ph type="title"/>
          </p:nvPr>
        </p:nvSpPr>
        <p:spPr>
          <a:xfrm>
            <a:off x="1077362" y="520505"/>
            <a:ext cx="9950103" cy="1287193"/>
          </a:xfrm>
        </p:spPr>
        <p:txBody>
          <a:bodyPr>
            <a:normAutofit fontScale="90000"/>
          </a:bodyPr>
          <a:lstStyle/>
          <a:p>
            <a:r>
              <a:rPr lang="en-GB" b="1" dirty="0"/>
              <a:t>Youth Workers have a commitment to the following ethical principles: </a:t>
            </a:r>
            <a:r>
              <a:rPr lang="en-GB" sz="1000" dirty="0"/>
              <a:t>(this list is not extensive)</a:t>
            </a:r>
          </a:p>
        </p:txBody>
      </p:sp>
      <p:sp>
        <p:nvSpPr>
          <p:cNvPr id="3" name="Content Placeholder 2">
            <a:extLst>
              <a:ext uri="{FF2B5EF4-FFF2-40B4-BE49-F238E27FC236}">
                <a16:creationId xmlns:a16="http://schemas.microsoft.com/office/drawing/2014/main" id="{CCC0752B-6A4D-0F76-D6DD-C2C8443EA118}"/>
              </a:ext>
            </a:extLst>
          </p:cNvPr>
          <p:cNvSpPr>
            <a:spLocks noGrp="1"/>
          </p:cNvSpPr>
          <p:nvPr>
            <p:ph idx="1"/>
          </p:nvPr>
        </p:nvSpPr>
        <p:spPr/>
        <p:txBody>
          <a:bodyPr>
            <a:noAutofit/>
          </a:bodyPr>
          <a:lstStyle/>
          <a:p>
            <a:r>
              <a:rPr lang="en-GB" sz="2400" dirty="0"/>
              <a:t>Treat Young People with respect.</a:t>
            </a:r>
          </a:p>
          <a:p>
            <a:r>
              <a:rPr lang="en-GB" sz="2400" dirty="0"/>
              <a:t>Respect and promote young people’s rights to make their own decisions and choices.</a:t>
            </a:r>
          </a:p>
          <a:p>
            <a:r>
              <a:rPr lang="en-GB" sz="2400" dirty="0"/>
              <a:t>Promote and ensure the welfare and safety of young people.</a:t>
            </a:r>
          </a:p>
          <a:p>
            <a:r>
              <a:rPr lang="en-GB" sz="2400" dirty="0"/>
              <a:t>Contribute towards the promotion of social justice for young people and in society generally.</a:t>
            </a:r>
          </a:p>
          <a:p>
            <a:r>
              <a:rPr lang="en-GB" sz="2400" dirty="0"/>
              <a:t>Practice with integrity.</a:t>
            </a:r>
          </a:p>
        </p:txBody>
      </p:sp>
    </p:spTree>
    <p:extLst>
      <p:ext uri="{BB962C8B-B14F-4D97-AF65-F5344CB8AC3E}">
        <p14:creationId xmlns:p14="http://schemas.microsoft.com/office/powerpoint/2010/main" val="19049536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51ED3-BCE2-41C3-0250-04A548C93C0D}"/>
              </a:ext>
            </a:extLst>
          </p:cNvPr>
          <p:cNvSpPr>
            <a:spLocks noGrp="1"/>
          </p:cNvSpPr>
          <p:nvPr>
            <p:ph type="title"/>
          </p:nvPr>
        </p:nvSpPr>
        <p:spPr>
          <a:xfrm>
            <a:off x="443132" y="196948"/>
            <a:ext cx="10584334" cy="766689"/>
          </a:xfrm>
        </p:spPr>
        <p:txBody>
          <a:bodyPr>
            <a:normAutofit/>
          </a:bodyPr>
          <a:lstStyle/>
          <a:p>
            <a:r>
              <a:rPr lang="en-GB" b="1" dirty="0"/>
              <a:t>The form of ethical challenges in Youth Work</a:t>
            </a:r>
          </a:p>
        </p:txBody>
      </p:sp>
      <p:sp>
        <p:nvSpPr>
          <p:cNvPr id="3" name="Content Placeholder 2">
            <a:extLst>
              <a:ext uri="{FF2B5EF4-FFF2-40B4-BE49-F238E27FC236}">
                <a16:creationId xmlns:a16="http://schemas.microsoft.com/office/drawing/2014/main" id="{710CC7CD-2D0D-3C61-148B-46BA7C35542B}"/>
              </a:ext>
            </a:extLst>
          </p:cNvPr>
          <p:cNvSpPr>
            <a:spLocks noGrp="1"/>
          </p:cNvSpPr>
          <p:nvPr>
            <p:ph idx="1"/>
          </p:nvPr>
        </p:nvSpPr>
        <p:spPr>
          <a:xfrm>
            <a:off x="513472" y="1209823"/>
            <a:ext cx="10513994" cy="5324620"/>
          </a:xfrm>
        </p:spPr>
        <p:txBody>
          <a:bodyPr>
            <a:noAutofit/>
          </a:bodyPr>
          <a:lstStyle/>
          <a:p>
            <a:r>
              <a:rPr lang="en-GB" sz="2400" dirty="0"/>
              <a:t>Ethical dilemmas – arise when the youth worker faces a decision-making situation (a fork in the road situation) involving a difficult choice between two equally unwelcome alternatives, often involving a conflict of principles, and it is not clear which choice will be the right one. Any decision leaves a ‘remainder’ or residue (e.g. remorse or regret).</a:t>
            </a:r>
          </a:p>
          <a:p>
            <a:r>
              <a:rPr lang="en-GB" sz="2400" dirty="0"/>
              <a:t>Ethical problems – arise when the worker faces a difficult situation where a decision has to be made but there is no dilemma for the person making the decision – that is, it is clear which course of action to take.</a:t>
            </a:r>
          </a:p>
          <a:p>
            <a:r>
              <a:rPr lang="en-GB" sz="2400" dirty="0"/>
              <a:t>Ethical Issues – are common in youth work because it happens within government welfare and control system, where matters of needs, rights, duties, interests, relationships, and social rules are involved.</a:t>
            </a:r>
          </a:p>
        </p:txBody>
      </p:sp>
    </p:spTree>
    <p:extLst>
      <p:ext uri="{BB962C8B-B14F-4D97-AF65-F5344CB8AC3E}">
        <p14:creationId xmlns:p14="http://schemas.microsoft.com/office/powerpoint/2010/main" val="18178362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B21AE-B0AA-585C-50CE-E202C1359F11}"/>
              </a:ext>
            </a:extLst>
          </p:cNvPr>
          <p:cNvSpPr>
            <a:spLocks noGrp="1"/>
          </p:cNvSpPr>
          <p:nvPr>
            <p:ph type="title"/>
          </p:nvPr>
        </p:nvSpPr>
        <p:spPr>
          <a:xfrm>
            <a:off x="838200" y="578849"/>
            <a:ext cx="9950103" cy="1002858"/>
          </a:xfrm>
        </p:spPr>
        <p:txBody>
          <a:bodyPr>
            <a:normAutofit fontScale="90000"/>
          </a:bodyPr>
          <a:lstStyle/>
          <a:p>
            <a:r>
              <a:rPr lang="en-GB" b="1" dirty="0"/>
              <a:t>Some of the ethical challenges in youth work</a:t>
            </a:r>
          </a:p>
        </p:txBody>
      </p:sp>
      <p:sp>
        <p:nvSpPr>
          <p:cNvPr id="3" name="Content Placeholder 2">
            <a:extLst>
              <a:ext uri="{FF2B5EF4-FFF2-40B4-BE49-F238E27FC236}">
                <a16:creationId xmlns:a16="http://schemas.microsoft.com/office/drawing/2014/main" id="{9D0116AD-D32E-B6B1-478B-F697ACAB161F}"/>
              </a:ext>
            </a:extLst>
          </p:cNvPr>
          <p:cNvSpPr>
            <a:spLocks noGrp="1"/>
          </p:cNvSpPr>
          <p:nvPr>
            <p:ph idx="1"/>
          </p:nvPr>
        </p:nvSpPr>
        <p:spPr/>
        <p:txBody>
          <a:bodyPr>
            <a:noAutofit/>
          </a:bodyPr>
          <a:lstStyle/>
          <a:p>
            <a:r>
              <a:rPr lang="en-GB" sz="2400" dirty="0"/>
              <a:t>How to balance care, education, empowerment and control</a:t>
            </a:r>
          </a:p>
          <a:p>
            <a:r>
              <a:rPr lang="en-GB" sz="2400" dirty="0"/>
              <a:t>How to handle inter professional value conflicts with other professions such as the police</a:t>
            </a:r>
          </a:p>
          <a:p>
            <a:r>
              <a:rPr lang="en-GB" sz="2400" dirty="0"/>
              <a:t>How to work with confidentiality and information sharing</a:t>
            </a:r>
          </a:p>
          <a:p>
            <a:r>
              <a:rPr lang="en-GB" sz="2400" dirty="0"/>
              <a:t>How to balance the rights and needs of one young person/group and those of others</a:t>
            </a:r>
          </a:p>
          <a:p>
            <a:r>
              <a:rPr lang="en-GB" sz="2400" dirty="0"/>
              <a:t>Whether to take funds to target specific young people. </a:t>
            </a:r>
          </a:p>
        </p:txBody>
      </p:sp>
    </p:spTree>
    <p:extLst>
      <p:ext uri="{BB962C8B-B14F-4D97-AF65-F5344CB8AC3E}">
        <p14:creationId xmlns:p14="http://schemas.microsoft.com/office/powerpoint/2010/main" val="17455750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13339-4ED9-69FF-B5A7-BF2B349715FB}"/>
              </a:ext>
            </a:extLst>
          </p:cNvPr>
          <p:cNvSpPr>
            <a:spLocks noGrp="1"/>
          </p:cNvSpPr>
          <p:nvPr>
            <p:ph type="title"/>
          </p:nvPr>
        </p:nvSpPr>
        <p:spPr>
          <a:xfrm>
            <a:off x="493326" y="360218"/>
            <a:ext cx="11078306" cy="1047404"/>
          </a:xfrm>
        </p:spPr>
        <p:txBody>
          <a:bodyPr>
            <a:normAutofit fontScale="90000"/>
          </a:bodyPr>
          <a:lstStyle/>
          <a:p>
            <a:r>
              <a:rPr lang="en-GB" b="1" dirty="0"/>
              <a:t>Case Study Activity</a:t>
            </a:r>
            <a:br>
              <a:rPr lang="en-GB" b="1" dirty="0"/>
            </a:br>
            <a:r>
              <a:rPr lang="en-GB" b="1" dirty="0"/>
              <a:t>Under Surveillance: Working with or for the police?</a:t>
            </a:r>
          </a:p>
        </p:txBody>
      </p:sp>
      <p:sp>
        <p:nvSpPr>
          <p:cNvPr id="3" name="Content Placeholder 2">
            <a:extLst>
              <a:ext uri="{FF2B5EF4-FFF2-40B4-BE49-F238E27FC236}">
                <a16:creationId xmlns:a16="http://schemas.microsoft.com/office/drawing/2014/main" id="{4842E97C-70A8-066A-A2F7-0C184D5EECC4}"/>
              </a:ext>
            </a:extLst>
          </p:cNvPr>
          <p:cNvSpPr>
            <a:spLocks noGrp="1"/>
          </p:cNvSpPr>
          <p:nvPr>
            <p:ph idx="1"/>
          </p:nvPr>
        </p:nvSpPr>
        <p:spPr>
          <a:xfrm>
            <a:off x="246186" y="1833702"/>
            <a:ext cx="11078306" cy="5024298"/>
          </a:xfrm>
        </p:spPr>
        <p:txBody>
          <a:bodyPr>
            <a:normAutofit/>
          </a:bodyPr>
          <a:lstStyle/>
          <a:p>
            <a:r>
              <a:rPr lang="en-GB" sz="2000" dirty="0"/>
              <a:t>Two youth workers working in a school, but had a wider remit of community work, had been working in a youth club project in a seaside town. The project that they were involved in was a response to political and media pressure ‘to do something’ about a large group of young people who gathered by the beach in the evenings. </a:t>
            </a:r>
          </a:p>
          <a:p>
            <a:r>
              <a:rPr lang="en-GB" sz="2000" dirty="0"/>
              <a:t>The young people were generally behaved well, and the youth workers had developed a positive relationship with the young people. There were a few instances of drinking, but mostly the young people just wanted to be together, in a large group as they were accustomed to do at school. The youth workers felt that the young people were in danger of being unreasonably criminalised. </a:t>
            </a:r>
          </a:p>
          <a:p>
            <a:r>
              <a:rPr lang="en-GB" sz="2000" dirty="0"/>
              <a:t>A minor incident with one young man drinking led to images of group members being captured on surveillance cameras. The Youth Workers were asked to meet the police and school leaders, were shown video images of the group and asked to identify the young people. They felt little understanding of or respect for their role as youth workers from the other agencies. </a:t>
            </a:r>
          </a:p>
        </p:txBody>
      </p:sp>
    </p:spTree>
    <p:extLst>
      <p:ext uri="{BB962C8B-B14F-4D97-AF65-F5344CB8AC3E}">
        <p14:creationId xmlns:p14="http://schemas.microsoft.com/office/powerpoint/2010/main" val="36429937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C18E9-A884-C521-0B22-DF22231D3B4C}"/>
              </a:ext>
            </a:extLst>
          </p:cNvPr>
          <p:cNvSpPr>
            <a:spLocks noGrp="1"/>
          </p:cNvSpPr>
          <p:nvPr>
            <p:ph type="title"/>
          </p:nvPr>
        </p:nvSpPr>
        <p:spPr>
          <a:xfrm>
            <a:off x="267286" y="720434"/>
            <a:ext cx="10760179" cy="552692"/>
          </a:xfrm>
        </p:spPr>
        <p:txBody>
          <a:bodyPr>
            <a:normAutofit fontScale="90000"/>
          </a:bodyPr>
          <a:lstStyle/>
          <a:p>
            <a:r>
              <a:rPr lang="en-GB" b="1" dirty="0"/>
              <a:t>Discuss</a:t>
            </a:r>
          </a:p>
        </p:txBody>
      </p:sp>
      <p:sp>
        <p:nvSpPr>
          <p:cNvPr id="3" name="Content Placeholder 2">
            <a:extLst>
              <a:ext uri="{FF2B5EF4-FFF2-40B4-BE49-F238E27FC236}">
                <a16:creationId xmlns:a16="http://schemas.microsoft.com/office/drawing/2014/main" id="{2B419865-881A-B751-F47A-703DA9CB8A5F}"/>
              </a:ext>
            </a:extLst>
          </p:cNvPr>
          <p:cNvSpPr>
            <a:spLocks noGrp="1"/>
          </p:cNvSpPr>
          <p:nvPr>
            <p:ph idx="1"/>
          </p:nvPr>
        </p:nvSpPr>
        <p:spPr/>
        <p:txBody>
          <a:bodyPr>
            <a:normAutofit/>
          </a:bodyPr>
          <a:lstStyle/>
          <a:p>
            <a:r>
              <a:rPr lang="en-GB" sz="2800" dirty="0"/>
              <a:t>In two groups discuss the previous incident and then consider</a:t>
            </a:r>
          </a:p>
          <a:p>
            <a:pPr lvl="1"/>
            <a:r>
              <a:rPr lang="en-GB" dirty="0"/>
              <a:t>The Ethical Dilemma</a:t>
            </a:r>
          </a:p>
          <a:p>
            <a:pPr lvl="1"/>
            <a:r>
              <a:rPr lang="en-GB" dirty="0"/>
              <a:t>The Ethical Problem</a:t>
            </a:r>
          </a:p>
          <a:p>
            <a:pPr lvl="1"/>
            <a:r>
              <a:rPr lang="en-GB" dirty="0"/>
              <a:t>Ethical Issues</a:t>
            </a:r>
          </a:p>
        </p:txBody>
      </p:sp>
    </p:spTree>
    <p:extLst>
      <p:ext uri="{BB962C8B-B14F-4D97-AF65-F5344CB8AC3E}">
        <p14:creationId xmlns:p14="http://schemas.microsoft.com/office/powerpoint/2010/main" val="19040707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1A432-5235-680F-42CF-C7D8F3AB5743}"/>
              </a:ext>
            </a:extLst>
          </p:cNvPr>
          <p:cNvSpPr>
            <a:spLocks noGrp="1"/>
          </p:cNvSpPr>
          <p:nvPr>
            <p:ph type="title"/>
          </p:nvPr>
        </p:nvSpPr>
        <p:spPr>
          <a:xfrm>
            <a:off x="330592" y="260252"/>
            <a:ext cx="10696874" cy="1188720"/>
          </a:xfrm>
        </p:spPr>
        <p:txBody>
          <a:bodyPr/>
          <a:lstStyle/>
          <a:p>
            <a:r>
              <a:rPr lang="en-GB" b="1" dirty="0"/>
              <a:t>Case 1: Possible framings</a:t>
            </a:r>
          </a:p>
        </p:txBody>
      </p:sp>
      <p:sp>
        <p:nvSpPr>
          <p:cNvPr id="3" name="Content Placeholder 2">
            <a:extLst>
              <a:ext uri="{FF2B5EF4-FFF2-40B4-BE49-F238E27FC236}">
                <a16:creationId xmlns:a16="http://schemas.microsoft.com/office/drawing/2014/main" id="{236EBE86-F2C2-FC31-651A-2E2D8028C4D4}"/>
              </a:ext>
            </a:extLst>
          </p:cNvPr>
          <p:cNvSpPr>
            <a:spLocks noGrp="1"/>
          </p:cNvSpPr>
          <p:nvPr>
            <p:ph idx="1"/>
          </p:nvPr>
        </p:nvSpPr>
        <p:spPr/>
        <p:txBody>
          <a:bodyPr>
            <a:normAutofit/>
          </a:bodyPr>
          <a:lstStyle/>
          <a:p>
            <a:r>
              <a:rPr lang="en-GB" sz="2400" dirty="0"/>
              <a:t>Ethical dilemma – breaking trust with young people versus losing credibility with school and police</a:t>
            </a:r>
          </a:p>
          <a:p>
            <a:r>
              <a:rPr lang="en-GB" sz="2400" dirty="0"/>
              <a:t>Ethical problem – say no and be prepared to deal with the consequences. Agree to work with the young people without involving the school or police</a:t>
            </a:r>
          </a:p>
          <a:p>
            <a:r>
              <a:rPr lang="en-GB" sz="2400" dirty="0"/>
              <a:t>Ethical Issues – stereotyping and demonisation of young people by adults: climate of surveillance and control in society. </a:t>
            </a:r>
          </a:p>
        </p:txBody>
      </p:sp>
    </p:spTree>
    <p:extLst>
      <p:ext uri="{BB962C8B-B14F-4D97-AF65-F5344CB8AC3E}">
        <p14:creationId xmlns:p14="http://schemas.microsoft.com/office/powerpoint/2010/main" val="15887316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0D103-73F3-B968-71DD-5F05B93D24F4}"/>
              </a:ext>
            </a:extLst>
          </p:cNvPr>
          <p:cNvSpPr>
            <a:spLocks noGrp="1"/>
          </p:cNvSpPr>
          <p:nvPr>
            <p:ph type="title"/>
          </p:nvPr>
        </p:nvSpPr>
        <p:spPr>
          <a:xfrm>
            <a:off x="450166" y="720434"/>
            <a:ext cx="10577299" cy="763708"/>
          </a:xfrm>
        </p:spPr>
        <p:txBody>
          <a:bodyPr/>
          <a:lstStyle/>
          <a:p>
            <a:r>
              <a:rPr lang="en-GB" b="1" dirty="0"/>
              <a:t>Ethical Situations</a:t>
            </a:r>
          </a:p>
        </p:txBody>
      </p:sp>
      <p:sp>
        <p:nvSpPr>
          <p:cNvPr id="3" name="Content Placeholder 2">
            <a:extLst>
              <a:ext uri="{FF2B5EF4-FFF2-40B4-BE49-F238E27FC236}">
                <a16:creationId xmlns:a16="http://schemas.microsoft.com/office/drawing/2014/main" id="{595B20B4-1CA1-1FBA-AA17-5C099DEDAB83}"/>
              </a:ext>
            </a:extLst>
          </p:cNvPr>
          <p:cNvSpPr>
            <a:spLocks noGrp="1"/>
          </p:cNvSpPr>
          <p:nvPr>
            <p:ph idx="1"/>
          </p:nvPr>
        </p:nvSpPr>
        <p:spPr/>
        <p:txBody>
          <a:bodyPr>
            <a:normAutofit/>
          </a:bodyPr>
          <a:lstStyle/>
          <a:p>
            <a:r>
              <a:rPr lang="en-GB" sz="2800" dirty="0"/>
              <a:t>Share an example with a partner of an ethical situation you have experience of.</a:t>
            </a:r>
          </a:p>
        </p:txBody>
      </p:sp>
    </p:spTree>
    <p:extLst>
      <p:ext uri="{BB962C8B-B14F-4D97-AF65-F5344CB8AC3E}">
        <p14:creationId xmlns:p14="http://schemas.microsoft.com/office/powerpoint/2010/main" val="42538178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6DEBF-5292-9147-5C7F-1288132FEE1E}"/>
              </a:ext>
            </a:extLst>
          </p:cNvPr>
          <p:cNvSpPr>
            <a:spLocks noGrp="1"/>
          </p:cNvSpPr>
          <p:nvPr>
            <p:ph type="title"/>
          </p:nvPr>
        </p:nvSpPr>
        <p:spPr>
          <a:xfrm>
            <a:off x="485336" y="720434"/>
            <a:ext cx="10542130" cy="749640"/>
          </a:xfrm>
        </p:spPr>
        <p:txBody>
          <a:bodyPr/>
          <a:lstStyle/>
          <a:p>
            <a:r>
              <a:rPr lang="en-GB" b="1" dirty="0"/>
              <a:t>Pause Point</a:t>
            </a:r>
          </a:p>
        </p:txBody>
      </p:sp>
      <p:sp>
        <p:nvSpPr>
          <p:cNvPr id="3" name="Content Placeholder 2">
            <a:extLst>
              <a:ext uri="{FF2B5EF4-FFF2-40B4-BE49-F238E27FC236}">
                <a16:creationId xmlns:a16="http://schemas.microsoft.com/office/drawing/2014/main" id="{0E3A9C97-62DE-1BC2-3BEF-4E573194659C}"/>
              </a:ext>
            </a:extLst>
          </p:cNvPr>
          <p:cNvSpPr>
            <a:spLocks noGrp="1"/>
          </p:cNvSpPr>
          <p:nvPr>
            <p:ph idx="1"/>
          </p:nvPr>
        </p:nvSpPr>
        <p:spPr/>
        <p:txBody>
          <a:bodyPr/>
          <a:lstStyle/>
          <a:p>
            <a:r>
              <a:rPr lang="en-GB" sz="2800" dirty="0"/>
              <a:t>Reflect on how do you feel about calling young people ‘clients’?</a:t>
            </a:r>
          </a:p>
          <a:p>
            <a:r>
              <a:rPr lang="en-GB" sz="2800" dirty="0"/>
              <a:t>How do you feel about the language?</a:t>
            </a:r>
          </a:p>
          <a:p>
            <a:endParaRPr lang="en-GB" dirty="0"/>
          </a:p>
          <a:p>
            <a:endParaRPr lang="en-GB" dirty="0"/>
          </a:p>
        </p:txBody>
      </p:sp>
    </p:spTree>
    <p:extLst>
      <p:ext uri="{BB962C8B-B14F-4D97-AF65-F5344CB8AC3E}">
        <p14:creationId xmlns:p14="http://schemas.microsoft.com/office/powerpoint/2010/main" val="16906339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FC9E9-0501-214F-4ED9-FFAF9CA03EAB}"/>
              </a:ext>
            </a:extLst>
          </p:cNvPr>
          <p:cNvSpPr>
            <a:spLocks noGrp="1"/>
          </p:cNvSpPr>
          <p:nvPr>
            <p:ph type="title"/>
          </p:nvPr>
        </p:nvSpPr>
        <p:spPr/>
        <p:txBody>
          <a:bodyPr/>
          <a:lstStyle/>
          <a:p>
            <a:r>
              <a:rPr lang="en-GB" b="1" dirty="0"/>
              <a:t>‘Clients’…</a:t>
            </a:r>
          </a:p>
        </p:txBody>
      </p:sp>
      <p:sp>
        <p:nvSpPr>
          <p:cNvPr id="3" name="Content Placeholder 2">
            <a:extLst>
              <a:ext uri="{FF2B5EF4-FFF2-40B4-BE49-F238E27FC236}">
                <a16:creationId xmlns:a16="http://schemas.microsoft.com/office/drawing/2014/main" id="{4BE0A8CB-9EAB-E47F-A623-E4983EE264D6}"/>
              </a:ext>
            </a:extLst>
          </p:cNvPr>
          <p:cNvSpPr>
            <a:spLocks noGrp="1"/>
          </p:cNvSpPr>
          <p:nvPr>
            <p:ph idx="1"/>
          </p:nvPr>
        </p:nvSpPr>
        <p:spPr/>
        <p:txBody>
          <a:bodyPr>
            <a:normAutofit/>
          </a:bodyPr>
          <a:lstStyle/>
          <a:p>
            <a:r>
              <a:rPr lang="en-GB" sz="2800" dirty="0"/>
              <a:t>According to Sercombe (2010) youth workers particularly in the UK are typically put off by connotations of inferiority or condescension that they feel in the word, and there are good reasons for that, particularly in the history of the helping professions. </a:t>
            </a:r>
          </a:p>
        </p:txBody>
      </p:sp>
    </p:spTree>
    <p:extLst>
      <p:ext uri="{BB962C8B-B14F-4D97-AF65-F5344CB8AC3E}">
        <p14:creationId xmlns:p14="http://schemas.microsoft.com/office/powerpoint/2010/main" val="23877738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F336C-DCA2-0319-00B9-7407AD1E5227}"/>
              </a:ext>
            </a:extLst>
          </p:cNvPr>
          <p:cNvSpPr>
            <a:spLocks noGrp="1"/>
          </p:cNvSpPr>
          <p:nvPr>
            <p:ph type="title"/>
          </p:nvPr>
        </p:nvSpPr>
        <p:spPr/>
        <p:txBody>
          <a:bodyPr/>
          <a:lstStyle/>
          <a:p>
            <a:r>
              <a:rPr lang="en-GB" b="1" dirty="0"/>
              <a:t>Pause Point</a:t>
            </a:r>
          </a:p>
        </p:txBody>
      </p:sp>
      <p:sp>
        <p:nvSpPr>
          <p:cNvPr id="3" name="Content Placeholder 2">
            <a:extLst>
              <a:ext uri="{FF2B5EF4-FFF2-40B4-BE49-F238E27FC236}">
                <a16:creationId xmlns:a16="http://schemas.microsoft.com/office/drawing/2014/main" id="{FAC60D07-2049-4CEE-88DA-D0855CCA8061}"/>
              </a:ext>
            </a:extLst>
          </p:cNvPr>
          <p:cNvSpPr>
            <a:spLocks noGrp="1"/>
          </p:cNvSpPr>
          <p:nvPr>
            <p:ph idx="1"/>
          </p:nvPr>
        </p:nvSpPr>
        <p:spPr/>
        <p:txBody>
          <a:bodyPr/>
          <a:lstStyle/>
          <a:p>
            <a:r>
              <a:rPr lang="en-GB" sz="3200" dirty="0"/>
              <a:t>Reflect on and then discuss the following – should pre-service education and training be mandatory for youth workers?</a:t>
            </a:r>
          </a:p>
          <a:p>
            <a:pPr marL="0" indent="0">
              <a:buNone/>
            </a:pPr>
            <a:endParaRPr lang="en-GB" dirty="0"/>
          </a:p>
          <a:p>
            <a:endParaRPr lang="en-GB" dirty="0"/>
          </a:p>
        </p:txBody>
      </p:sp>
    </p:spTree>
    <p:extLst>
      <p:ext uri="{BB962C8B-B14F-4D97-AF65-F5344CB8AC3E}">
        <p14:creationId xmlns:p14="http://schemas.microsoft.com/office/powerpoint/2010/main" val="363857392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EC2D4-AE2E-3E95-8BCF-C26C95ABABDC}"/>
              </a:ext>
            </a:extLst>
          </p:cNvPr>
          <p:cNvSpPr>
            <a:spLocks noGrp="1"/>
          </p:cNvSpPr>
          <p:nvPr>
            <p:ph type="title"/>
          </p:nvPr>
        </p:nvSpPr>
        <p:spPr>
          <a:xfrm>
            <a:off x="161778" y="365760"/>
            <a:ext cx="10865687" cy="886265"/>
          </a:xfrm>
        </p:spPr>
        <p:txBody>
          <a:bodyPr>
            <a:normAutofit/>
          </a:bodyPr>
          <a:lstStyle/>
          <a:p>
            <a:r>
              <a:rPr lang="en-GB" b="1" dirty="0"/>
              <a:t>Professional Development</a:t>
            </a:r>
          </a:p>
        </p:txBody>
      </p:sp>
      <p:sp>
        <p:nvSpPr>
          <p:cNvPr id="3" name="Content Placeholder 2">
            <a:extLst>
              <a:ext uri="{FF2B5EF4-FFF2-40B4-BE49-F238E27FC236}">
                <a16:creationId xmlns:a16="http://schemas.microsoft.com/office/drawing/2014/main" id="{FACAD544-AA01-EB1D-41FA-635EF759192E}"/>
              </a:ext>
            </a:extLst>
          </p:cNvPr>
          <p:cNvSpPr>
            <a:spLocks noGrp="1"/>
          </p:cNvSpPr>
          <p:nvPr>
            <p:ph idx="1"/>
          </p:nvPr>
        </p:nvSpPr>
        <p:spPr>
          <a:xfrm>
            <a:off x="738554" y="1737360"/>
            <a:ext cx="10288911" cy="4684542"/>
          </a:xfrm>
        </p:spPr>
        <p:txBody>
          <a:bodyPr>
            <a:normAutofit/>
          </a:bodyPr>
          <a:lstStyle/>
          <a:p>
            <a:r>
              <a:rPr lang="en-GB" sz="2200" dirty="0"/>
              <a:t>The ethical duty to take responsibility for continuing professional education is taken up in almost every code of ethics in every profession.</a:t>
            </a:r>
          </a:p>
          <a:p>
            <a:r>
              <a:rPr lang="en-GB" sz="2200" dirty="0"/>
              <a:t>It is a feature of all the youth work codes of ethics as well, and for good reason.</a:t>
            </a:r>
          </a:p>
          <a:p>
            <a:r>
              <a:rPr lang="en-GB" sz="2200" dirty="0"/>
              <a:t>Youth work is an intervention into the lives of young people – sometimes a serious interventions with long-lasting results.</a:t>
            </a:r>
          </a:p>
          <a:p>
            <a:r>
              <a:rPr lang="en-GB" sz="2200" dirty="0"/>
              <a:t>Caring is not enough: you have to be good at what you do, have good information at your fingertips, know what you are talking about.</a:t>
            </a:r>
          </a:p>
          <a:p>
            <a:r>
              <a:rPr lang="en-GB" sz="2200" dirty="0"/>
              <a:t>Your skills need to be up to scratch, ready to deal with anything from conflict between young people to someone having a diabetic seizure to using social networking software</a:t>
            </a:r>
            <a:r>
              <a:rPr lang="en-GB" dirty="0"/>
              <a:t>.</a:t>
            </a:r>
          </a:p>
        </p:txBody>
      </p:sp>
    </p:spTree>
    <p:extLst>
      <p:ext uri="{BB962C8B-B14F-4D97-AF65-F5344CB8AC3E}">
        <p14:creationId xmlns:p14="http://schemas.microsoft.com/office/powerpoint/2010/main" val="23721898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7E2E8-3A5F-AD22-7DBE-FED8120E229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0D6050E-2413-83D7-EDF6-7264C08C7E72}"/>
              </a:ext>
            </a:extLst>
          </p:cNvPr>
          <p:cNvSpPr>
            <a:spLocks noGrp="1"/>
          </p:cNvSpPr>
          <p:nvPr>
            <p:ph idx="1"/>
          </p:nvPr>
        </p:nvSpPr>
        <p:spPr>
          <a:xfrm>
            <a:off x="837028" y="1754967"/>
            <a:ext cx="10190437" cy="3845024"/>
          </a:xfrm>
        </p:spPr>
        <p:txBody>
          <a:bodyPr>
            <a:normAutofit/>
          </a:bodyPr>
          <a:lstStyle/>
          <a:p>
            <a:r>
              <a:rPr lang="en-GB" sz="2400" dirty="0"/>
              <a:t>The world does not stay the same. Along with a changing world, knowledge about the world and frameworks for understanding it changes too.</a:t>
            </a:r>
          </a:p>
          <a:p>
            <a:r>
              <a:rPr lang="en-GB" sz="2400" dirty="0"/>
              <a:t>Young people need us to be knowledgeable of the information they need, across a wide range of subjects – from the effects of certain drugs to what happens in pregnancy, to cycles of domestic violence.</a:t>
            </a:r>
          </a:p>
          <a:p>
            <a:r>
              <a:rPr lang="en-GB" sz="2400" dirty="0"/>
              <a:t>In order to be adaptive to the changing policy and funding environments (and hopefully to influence it), we need to be aware of trends and movements on politics and in bureaucratic discourse. </a:t>
            </a:r>
          </a:p>
        </p:txBody>
      </p:sp>
    </p:spTree>
    <p:extLst>
      <p:ext uri="{BB962C8B-B14F-4D97-AF65-F5344CB8AC3E}">
        <p14:creationId xmlns:p14="http://schemas.microsoft.com/office/powerpoint/2010/main" val="385087141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626B8-7405-2E5B-E0BC-41BFBE76AAC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066DEF7-F422-33EE-737C-D3F8CB65E4F6}"/>
              </a:ext>
            </a:extLst>
          </p:cNvPr>
          <p:cNvSpPr>
            <a:spLocks noGrp="1"/>
          </p:cNvSpPr>
          <p:nvPr>
            <p:ph idx="1"/>
          </p:nvPr>
        </p:nvSpPr>
        <p:spPr>
          <a:xfrm>
            <a:off x="626012" y="2227810"/>
            <a:ext cx="10401453" cy="4531716"/>
          </a:xfrm>
        </p:spPr>
        <p:txBody>
          <a:bodyPr>
            <a:normAutofit/>
          </a:bodyPr>
          <a:lstStyle/>
          <a:p>
            <a:r>
              <a:rPr lang="en-GB" sz="2400" dirty="0"/>
              <a:t>Youth workers do not need to know everything (though they need to have the skills to find out quickly). But as generalists, they need to know a lot, and as their careers progress, that body of knowledge should be growing. </a:t>
            </a:r>
          </a:p>
          <a:p>
            <a:r>
              <a:rPr lang="en-GB" sz="2400" dirty="0"/>
              <a:t>By mid-career, you should be a pretty impressive body of knowledge yourself.</a:t>
            </a:r>
          </a:p>
          <a:p>
            <a:r>
              <a:rPr lang="en-GB" sz="2400" dirty="0"/>
              <a:t>That means reading and research, taking courses and being on the lookout for new ones, attending conferences and seminars, deciding to enrol in a postgraduate certificate or diploma or Masters degree. </a:t>
            </a:r>
          </a:p>
        </p:txBody>
      </p:sp>
    </p:spTree>
    <p:extLst>
      <p:ext uri="{BB962C8B-B14F-4D97-AF65-F5344CB8AC3E}">
        <p14:creationId xmlns:p14="http://schemas.microsoft.com/office/powerpoint/2010/main" val="408138328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4B746-3CC9-2367-9DF8-E35E1B40D91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3CF2811-3149-4503-A653-CD4F7947B728}"/>
              </a:ext>
            </a:extLst>
          </p:cNvPr>
          <p:cNvSpPr>
            <a:spLocks noGrp="1"/>
          </p:cNvSpPr>
          <p:nvPr>
            <p:ph idx="1"/>
          </p:nvPr>
        </p:nvSpPr>
        <p:spPr/>
        <p:txBody>
          <a:bodyPr>
            <a:normAutofit/>
          </a:bodyPr>
          <a:lstStyle/>
          <a:p>
            <a:r>
              <a:rPr lang="en-GB" sz="2400" dirty="0"/>
              <a:t>The commitment to professional development has double force: professional development develops you as a person, as an individual.</a:t>
            </a:r>
          </a:p>
          <a:p>
            <a:r>
              <a:rPr lang="en-GB" sz="2400" dirty="0"/>
              <a:t>It also makes you wiser, more skilled and more flexible as a practitioner, and makes a wider range of resources available to the young people you work with.</a:t>
            </a:r>
          </a:p>
          <a:p>
            <a:r>
              <a:rPr lang="en-GB" sz="2400" dirty="0"/>
              <a:t>The evidence is also that continuing professional development has a strong impact on staff retention. </a:t>
            </a:r>
          </a:p>
        </p:txBody>
      </p:sp>
    </p:spTree>
    <p:extLst>
      <p:ext uri="{BB962C8B-B14F-4D97-AF65-F5344CB8AC3E}">
        <p14:creationId xmlns:p14="http://schemas.microsoft.com/office/powerpoint/2010/main" val="7613043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F39CE-A0FD-EA05-891C-8A43C1767A9A}"/>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80F36FAF-1C12-1200-3D08-5989318E6AB3}"/>
              </a:ext>
            </a:extLst>
          </p:cNvPr>
          <p:cNvSpPr>
            <a:spLocks noGrp="1"/>
          </p:cNvSpPr>
          <p:nvPr>
            <p:ph idx="1"/>
          </p:nvPr>
        </p:nvSpPr>
        <p:spPr>
          <a:xfrm>
            <a:off x="1077362" y="1857198"/>
            <a:ext cx="9950103" cy="3646241"/>
          </a:xfrm>
        </p:spPr>
        <p:txBody>
          <a:bodyPr>
            <a:normAutofit/>
          </a:bodyPr>
          <a:lstStyle/>
          <a:p>
            <a:r>
              <a:rPr lang="en-GB" sz="2400" dirty="0"/>
              <a:t>The claim to be a youth worker, or employment as a youth worker, gives a person a privileged access to young people.</a:t>
            </a:r>
          </a:p>
          <a:p>
            <a:r>
              <a:rPr lang="en-GB" sz="2400" dirty="0"/>
              <a:t>It signals to young people that this is someone they should be able to trust, that they shouldn’t need to have their guard up.</a:t>
            </a:r>
          </a:p>
          <a:p>
            <a:r>
              <a:rPr lang="en-GB" sz="2400" dirty="0"/>
              <a:t>In terms of whether this trust is warranted, the intention of any person to help young people is a good start.</a:t>
            </a:r>
          </a:p>
          <a:p>
            <a:r>
              <a:rPr lang="en-GB" sz="2400" dirty="0"/>
              <a:t>However, youth work is more than care, more than liking young people and being concerned for them and wanting to help. </a:t>
            </a:r>
          </a:p>
        </p:txBody>
      </p:sp>
    </p:spTree>
    <p:extLst>
      <p:ext uri="{BB962C8B-B14F-4D97-AF65-F5344CB8AC3E}">
        <p14:creationId xmlns:p14="http://schemas.microsoft.com/office/powerpoint/2010/main" val="35475382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F6F4B-BF50-370A-9211-4BCCDE113742}"/>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95C57E1C-D5BF-4F0C-9298-AB5D28B8F708}"/>
              </a:ext>
            </a:extLst>
          </p:cNvPr>
          <p:cNvSpPr>
            <a:spLocks noGrp="1"/>
          </p:cNvSpPr>
          <p:nvPr>
            <p:ph idx="1"/>
          </p:nvPr>
        </p:nvSpPr>
        <p:spPr>
          <a:xfrm>
            <a:off x="1077362" y="1690687"/>
            <a:ext cx="9950103" cy="4108085"/>
          </a:xfrm>
        </p:spPr>
        <p:txBody>
          <a:bodyPr>
            <a:normAutofit/>
          </a:bodyPr>
          <a:lstStyle/>
          <a:p>
            <a:r>
              <a:rPr lang="en-GB" sz="2400" dirty="0"/>
              <a:t>The most important resource that youth workers have in the service of young people is their own selves: their minds, bodies, emotions, perceptions, personalities.</a:t>
            </a:r>
          </a:p>
          <a:p>
            <a:r>
              <a:rPr lang="en-GB" sz="2400" dirty="0"/>
              <a:t>In order for the service to be at the level that young people need and deserve, youth workers need to pay attention to their own health and a proper life balance.</a:t>
            </a:r>
          </a:p>
          <a:p>
            <a:r>
              <a:rPr lang="en-GB" sz="2400" dirty="0"/>
              <a:t>This is especially so since there are traditions within our field that promote over commitment and unsustainable work practices. </a:t>
            </a:r>
          </a:p>
        </p:txBody>
      </p:sp>
    </p:spTree>
    <p:extLst>
      <p:ext uri="{BB962C8B-B14F-4D97-AF65-F5344CB8AC3E}">
        <p14:creationId xmlns:p14="http://schemas.microsoft.com/office/powerpoint/2010/main" val="38423751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85E81-7DD3-CFB8-4713-270D67455F93}"/>
              </a:ext>
            </a:extLst>
          </p:cNvPr>
          <p:cNvSpPr>
            <a:spLocks noGrp="1"/>
          </p:cNvSpPr>
          <p:nvPr>
            <p:ph type="title"/>
          </p:nvPr>
        </p:nvSpPr>
        <p:spPr>
          <a:xfrm>
            <a:off x="295422" y="720434"/>
            <a:ext cx="10732043" cy="1073197"/>
          </a:xfrm>
        </p:spPr>
        <p:txBody>
          <a:bodyPr/>
          <a:lstStyle/>
          <a:p>
            <a:r>
              <a:rPr lang="en-GB" dirty="0"/>
              <a:t>Self-Care</a:t>
            </a:r>
          </a:p>
        </p:txBody>
      </p:sp>
      <p:sp>
        <p:nvSpPr>
          <p:cNvPr id="3" name="Content Placeholder 2">
            <a:extLst>
              <a:ext uri="{FF2B5EF4-FFF2-40B4-BE49-F238E27FC236}">
                <a16:creationId xmlns:a16="http://schemas.microsoft.com/office/drawing/2014/main" id="{5940B154-0D5F-3163-D745-2F2E7083FA84}"/>
              </a:ext>
            </a:extLst>
          </p:cNvPr>
          <p:cNvSpPr>
            <a:spLocks noGrp="1"/>
          </p:cNvSpPr>
          <p:nvPr>
            <p:ph idx="1"/>
          </p:nvPr>
        </p:nvSpPr>
        <p:spPr>
          <a:xfrm>
            <a:off x="1077362" y="1698172"/>
            <a:ext cx="9950103" cy="3776870"/>
          </a:xfrm>
        </p:spPr>
        <p:txBody>
          <a:bodyPr>
            <a:normAutofit/>
          </a:bodyPr>
          <a:lstStyle/>
          <a:p>
            <a:r>
              <a:rPr lang="en-GB" sz="2400" dirty="0"/>
              <a:t>Consider your individual self-care strategies:</a:t>
            </a:r>
          </a:p>
          <a:p>
            <a:pPr lvl="1"/>
            <a:r>
              <a:rPr lang="en-GB" sz="2000" dirty="0"/>
              <a:t>What do you have in place already?</a:t>
            </a:r>
          </a:p>
          <a:p>
            <a:pPr lvl="1"/>
            <a:r>
              <a:rPr lang="en-GB" sz="2000" dirty="0"/>
              <a:t>What can you consider introducing?</a:t>
            </a:r>
          </a:p>
          <a:p>
            <a:pPr lvl="1"/>
            <a:r>
              <a:rPr lang="en-GB" sz="2000" dirty="0"/>
              <a:t>Your top tips…</a:t>
            </a:r>
          </a:p>
          <a:p>
            <a:r>
              <a:rPr lang="en-GB" sz="2400" dirty="0"/>
              <a:t>Being a Youth Worker can be hard, you will become professionally qualified youth workers in just over a year – practice looking after yourselves now.</a:t>
            </a:r>
          </a:p>
        </p:txBody>
      </p:sp>
    </p:spTree>
    <p:extLst>
      <p:ext uri="{BB962C8B-B14F-4D97-AF65-F5344CB8AC3E}">
        <p14:creationId xmlns:p14="http://schemas.microsoft.com/office/powerpoint/2010/main" val="2039584514"/>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04D7CDE-545D-42FB-9D8B-91B46711CAE1}">
  <ds:schemaRefs>
    <ds:schemaRef ds:uri="http://schemas.microsoft.com/sharepoint/v3/contenttype/forms"/>
  </ds:schemaRefs>
</ds:datastoreItem>
</file>

<file path=customXml/itemProps2.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Template for PP</Template>
  <TotalTime>45</TotalTime>
  <Words>2687</Words>
  <Application>Microsoft Office PowerPoint</Application>
  <PresentationFormat>Widescreen</PresentationFormat>
  <Paragraphs>169</Paragraphs>
  <Slides>40</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40</vt:i4>
      </vt:variant>
    </vt:vector>
  </HeadingPairs>
  <TitlesOfParts>
    <vt:vector size="45" baseType="lpstr">
      <vt:lpstr>Arial</vt:lpstr>
      <vt:lpstr>Calibri</vt:lpstr>
      <vt:lpstr>Calibri Light</vt:lpstr>
      <vt:lpstr>Holding PAge</vt:lpstr>
      <vt:lpstr>Accessible 2</vt:lpstr>
      <vt:lpstr>Professionalism, Ethics and Youth Work</vt:lpstr>
      <vt:lpstr>Session Overview</vt:lpstr>
      <vt:lpstr>PowerPoint Presentation</vt:lpstr>
      <vt:lpstr>PowerPoint Presentation</vt:lpstr>
      <vt:lpstr>PowerPoint Presentation</vt:lpstr>
      <vt:lpstr>Youth Work Ethics (15 minutes)</vt:lpstr>
      <vt:lpstr>Current Climate Setting the scene (15 minutes)</vt:lpstr>
      <vt:lpstr>The current climate</vt:lpstr>
      <vt:lpstr>Implications for</vt:lpstr>
      <vt:lpstr>Comfort Break</vt:lpstr>
      <vt:lpstr>Youth Work as a specialist occupation</vt:lpstr>
      <vt:lpstr>In Pairs (10 mins)</vt:lpstr>
      <vt:lpstr>Youth Work as a Profession?</vt:lpstr>
      <vt:lpstr>Professionalism in Youth Work</vt:lpstr>
      <vt:lpstr>Ethics</vt:lpstr>
      <vt:lpstr>Ethical Theory</vt:lpstr>
      <vt:lpstr>3 broad ethical ideas</vt:lpstr>
      <vt:lpstr>Consequentialist </vt:lpstr>
      <vt:lpstr>Deontological </vt:lpstr>
      <vt:lpstr>Virtue-based</vt:lpstr>
      <vt:lpstr>The Key purpose of Youth Work is to:</vt:lpstr>
      <vt:lpstr>PowerPoint Presentation</vt:lpstr>
      <vt:lpstr>Youth Work has the following Characteristics and Values (this list is not extensive)</vt:lpstr>
      <vt:lpstr>Youth Workers have a commitment to the following ethical principles: (this list is not extensive)</vt:lpstr>
      <vt:lpstr>The form of ethical challenges in Youth Work</vt:lpstr>
      <vt:lpstr>Some of the ethical challenges in youth work</vt:lpstr>
      <vt:lpstr>Case Study Activity Under Surveillance: Working with or for the police?</vt:lpstr>
      <vt:lpstr>Discuss</vt:lpstr>
      <vt:lpstr>Case 1: Possible framings</vt:lpstr>
      <vt:lpstr>Ethical Situations</vt:lpstr>
      <vt:lpstr>Pause Point</vt:lpstr>
      <vt:lpstr>‘Clients’…</vt:lpstr>
      <vt:lpstr>Pause Point</vt:lpstr>
      <vt:lpstr>Professional Development</vt:lpstr>
      <vt:lpstr>PowerPoint Presentation</vt:lpstr>
      <vt:lpstr>PowerPoint Presentation</vt:lpstr>
      <vt:lpstr>PowerPoint Presentation</vt:lpstr>
      <vt:lpstr>PowerPoint Presentation</vt:lpstr>
      <vt:lpstr>PowerPoint Presentation</vt:lpstr>
      <vt:lpstr>Self-Care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Angharad Lewis</cp:lastModifiedBy>
  <cp:revision>6</cp:revision>
  <dcterms:created xsi:type="dcterms:W3CDTF">2022-06-22T10:03:12Z</dcterms:created>
  <dcterms:modified xsi:type="dcterms:W3CDTF">2025-10-23T14:54:22Z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