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61" r:id="rId5"/>
    <p:sldId id="262" r:id="rId6"/>
    <p:sldId id="263" r:id="rId7"/>
    <p:sldId id="259" r:id="rId8"/>
    <p:sldId id="264"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0" d="100"/>
          <a:sy n="90"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24/01/2023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24/01/2023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24/01/2023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24/01/2023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24/01/2023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24/01/2023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ucl.ac.uk/bartlett/public-purpose/people/mariana-mazzucat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HPAN5041/6041 Economic Anthropology and Past Societies</a:t>
            </a:r>
            <a:br>
              <a:rPr lang="en-GB" sz="2000" b="1" dirty="0">
                <a:latin typeface="+mn-lt"/>
              </a:rPr>
            </a:br>
            <a:r>
              <a:rPr lang="en-GB" sz="3600" b="1" dirty="0">
                <a:latin typeface="+mn-lt"/>
              </a:rPr>
              <a:t>Economic Factors of </a:t>
            </a:r>
            <a:br>
              <a:rPr lang="en-GB" sz="3600" b="1" dirty="0">
                <a:latin typeface="+mn-lt"/>
              </a:rPr>
            </a:br>
            <a:r>
              <a:rPr lang="en-GB" sz="3600" b="1" dirty="0">
                <a:latin typeface="+mn-lt"/>
              </a:rPr>
              <a:t>Production:</a:t>
            </a:r>
            <a:br>
              <a:rPr lang="en-GB" sz="3600" b="1" dirty="0">
                <a:latin typeface="+mn-lt"/>
              </a:rPr>
            </a:br>
            <a:r>
              <a:rPr lang="en-GB" sz="2200" b="1" i="0" dirty="0">
                <a:solidFill>
                  <a:srgbClr val="666666"/>
                </a:solidFill>
                <a:effectLst/>
                <a:latin typeface="-apple-system"/>
              </a:rPr>
              <a:t>the conventional view and a re-assessment</a:t>
            </a:r>
            <a:endParaRPr lang="en-GB" sz="2200" b="1" dirty="0">
              <a:latin typeface="+mn-lt"/>
            </a:endParaRP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600" b="0" i="0" dirty="0">
              <a:solidFill>
                <a:srgbClr val="373A3C"/>
              </a:solidFill>
              <a:effectLst/>
              <a:latin typeface="-apple-system"/>
            </a:endParaRPr>
          </a:p>
          <a:p>
            <a:pPr marL="0" indent="0">
              <a:buNone/>
            </a:pPr>
            <a:r>
              <a:rPr lang="en-GB" sz="2600" b="0" i="0" dirty="0">
                <a:solidFill>
                  <a:srgbClr val="373A3C"/>
                </a:solidFill>
                <a:effectLst/>
                <a:latin typeface="-apple-system"/>
              </a:rPr>
              <a:t>At this stage, we'll start to analyse </a:t>
            </a:r>
            <a:r>
              <a:rPr lang="en-GB" sz="2600" b="0" i="1" dirty="0">
                <a:solidFill>
                  <a:srgbClr val="373A3C"/>
                </a:solidFill>
                <a:effectLst/>
                <a:latin typeface="-apple-system"/>
              </a:rPr>
              <a:t>factors of production</a:t>
            </a:r>
            <a:r>
              <a:rPr lang="en-GB" sz="2600" b="0" i="0" dirty="0">
                <a:solidFill>
                  <a:srgbClr val="373A3C"/>
                </a:solidFill>
                <a:effectLst/>
                <a:latin typeface="-apple-system"/>
              </a:rPr>
              <a:t>. These are often taken to include land, labour, capital and enterprise (as in the illustration above). How valid are these categories? Do they "fit" all types of social system? Are there alternative categories, including concepts like "the commons" and "community"? (We may be back to considering "embeddedness" here, where we started in section 2 on </a:t>
            </a:r>
            <a:r>
              <a:rPr lang="en-GB" sz="2600" b="0" i="1" dirty="0">
                <a:solidFill>
                  <a:srgbClr val="373A3C"/>
                </a:solidFill>
                <a:effectLst/>
                <a:latin typeface="-apple-system"/>
              </a:rPr>
              <a:t>Economy and Society</a:t>
            </a:r>
            <a:r>
              <a:rPr lang="en-GB" sz="2600" b="0" i="0" dirty="0">
                <a:solidFill>
                  <a:srgbClr val="373A3C"/>
                </a:solidFill>
                <a:effectLst/>
                <a:latin typeface="-apple-system"/>
              </a:rPr>
              <a:t>.)</a:t>
            </a:r>
            <a:endParaRPr lang="en-GB" sz="2600" dirty="0"/>
          </a:p>
        </p:txBody>
      </p:sp>
      <p:pic>
        <p:nvPicPr>
          <p:cNvPr id="1026" name="Picture 2" descr="Factors of production">
            <a:extLst>
              <a:ext uri="{FF2B5EF4-FFF2-40B4-BE49-F238E27FC236}">
                <a16:creationId xmlns:a16="http://schemas.microsoft.com/office/drawing/2014/main" id="{0D88E710-E53D-BF9F-7250-92584BB818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951" y="1825625"/>
            <a:ext cx="2986087" cy="24224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lunder of the Commons">
            <a:extLst>
              <a:ext uri="{FF2B5EF4-FFF2-40B4-BE49-F238E27FC236}">
                <a16:creationId xmlns:a16="http://schemas.microsoft.com/office/drawing/2014/main" id="{C541763C-D7ED-B5C2-DEA3-C258A43B85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2139" y="827012"/>
            <a:ext cx="2097933" cy="3421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9CA1-9886-40CD-68A2-8BB62C122EE9}"/>
              </a:ext>
            </a:extLst>
          </p:cNvPr>
          <p:cNvSpPr>
            <a:spLocks noGrp="1"/>
          </p:cNvSpPr>
          <p:nvPr>
            <p:ph type="title"/>
          </p:nvPr>
        </p:nvSpPr>
        <p:spPr/>
        <p:txBody>
          <a:bodyPr/>
          <a:lstStyle/>
          <a:p>
            <a:r>
              <a:rPr lang="en-GB" b="1" dirty="0">
                <a:latin typeface="+mn-lt"/>
              </a:rPr>
              <a:t>Factors of </a:t>
            </a:r>
            <a:br>
              <a:rPr lang="en-GB" b="1" dirty="0">
                <a:latin typeface="+mn-lt"/>
              </a:rPr>
            </a:br>
            <a:r>
              <a:rPr lang="en-GB" b="1" dirty="0">
                <a:latin typeface="+mn-lt"/>
              </a:rPr>
              <a:t>Production</a:t>
            </a:r>
          </a:p>
        </p:txBody>
      </p:sp>
      <p:sp>
        <p:nvSpPr>
          <p:cNvPr id="3" name="Content Placeholder 2">
            <a:extLst>
              <a:ext uri="{FF2B5EF4-FFF2-40B4-BE49-F238E27FC236}">
                <a16:creationId xmlns:a16="http://schemas.microsoft.com/office/drawing/2014/main" id="{8B07EB80-CDB3-796C-5251-EFBA5A96786F}"/>
              </a:ext>
            </a:extLst>
          </p:cNvPr>
          <p:cNvSpPr>
            <a:spLocks noGrp="1"/>
          </p:cNvSpPr>
          <p:nvPr>
            <p:ph idx="1"/>
          </p:nvPr>
        </p:nvSpPr>
        <p:spPr/>
        <p:txBody>
          <a:bodyPr>
            <a:normAutofit fontScale="92500" lnSpcReduction="10000"/>
          </a:bodyPr>
          <a:lstStyle/>
          <a:p>
            <a:pPr marL="0" indent="0">
              <a:buNone/>
            </a:pPr>
            <a:r>
              <a:rPr lang="en-GB" b="1" dirty="0"/>
              <a:t>Land</a:t>
            </a:r>
          </a:p>
          <a:p>
            <a:pPr marL="0" indent="0">
              <a:buNone/>
            </a:pPr>
            <a:r>
              <a:rPr lang="en-GB" b="1" dirty="0"/>
              <a:t>Capital</a:t>
            </a:r>
          </a:p>
          <a:p>
            <a:pPr marL="0" indent="0">
              <a:buNone/>
            </a:pPr>
            <a:r>
              <a:rPr lang="en-GB" b="1" dirty="0"/>
              <a:t>Labour</a:t>
            </a:r>
          </a:p>
          <a:p>
            <a:pPr marL="0" indent="0">
              <a:buNone/>
            </a:pPr>
            <a:r>
              <a:rPr lang="en-GB" b="1" dirty="0"/>
              <a:t>Enterprise</a:t>
            </a:r>
          </a:p>
          <a:p>
            <a:pPr marL="0" indent="0">
              <a:buNone/>
            </a:pPr>
            <a:endParaRPr lang="en-GB" sz="2400" dirty="0"/>
          </a:p>
          <a:p>
            <a:pPr marL="0" indent="0">
              <a:buNone/>
            </a:pPr>
            <a:r>
              <a:rPr lang="en-GB" sz="2400" dirty="0"/>
              <a:t>Rewards?</a:t>
            </a:r>
          </a:p>
          <a:p>
            <a:pPr marL="0" indent="0">
              <a:buNone/>
            </a:pPr>
            <a:r>
              <a:rPr lang="en-GB" sz="2400" dirty="0"/>
              <a:t>Problems with this list of factors?</a:t>
            </a:r>
          </a:p>
          <a:p>
            <a:pPr marL="0" indent="0">
              <a:buNone/>
            </a:pPr>
            <a:r>
              <a:rPr lang="en-GB" sz="2400" dirty="0"/>
              <a:t>Ownership of land and capital</a:t>
            </a:r>
          </a:p>
          <a:p>
            <a:pPr marL="0" indent="0">
              <a:buNone/>
            </a:pPr>
            <a:r>
              <a:rPr lang="en-GB" sz="2400" dirty="0"/>
              <a:t>Appropriation and expropriation</a:t>
            </a:r>
          </a:p>
          <a:p>
            <a:pPr marL="0" indent="0">
              <a:buNone/>
            </a:pPr>
            <a:r>
              <a:rPr lang="en-GB" sz="2400" dirty="0"/>
              <a:t>Accumulation of capital</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2" descr="Factors of production">
            <a:extLst>
              <a:ext uri="{FF2B5EF4-FFF2-40B4-BE49-F238E27FC236}">
                <a16:creationId xmlns:a16="http://schemas.microsoft.com/office/drawing/2014/main" id="{33A2F29F-4665-25F5-3840-12FF908E2D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3656" y="459860"/>
            <a:ext cx="4251694" cy="3449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869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D543-729C-98E8-4684-F2CB613179A5}"/>
              </a:ext>
            </a:extLst>
          </p:cNvPr>
          <p:cNvSpPr>
            <a:spLocks noGrp="1"/>
          </p:cNvSpPr>
          <p:nvPr>
            <p:ph type="title"/>
          </p:nvPr>
        </p:nvSpPr>
        <p:spPr/>
        <p:txBody>
          <a:bodyPr/>
          <a:lstStyle/>
          <a:p>
            <a:r>
              <a:rPr lang="en-GB" sz="2800" b="1" dirty="0">
                <a:latin typeface="+mn-lt"/>
              </a:rPr>
              <a:t>Factors of production:</a:t>
            </a:r>
            <a:br>
              <a:rPr lang="en-GB" sz="2800" b="1" dirty="0">
                <a:latin typeface="+mn-lt"/>
              </a:rPr>
            </a:br>
            <a:r>
              <a:rPr lang="en-GB" sz="2800" b="1" dirty="0">
                <a:latin typeface="+mn-lt"/>
              </a:rPr>
              <a:t>A closer look at </a:t>
            </a:r>
            <a:r>
              <a:rPr lang="en-GB" sz="6000" b="1" dirty="0">
                <a:latin typeface="+mn-lt"/>
              </a:rPr>
              <a:t>Land</a:t>
            </a:r>
          </a:p>
        </p:txBody>
      </p:sp>
      <p:pic>
        <p:nvPicPr>
          <p:cNvPr id="1026" name="Picture 2" descr="African round hut - Wikipedia">
            <a:extLst>
              <a:ext uri="{FF2B5EF4-FFF2-40B4-BE49-F238E27FC236}">
                <a16:creationId xmlns:a16="http://schemas.microsoft.com/office/drawing/2014/main" id="{CFFF15B2-A6A7-6C2D-2622-1C195622DF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93417" y="661989"/>
            <a:ext cx="3979108" cy="376713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and Management | Rolta">
            <a:extLst>
              <a:ext uri="{FF2B5EF4-FFF2-40B4-BE49-F238E27FC236}">
                <a16:creationId xmlns:a16="http://schemas.microsoft.com/office/drawing/2014/main" id="{83712400-21EA-BA3B-D2F3-6FDAE004A6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3417" y="4586286"/>
            <a:ext cx="3914775" cy="11620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rban Land Use and Models | Teaching Resources">
            <a:extLst>
              <a:ext uri="{FF2B5EF4-FFF2-40B4-BE49-F238E27FC236}">
                <a16:creationId xmlns:a16="http://schemas.microsoft.com/office/drawing/2014/main" id="{B0A2A8B6-3E69-EDE3-6EB1-A1CD867034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225" y="2794630"/>
            <a:ext cx="3943350" cy="2953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51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66CBA-039C-C501-0636-7FEFFE4612B9}"/>
              </a:ext>
            </a:extLst>
          </p:cNvPr>
          <p:cNvSpPr>
            <a:spLocks noGrp="1"/>
          </p:cNvSpPr>
          <p:nvPr>
            <p:ph type="title"/>
          </p:nvPr>
        </p:nvSpPr>
        <p:spPr/>
        <p:txBody>
          <a:bodyPr>
            <a:normAutofit fontScale="90000"/>
          </a:bodyPr>
          <a:lstStyle/>
          <a:p>
            <a:r>
              <a:rPr lang="en-GB" sz="3100" b="1" dirty="0">
                <a:latin typeface="+mn-lt"/>
              </a:rPr>
              <a:t>Factors of production:</a:t>
            </a:r>
            <a:br>
              <a:rPr lang="en-GB" sz="3100" b="1" dirty="0">
                <a:latin typeface="+mn-lt"/>
              </a:rPr>
            </a:br>
            <a:r>
              <a:rPr lang="en-GB" sz="3100" b="1" dirty="0">
                <a:latin typeface="+mn-lt"/>
              </a:rPr>
              <a:t>A closer look at </a:t>
            </a:r>
            <a:r>
              <a:rPr lang="en-GB" sz="6000" b="1" dirty="0">
                <a:latin typeface="+mn-lt"/>
              </a:rPr>
              <a:t>Capital</a:t>
            </a:r>
            <a:endParaRPr lang="en-GB" sz="6000" dirty="0"/>
          </a:p>
        </p:txBody>
      </p:sp>
      <p:pic>
        <p:nvPicPr>
          <p:cNvPr id="2052" name="Picture 4" descr="The Way We Were: When cotton was king and Manchester led Industrial  Revolution - Manchester Evening News">
            <a:extLst>
              <a:ext uri="{FF2B5EF4-FFF2-40B4-BE49-F238E27FC236}">
                <a16:creationId xmlns:a16="http://schemas.microsoft.com/office/drawing/2014/main" id="{D8513A0F-254E-31AF-0F76-F5D83103FF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6414" y="543719"/>
            <a:ext cx="2955542" cy="295554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nufacturers Shift Work From China to Avoid Tariffs">
            <a:extLst>
              <a:ext uri="{FF2B5EF4-FFF2-40B4-BE49-F238E27FC236}">
                <a16:creationId xmlns:a16="http://schemas.microsoft.com/office/drawing/2014/main" id="{2E5A437E-B949-8019-0C39-55397787F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5032" y="3683000"/>
            <a:ext cx="4644910" cy="260984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sh History Month: The lower Swansea Valley - Wales Online">
            <a:extLst>
              <a:ext uri="{FF2B5EF4-FFF2-40B4-BE49-F238E27FC236}">
                <a16:creationId xmlns:a16="http://schemas.microsoft.com/office/drawing/2014/main" id="{EE4D7D90-7979-70DB-1918-8B9FC63710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769" y="2286397"/>
            <a:ext cx="3434053" cy="2285206"/>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orking Night Shifts Could Be Killing You - Here's Why | World Economic  Forum">
            <a:extLst>
              <a:ext uri="{FF2B5EF4-FFF2-40B4-BE49-F238E27FC236}">
                <a16:creationId xmlns:a16="http://schemas.microsoft.com/office/drawing/2014/main" id="{F5D513B6-5810-983E-2502-153C4BB89AF5}"/>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881062" y="4892674"/>
            <a:ext cx="3257550" cy="1400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693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58576-B04F-0E84-8A3D-89A932A2A43A}"/>
              </a:ext>
            </a:extLst>
          </p:cNvPr>
          <p:cNvSpPr>
            <a:spLocks noGrp="1"/>
          </p:cNvSpPr>
          <p:nvPr>
            <p:ph type="title"/>
          </p:nvPr>
        </p:nvSpPr>
        <p:spPr/>
        <p:txBody>
          <a:bodyPr>
            <a:normAutofit fontScale="90000"/>
          </a:bodyPr>
          <a:lstStyle/>
          <a:p>
            <a:r>
              <a:rPr lang="en-GB" sz="3100" b="1" dirty="0">
                <a:latin typeface="+mn-lt"/>
              </a:rPr>
              <a:t>Factors of production:</a:t>
            </a:r>
            <a:br>
              <a:rPr lang="en-GB" sz="3100" b="1" dirty="0">
                <a:latin typeface="+mn-lt"/>
              </a:rPr>
            </a:br>
            <a:r>
              <a:rPr lang="en-GB" sz="3100" b="1" dirty="0">
                <a:latin typeface="+mn-lt"/>
              </a:rPr>
              <a:t>A closer look at </a:t>
            </a:r>
            <a:r>
              <a:rPr lang="en-GB" sz="8800" b="1" dirty="0">
                <a:latin typeface="+mn-lt"/>
              </a:rPr>
              <a:t>Labour</a:t>
            </a:r>
            <a:endParaRPr lang="en-GB" dirty="0"/>
          </a:p>
        </p:txBody>
      </p:sp>
      <p:pic>
        <p:nvPicPr>
          <p:cNvPr id="3074" name="Picture 2" descr="Working Conditions in the Industrial Revolution - HISTORY CRUNCH - History  Articles, Biographies, Infographics, Resources and More">
            <a:extLst>
              <a:ext uri="{FF2B5EF4-FFF2-40B4-BE49-F238E27FC236}">
                <a16:creationId xmlns:a16="http://schemas.microsoft.com/office/drawing/2014/main" id="{7D9AF6DD-5CFF-54FC-1C15-00B51D499E0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97221" y="1790701"/>
            <a:ext cx="2533650" cy="180975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Children that Lived Through the Industrial Revolution – Foundations of  Western Culture:">
            <a:extLst>
              <a:ext uri="{FF2B5EF4-FFF2-40B4-BE49-F238E27FC236}">
                <a16:creationId xmlns:a16="http://schemas.microsoft.com/office/drawing/2014/main" id="{97DD726C-51E1-23CE-C845-4E2B1EA69B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7425" y="459979"/>
            <a:ext cx="2543175" cy="18002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Eight-hour day - Wikipedia">
            <a:extLst>
              <a:ext uri="{FF2B5EF4-FFF2-40B4-BE49-F238E27FC236}">
                <a16:creationId xmlns:a16="http://schemas.microsoft.com/office/drawing/2014/main" id="{D0441AD4-72E1-37A0-4A45-AE33B6A373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619" y="3804805"/>
            <a:ext cx="2095500" cy="132397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Eight-hour day - Wikipedia">
            <a:extLst>
              <a:ext uri="{FF2B5EF4-FFF2-40B4-BE49-F238E27FC236}">
                <a16:creationId xmlns:a16="http://schemas.microsoft.com/office/drawing/2014/main" id="{6ACD9CFE-3890-7708-B045-25C9AEBCEF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8650" y="1690689"/>
            <a:ext cx="2095500" cy="200977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British nurses launch historic strike, as pay and staffing crises threaten  the NHS | CNN Business">
            <a:extLst>
              <a:ext uri="{FF2B5EF4-FFF2-40B4-BE49-F238E27FC236}">
                <a16:creationId xmlns:a16="http://schemas.microsoft.com/office/drawing/2014/main" id="{26930630-71F8-5163-D06A-F15BCAB5F2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11972" y="3249844"/>
            <a:ext cx="3103378" cy="2065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8437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2152C-0A7C-5D9A-68FD-BB5690DADAC5}"/>
              </a:ext>
            </a:extLst>
          </p:cNvPr>
          <p:cNvSpPr>
            <a:spLocks noGrp="1"/>
          </p:cNvSpPr>
          <p:nvPr>
            <p:ph type="title"/>
          </p:nvPr>
        </p:nvSpPr>
        <p:spPr/>
        <p:txBody>
          <a:bodyPr>
            <a:normAutofit fontScale="90000"/>
          </a:bodyPr>
          <a:lstStyle/>
          <a:p>
            <a:r>
              <a:rPr lang="en-GB" sz="3100" b="1" dirty="0">
                <a:latin typeface="+mn-lt"/>
              </a:rPr>
              <a:t>Factors of production:</a:t>
            </a:r>
            <a:br>
              <a:rPr lang="en-GB" sz="3100" b="1" dirty="0">
                <a:latin typeface="+mn-lt"/>
              </a:rPr>
            </a:br>
            <a:r>
              <a:rPr lang="en-GB" sz="3100" b="1" dirty="0">
                <a:latin typeface="+mn-lt"/>
              </a:rPr>
              <a:t>A closer look at </a:t>
            </a:r>
            <a:r>
              <a:rPr lang="en-GB" sz="6000" b="1" dirty="0">
                <a:latin typeface="+mn-lt"/>
              </a:rPr>
              <a:t>Enterprise</a:t>
            </a:r>
            <a:endParaRPr lang="en-GB" sz="6000" dirty="0"/>
          </a:p>
        </p:txBody>
      </p:sp>
      <p:pic>
        <p:nvPicPr>
          <p:cNvPr id="4098" name="Picture 2" descr="Research and Development (R&amp;D) Definition, Types, and Importance">
            <a:extLst>
              <a:ext uri="{FF2B5EF4-FFF2-40B4-BE49-F238E27FC236}">
                <a16:creationId xmlns:a16="http://schemas.microsoft.com/office/drawing/2014/main" id="{3B701D22-52CE-44C2-49F1-456973A170B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80606" y="3163093"/>
            <a:ext cx="3772806" cy="251063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Private Investors: Types, How &amp; Where to Find Them?">
            <a:extLst>
              <a:ext uri="{FF2B5EF4-FFF2-40B4-BE49-F238E27FC236}">
                <a16:creationId xmlns:a16="http://schemas.microsoft.com/office/drawing/2014/main" id="{FA876DEF-999D-E791-F573-40AFCF67D5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1" y="4001293"/>
            <a:ext cx="2867025" cy="15906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he Inventors of Things. Inventors live forever. They must be… | by Teodor  Vasile | Medium">
            <a:extLst>
              <a:ext uri="{FF2B5EF4-FFF2-40B4-BE49-F238E27FC236}">
                <a16:creationId xmlns:a16="http://schemas.microsoft.com/office/drawing/2014/main" id="{7B69B881-FFB9-84D9-A106-C68CCA8B54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1" y="1985170"/>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Public Investment Management Reference Guide (International development in  practice): Amazon.co.uk: Jay-Hyung Kim (author), Jonas Alp Fallov (author),  Simon Groom (author) &amp; Martin Darcy (author): 9781464815294: Books">
            <a:extLst>
              <a:ext uri="{FF2B5EF4-FFF2-40B4-BE49-F238E27FC236}">
                <a16:creationId xmlns:a16="http://schemas.microsoft.com/office/drawing/2014/main" id="{C7F78810-B39F-C873-6436-C41734264A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1749" y="476251"/>
            <a:ext cx="1885950" cy="2428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936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12D66-45D9-8865-ABA1-1BCE9C61BA87}"/>
              </a:ext>
            </a:extLst>
          </p:cNvPr>
          <p:cNvSpPr>
            <a:spLocks noGrp="1"/>
          </p:cNvSpPr>
          <p:nvPr>
            <p:ph type="title"/>
          </p:nvPr>
        </p:nvSpPr>
        <p:spPr/>
        <p:txBody>
          <a:bodyPr/>
          <a:lstStyle/>
          <a:p>
            <a:r>
              <a:rPr lang="en-GB" b="1" dirty="0">
                <a:latin typeface="+mn-lt"/>
              </a:rPr>
              <a:t>Factors of Production – an alternative view</a:t>
            </a:r>
          </a:p>
        </p:txBody>
      </p:sp>
      <p:sp>
        <p:nvSpPr>
          <p:cNvPr id="3" name="Content Placeholder 2">
            <a:extLst>
              <a:ext uri="{FF2B5EF4-FFF2-40B4-BE49-F238E27FC236}">
                <a16:creationId xmlns:a16="http://schemas.microsoft.com/office/drawing/2014/main" id="{B9778482-9726-5A05-B10C-CBF50661DC70}"/>
              </a:ext>
            </a:extLst>
          </p:cNvPr>
          <p:cNvSpPr>
            <a:spLocks noGrp="1"/>
          </p:cNvSpPr>
          <p:nvPr>
            <p:ph idx="1"/>
          </p:nvPr>
        </p:nvSpPr>
        <p:spPr/>
        <p:txBody>
          <a:bodyPr/>
          <a:lstStyle/>
          <a:p>
            <a:pPr marL="0" indent="0">
              <a:buNone/>
            </a:pPr>
            <a:r>
              <a:rPr lang="en-GB" dirty="0"/>
              <a:t>Taking a long view of human history…</a:t>
            </a:r>
          </a:p>
          <a:p>
            <a:pPr marL="0" indent="0">
              <a:buNone/>
            </a:pPr>
            <a:r>
              <a:rPr lang="en-GB" dirty="0"/>
              <a:t>Land (and ownership of land) </a:t>
            </a:r>
          </a:p>
          <a:p>
            <a:pPr marL="0" indent="0">
              <a:buNone/>
            </a:pPr>
            <a:r>
              <a:rPr lang="en-GB" dirty="0"/>
              <a:t>Access to land and land reform</a:t>
            </a:r>
          </a:p>
          <a:p>
            <a:pPr marL="0" indent="0">
              <a:buNone/>
            </a:pPr>
            <a:r>
              <a:rPr lang="en-GB" dirty="0"/>
              <a:t>Property in general</a:t>
            </a:r>
          </a:p>
          <a:p>
            <a:pPr marL="0" indent="0">
              <a:buNone/>
            </a:pPr>
            <a:r>
              <a:rPr lang="en-GB" dirty="0"/>
              <a:t>Labour – or just communities</a:t>
            </a:r>
          </a:p>
          <a:p>
            <a:pPr marL="0" indent="0">
              <a:buNone/>
            </a:pPr>
            <a:r>
              <a:rPr lang="en-GB" dirty="0"/>
              <a:t>Commons and communal assets – in the past and in the present (e.g. communal lands in </a:t>
            </a:r>
            <a:r>
              <a:rPr lang="en-GB"/>
              <a:t>Kenya and Zimbabwe</a:t>
            </a:r>
            <a:r>
              <a:rPr lang="en-GB" dirty="0"/>
              <a:t>)</a:t>
            </a:r>
          </a:p>
        </p:txBody>
      </p:sp>
    </p:spTree>
    <p:extLst>
      <p:ext uri="{BB962C8B-B14F-4D97-AF65-F5344CB8AC3E}">
        <p14:creationId xmlns:p14="http://schemas.microsoft.com/office/powerpoint/2010/main" val="785123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886B1-0A5E-D782-9738-7FEBC7909E79}"/>
              </a:ext>
            </a:extLst>
          </p:cNvPr>
          <p:cNvSpPr>
            <a:spLocks noGrp="1"/>
          </p:cNvSpPr>
          <p:nvPr>
            <p:ph type="title"/>
          </p:nvPr>
        </p:nvSpPr>
        <p:spPr/>
        <p:txBody>
          <a:bodyPr/>
          <a:lstStyle/>
          <a:p>
            <a:r>
              <a:rPr lang="en-GB" b="1" dirty="0">
                <a:latin typeface="+mn-lt"/>
              </a:rPr>
              <a:t>Recommended Reading</a:t>
            </a:r>
          </a:p>
        </p:txBody>
      </p:sp>
      <p:sp>
        <p:nvSpPr>
          <p:cNvPr id="3" name="Content Placeholder 2">
            <a:extLst>
              <a:ext uri="{FF2B5EF4-FFF2-40B4-BE49-F238E27FC236}">
                <a16:creationId xmlns:a16="http://schemas.microsoft.com/office/drawing/2014/main" id="{D6F19F13-B8BF-4BE7-86E8-525018E32336}"/>
              </a:ext>
            </a:extLst>
          </p:cNvPr>
          <p:cNvSpPr>
            <a:spLocks noGrp="1"/>
          </p:cNvSpPr>
          <p:nvPr>
            <p:ph idx="1"/>
          </p:nvPr>
        </p:nvSpPr>
        <p:spPr/>
        <p:txBody>
          <a:bodyPr>
            <a:normAutofit lnSpcReduction="10000"/>
          </a:bodyPr>
          <a:lstStyle/>
          <a:p>
            <a:pPr marL="0" indent="0">
              <a:buNone/>
            </a:pPr>
            <a:r>
              <a:rPr lang="en-GB" sz="2000" dirty="0"/>
              <a:t>Cato, M.S. and North, P. (2015) ‘Rethinking the Factors of Production for a World of Common Ownership and Sustainability: Europe and Latin America Compared’ in </a:t>
            </a:r>
            <a:r>
              <a:rPr lang="en-GB" sz="2000" i="1" dirty="0"/>
              <a:t>Review of Radical Political Economics </a:t>
            </a:r>
            <a:r>
              <a:rPr lang="en-GB" sz="2000" dirty="0"/>
              <a:t>2016, Vol. 48 (1) p. 36-52</a:t>
            </a:r>
          </a:p>
          <a:p>
            <a:pPr marL="0" indent="0">
              <a:buNone/>
            </a:pPr>
            <a:r>
              <a:rPr lang="en-GB" sz="2000" b="1" dirty="0"/>
              <a:t>Includes a discussion on Co-operatives and Workers’ Co-operatives</a:t>
            </a:r>
          </a:p>
          <a:p>
            <a:pPr marL="0" indent="0">
              <a:buNone/>
            </a:pPr>
            <a:endParaRPr lang="en-GB" sz="2000" dirty="0"/>
          </a:p>
          <a:p>
            <a:pPr marL="0" indent="0">
              <a:buNone/>
            </a:pPr>
            <a:r>
              <a:rPr lang="en-GB" sz="2000" dirty="0"/>
              <a:t>Some other issues for further study:</a:t>
            </a:r>
          </a:p>
          <a:p>
            <a:pPr marL="0" indent="0" algn="l" fontAlgn="base">
              <a:buNone/>
            </a:pPr>
            <a:endParaRPr lang="en-GB" sz="1400" b="0" i="0" dirty="0">
              <a:solidFill>
                <a:srgbClr val="000000"/>
              </a:solidFill>
              <a:effectLst/>
              <a:latin typeface="Helvetica Neue"/>
            </a:endParaRPr>
          </a:p>
          <a:p>
            <a:pPr marL="0" indent="0" algn="l" fontAlgn="base">
              <a:buNone/>
            </a:pPr>
            <a:endParaRPr lang="en-GB" sz="1400" dirty="0">
              <a:solidFill>
                <a:srgbClr val="000000"/>
              </a:solidFill>
              <a:latin typeface="Helvetica Neue"/>
            </a:endParaRPr>
          </a:p>
          <a:p>
            <a:pPr marL="0" indent="0" algn="l" fontAlgn="base">
              <a:buNone/>
            </a:pPr>
            <a:r>
              <a:rPr lang="en-GB" sz="1400" b="0" i="0" dirty="0">
                <a:solidFill>
                  <a:srgbClr val="000000"/>
                </a:solidFill>
                <a:effectLst/>
                <a:latin typeface="Helvetica Neue"/>
              </a:rPr>
              <a:t>Prof Mariana </a:t>
            </a:r>
            <a:r>
              <a:rPr lang="en-GB" sz="1400" b="0" i="0" dirty="0" err="1">
                <a:solidFill>
                  <a:srgbClr val="000000"/>
                </a:solidFill>
                <a:effectLst/>
                <a:latin typeface="Helvetica Neue"/>
              </a:rPr>
              <a:t>Mazzucato</a:t>
            </a:r>
            <a:endParaRPr lang="en-GB" sz="1400" b="0" i="0" dirty="0">
              <a:solidFill>
                <a:srgbClr val="000000"/>
              </a:solidFill>
              <a:effectLst/>
              <a:latin typeface="Helvetica Neue"/>
            </a:endParaRPr>
          </a:p>
          <a:p>
            <a:pPr marL="0" indent="0" algn="l" fontAlgn="base">
              <a:buNone/>
            </a:pPr>
            <a:r>
              <a:rPr lang="en-GB" sz="1400" b="1" i="0" dirty="0">
                <a:solidFill>
                  <a:srgbClr val="000000"/>
                </a:solidFill>
                <a:effectLst/>
                <a:latin typeface="Helvetica Neue"/>
              </a:rPr>
              <a:t>Professor in the Economics of Innovation and Public Purpose</a:t>
            </a:r>
            <a:endParaRPr lang="en-GB" sz="1400" b="0" i="0" dirty="0">
              <a:solidFill>
                <a:srgbClr val="000000"/>
              </a:solidFill>
              <a:effectLst/>
              <a:latin typeface="Helvetica Neue"/>
            </a:endParaRPr>
          </a:p>
          <a:p>
            <a:pPr marL="0" indent="0" algn="l" fontAlgn="base">
              <a:buNone/>
            </a:pPr>
            <a:r>
              <a:rPr lang="en-GB" sz="1400" b="0" i="0" dirty="0">
                <a:solidFill>
                  <a:srgbClr val="000000"/>
                </a:solidFill>
                <a:effectLst/>
                <a:latin typeface="Helvetica Neue"/>
              </a:rPr>
              <a:t>Institute for Innovation and Public Purpose</a:t>
            </a:r>
          </a:p>
          <a:p>
            <a:pPr marL="0" indent="0">
              <a:buNone/>
            </a:pPr>
            <a:r>
              <a:rPr lang="en-GB" sz="2000" dirty="0">
                <a:hlinkClick r:id="rId2"/>
              </a:rPr>
              <a:t>https://www.ucl.ac.uk/bartlett/public-purpose/people/mariana-mazzucato</a:t>
            </a:r>
            <a:endParaRPr lang="en-GB" sz="2000" dirty="0"/>
          </a:p>
          <a:p>
            <a:pPr marL="0" indent="0">
              <a:buNone/>
            </a:pPr>
            <a:endParaRPr lang="en-GB" sz="2000" dirty="0"/>
          </a:p>
        </p:txBody>
      </p:sp>
      <p:pic>
        <p:nvPicPr>
          <p:cNvPr id="5122" name="Picture 2" descr="Prof Mariana Mazzucato">
            <a:extLst>
              <a:ext uri="{FF2B5EF4-FFF2-40B4-BE49-F238E27FC236}">
                <a16:creationId xmlns:a16="http://schemas.microsoft.com/office/drawing/2014/main" id="{4FB698BB-CE58-1DF8-84F2-468EA6CEB5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2687" y="3339702"/>
            <a:ext cx="1595438" cy="1994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57618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152</TotalTime>
  <Words>341</Words>
  <Application>Microsoft Office PowerPoint</Application>
  <PresentationFormat>On-screen Show (4:3)</PresentationFormat>
  <Paragraphs>46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-apple-system</vt:lpstr>
      <vt:lpstr>Helvetica Neue</vt:lpstr>
      <vt:lpstr>Arial</vt:lpstr>
      <vt:lpstr>Calibri</vt:lpstr>
      <vt:lpstr>Calibri Light</vt:lpstr>
      <vt:lpstr>Office Theme</vt:lpstr>
      <vt:lpstr>HPAN5041/6041 Economic Anthropology and Past Societies Economic Factors of  Production: the conventional view and a re-assessment</vt:lpstr>
      <vt:lpstr>Factors of  Production</vt:lpstr>
      <vt:lpstr>Factors of production: A closer look at Land</vt:lpstr>
      <vt:lpstr>Factors of production: A closer look at Capital</vt:lpstr>
      <vt:lpstr>Factors of production: A closer look at Labour</vt:lpstr>
      <vt:lpstr>Factors of production: A closer look at Enterprise</vt:lpstr>
      <vt:lpstr>Factors of Production – an alternative view</vt:lpstr>
      <vt:lpstr>Recommended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6</cp:revision>
  <dcterms:created xsi:type="dcterms:W3CDTF">2023-01-02T11:26:16Z</dcterms:created>
  <dcterms:modified xsi:type="dcterms:W3CDTF">2023-01-24T09:34:13Z</dcterms:modified>
</cp:coreProperties>
</file>