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700" r:id="rId1"/>
  </p:sldMasterIdLst>
  <p:notesMasterIdLst>
    <p:notesMasterId r:id="rId14"/>
  </p:notes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9144000" cy="5143500" type="screen16x9"/>
  <p:notesSz cx="6858000" cy="9144000"/>
  <p:embeddedFontLst>
    <p:embeddedFont>
      <p:font typeface="Lato" panose="020F0502020204030203" pitchFamily="34" charset="0"/>
      <p:regular r:id="rId15"/>
      <p:bold r:id="rId16"/>
      <p:italic r:id="rId17"/>
      <p:boldItalic r:id="rId18"/>
    </p:embeddedFont>
    <p:embeddedFont>
      <p:font typeface="Trebuchet MS" panose="020B0603020202020204" pitchFamily="34" charset="0"/>
      <p:regular r:id="rId19"/>
      <p:bold r:id="rId20"/>
      <p:italic r:id="rId21"/>
      <p:boldItalic r:id="rId22"/>
    </p:embeddedFont>
    <p:embeddedFont>
      <p:font typeface="Wingdings 3" panose="05040102010807070707" pitchFamily="18" charset="2"/>
      <p:regular r:id="rId2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024" autoAdjust="0"/>
  </p:normalViewPr>
  <p:slideViewPr>
    <p:cSldViewPr snapToGrid="0">
      <p:cViewPr varScale="1">
        <p:scale>
          <a:sx n="99" d="100"/>
          <a:sy n="99" d="100"/>
        </p:scale>
        <p:origin x="274" y="91"/>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2b48284b99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2b48284b99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rPr>
              <a:t>The primary aim of this presentation will be to explore the role of big data analytics on enhancing the operational efficiency of an organisation within the hospitality sector and enhance the user experience. Moreover, this report will further analyse the usability of big data analytics and analyse its strengths and limitations. </a:t>
            </a:r>
            <a:endParaRPr sz="120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2b48284b99e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2b48284b99e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800" b="0" i="0" u="none" strike="noStrike" dirty="0">
                <a:solidFill>
                  <a:srgbClr val="0000FF"/>
                </a:solidFill>
                <a:effectLst/>
                <a:latin typeface="Arial" panose="020B0604020202020204" pitchFamily="34" charset="0"/>
              </a:rPr>
              <a:t>Big data has tended to have evolved through ages and has transformed the entire outlook of every industry. However, the one industry which has gained huge advantages due to big data analytics is the hospitality industry which has been understood under the theoretical framework of Technology Acceptance Model. It has put forth the point that the evolving patterns and preferences of customers can be understood with this theory along with the culmination of big data. This has levied a huge inspirational pathway for enhancing consumer's experience by being able to analyse their changing preferences. On the other hand, it is with the enhancement of TAM that the organisations can gain huge profit for operating in this data-driven environment and streamline customer's confidence and strengthen their operational facility.</a:t>
            </a:r>
            <a:endParaRPr sz="1200" dirty="0">
              <a:solidFill>
                <a:schemeClr val="dk1"/>
              </a:solidFill>
            </a:endParaRPr>
          </a:p>
          <a:p>
            <a:pPr marL="0" lvl="0" indent="0" algn="just" rtl="0">
              <a:spcBef>
                <a:spcPts val="0"/>
              </a:spcBef>
              <a:spcAft>
                <a:spcPts val="0"/>
              </a:spcAft>
              <a:buNone/>
            </a:pPr>
            <a:endParaRPr sz="120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2b48284b99e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2b48284b99e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TAM model could be distributed into varied segments comprising the Ease of Use, Utilitarian Purposes, External Variables, Attitude towards the technologies, Behavioural Intentions, and Technological Usage. These stages help in curating the usability of the technologies and cultivate a work environment that relies on data and insights. Moreover, the use of the TAM model helps in fostering a sense of collaboration among the organisation and their prominent stakeholders. The usability of the TAM model helps in outlining the training procurement of these technological tools and gain information of the customer preferences and remain competitive within the competitive business environment. </a:t>
            </a:r>
            <a:endParaRPr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2b48284b99e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2b48284b99e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800"/>
              </a:spcAft>
              <a:buClr>
                <a:schemeClr val="dk1"/>
              </a:buClr>
              <a:buSzPts val="1100"/>
              <a:buFont typeface="Arial"/>
              <a:buNone/>
            </a:pPr>
            <a:r>
              <a:rPr lang="en" sz="1200">
                <a:solidFill>
                  <a:schemeClr val="dk1"/>
                </a:solidFill>
              </a:rPr>
              <a:t>The aspects of revenue management acts as a transformative force for the organisations underlying within the hospitality industry. Revenue management, through the integration of big data analytics could help in gaining insights of the competitors of an organisation in aspects of streamlining the operational costs and pricing strategies. Moreover, it helps in gaining accessibility to the optimisation of resources and inventory, catering to the forecasting of demand. </a:t>
            </a:r>
            <a:endParaRPr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2b48284b99e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2b48284b99e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Through the integration of big data analytics, the organisation has strategically positioned itself within the highly competitive UK business environment. The organisation utilises a data-driven approach to ensure competitiveness and responds to the fluctuations of the market effectively. The organisation caters to the market dynamics through the utilisation of data-driven insights of the competitive prices and follow the booking insights of the organisation as well as their competitors.</a:t>
            </a:r>
            <a:endParaRPr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2b48284b99e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2b48284b99e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800"/>
              </a:spcAft>
              <a:buClr>
                <a:schemeClr val="dk1"/>
              </a:buClr>
              <a:buSzPts val="1100"/>
              <a:buFont typeface="Arial"/>
              <a:buNone/>
            </a:pPr>
            <a:r>
              <a:rPr lang="en" sz="1200">
                <a:solidFill>
                  <a:schemeClr val="dk1"/>
                </a:solidFill>
              </a:rPr>
              <a:t>The implementation of new technologies within an organisational infrastructure poses myriad strengths and weaknesses. One of the strengths for implementation of big data analytics is its agility to react effectively to the dynamic shifts of the market. Moreover, implementing big data analytics tools helps to improvise on their pricing strategies and optimise their profitability. Moreover, it has been observed that its implementation poses significant threats to the issues of data theft and security breaches. </a:t>
            </a:r>
            <a:endParaRPr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2b48284b99e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2b48284b99e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For mitigating the complexities of integrating big data analytics within the operational procedure of an organisation, effective training facilities should be provided for enabling a positive approach to the adaptation of the data analytical tools within the work environment. Moreover, through the establishment of data governance protocols, the organisation could gain information on varied integrated data set and safeguard the organisational network from a series of data breaches. Moreover, through fostering a collaborative approach within the organisation and the stakeholders, the strategy would help in establishing a healthy work environment and safeguard the organisation with the potential threats.</a:t>
            </a:r>
            <a:endParaRPr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2b48284b99e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2b48284b99e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Therefore, this presentation has dealt with highlighting the benefits of implementing Big data in the hospitality industry. This is one such innovation that has brought huge added benefits to the holistic industry, thus enhancing not just their organisational performance but analysing the diverse client needs. Furthermore, a theory named Technology Acceptance Model has been applied which underpins the strategic approach of implementing Big data in the hospitality and tourism industry.</a:t>
            </a:r>
            <a:endParaRPr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2b48284b99e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2b48284b99e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2b48284b99e_0_1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2b48284b99e_0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11983442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08366333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16022970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2/26/2024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2246139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2/26/2024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94020201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2/26/2024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86778518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2/26/2024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190684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2/26/2024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51323288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2/26/2024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48386470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75774373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216268597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43378750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2987528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96233766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40920974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2/26/2024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766499380"/>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ection header" type="secHead">
  <p:cSld name="1_Section header">
    <p:bg>
      <p:bgPr>
        <a:solidFill>
          <a:schemeClr val="dk1"/>
        </a:solidFill>
        <a:effectLst/>
      </p:bgPr>
    </p:bg>
    <p:spTree>
      <p:nvGrpSpPr>
        <p:cNvPr id="1" name="Shape 15"/>
        <p:cNvGrpSpPr/>
        <p:nvPr/>
      </p:nvGrpSpPr>
      <p:grpSpPr>
        <a:xfrm>
          <a:off x="0" y="0"/>
          <a:ext cx="0" cy="0"/>
          <a:chOff x="0" y="0"/>
          <a:chExt cx="0" cy="0"/>
        </a:xfrm>
      </p:grpSpPr>
      <p:sp>
        <p:nvSpPr>
          <p:cNvPr id="16" name="Google Shape;16;p3"/>
          <p:cNvSpPr txBox="1">
            <a:spLocks noGrp="1"/>
          </p:cNvSpPr>
          <p:nvPr>
            <p:ph type="title"/>
          </p:nvPr>
        </p:nvSpPr>
        <p:spPr>
          <a:xfrm>
            <a:off x="509550" y="1423875"/>
            <a:ext cx="8124900" cy="17982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17" name="Google Shape;17;p3"/>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8754449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8"/>
        <p:cNvGrpSpPr/>
        <p:nvPr/>
      </p:nvGrpSpPr>
      <p:grpSpPr>
        <a:xfrm>
          <a:off x="0" y="0"/>
          <a:ext cx="0" cy="0"/>
          <a:chOff x="0" y="0"/>
          <a:chExt cx="0" cy="0"/>
        </a:xfrm>
      </p:grpSpPr>
      <p:sp>
        <p:nvSpPr>
          <p:cNvPr id="20" name="Google Shape;20;p4"/>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1" name="Google Shape;21;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966439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4AAD347D-5ACD-4C99-B74B-A9C85AD731AF}" type="datetimeFigureOut">
              <a:rPr lang="en-US" smtClean="0"/>
              <a:t>2/26/2024</a:t>
            </a:fld>
            <a:endParaRPr lang="en-US" dirty="0"/>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3990366"/>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 id="2147483714" r:id="rId14"/>
    <p:sldLayoutId id="2147483715" r:id="rId15"/>
    <p:sldLayoutId id="2147483716" r:id="rId16"/>
    <p:sldLayoutId id="2147483717" r:id="rId17"/>
    <p:sldLayoutId id="2147483718" r:id="rId18"/>
  </p:sldLayoutIdLst>
  <p:hf sldNum="0"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6350"/>
            <a:ext cx="9144001" cy="5149850"/>
            <a:chOff x="0" y="-8467"/>
            <a:chExt cx="12192000" cy="6866467"/>
          </a:xfrm>
        </p:grpSpPr>
        <p:cxnSp>
          <p:nvCxnSpPr>
            <p:cNvPr id="8" name="Straight Connector 7">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9" name="Rectangle 18">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6225" y="0"/>
            <a:ext cx="914400" cy="51435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0381" y="2761059"/>
            <a:ext cx="3572668" cy="2382441"/>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4073" y="-6350"/>
            <a:ext cx="2255511" cy="5149850"/>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0547" y="-6350"/>
            <a:ext cx="1941419" cy="5149850"/>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Isosceles Triangle 5">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215" y="2286000"/>
            <a:ext cx="2444751" cy="28575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841" y="-6350"/>
            <a:ext cx="2140744" cy="514985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36715" y="2692400"/>
            <a:ext cx="1362869" cy="2451100"/>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Freeform: Shape 34">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62215" y="-6350"/>
            <a:ext cx="6881785" cy="5149850"/>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988F9-DEB3-0FB8-B0A0-D85086869BAD}"/>
              </a:ext>
            </a:extLst>
          </p:cNvPr>
          <p:cNvSpPr>
            <a:spLocks noGrp="1"/>
          </p:cNvSpPr>
          <p:nvPr>
            <p:ph type="title"/>
          </p:nvPr>
        </p:nvSpPr>
        <p:spPr>
          <a:xfrm>
            <a:off x="-108488" y="-92990"/>
            <a:ext cx="8643410" cy="4649492"/>
          </a:xfrm>
        </p:spPr>
        <p:txBody>
          <a:bodyPr vert="horz" lIns="91440" tIns="45720" rIns="91440" bIns="45720" rtlCol="0" anchor="b">
            <a:noAutofit/>
          </a:bodyPr>
          <a:lstStyle/>
          <a:p>
            <a:pPr marL="1828800" indent="457200" algn="l" defTabSz="457200">
              <a:lnSpc>
                <a:spcPct val="90000"/>
              </a:lnSpc>
              <a:spcBef>
                <a:spcPct val="0"/>
              </a:spcBef>
            </a:pPr>
            <a:br>
              <a:rPr lang="en-US" sz="1600" b="0" i="0" dirty="0">
                <a:solidFill>
                  <a:srgbClr val="FFFFFF"/>
                </a:solidFill>
                <a:effectLst/>
                <a:latin typeface="+mj-lt"/>
                <a:ea typeface="+mj-ea"/>
                <a:cs typeface="+mj-cs"/>
              </a:rPr>
            </a:br>
            <a:br>
              <a:rPr lang="en-US" sz="1600" b="0" i="0" dirty="0">
                <a:solidFill>
                  <a:srgbClr val="FFFFFF"/>
                </a:solidFill>
                <a:effectLst/>
                <a:latin typeface="+mj-lt"/>
                <a:ea typeface="+mj-ea"/>
                <a:cs typeface="+mj-cs"/>
              </a:rPr>
            </a:br>
            <a:br>
              <a:rPr lang="en-US" sz="1600" b="0" i="0" dirty="0">
                <a:solidFill>
                  <a:srgbClr val="FFFFFF"/>
                </a:solidFill>
                <a:effectLst/>
                <a:latin typeface="+mj-lt"/>
                <a:ea typeface="+mj-ea"/>
                <a:cs typeface="+mj-cs"/>
              </a:rPr>
            </a:br>
            <a:br>
              <a:rPr lang="en-US" sz="1600" b="0" i="0" dirty="0">
                <a:solidFill>
                  <a:srgbClr val="FFFFFF"/>
                </a:solidFill>
                <a:effectLst/>
                <a:latin typeface="+mj-lt"/>
                <a:ea typeface="+mj-ea"/>
                <a:cs typeface="+mj-cs"/>
              </a:rPr>
            </a:br>
            <a:br>
              <a:rPr lang="en-US" sz="1600" b="0" i="0" dirty="0">
                <a:solidFill>
                  <a:srgbClr val="FFFFFF"/>
                </a:solidFill>
                <a:effectLst/>
                <a:latin typeface="+mj-lt"/>
                <a:ea typeface="+mj-ea"/>
                <a:cs typeface="+mj-cs"/>
              </a:rPr>
            </a:br>
            <a:r>
              <a:rPr lang="en-US" sz="1600" b="0" i="0" dirty="0">
                <a:solidFill>
                  <a:srgbClr val="FFFFFF"/>
                </a:solidFill>
                <a:effectLst/>
                <a:latin typeface="+mj-lt"/>
                <a:ea typeface="+mj-ea"/>
                <a:cs typeface="+mj-cs"/>
              </a:rPr>
              <a:t>Contemporary Themes in the Hotel and Hospitality </a:t>
            </a:r>
            <a:r>
              <a:rPr lang="en-US" sz="1600" dirty="0">
                <a:solidFill>
                  <a:srgbClr val="FFFFFF"/>
                </a:solidFill>
                <a:latin typeface="+mj-lt"/>
                <a:ea typeface="+mj-ea"/>
                <a:cs typeface="+mj-cs"/>
              </a:rPr>
              <a:t>Sector</a:t>
            </a:r>
            <a:br>
              <a:rPr lang="en-US" sz="1600" b="0" i="0" dirty="0">
                <a:solidFill>
                  <a:srgbClr val="FFFFFF"/>
                </a:solidFill>
                <a:effectLst/>
                <a:latin typeface="+mj-lt"/>
                <a:ea typeface="+mj-ea"/>
                <a:cs typeface="+mj-cs"/>
              </a:rPr>
            </a:br>
            <a:r>
              <a:rPr lang="en-US" sz="1600" b="0" i="0" dirty="0">
                <a:solidFill>
                  <a:srgbClr val="FFFFFF"/>
                </a:solidFill>
                <a:effectLst/>
                <a:latin typeface="+mj-lt"/>
                <a:ea typeface="+mj-ea"/>
                <a:cs typeface="+mj-cs"/>
              </a:rPr>
              <a:t>                          </a:t>
            </a:r>
            <a:br>
              <a:rPr lang="en-US" sz="1600" b="0" i="0" dirty="0">
                <a:solidFill>
                  <a:srgbClr val="FFFFFF"/>
                </a:solidFill>
                <a:effectLst/>
                <a:latin typeface="+mj-lt"/>
                <a:ea typeface="+mj-ea"/>
                <a:cs typeface="+mj-cs"/>
              </a:rPr>
            </a:br>
            <a:r>
              <a:rPr lang="en-US" sz="1600" b="0" i="0" dirty="0">
                <a:solidFill>
                  <a:srgbClr val="FFFFFF"/>
                </a:solidFill>
                <a:effectLst/>
                <a:latin typeface="+mj-lt"/>
                <a:ea typeface="+mj-ea"/>
                <a:cs typeface="+mj-cs"/>
              </a:rPr>
              <a:t>                                 BMIH 6001</a:t>
            </a:r>
            <a:br>
              <a:rPr lang="en-US" sz="1600" b="0" i="0" dirty="0">
                <a:solidFill>
                  <a:srgbClr val="FFFFFF"/>
                </a:solidFill>
                <a:effectLst/>
                <a:latin typeface="+mj-lt"/>
                <a:ea typeface="+mj-ea"/>
                <a:cs typeface="+mj-cs"/>
              </a:rPr>
            </a:br>
            <a:br>
              <a:rPr lang="en-US" sz="1600" b="0" i="0" dirty="0">
                <a:solidFill>
                  <a:srgbClr val="FFFFFF"/>
                </a:solidFill>
                <a:effectLst/>
                <a:latin typeface="+mj-lt"/>
                <a:ea typeface="+mj-ea"/>
                <a:cs typeface="+mj-cs"/>
              </a:rPr>
            </a:br>
            <a:r>
              <a:rPr lang="en-US" sz="1600" b="0" i="0" dirty="0">
                <a:solidFill>
                  <a:srgbClr val="FFFFFF"/>
                </a:solidFill>
                <a:effectLst/>
                <a:latin typeface="+mj-lt"/>
                <a:ea typeface="+mj-ea"/>
                <a:cs typeface="+mj-cs"/>
              </a:rPr>
              <a:t>                 </a:t>
            </a:r>
            <a:br>
              <a:rPr lang="en-US" sz="1600" b="0" i="0" dirty="0">
                <a:solidFill>
                  <a:srgbClr val="FFFFFF"/>
                </a:solidFill>
                <a:effectLst/>
                <a:latin typeface="+mj-lt"/>
                <a:ea typeface="+mj-ea"/>
                <a:cs typeface="+mj-cs"/>
              </a:rPr>
            </a:br>
            <a:r>
              <a:rPr lang="en-US" sz="1600" b="0" i="0" dirty="0">
                <a:solidFill>
                  <a:srgbClr val="FFFFFF"/>
                </a:solidFill>
                <a:effectLst/>
                <a:latin typeface="+mj-lt"/>
                <a:ea typeface="+mj-ea"/>
                <a:cs typeface="+mj-cs"/>
              </a:rPr>
              <a:t>                         Lecturer’s name: Scott James</a:t>
            </a:r>
            <a:br>
              <a:rPr lang="en-US" sz="1600" b="0" i="0" dirty="0">
                <a:solidFill>
                  <a:srgbClr val="FFFFFF"/>
                </a:solidFill>
                <a:effectLst/>
                <a:latin typeface="+mj-lt"/>
                <a:ea typeface="+mj-ea"/>
                <a:cs typeface="+mj-cs"/>
              </a:rPr>
            </a:br>
            <a:br>
              <a:rPr lang="en-US" sz="1600" b="0" i="0" dirty="0">
                <a:solidFill>
                  <a:srgbClr val="FFFFFF"/>
                </a:solidFill>
                <a:effectLst/>
                <a:latin typeface="+mj-lt"/>
                <a:ea typeface="+mj-ea"/>
                <a:cs typeface="+mj-cs"/>
              </a:rPr>
            </a:br>
            <a:br>
              <a:rPr lang="en-US" sz="1600" b="0" i="0" dirty="0">
                <a:solidFill>
                  <a:srgbClr val="FFFFFF"/>
                </a:solidFill>
                <a:effectLst/>
                <a:latin typeface="+mj-lt"/>
                <a:ea typeface="+mj-ea"/>
                <a:cs typeface="+mj-cs"/>
              </a:rPr>
            </a:br>
            <a:r>
              <a:rPr lang="en-US" sz="1600" b="0" i="0" dirty="0">
                <a:solidFill>
                  <a:srgbClr val="FFFFFF"/>
                </a:solidFill>
                <a:effectLst/>
                <a:latin typeface="+mj-lt"/>
                <a:ea typeface="+mj-ea"/>
                <a:cs typeface="+mj-cs"/>
              </a:rPr>
              <a:t>                  Student name: Silviu Alexandru Ciolan</a:t>
            </a:r>
            <a:br>
              <a:rPr lang="en-US" sz="1600" b="0" i="0" dirty="0">
                <a:solidFill>
                  <a:srgbClr val="FFFFFF"/>
                </a:solidFill>
                <a:effectLst/>
                <a:latin typeface="+mj-lt"/>
                <a:ea typeface="+mj-ea"/>
                <a:cs typeface="+mj-cs"/>
              </a:rPr>
            </a:br>
            <a:r>
              <a:rPr lang="en-US" sz="1600" b="0" i="0" dirty="0">
                <a:solidFill>
                  <a:srgbClr val="FFFFFF"/>
                </a:solidFill>
                <a:effectLst/>
                <a:latin typeface="+mj-lt"/>
                <a:ea typeface="+mj-ea"/>
                <a:cs typeface="+mj-cs"/>
              </a:rPr>
              <a:t>	 </a:t>
            </a:r>
            <a:br>
              <a:rPr lang="en-US" sz="1600" b="0" i="0" dirty="0">
                <a:solidFill>
                  <a:srgbClr val="FFFFFF"/>
                </a:solidFill>
                <a:effectLst/>
                <a:latin typeface="+mj-lt"/>
                <a:ea typeface="+mj-ea"/>
                <a:cs typeface="+mj-cs"/>
              </a:rPr>
            </a:br>
            <a:br>
              <a:rPr lang="en-US" sz="1600" b="0" i="0" dirty="0">
                <a:solidFill>
                  <a:srgbClr val="FFFFFF"/>
                </a:solidFill>
                <a:effectLst/>
                <a:latin typeface="+mj-lt"/>
                <a:ea typeface="+mj-ea"/>
                <a:cs typeface="+mj-cs"/>
              </a:rPr>
            </a:br>
            <a:r>
              <a:rPr lang="en-US" sz="1600" b="0" i="0" dirty="0">
                <a:solidFill>
                  <a:srgbClr val="FFFFFF"/>
                </a:solidFill>
                <a:effectLst/>
                <a:latin typeface="+mj-lt"/>
                <a:ea typeface="+mj-ea"/>
                <a:cs typeface="+mj-cs"/>
              </a:rPr>
              <a:t>                             Student ID: 2027368</a:t>
            </a:r>
            <a:br>
              <a:rPr lang="en-US" sz="1600" b="0" i="0" dirty="0">
                <a:solidFill>
                  <a:srgbClr val="FFFFFF"/>
                </a:solidFill>
                <a:effectLst/>
                <a:latin typeface="+mj-lt"/>
                <a:ea typeface="+mj-ea"/>
                <a:cs typeface="+mj-cs"/>
              </a:rPr>
            </a:br>
            <a:br>
              <a:rPr lang="en-US" sz="1600" b="0" i="0" dirty="0">
                <a:solidFill>
                  <a:srgbClr val="FFFFFF"/>
                </a:solidFill>
                <a:effectLst/>
                <a:latin typeface="+mj-lt"/>
                <a:ea typeface="+mj-ea"/>
                <a:cs typeface="+mj-cs"/>
              </a:rPr>
            </a:br>
            <a:r>
              <a:rPr lang="en-US" sz="1600" b="0" i="0" dirty="0">
                <a:solidFill>
                  <a:srgbClr val="FFFFFF"/>
                </a:solidFill>
                <a:effectLst/>
                <a:latin typeface="+mj-lt"/>
                <a:ea typeface="+mj-ea"/>
                <a:cs typeface="+mj-cs"/>
              </a:rPr>
              <a:t>                          </a:t>
            </a:r>
            <a:br>
              <a:rPr lang="en-US" sz="1600" b="0" i="0" dirty="0">
                <a:solidFill>
                  <a:srgbClr val="FFFFFF"/>
                </a:solidFill>
                <a:effectLst/>
                <a:latin typeface="+mj-lt"/>
                <a:ea typeface="+mj-ea"/>
                <a:cs typeface="+mj-cs"/>
              </a:rPr>
            </a:br>
            <a:endParaRPr lang="en-US" sz="1600" b="0" i="0" dirty="0">
              <a:solidFill>
                <a:srgbClr val="FFFFFF"/>
              </a:solidFill>
              <a:latin typeface="+mj-lt"/>
              <a:ea typeface="+mj-ea"/>
              <a:cs typeface="+mj-cs"/>
            </a:endParaRPr>
          </a:p>
        </p:txBody>
      </p:sp>
      <p:sp>
        <p:nvSpPr>
          <p:cNvPr id="37" name="Isosceles Triangle 36">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46922" y="2453615"/>
            <a:ext cx="165495" cy="13982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8878602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pic>
        <p:nvPicPr>
          <p:cNvPr id="1026" name="Picture 2" descr="Big Data Analytics: Its Technologies and Tools | by Maruti Techlabs |  Towards Data Science">
            <a:extLst>
              <a:ext uri="{FF2B5EF4-FFF2-40B4-BE49-F238E27FC236}">
                <a16:creationId xmlns:a16="http://schemas.microsoft.com/office/drawing/2014/main" id="{647D45CD-56EA-009D-F749-67979C4DF0B5}"/>
              </a:ext>
            </a:extLst>
          </p:cNvPr>
          <p:cNvPicPr>
            <a:picLocks noChangeAspect="1" noChangeArrowheads="1"/>
          </p:cNvPicPr>
          <p:nvPr/>
        </p:nvPicPr>
        <p:blipFill>
          <a:blip r:embed="rId3">
            <a:alphaModFix amt="88000"/>
            <a:extLst>
              <a:ext uri="{28A0092B-C50C-407E-A947-70E740481C1C}">
                <a14:useLocalDpi xmlns:a14="http://schemas.microsoft.com/office/drawing/2010/main" val="0"/>
              </a:ext>
            </a:extLst>
          </a:blip>
          <a:srcRect/>
          <a:stretch>
            <a:fillRect/>
          </a:stretch>
        </p:blipFill>
        <p:spPr bwMode="auto">
          <a:xfrm>
            <a:off x="-1" y="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59" name="Google Shape;59;p13"/>
          <p:cNvSpPr txBox="1">
            <a:spLocks noGrp="1"/>
          </p:cNvSpPr>
          <p:nvPr>
            <p:ph type="ctrTitle"/>
          </p:nvPr>
        </p:nvSpPr>
        <p:spPr>
          <a:xfrm>
            <a:off x="1712626" y="2926348"/>
            <a:ext cx="5718747" cy="1584300"/>
          </a:xfrm>
          <a:prstGeom prst="rect">
            <a:avLst/>
          </a:prstGeom>
          <a:solidFill>
            <a:srgbClr val="00B0F0">
              <a:alpha val="57000"/>
            </a:srgbClr>
          </a:solidFill>
        </p:spPr>
        <p:txBody>
          <a:bodyPr spcFirstLastPara="1" wrap="square" lIns="91425" tIns="91425" rIns="91425" bIns="91425" anchor="ctr" anchorCtr="0">
            <a:normAutofit/>
          </a:bodyPr>
          <a:lstStyle/>
          <a:p>
            <a:pPr marL="0" lvl="0" indent="0" algn="ctr" rtl="0">
              <a:lnSpc>
                <a:spcPct val="150000"/>
              </a:lnSpc>
              <a:spcBef>
                <a:spcPts val="0"/>
              </a:spcBef>
              <a:spcAft>
                <a:spcPts val="0"/>
              </a:spcAft>
              <a:buNone/>
            </a:pPr>
            <a:r>
              <a:rPr lang="en" sz="2100" dirty="0">
                <a:solidFill>
                  <a:srgbClr val="000000"/>
                </a:solidFill>
                <a:latin typeface="Arial"/>
                <a:ea typeface="Arial"/>
                <a:cs typeface="Arial"/>
                <a:sym typeface="Arial"/>
              </a:rPr>
              <a:t>CONFERENCE PRESENTATION</a:t>
            </a:r>
            <a:endParaRPr sz="37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B0F0">
            <a:alpha val="47000"/>
          </a:srgbClr>
        </a:solidFill>
        <a:effectLst/>
      </p:bgPr>
    </p:bg>
    <p:spTree>
      <p:nvGrpSpPr>
        <p:cNvPr id="1" name="Shape 63"/>
        <p:cNvGrpSpPr/>
        <p:nvPr/>
      </p:nvGrpSpPr>
      <p:grpSpPr>
        <a:xfrm>
          <a:off x="0" y="0"/>
          <a:ext cx="0" cy="0"/>
          <a:chOff x="0" y="0"/>
          <a:chExt cx="0" cy="0"/>
        </a:xfrm>
      </p:grpSpPr>
      <p:sp>
        <p:nvSpPr>
          <p:cNvPr id="64" name="Google Shape;64;p14"/>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None/>
            </a:pPr>
            <a:r>
              <a:rPr lang="en" sz="2400">
                <a:solidFill>
                  <a:srgbClr val="000000"/>
                </a:solidFill>
                <a:latin typeface="Arial"/>
                <a:ea typeface="Arial"/>
                <a:cs typeface="Arial"/>
                <a:sym typeface="Arial"/>
              </a:rPr>
              <a:t>Introduction</a:t>
            </a:r>
            <a:endParaRPr sz="2400"/>
          </a:p>
        </p:txBody>
      </p:sp>
      <p:sp>
        <p:nvSpPr>
          <p:cNvPr id="65" name="Google Shape;65;p14"/>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Technology has helped in transforming the hospitality services provided to their target customers by providing customised experience (Brotherton, 2015)</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In the UK, 75% of the organisation is inclined on implementation of big data analytical tools to gain operational efficiency (McKinsey &amp; Company, 2024).</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The implementation of big data analytics tools has helped hotel chains such as Hiton and Marriott to leverage their user experience and remain competitive.</a:t>
            </a:r>
            <a:endParaRPr dirty="0"/>
          </a:p>
        </p:txBody>
      </p:sp>
      <p:pic>
        <p:nvPicPr>
          <p:cNvPr id="2052" name="Picture 4" descr="Marriott vs. Hilton - Which Hotel Chain is Better? - InsideFlyer">
            <a:extLst>
              <a:ext uri="{FF2B5EF4-FFF2-40B4-BE49-F238E27FC236}">
                <a16:creationId xmlns:a16="http://schemas.microsoft.com/office/drawing/2014/main" id="{07E46E65-5C87-EAD4-B17F-62268C3F16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3886" y="353402"/>
            <a:ext cx="4043864" cy="221834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arriott International: Reinventing the corporate newsroom to represent a  global family of travel brands - Brightspot">
            <a:extLst>
              <a:ext uri="{FF2B5EF4-FFF2-40B4-BE49-F238E27FC236}">
                <a16:creationId xmlns:a16="http://schemas.microsoft.com/office/drawing/2014/main" id="{EC33F3F2-5C8A-F662-BD7B-AC9F9BB3CA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14686" y="2718555"/>
            <a:ext cx="4043864" cy="22183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Shape 69"/>
        <p:cNvGrpSpPr/>
        <p:nvPr/>
      </p:nvGrpSpPr>
      <p:grpSpPr>
        <a:xfrm>
          <a:off x="0" y="0"/>
          <a:ext cx="0" cy="0"/>
          <a:chOff x="0" y="0"/>
          <a:chExt cx="0" cy="0"/>
        </a:xfrm>
      </p:grpSpPr>
      <p:sp>
        <p:nvSpPr>
          <p:cNvPr id="70" name="Google Shape;70;p15"/>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None/>
            </a:pPr>
            <a:r>
              <a:rPr lang="en" sz="2400">
                <a:solidFill>
                  <a:srgbClr val="000000"/>
                </a:solidFill>
                <a:latin typeface="Arial"/>
                <a:ea typeface="Arial"/>
                <a:cs typeface="Arial"/>
                <a:sym typeface="Arial"/>
              </a:rPr>
              <a:t>Overview of Literature</a:t>
            </a:r>
            <a:endParaRPr sz="2400"/>
          </a:p>
        </p:txBody>
      </p:sp>
      <p:sp>
        <p:nvSpPr>
          <p:cNvPr id="71" name="Google Shape;71;p15"/>
          <p:cNvSpPr txBox="1">
            <a:spLocks noGrp="1"/>
          </p:cNvSpPr>
          <p:nvPr>
            <p:ph type="body" idx="1"/>
          </p:nvPr>
        </p:nvSpPr>
        <p:spPr>
          <a:xfrm>
            <a:off x="311700" y="1152475"/>
            <a:ext cx="4260300" cy="3416400"/>
          </a:xfrm>
          <a:prstGeom prst="rect">
            <a:avLst/>
          </a:prstGeom>
        </p:spPr>
        <p:txBody>
          <a:bodyPr spcFirstLastPara="1" wrap="square" lIns="91425" tIns="91425" rIns="91425" bIns="91425" anchor="b" anchorCtr="0">
            <a:normAutofit/>
          </a:bodyPr>
          <a:lstStyle/>
          <a:p>
            <a:pPr marL="457200" lvl="0" indent="-304800" algn="just" rtl="0">
              <a:lnSpc>
                <a:spcPct val="150000"/>
              </a:lnSpc>
              <a:spcBef>
                <a:spcPts val="1200"/>
              </a:spcBef>
              <a:spcAft>
                <a:spcPts val="0"/>
              </a:spcAft>
              <a:buClr>
                <a:srgbClr val="000000"/>
              </a:buClr>
              <a:buSzPts val="1200"/>
              <a:buFont typeface="Arial"/>
              <a:buChar char="●"/>
            </a:pPr>
            <a:r>
              <a:rPr lang="en" sz="1200" dirty="0">
                <a:solidFill>
                  <a:schemeClr val="bg1">
                    <a:lumMod val="10000"/>
                  </a:schemeClr>
                </a:solidFill>
                <a:latin typeface="Arial"/>
                <a:ea typeface="Arial"/>
                <a:cs typeface="Arial"/>
                <a:sym typeface="Arial"/>
              </a:rPr>
              <a:t>The Technology Acceptance Model (TAM) gives its users complete accessibility and adaptation to the profound technology available.</a:t>
            </a:r>
            <a:endParaRPr lang="en-US" sz="1200" dirty="0">
              <a:solidFill>
                <a:schemeClr val="bg1">
                  <a:lumMod val="10000"/>
                </a:schemeClr>
              </a:solidFill>
              <a:latin typeface="Arial"/>
              <a:ea typeface="Arial"/>
              <a:cs typeface="Arial"/>
              <a:sym typeface="Arial"/>
            </a:endParaRPr>
          </a:p>
          <a:p>
            <a:pPr algn="just" rtl="0" fontAlgn="base"/>
            <a:r>
              <a:rPr lang="en-GB" sz="1200" b="0" i="0" u="none" strike="noStrike" dirty="0">
                <a:solidFill>
                  <a:schemeClr val="bg1">
                    <a:lumMod val="10000"/>
                  </a:schemeClr>
                </a:solidFill>
                <a:effectLst/>
                <a:latin typeface="Arial" panose="020B0604020202020204" pitchFamily="34" charset="0"/>
              </a:rPr>
              <a:t>The theory has been applied to understand the way this emerging technology (big data) has evolved with time.</a:t>
            </a:r>
          </a:p>
          <a:p>
            <a:pPr algn="just" rtl="0" fontAlgn="base"/>
            <a:r>
              <a:rPr lang="en-GB" sz="1200" b="0" i="0" u="none" strike="noStrike" dirty="0">
                <a:solidFill>
                  <a:schemeClr val="bg1">
                    <a:lumMod val="10000"/>
                  </a:schemeClr>
                </a:solidFill>
                <a:effectLst/>
                <a:latin typeface="Arial" panose="020B0604020202020204" pitchFamily="34" charset="0"/>
              </a:rPr>
              <a:t>It also helps in gathering valuable insights into the ways technologies are adopted, utilised and implemented for enhancing customer experiences within the hospitality domain.</a:t>
            </a:r>
          </a:p>
          <a:p>
            <a:pPr marL="457200" lvl="0" indent="-304800" algn="just" rtl="0">
              <a:lnSpc>
                <a:spcPct val="150000"/>
              </a:lnSpc>
              <a:spcBef>
                <a:spcPts val="1200"/>
              </a:spcBef>
              <a:spcAft>
                <a:spcPts val="0"/>
              </a:spcAft>
              <a:buClr>
                <a:srgbClr val="000000"/>
              </a:buClr>
              <a:buSzPts val="1200"/>
              <a:buFont typeface="Arial"/>
              <a:buChar char="●"/>
            </a:pPr>
            <a:endParaRPr sz="1200" dirty="0">
              <a:solidFill>
                <a:srgbClr val="000000"/>
              </a:solidFill>
              <a:latin typeface="Arial"/>
              <a:ea typeface="Arial"/>
              <a:cs typeface="Arial"/>
              <a:sym typeface="Arial"/>
            </a:endParaRPr>
          </a:p>
        </p:txBody>
      </p:sp>
      <p:pic>
        <p:nvPicPr>
          <p:cNvPr id="3074" name="Picture 2" descr="The Technology Acceptance Model and Attitude (TAM) | by Collins Ushi |  Medium">
            <a:extLst>
              <a:ext uri="{FF2B5EF4-FFF2-40B4-BE49-F238E27FC236}">
                <a16:creationId xmlns:a16="http://schemas.microsoft.com/office/drawing/2014/main" id="{4433A0C0-883D-EF38-1D26-33CC22C63D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0"/>
            <a:ext cx="4572000" cy="507274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6"/>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None/>
            </a:pPr>
            <a:r>
              <a:rPr lang="en" sz="2400">
                <a:solidFill>
                  <a:srgbClr val="000000"/>
                </a:solidFill>
                <a:latin typeface="Arial"/>
                <a:ea typeface="Arial"/>
                <a:cs typeface="Arial"/>
                <a:sym typeface="Arial"/>
              </a:rPr>
              <a:t>Overview of Literature</a:t>
            </a:r>
            <a:endParaRPr sz="2400"/>
          </a:p>
        </p:txBody>
      </p:sp>
      <p:sp>
        <p:nvSpPr>
          <p:cNvPr id="77" name="Google Shape;77;p16"/>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algn="just" rtl="0" fontAlgn="base"/>
            <a:r>
              <a:rPr lang="en-GB" sz="1200" b="0" i="0" u="none" strike="noStrike" dirty="0">
                <a:solidFill>
                  <a:schemeClr val="accent2">
                    <a:lumMod val="50000"/>
                  </a:schemeClr>
                </a:solidFill>
                <a:effectLst/>
                <a:latin typeface="Arial" panose="020B0604020202020204" pitchFamily="34" charset="0"/>
              </a:rPr>
              <a:t>TAM helps in cultivating a data driven working culture, emphasising on the usage of technology (Laws </a:t>
            </a:r>
            <a:r>
              <a:rPr lang="en-GB" sz="1200" b="0" i="1" u="none" strike="noStrike" dirty="0">
                <a:solidFill>
                  <a:schemeClr val="accent2">
                    <a:lumMod val="50000"/>
                  </a:schemeClr>
                </a:solidFill>
                <a:effectLst/>
                <a:latin typeface="Arial" panose="020B0604020202020204" pitchFamily="34" charset="0"/>
              </a:rPr>
              <a:t>et al.</a:t>
            </a:r>
            <a:r>
              <a:rPr lang="en-GB" sz="1200" b="0" i="0" u="none" strike="noStrike" dirty="0">
                <a:solidFill>
                  <a:schemeClr val="accent2">
                    <a:lumMod val="50000"/>
                  </a:schemeClr>
                </a:solidFill>
                <a:effectLst/>
                <a:latin typeface="Arial" panose="020B0604020202020204" pitchFamily="34" charset="0"/>
              </a:rPr>
              <a:t> 2007).</a:t>
            </a:r>
          </a:p>
          <a:p>
            <a:pPr algn="just" rtl="0" fontAlgn="base"/>
            <a:r>
              <a:rPr lang="en-GB" sz="1200" b="0" i="0" u="none" strike="noStrike" dirty="0">
                <a:solidFill>
                  <a:schemeClr val="accent2">
                    <a:lumMod val="50000"/>
                  </a:schemeClr>
                </a:solidFill>
                <a:effectLst/>
                <a:latin typeface="Arial" panose="020B0604020202020204" pitchFamily="34" charset="0"/>
              </a:rPr>
              <a:t>Helps in signifying the macroeconomic impact and external variables influence on the organisations.</a:t>
            </a:r>
          </a:p>
          <a:p>
            <a:pPr algn="just" rtl="0" fontAlgn="base"/>
            <a:r>
              <a:rPr lang="en-GB" sz="1200" b="0" i="0" u="none" strike="noStrike" dirty="0">
                <a:solidFill>
                  <a:schemeClr val="accent2">
                    <a:lumMod val="50000"/>
                  </a:schemeClr>
                </a:solidFill>
                <a:effectLst/>
                <a:latin typeface="Arial" panose="020B0604020202020204" pitchFamily="34" charset="0"/>
              </a:rPr>
              <a:t>The TAM model fortifies in illustrating the comparative behaviour of different individuals upon their acceptance of a technology in an organisation.</a:t>
            </a:r>
            <a:endParaRPr lang="en-US" sz="1200" b="0" i="0" u="none" strike="noStrike" dirty="0">
              <a:solidFill>
                <a:schemeClr val="accent2">
                  <a:lumMod val="50000"/>
                </a:schemeClr>
              </a:solidFill>
              <a:effectLst/>
              <a:latin typeface="Arial" panose="020B0604020202020204" pitchFamily="34" charset="0"/>
            </a:endParaRPr>
          </a:p>
          <a:p>
            <a:pPr algn="just" rtl="0" fontAlgn="base"/>
            <a:r>
              <a:rPr lang="en" sz="1200" dirty="0">
                <a:solidFill>
                  <a:schemeClr val="accent2">
                    <a:lumMod val="50000"/>
                  </a:schemeClr>
                </a:solidFill>
                <a:latin typeface="Arial"/>
                <a:ea typeface="Arial"/>
                <a:cs typeface="Arial"/>
                <a:sym typeface="Arial"/>
              </a:rPr>
              <a:t>It offers the procedure for training employees to adopt the latest technologies implemented within the operational procedure of the organisation (Clegg </a:t>
            </a:r>
            <a:r>
              <a:rPr lang="en" sz="1200" i="1" dirty="0">
                <a:solidFill>
                  <a:schemeClr val="accent2">
                    <a:lumMod val="50000"/>
                  </a:schemeClr>
                </a:solidFill>
                <a:latin typeface="Arial"/>
                <a:ea typeface="Arial"/>
                <a:cs typeface="Arial"/>
                <a:sym typeface="Arial"/>
              </a:rPr>
              <a:t>et al. </a:t>
            </a:r>
            <a:r>
              <a:rPr lang="en" sz="1200" dirty="0">
                <a:solidFill>
                  <a:schemeClr val="accent2">
                    <a:lumMod val="50000"/>
                  </a:schemeClr>
                </a:solidFill>
                <a:latin typeface="Arial"/>
                <a:ea typeface="Arial"/>
                <a:cs typeface="Arial"/>
                <a:sym typeface="Arial"/>
              </a:rPr>
              <a:t>2021).</a:t>
            </a:r>
            <a:endParaRPr sz="1200" dirty="0">
              <a:solidFill>
                <a:schemeClr val="accent2">
                  <a:lumMod val="50000"/>
                </a:schemeClr>
              </a:solidFill>
            </a:endParaRPr>
          </a:p>
        </p:txBody>
      </p:sp>
      <p:pic>
        <p:nvPicPr>
          <p:cNvPr id="4098" name="Picture 2" descr="Original Technology Acceptance Model (TAM) | Download Scientific Diagram">
            <a:extLst>
              <a:ext uri="{FF2B5EF4-FFF2-40B4-BE49-F238E27FC236}">
                <a16:creationId xmlns:a16="http://schemas.microsoft.com/office/drawing/2014/main" id="{BE395E4E-09F4-864C-C593-5DC3301542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42811" y="1984034"/>
            <a:ext cx="3789489" cy="1422173"/>
          </a:xfrm>
          <a:prstGeom prst="rect">
            <a:avLst/>
          </a:prstGeom>
          <a:ln w="228600" cap="sq" cmpd="thickThin">
            <a:solidFill>
              <a:srgbClr val="000000"/>
            </a:solidFill>
            <a:prstDash val="solid"/>
            <a:miter lim="800000"/>
          </a:ln>
          <a:effectLst>
            <a:innerShdw blurRad="76200">
              <a:srgbClr val="000000"/>
            </a:inn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17"/>
          <p:cNvSpPr txBox="1">
            <a:spLocks noGrp="1"/>
          </p:cNvSpPr>
          <p:nvPr>
            <p:ph type="title"/>
          </p:nvPr>
        </p:nvSpPr>
        <p:spPr>
          <a:xfrm>
            <a:off x="181250" y="107044"/>
            <a:ext cx="4521200" cy="6261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None/>
            </a:pPr>
            <a:r>
              <a:rPr lang="en" sz="2400">
                <a:solidFill>
                  <a:srgbClr val="000000"/>
                </a:solidFill>
                <a:latin typeface="Arial"/>
                <a:ea typeface="Arial"/>
                <a:cs typeface="Arial"/>
                <a:sym typeface="Arial"/>
              </a:rPr>
              <a:t>Application to the Hotel and Hospitality Sector</a:t>
            </a:r>
            <a:endParaRPr sz="2400"/>
          </a:p>
        </p:txBody>
      </p:sp>
      <p:sp>
        <p:nvSpPr>
          <p:cNvPr id="83" name="Google Shape;83;p17"/>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Arial"/>
              <a:buChar char="●"/>
            </a:pPr>
            <a:r>
              <a:rPr lang="en" sz="1200">
                <a:solidFill>
                  <a:srgbClr val="000000"/>
                </a:solidFill>
                <a:latin typeface="Arial"/>
                <a:ea typeface="Arial"/>
                <a:cs typeface="Arial"/>
                <a:sym typeface="Arial"/>
              </a:rPr>
              <a:t>One of the main focuses within the hospitality sector is the management of Revenues (Faulkner </a:t>
            </a:r>
            <a:r>
              <a:rPr lang="en" sz="1200" i="1">
                <a:solidFill>
                  <a:srgbClr val="000000"/>
                </a:solidFill>
                <a:latin typeface="Arial"/>
                <a:ea typeface="Arial"/>
                <a:cs typeface="Arial"/>
                <a:sym typeface="Arial"/>
              </a:rPr>
              <a:t>et al. </a:t>
            </a:r>
            <a:r>
              <a:rPr lang="en" sz="1200">
                <a:solidFill>
                  <a:srgbClr val="000000"/>
                </a:solidFill>
                <a:latin typeface="Arial"/>
                <a:ea typeface="Arial"/>
                <a:cs typeface="Arial"/>
                <a:sym typeface="Arial"/>
              </a:rPr>
              <a:t>2001).</a:t>
            </a:r>
            <a:endParaRPr sz="120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a:solidFill>
                  <a:srgbClr val="000000"/>
                </a:solidFill>
                <a:latin typeface="Arial"/>
                <a:ea typeface="Arial"/>
                <a:cs typeface="Arial"/>
                <a:sym typeface="Arial"/>
              </a:rPr>
              <a:t>The theme of Revenue management through the utilisation of big data analytics acts as a transformative force for an organisation.</a:t>
            </a:r>
            <a:endParaRPr sz="120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a:solidFill>
                  <a:srgbClr val="000000"/>
                </a:solidFill>
                <a:latin typeface="Arial"/>
                <a:ea typeface="Arial"/>
                <a:cs typeface="Arial"/>
                <a:sym typeface="Arial"/>
              </a:rPr>
              <a:t>The revenue management consists of the inventory optimisation, dynamics in the pricing strategies, and demand forecasting (Ford and Sturman, 2020).</a:t>
            </a:r>
            <a:endParaRPr sz="1200">
              <a:solidFill>
                <a:srgbClr val="000000"/>
              </a:solidFill>
              <a:latin typeface="Arial"/>
              <a:ea typeface="Arial"/>
              <a:cs typeface="Arial"/>
              <a:sym typeface="Arial"/>
            </a:endParaRPr>
          </a:p>
          <a:p>
            <a:pPr marL="0" lvl="0" indent="0" algn="l" rtl="0">
              <a:spcBef>
                <a:spcPts val="800"/>
              </a:spcBef>
              <a:spcAft>
                <a:spcPts val="1200"/>
              </a:spcAft>
              <a:buNone/>
            </a:pPr>
            <a:endParaRPr sz="1200"/>
          </a:p>
        </p:txBody>
      </p:sp>
      <p:pic>
        <p:nvPicPr>
          <p:cNvPr id="5122" name="Picture 2" descr="Big Data Analytics at Rs 10000/month in Pune | ID: 21339210397">
            <a:extLst>
              <a:ext uri="{FF2B5EF4-FFF2-40B4-BE49-F238E27FC236}">
                <a16:creationId xmlns:a16="http://schemas.microsoft.com/office/drawing/2014/main" id="{306C61C7-6A36-F72E-D8B0-BA6469D9BA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2800" y="-1"/>
            <a:ext cx="4521200" cy="503645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7"/>
        <p:cNvGrpSpPr/>
        <p:nvPr/>
      </p:nvGrpSpPr>
      <p:grpSpPr>
        <a:xfrm>
          <a:off x="0" y="0"/>
          <a:ext cx="0" cy="0"/>
          <a:chOff x="0" y="0"/>
          <a:chExt cx="0" cy="0"/>
        </a:xfrm>
      </p:grpSpPr>
      <p:sp>
        <p:nvSpPr>
          <p:cNvPr id="88" name="Google Shape;88;p18"/>
          <p:cNvSpPr txBox="1">
            <a:spLocks noGrp="1"/>
          </p:cNvSpPr>
          <p:nvPr>
            <p:ph type="title"/>
          </p:nvPr>
        </p:nvSpPr>
        <p:spPr>
          <a:xfrm>
            <a:off x="444562" y="156889"/>
            <a:ext cx="3713223" cy="626100"/>
          </a:xfrm>
          <a:prstGeom prst="rect">
            <a:avLst/>
          </a:prstGeom>
        </p:spPr>
        <p:txBody>
          <a:bodyPr spcFirstLastPara="1" wrap="square" lIns="91425" tIns="91425" rIns="91425" bIns="91425" anchor="t" anchorCtr="0">
            <a:normAutofit fontScale="90000"/>
          </a:bodyPr>
          <a:lstStyle/>
          <a:p>
            <a:pPr marL="0" lvl="0" indent="0" rtl="0">
              <a:lnSpc>
                <a:spcPct val="150000"/>
              </a:lnSpc>
              <a:spcBef>
                <a:spcPts val="0"/>
              </a:spcBef>
              <a:spcAft>
                <a:spcPts val="0"/>
              </a:spcAft>
              <a:buNone/>
            </a:pPr>
            <a:r>
              <a:rPr lang="en" sz="2400" dirty="0">
                <a:solidFill>
                  <a:srgbClr val="000000"/>
                </a:solidFill>
                <a:latin typeface="Arial"/>
                <a:ea typeface="Arial"/>
                <a:cs typeface="Arial"/>
                <a:sym typeface="Arial"/>
              </a:rPr>
              <a:t>Application to the Hotel and Hospitality Sector</a:t>
            </a:r>
            <a:endParaRPr sz="2400" dirty="0"/>
          </a:p>
        </p:txBody>
      </p:sp>
      <p:sp>
        <p:nvSpPr>
          <p:cNvPr id="89" name="Google Shape;89;p18"/>
          <p:cNvSpPr txBox="1">
            <a:spLocks noGrp="1"/>
          </p:cNvSpPr>
          <p:nvPr>
            <p:ph type="body" idx="1"/>
          </p:nvPr>
        </p:nvSpPr>
        <p:spPr>
          <a:xfrm>
            <a:off x="0" y="1386937"/>
            <a:ext cx="42603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The Inter-Continental Hotel Group is renowned for its intricacies for implementation of big data analytics within its finance department (IHG, 2024).</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The organisation has strategically harnessed this technology in analysing the vast data set in compliance to the current marketing trends and pricing strategies of their competitors.</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Through these insights, an organisation adjusts their pricing policies of their rooms (Darcy </a:t>
            </a:r>
            <a:r>
              <a:rPr lang="en" sz="1200" i="1" dirty="0">
                <a:solidFill>
                  <a:srgbClr val="000000"/>
                </a:solidFill>
                <a:latin typeface="Arial"/>
                <a:ea typeface="Arial"/>
                <a:cs typeface="Arial"/>
                <a:sym typeface="Arial"/>
              </a:rPr>
              <a:t>et al. </a:t>
            </a:r>
            <a:r>
              <a:rPr lang="en" sz="1200" dirty="0">
                <a:solidFill>
                  <a:srgbClr val="000000"/>
                </a:solidFill>
                <a:latin typeface="Arial"/>
                <a:ea typeface="Arial"/>
                <a:cs typeface="Arial"/>
                <a:sym typeface="Arial"/>
              </a:rPr>
              <a:t>2012).</a:t>
            </a:r>
            <a:endParaRPr sz="1200" dirty="0"/>
          </a:p>
        </p:txBody>
      </p:sp>
      <p:pic>
        <p:nvPicPr>
          <p:cNvPr id="6146" name="Picture 2" descr="InterContinental Hotel Group Explainer">
            <a:extLst>
              <a:ext uri="{FF2B5EF4-FFF2-40B4-BE49-F238E27FC236}">
                <a16:creationId xmlns:a16="http://schemas.microsoft.com/office/drawing/2014/main" id="{FBD9D95E-53F6-3597-4E3B-1EDDB3D293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4094" y="0"/>
            <a:ext cx="4429906" cy="504092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9"/>
          <p:cNvSpPr txBox="1">
            <a:spLocks noGrp="1"/>
          </p:cNvSpPr>
          <p:nvPr>
            <p:ph type="title"/>
          </p:nvPr>
        </p:nvSpPr>
        <p:spPr>
          <a:xfrm>
            <a:off x="4376614" y="391350"/>
            <a:ext cx="4455685" cy="6261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 sz="2400" dirty="0">
                <a:solidFill>
                  <a:srgbClr val="000000"/>
                </a:solidFill>
                <a:latin typeface="Arial"/>
                <a:ea typeface="Arial"/>
                <a:cs typeface="Arial"/>
                <a:sym typeface="Arial"/>
              </a:rPr>
              <a:t>Application to the Hotel and Hospitality Sector</a:t>
            </a:r>
            <a:endParaRPr sz="2400" dirty="0"/>
          </a:p>
        </p:txBody>
      </p:sp>
      <p:sp>
        <p:nvSpPr>
          <p:cNvPr id="95" name="Google Shape;95;p19"/>
          <p:cNvSpPr txBox="1">
            <a:spLocks noGrp="1"/>
          </p:cNvSpPr>
          <p:nvPr>
            <p:ph type="body" idx="1"/>
          </p:nvPr>
        </p:nvSpPr>
        <p:spPr>
          <a:xfrm>
            <a:off x="4274100" y="1335750"/>
            <a:ext cx="4260300" cy="3416400"/>
          </a:xfrm>
          <a:prstGeom prst="rect">
            <a:avLst/>
          </a:prstGeom>
        </p:spPr>
        <p:txBody>
          <a:bodyPr spcFirstLastPara="1" wrap="square" lIns="91425" tIns="91425" rIns="91425" bIns="91425" anchor="t" anchorCtr="0">
            <a:normAutofit lnSpcReduction="10000"/>
          </a:bodyPr>
          <a:lstStyle/>
          <a:p>
            <a:pPr marL="457200" lvl="0" indent="-304800" algn="just" rtl="0">
              <a:lnSpc>
                <a:spcPct val="150000"/>
              </a:lnSpc>
              <a:spcBef>
                <a:spcPts val="120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The strengths of big data analytics lie on the agility of the organisation to react effectively to the dynamic shifts of the market.</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The implementation of big data analytics helps the organisation to improvise on their pricing strategies and optimise their profitability.</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The core weakness of the big data analytics underscores the vast amount of data set an organisation has to handle in real-time</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The implementation of various technological implementations poses a severe risk to data theft and security breaches.</a:t>
            </a:r>
            <a:endParaRPr sz="1200" dirty="0"/>
          </a:p>
        </p:txBody>
      </p:sp>
      <p:pic>
        <p:nvPicPr>
          <p:cNvPr id="7170" name="Picture 2" descr="Top 5 Benefits of Data Analytics for Managers &amp; Hotel Owners">
            <a:extLst>
              <a:ext uri="{FF2B5EF4-FFF2-40B4-BE49-F238E27FC236}">
                <a16:creationId xmlns:a16="http://schemas.microsoft.com/office/drawing/2014/main" id="{BB7EB8A0-B742-3D2D-9C05-4A5E5A3E68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7814" y="740494"/>
            <a:ext cx="3846286" cy="366251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alpha val="28000"/>
          </a:schemeClr>
        </a:solidFill>
        <a:effectLst/>
      </p:bgPr>
    </p:bg>
    <p:spTree>
      <p:nvGrpSpPr>
        <p:cNvPr id="1" name="Shape 99"/>
        <p:cNvGrpSpPr/>
        <p:nvPr/>
      </p:nvGrpSpPr>
      <p:grpSpPr>
        <a:xfrm>
          <a:off x="0" y="0"/>
          <a:ext cx="0" cy="0"/>
          <a:chOff x="0" y="0"/>
          <a:chExt cx="0" cy="0"/>
        </a:xfrm>
      </p:grpSpPr>
      <p:sp>
        <p:nvSpPr>
          <p:cNvPr id="100" name="Google Shape;100;p20"/>
          <p:cNvSpPr txBox="1">
            <a:spLocks noGrp="1"/>
          </p:cNvSpPr>
          <p:nvPr>
            <p:ph type="title"/>
          </p:nvPr>
        </p:nvSpPr>
        <p:spPr>
          <a:xfrm>
            <a:off x="311700" y="391350"/>
            <a:ext cx="3932054" cy="6261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 sz="2400" dirty="0">
                <a:solidFill>
                  <a:srgbClr val="000000"/>
                </a:solidFill>
                <a:latin typeface="Arial"/>
                <a:ea typeface="Arial"/>
                <a:cs typeface="Arial"/>
                <a:sym typeface="Arial"/>
              </a:rPr>
              <a:t>Evaluate Future Policy and Management Options</a:t>
            </a:r>
            <a:endParaRPr sz="2400" dirty="0"/>
          </a:p>
        </p:txBody>
      </p:sp>
      <p:sp>
        <p:nvSpPr>
          <p:cNvPr id="101" name="Google Shape;101;p20"/>
          <p:cNvSpPr txBox="1">
            <a:spLocks noGrp="1"/>
          </p:cNvSpPr>
          <p:nvPr>
            <p:ph type="body" idx="1"/>
          </p:nvPr>
        </p:nvSpPr>
        <p:spPr>
          <a:xfrm>
            <a:off x="116315" y="1527614"/>
            <a:ext cx="42603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Effective training should be provided to the employees of the finance department to adapt with the proficiency required for integrating the data analytical tools  (Bag </a:t>
            </a:r>
            <a:r>
              <a:rPr lang="en" sz="1200" i="1" dirty="0">
                <a:solidFill>
                  <a:srgbClr val="000000"/>
                </a:solidFill>
                <a:latin typeface="Arial"/>
                <a:ea typeface="Arial"/>
                <a:cs typeface="Arial"/>
                <a:sym typeface="Arial"/>
              </a:rPr>
              <a:t>et al.</a:t>
            </a:r>
            <a:r>
              <a:rPr lang="en" sz="1200" dirty="0">
                <a:solidFill>
                  <a:srgbClr val="000000"/>
                </a:solidFill>
                <a:latin typeface="Arial"/>
                <a:ea typeface="Arial"/>
                <a:cs typeface="Arial"/>
                <a:sym typeface="Arial"/>
              </a:rPr>
              <a:t> 2021).</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Establishment of Data Governance protocols would help in gaining accessibility to an integrated set of data.</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Fostering a collaborative approach with the stakeholders would help in establishing a health work environment and safeguard the organisation with the potential threats (Wahab and Cooper, 2005).</a:t>
            </a:r>
            <a:endParaRPr dirty="0"/>
          </a:p>
        </p:txBody>
      </p:sp>
      <p:pic>
        <p:nvPicPr>
          <p:cNvPr id="8194" name="Picture 2" descr="What is a Data Governance Policy? Examples + Templates | Twilio Segment">
            <a:extLst>
              <a:ext uri="{FF2B5EF4-FFF2-40B4-BE49-F238E27FC236}">
                <a16:creationId xmlns:a16="http://schemas.microsoft.com/office/drawing/2014/main" id="{3065030A-726A-3E67-A327-DAFBB5E2F5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0"/>
            <a:ext cx="4572000" cy="504131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21"/>
          <p:cNvSpPr txBox="1">
            <a:spLocks noGrp="1"/>
          </p:cNvSpPr>
          <p:nvPr>
            <p:ph type="title"/>
          </p:nvPr>
        </p:nvSpPr>
        <p:spPr>
          <a:xfrm>
            <a:off x="225731" y="946242"/>
            <a:ext cx="8520600" cy="6261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None/>
            </a:pPr>
            <a:r>
              <a:rPr lang="en" sz="2400" dirty="0">
                <a:solidFill>
                  <a:srgbClr val="000000"/>
                </a:solidFill>
                <a:latin typeface="Arial"/>
                <a:ea typeface="Arial"/>
                <a:cs typeface="Arial"/>
                <a:sym typeface="Arial"/>
              </a:rPr>
              <a:t>Conclusion</a:t>
            </a:r>
            <a:endParaRPr sz="2400" dirty="0"/>
          </a:p>
        </p:txBody>
      </p:sp>
      <p:sp>
        <p:nvSpPr>
          <p:cNvPr id="107" name="Google Shape;107;p21"/>
          <p:cNvSpPr txBox="1">
            <a:spLocks noGrp="1"/>
          </p:cNvSpPr>
          <p:nvPr>
            <p:ph type="body" idx="1"/>
          </p:nvPr>
        </p:nvSpPr>
        <p:spPr>
          <a:xfrm>
            <a:off x="147577" y="1828799"/>
            <a:ext cx="3580362" cy="2298119"/>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Thus, it can be inferred from the above findings that big data has revolutionised the hospitality industry.</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Technology Acceptance Model has been cultivated to analyse the usability of this technology in recognising customer's needs.</a:t>
            </a:r>
            <a:endParaRPr dirty="0"/>
          </a:p>
        </p:txBody>
      </p:sp>
      <p:pic>
        <p:nvPicPr>
          <p:cNvPr id="9218" name="Picture 2" descr="Data Analytics in the Hospitality Industry | Facts and Benefits | SOEG JOBS">
            <a:extLst>
              <a:ext uri="{FF2B5EF4-FFF2-40B4-BE49-F238E27FC236}">
                <a16:creationId xmlns:a16="http://schemas.microsoft.com/office/drawing/2014/main" id="{CB624362-B62D-5134-7E06-D80ACCB81A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443"/>
          <a:stretch/>
        </p:blipFill>
        <p:spPr bwMode="auto">
          <a:xfrm>
            <a:off x="4009292" y="160704"/>
            <a:ext cx="5134708" cy="482209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2"/>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None/>
            </a:pPr>
            <a:r>
              <a:rPr lang="en" sz="2400">
                <a:solidFill>
                  <a:srgbClr val="000000"/>
                </a:solidFill>
                <a:latin typeface="Arial"/>
                <a:ea typeface="Arial"/>
                <a:cs typeface="Arial"/>
                <a:sym typeface="Arial"/>
              </a:rPr>
              <a:t>References</a:t>
            </a:r>
            <a:endParaRPr sz="2400"/>
          </a:p>
        </p:txBody>
      </p:sp>
      <p:sp>
        <p:nvSpPr>
          <p:cNvPr id="113" name="Google Shape;113;p22"/>
          <p:cNvSpPr txBox="1">
            <a:spLocks noGrp="1"/>
          </p:cNvSpPr>
          <p:nvPr>
            <p:ph type="body" idx="1"/>
          </p:nvPr>
        </p:nvSpPr>
        <p:spPr>
          <a:prstGeom prst="rect">
            <a:avLst/>
          </a:prstGeom>
        </p:spPr>
        <p:txBody>
          <a:bodyPr spcFirstLastPara="1" wrap="square" lIns="91425" tIns="91425" rIns="91425" bIns="91425" anchor="t" anchorCtr="0">
            <a:normAutofit fontScale="55000" lnSpcReduction="20000"/>
          </a:bodyPr>
          <a:lstStyle/>
          <a:p>
            <a:pPr marL="0" lvl="0" indent="0" algn="just" rtl="0">
              <a:lnSpc>
                <a:spcPct val="150000"/>
              </a:lnSpc>
              <a:spcBef>
                <a:spcPts val="1200"/>
              </a:spcBef>
              <a:spcAft>
                <a:spcPts val="0"/>
              </a:spcAft>
              <a:buNone/>
            </a:pPr>
            <a:r>
              <a:rPr lang="en" sz="1200">
                <a:solidFill>
                  <a:srgbClr val="000000"/>
                </a:solidFill>
                <a:latin typeface="Arial"/>
                <a:ea typeface="Arial"/>
                <a:cs typeface="Arial"/>
                <a:sym typeface="Arial"/>
              </a:rPr>
              <a:t>Bag, S., Pretorius, J.H.C., Gupta, S. and Dwivedi, Y.K., (2021). Role of institutional pressures and resources in the adoption of big data analytics powered artificial intelligence, sustainable manufacturing practices and circular economy capabilities. Technological Forecasting and Social Change, 163, p.120420.</a:t>
            </a:r>
            <a:endParaRPr sz="12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1200">
                <a:solidFill>
                  <a:srgbClr val="000000"/>
                </a:solidFill>
                <a:latin typeface="Arial"/>
                <a:ea typeface="Arial"/>
                <a:cs typeface="Arial"/>
                <a:sym typeface="Arial"/>
              </a:rPr>
              <a:t>Brotherton. B (2015). Researching Hospitality &amp; Tourism 2nd Edn. Sage. London.</a:t>
            </a:r>
            <a:endParaRPr sz="12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1200">
                <a:solidFill>
                  <a:srgbClr val="000000"/>
                </a:solidFill>
                <a:latin typeface="Arial"/>
                <a:ea typeface="Arial"/>
                <a:cs typeface="Arial"/>
                <a:sym typeface="Arial"/>
              </a:rPr>
              <a:t>Clegg. S.R, Skyttermoen. T. and Vaagaasar. A.L, (2021). Project Management: A Value Creation Approach. Sage, London.</a:t>
            </a:r>
            <a:endParaRPr sz="12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1200">
                <a:solidFill>
                  <a:srgbClr val="000000"/>
                </a:solidFill>
                <a:latin typeface="Arial"/>
                <a:ea typeface="Arial"/>
                <a:cs typeface="Arial"/>
                <a:sym typeface="Arial"/>
              </a:rPr>
              <a:t>Darcy, S. Ambrose, J. and Bulhalis, D. (2012). Best Practice in Accessible Tourism: Inclusion, Disability, Ageing Population and Tourism, Channel View, London.</a:t>
            </a:r>
            <a:endParaRPr sz="12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1200">
                <a:solidFill>
                  <a:srgbClr val="000000"/>
                </a:solidFill>
                <a:latin typeface="Arial"/>
                <a:ea typeface="Arial"/>
                <a:cs typeface="Arial"/>
                <a:sym typeface="Arial"/>
              </a:rPr>
              <a:t>Ford. R.C and Sturman. M.C, (2020). Managing Hospitality Organizations 2nd Edn. Sage, London.</a:t>
            </a:r>
            <a:endParaRPr sz="12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1200">
                <a:solidFill>
                  <a:srgbClr val="000000"/>
                </a:solidFill>
                <a:latin typeface="Arial"/>
                <a:ea typeface="Arial"/>
                <a:cs typeface="Arial"/>
                <a:sym typeface="Arial"/>
              </a:rPr>
              <a:t>IHG, (2024). </a:t>
            </a:r>
            <a:r>
              <a:rPr lang="en" sz="1200" i="1">
                <a:solidFill>
                  <a:srgbClr val="000000"/>
                </a:solidFill>
                <a:latin typeface="Arial"/>
                <a:ea typeface="Arial"/>
                <a:cs typeface="Arial"/>
                <a:sym typeface="Arial"/>
              </a:rPr>
              <a:t>Our Strategy.</a:t>
            </a:r>
            <a:r>
              <a:rPr lang="en" sz="1200">
                <a:solidFill>
                  <a:srgbClr val="000000"/>
                </a:solidFill>
                <a:latin typeface="Arial"/>
                <a:ea typeface="Arial"/>
                <a:cs typeface="Arial"/>
                <a:sym typeface="Arial"/>
              </a:rPr>
              <a:t> Available at: https://www.ihgplc.com/about-us/our-strategy (Accessed on: 27 January, 2024).</a:t>
            </a:r>
            <a:endParaRPr sz="12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1200">
                <a:solidFill>
                  <a:srgbClr val="000000"/>
                </a:solidFill>
                <a:latin typeface="Arial"/>
                <a:ea typeface="Arial"/>
                <a:cs typeface="Arial"/>
                <a:sym typeface="Arial"/>
              </a:rPr>
              <a:t>Laws, E. Prideaux, B. and Chon, K. (2007). Crisis Management in Tourism, CABI, Wallingford.</a:t>
            </a:r>
            <a:endParaRPr sz="12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1200">
                <a:solidFill>
                  <a:srgbClr val="000000"/>
                </a:solidFill>
                <a:latin typeface="Arial"/>
                <a:ea typeface="Arial"/>
                <a:cs typeface="Arial"/>
                <a:sym typeface="Arial"/>
              </a:rPr>
              <a:t>McKinsey &amp; Company, (2024). </a:t>
            </a:r>
            <a:r>
              <a:rPr lang="en" sz="1200" i="1">
                <a:solidFill>
                  <a:srgbClr val="000000"/>
                </a:solidFill>
                <a:latin typeface="Arial"/>
                <a:ea typeface="Arial"/>
                <a:cs typeface="Arial"/>
                <a:sym typeface="Arial"/>
              </a:rPr>
              <a:t>Big Data, Analytics, and the Future of Marketing &amp; Sales.</a:t>
            </a:r>
            <a:r>
              <a:rPr lang="en" sz="1200">
                <a:solidFill>
                  <a:srgbClr val="000000"/>
                </a:solidFill>
                <a:latin typeface="Arial"/>
                <a:ea typeface="Arial"/>
                <a:cs typeface="Arial"/>
                <a:sym typeface="Arial"/>
              </a:rPr>
              <a:t> Available at: https://www.mckinsey.com/~/media/McKinsey/Business%2520Functions/Marketing%2520and%2520Sales/Our%2520Insights/EBook%2520Big%2520data%2520analytics%2520and%2520the%2520future%2520of%2520marketing%2520sales/Big-Data-eBook.ashx&amp;ved=2ahUKEwjHwMWpnYOEAxVwbPUHHbZjBsoQFnoECDMQAQ&amp;usg=AOvVaw08zmIR8MTTkL-Xk5KSbvkM (Accessed on: 27 January, 2024).</a:t>
            </a:r>
            <a:endParaRPr sz="1200">
              <a:solidFill>
                <a:srgbClr val="000000"/>
              </a:solidFill>
              <a:latin typeface="Arial"/>
              <a:ea typeface="Arial"/>
              <a:cs typeface="Arial"/>
              <a:sym typeface="Arial"/>
            </a:endParaRPr>
          </a:p>
          <a:p>
            <a:pPr marL="0" lvl="0" indent="0" algn="just" rtl="0">
              <a:lnSpc>
                <a:spcPct val="150000"/>
              </a:lnSpc>
              <a:spcBef>
                <a:spcPts val="1200"/>
              </a:spcBef>
              <a:spcAft>
                <a:spcPts val="1200"/>
              </a:spcAft>
              <a:buNone/>
            </a:pPr>
            <a:r>
              <a:rPr lang="en" sz="1200">
                <a:solidFill>
                  <a:srgbClr val="000000"/>
                </a:solidFill>
                <a:latin typeface="Arial"/>
                <a:ea typeface="Arial"/>
                <a:cs typeface="Arial"/>
                <a:sym typeface="Arial"/>
              </a:rPr>
              <a:t>Wahab S. and Cooper C, (2005). Tourism in the Age of Globalisation, Routledge, Abingdon.</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pic>
        <p:nvPicPr>
          <p:cNvPr id="3" name="Picture 2">
            <a:extLst>
              <a:ext uri="{FF2B5EF4-FFF2-40B4-BE49-F238E27FC236}">
                <a16:creationId xmlns:a16="http://schemas.microsoft.com/office/drawing/2014/main" id="{6DE7443B-40AD-2C9F-2728-EB7A601D2F63}"/>
              </a:ext>
            </a:extLst>
          </p:cNvPr>
          <p:cNvPicPr>
            <a:picLocks noChangeAspect="1"/>
          </p:cNvPicPr>
          <p:nvPr/>
        </p:nvPicPr>
        <p:blipFill>
          <a:blip r:embed="rId3"/>
          <a:stretch>
            <a:fillRect/>
          </a:stretch>
        </p:blipFill>
        <p:spPr>
          <a:xfrm>
            <a:off x="0" y="1651"/>
            <a:ext cx="9144000" cy="5140197"/>
          </a:xfrm>
          <a:prstGeom prst="rect">
            <a:avLst/>
          </a:prstGeom>
        </p:spPr>
      </p:pic>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0</TotalTime>
  <Words>1700</Words>
  <Application>Microsoft Office PowerPoint</Application>
  <PresentationFormat>On-screen Show (16:9)</PresentationFormat>
  <Paragraphs>53</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Trebuchet MS</vt:lpstr>
      <vt:lpstr>Arial</vt:lpstr>
      <vt:lpstr>Wingdings 3</vt:lpstr>
      <vt:lpstr>Lato</vt:lpstr>
      <vt:lpstr>Facet</vt:lpstr>
      <vt:lpstr>     Contemporary Themes in the Hotel and Hospitality Sector                                                             BMIH 6001                                             Lecturer’s name: Scott James                     Student name: Silviu Alexandru Ciolan                                  Student ID: 2027368                             </vt:lpstr>
      <vt:lpstr>CONFERENCE PRESENTATION</vt:lpstr>
      <vt:lpstr>Introduction</vt:lpstr>
      <vt:lpstr>Overview of Literature</vt:lpstr>
      <vt:lpstr>Overview of Literature</vt:lpstr>
      <vt:lpstr>Application to the Hotel and Hospitality Sector</vt:lpstr>
      <vt:lpstr>Application to the Hotel and Hospitality Sector</vt:lpstr>
      <vt:lpstr>Application to the Hotel and Hospitality Sector</vt:lpstr>
      <vt:lpstr>Evaluate Future Policy and Management Options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CONFERENCE PRESENTATION</dc:title>
  <dc:creator/>
  <cp:lastModifiedBy/>
  <cp:revision>25</cp:revision>
  <dcterms:modified xsi:type="dcterms:W3CDTF">2024-02-26T20:29:59Z</dcterms:modified>
</cp:coreProperties>
</file>