
<file path=[Content_Types].xml><?xml version="1.0" encoding="utf-8"?>
<Types xmlns="http://schemas.openxmlformats.org/package/2006/content-types">
  <Default Extension="png" ContentType="image/png"/>
  <Default Extension="webm" ContentType="video/webm"/>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5" r:id="rId1"/>
  </p:sldMasterIdLst>
  <p:notesMasterIdLst>
    <p:notesMasterId r:id="rId44"/>
  </p:notesMasterIdLst>
  <p:sldIdLst>
    <p:sldId id="256" r:id="rId2"/>
    <p:sldId id="269" r:id="rId3"/>
    <p:sldId id="281" r:id="rId4"/>
    <p:sldId id="307" r:id="rId5"/>
    <p:sldId id="308" r:id="rId6"/>
    <p:sldId id="270" r:id="rId7"/>
    <p:sldId id="271" r:id="rId8"/>
    <p:sldId id="282" r:id="rId9"/>
    <p:sldId id="283" r:id="rId10"/>
    <p:sldId id="272" r:id="rId11"/>
    <p:sldId id="274" r:id="rId12"/>
    <p:sldId id="275" r:id="rId13"/>
    <p:sldId id="285" r:id="rId14"/>
    <p:sldId id="286" r:id="rId15"/>
    <p:sldId id="287" r:id="rId16"/>
    <p:sldId id="288" r:id="rId17"/>
    <p:sldId id="289" r:id="rId18"/>
    <p:sldId id="290" r:id="rId19"/>
    <p:sldId id="291" r:id="rId20"/>
    <p:sldId id="284" r:id="rId21"/>
    <p:sldId id="276" r:id="rId22"/>
    <p:sldId id="293" r:id="rId23"/>
    <p:sldId id="294" r:id="rId24"/>
    <p:sldId id="295" r:id="rId25"/>
    <p:sldId id="296" r:id="rId26"/>
    <p:sldId id="297" r:id="rId27"/>
    <p:sldId id="298" r:id="rId28"/>
    <p:sldId id="299" r:id="rId29"/>
    <p:sldId id="300" r:id="rId30"/>
    <p:sldId id="306" r:id="rId31"/>
    <p:sldId id="301" r:id="rId32"/>
    <p:sldId id="311" r:id="rId33"/>
    <p:sldId id="302" r:id="rId34"/>
    <p:sldId id="303" r:id="rId35"/>
    <p:sldId id="304" r:id="rId36"/>
    <p:sldId id="305" r:id="rId37"/>
    <p:sldId id="277" r:id="rId38"/>
    <p:sldId id="278" r:id="rId39"/>
    <p:sldId id="279" r:id="rId40"/>
    <p:sldId id="310" r:id="rId41"/>
    <p:sldId id="280" r:id="rId42"/>
    <p:sldId id="309"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18" autoAdjust="0"/>
  </p:normalViewPr>
  <p:slideViewPr>
    <p:cSldViewPr snapToGrid="0">
      <p:cViewPr varScale="1">
        <p:scale>
          <a:sx n="100" d="100"/>
          <a:sy n="100" d="100"/>
        </p:scale>
        <p:origin x="990" y="72"/>
      </p:cViewPr>
      <p:guideLst/>
    </p:cSldViewPr>
  </p:slideViewPr>
  <p:outlineViewPr>
    <p:cViewPr>
      <p:scale>
        <a:sx n="33" d="100"/>
        <a:sy n="33" d="100"/>
      </p:scale>
      <p:origin x="0" y="-583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E8C5F9-DBD8-4470-A046-5180FC8C5527}"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61A52B-2640-4E2D-BE9D-60918017C41E}" type="slidenum">
              <a:rPr lang="en-GB" smtClean="0"/>
              <a:t>‹#›</a:t>
            </a:fld>
            <a:endParaRPr lang="en-GB"/>
          </a:p>
        </p:txBody>
      </p:sp>
    </p:spTree>
    <p:extLst>
      <p:ext uri="{BB962C8B-B14F-4D97-AF65-F5344CB8AC3E}">
        <p14:creationId xmlns:p14="http://schemas.microsoft.com/office/powerpoint/2010/main" val="249308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Encrypted network, such as messages between two parties are secure and unreadable by others </a:t>
            </a:r>
          </a:p>
        </p:txBody>
      </p:sp>
      <p:sp>
        <p:nvSpPr>
          <p:cNvPr id="4" name="Slide Number Placeholder 3"/>
          <p:cNvSpPr>
            <a:spLocks noGrp="1"/>
          </p:cNvSpPr>
          <p:nvPr>
            <p:ph type="sldNum" sz="quarter" idx="5"/>
          </p:nvPr>
        </p:nvSpPr>
        <p:spPr/>
        <p:txBody>
          <a:bodyPr/>
          <a:lstStyle/>
          <a:p>
            <a:fld id="{3861A52B-2640-4E2D-BE9D-60918017C41E}" type="slidenum">
              <a:rPr lang="en-GB" smtClean="0"/>
              <a:t>4</a:t>
            </a:fld>
            <a:endParaRPr lang="en-GB"/>
          </a:p>
        </p:txBody>
      </p:sp>
    </p:spTree>
    <p:extLst>
      <p:ext uri="{BB962C8B-B14F-4D97-AF65-F5344CB8AC3E}">
        <p14:creationId xmlns:p14="http://schemas.microsoft.com/office/powerpoint/2010/main" val="482370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DDOS, in research used port 80 and 53 whereas in the experiment used port 80 only according to the result </a:t>
            </a:r>
          </a:p>
          <a:p>
            <a:endParaRPr lang="en-GB" dirty="0"/>
          </a:p>
          <a:p>
            <a:pPr marL="171450" indent="-171450">
              <a:buFont typeface="Arial" panose="020B0604020202020204" pitchFamily="34" charset="0"/>
              <a:buChar char="•"/>
            </a:pPr>
            <a:r>
              <a:rPr lang="en-GB" dirty="0"/>
              <a:t>Freenet is open-source and it is not free to have full version and it requires large hard disk space to install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I2P is large scale monitoring tool</a:t>
            </a:r>
          </a:p>
        </p:txBody>
      </p:sp>
      <p:sp>
        <p:nvSpPr>
          <p:cNvPr id="4" name="Slide Number Placeholder 3"/>
          <p:cNvSpPr>
            <a:spLocks noGrp="1"/>
          </p:cNvSpPr>
          <p:nvPr>
            <p:ph type="sldNum" sz="quarter" idx="5"/>
          </p:nvPr>
        </p:nvSpPr>
        <p:spPr/>
        <p:txBody>
          <a:bodyPr/>
          <a:lstStyle/>
          <a:p>
            <a:fld id="{3861A52B-2640-4E2D-BE9D-60918017C41E}" type="slidenum">
              <a:rPr lang="en-GB" smtClean="0"/>
              <a:t>10</a:t>
            </a:fld>
            <a:endParaRPr lang="en-GB"/>
          </a:p>
        </p:txBody>
      </p:sp>
    </p:spTree>
    <p:extLst>
      <p:ext uri="{BB962C8B-B14F-4D97-AF65-F5344CB8AC3E}">
        <p14:creationId xmlns:p14="http://schemas.microsoft.com/office/powerpoint/2010/main" val="2481863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Secure shell version 2, data are encrypted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Used </a:t>
            </a:r>
            <a:r>
              <a:rPr lang="en-GB" dirty="0" err="1"/>
              <a:t>tcpdump</a:t>
            </a:r>
            <a:r>
              <a:rPr lang="en-GB" dirty="0"/>
              <a:t> and Wireshark to capture traffic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Transport Layer Security TLSv1.2 is enabled but it does not </a:t>
            </a:r>
            <a:r>
              <a:rPr lang="en-GB"/>
              <a:t>forward traffics</a:t>
            </a:r>
            <a:endParaRPr lang="en-GB" dirty="0"/>
          </a:p>
        </p:txBody>
      </p:sp>
      <p:sp>
        <p:nvSpPr>
          <p:cNvPr id="4" name="Slide Number Placeholder 3"/>
          <p:cNvSpPr>
            <a:spLocks noGrp="1"/>
          </p:cNvSpPr>
          <p:nvPr>
            <p:ph type="sldNum" sz="quarter" idx="5"/>
          </p:nvPr>
        </p:nvSpPr>
        <p:spPr/>
        <p:txBody>
          <a:bodyPr/>
          <a:lstStyle/>
          <a:p>
            <a:fld id="{3861A52B-2640-4E2D-BE9D-60918017C41E}" type="slidenum">
              <a:rPr lang="en-GB" smtClean="0"/>
              <a:t>22</a:t>
            </a:fld>
            <a:endParaRPr lang="en-GB"/>
          </a:p>
        </p:txBody>
      </p:sp>
    </p:spTree>
    <p:extLst>
      <p:ext uri="{BB962C8B-B14F-4D97-AF65-F5344CB8AC3E}">
        <p14:creationId xmlns:p14="http://schemas.microsoft.com/office/powerpoint/2010/main" val="702161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Virtual Private Network (VPN) to prevent a network from being attacked by Distributed Denial of Service (DDOS) attack</a:t>
            </a:r>
          </a:p>
          <a:p>
            <a:endParaRPr lang="en-GB" dirty="0"/>
          </a:p>
          <a:p>
            <a:pPr marL="171450" indent="-171450">
              <a:buFont typeface="Arial" panose="020B0604020202020204" pitchFamily="34" charset="0"/>
              <a:buChar char="•"/>
            </a:pPr>
            <a:r>
              <a:rPr lang="en-GB" dirty="0"/>
              <a:t>Use port security secure entire network ports</a:t>
            </a:r>
          </a:p>
        </p:txBody>
      </p:sp>
      <p:sp>
        <p:nvSpPr>
          <p:cNvPr id="4" name="Slide Number Placeholder 3"/>
          <p:cNvSpPr>
            <a:spLocks noGrp="1"/>
          </p:cNvSpPr>
          <p:nvPr>
            <p:ph type="sldNum" sz="quarter" idx="5"/>
          </p:nvPr>
        </p:nvSpPr>
        <p:spPr/>
        <p:txBody>
          <a:bodyPr/>
          <a:lstStyle/>
          <a:p>
            <a:fld id="{3861A52B-2640-4E2D-BE9D-60918017C41E}" type="slidenum">
              <a:rPr lang="en-GB" smtClean="0"/>
              <a:t>26</a:t>
            </a:fld>
            <a:endParaRPr lang="en-GB"/>
          </a:p>
        </p:txBody>
      </p:sp>
    </p:spTree>
    <p:extLst>
      <p:ext uri="{BB962C8B-B14F-4D97-AF65-F5344CB8AC3E}">
        <p14:creationId xmlns:p14="http://schemas.microsoft.com/office/powerpoint/2010/main" val="3079304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Virtual Private Network (VPN) to prevent a network from being attacked by Distributed Denial of Service (DDOS) attack</a:t>
            </a:r>
          </a:p>
          <a:p>
            <a:endParaRPr lang="en-GB" dirty="0"/>
          </a:p>
          <a:p>
            <a:pPr marL="171450" indent="-171450">
              <a:buFont typeface="Arial" panose="020B0604020202020204" pitchFamily="34" charset="0"/>
              <a:buChar char="•"/>
            </a:pPr>
            <a:r>
              <a:rPr lang="en-GB" dirty="0"/>
              <a:t>Use port security secure entire network ports</a:t>
            </a:r>
          </a:p>
          <a:p>
            <a:endParaRPr lang="en-GB" dirty="0"/>
          </a:p>
        </p:txBody>
      </p:sp>
      <p:sp>
        <p:nvSpPr>
          <p:cNvPr id="4" name="Slide Number Placeholder 3"/>
          <p:cNvSpPr>
            <a:spLocks noGrp="1"/>
          </p:cNvSpPr>
          <p:nvPr>
            <p:ph type="sldNum" sz="quarter" idx="5"/>
          </p:nvPr>
        </p:nvSpPr>
        <p:spPr/>
        <p:txBody>
          <a:bodyPr/>
          <a:lstStyle/>
          <a:p>
            <a:fld id="{3861A52B-2640-4E2D-BE9D-60918017C41E}" type="slidenum">
              <a:rPr lang="en-GB" smtClean="0"/>
              <a:t>27</a:t>
            </a:fld>
            <a:endParaRPr lang="en-GB"/>
          </a:p>
        </p:txBody>
      </p:sp>
    </p:spTree>
    <p:extLst>
      <p:ext uri="{BB962C8B-B14F-4D97-AF65-F5344CB8AC3E}">
        <p14:creationId xmlns:p14="http://schemas.microsoft.com/office/powerpoint/2010/main" val="623406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 = workers. Default is randomly but, I have 12 as number of workers</a:t>
            </a:r>
          </a:p>
          <a:p>
            <a:r>
              <a:rPr lang="en-GB" dirty="0"/>
              <a:t>S = sockets. In this test I have 10</a:t>
            </a:r>
          </a:p>
          <a:p>
            <a:r>
              <a:rPr lang="en-GB" dirty="0"/>
              <a:t>M = method. I have random method to capture entire traffics</a:t>
            </a:r>
          </a:p>
          <a:p>
            <a:endParaRPr lang="en-GB" dirty="0"/>
          </a:p>
        </p:txBody>
      </p:sp>
      <p:sp>
        <p:nvSpPr>
          <p:cNvPr id="4" name="Slide Number Placeholder 3"/>
          <p:cNvSpPr>
            <a:spLocks noGrp="1"/>
          </p:cNvSpPr>
          <p:nvPr>
            <p:ph type="sldNum" sz="quarter" idx="5"/>
          </p:nvPr>
        </p:nvSpPr>
        <p:spPr/>
        <p:txBody>
          <a:bodyPr/>
          <a:lstStyle/>
          <a:p>
            <a:fld id="{3861A52B-2640-4E2D-BE9D-60918017C41E}" type="slidenum">
              <a:rPr lang="en-GB" smtClean="0"/>
              <a:t>29</a:t>
            </a:fld>
            <a:endParaRPr lang="en-GB"/>
          </a:p>
        </p:txBody>
      </p:sp>
    </p:spTree>
    <p:extLst>
      <p:ext uri="{BB962C8B-B14F-4D97-AF65-F5344CB8AC3E}">
        <p14:creationId xmlns:p14="http://schemas.microsoft.com/office/powerpoint/2010/main" val="259205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 = workers. Default is randomly but, I have 12 as number of workers</a:t>
            </a:r>
          </a:p>
          <a:p>
            <a:r>
              <a:rPr lang="en-GB" dirty="0"/>
              <a:t>S = sockets. In this test I have 10</a:t>
            </a:r>
          </a:p>
          <a:p>
            <a:r>
              <a:rPr lang="en-GB" dirty="0"/>
              <a:t>M = method. I have random method to capture entire traffics</a:t>
            </a:r>
          </a:p>
        </p:txBody>
      </p:sp>
      <p:sp>
        <p:nvSpPr>
          <p:cNvPr id="4" name="Slide Number Placeholder 3"/>
          <p:cNvSpPr>
            <a:spLocks noGrp="1"/>
          </p:cNvSpPr>
          <p:nvPr>
            <p:ph type="sldNum" sz="quarter" idx="5"/>
          </p:nvPr>
        </p:nvSpPr>
        <p:spPr/>
        <p:txBody>
          <a:bodyPr/>
          <a:lstStyle/>
          <a:p>
            <a:fld id="{3861A52B-2640-4E2D-BE9D-60918017C41E}" type="slidenum">
              <a:rPr lang="en-GB" smtClean="0"/>
              <a:t>30</a:t>
            </a:fld>
            <a:endParaRPr lang="en-GB"/>
          </a:p>
        </p:txBody>
      </p:sp>
    </p:spTree>
    <p:extLst>
      <p:ext uri="{BB962C8B-B14F-4D97-AF65-F5344CB8AC3E}">
        <p14:creationId xmlns:p14="http://schemas.microsoft.com/office/powerpoint/2010/main" val="36344296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HTTPS to secure websites instead of using HTTP</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Add Secure socket Layer certificate to encrypt user data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indent="-171450">
              <a:buFont typeface="Arial" panose="020B0604020202020204" pitchFamily="34" charset="0"/>
              <a:buChar char="•"/>
            </a:pPr>
            <a:r>
              <a:rPr lang="en-GB" dirty="0"/>
              <a:t>Enable both device and application Firewall</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Implement security mechanism to monitor both inbound and outbound  traffic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Update password often to protect potential damages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3861A52B-2640-4E2D-BE9D-60918017C41E}" type="slidenum">
              <a:rPr lang="en-GB" smtClean="0"/>
              <a:t>33</a:t>
            </a:fld>
            <a:endParaRPr lang="en-GB"/>
          </a:p>
        </p:txBody>
      </p:sp>
    </p:spTree>
    <p:extLst>
      <p:ext uri="{BB962C8B-B14F-4D97-AF65-F5344CB8AC3E}">
        <p14:creationId xmlns:p14="http://schemas.microsoft.com/office/powerpoint/2010/main" val="15621145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anti-phishing to detect phish attack</a:t>
            </a:r>
          </a:p>
          <a:p>
            <a:endParaRPr lang="en-GB" dirty="0"/>
          </a:p>
          <a:p>
            <a:pPr marL="171450" indent="-171450">
              <a:buFont typeface="Arial" panose="020B0604020202020204" pitchFamily="34" charset="0"/>
              <a:buChar char="•"/>
            </a:pPr>
            <a:r>
              <a:rPr lang="en-GB" dirty="0"/>
              <a:t>Use Advanced Encryption Standard AES encrypt and decrypt blocks of bits</a:t>
            </a:r>
          </a:p>
        </p:txBody>
      </p:sp>
      <p:sp>
        <p:nvSpPr>
          <p:cNvPr id="4" name="Slide Number Placeholder 3"/>
          <p:cNvSpPr>
            <a:spLocks noGrp="1"/>
          </p:cNvSpPr>
          <p:nvPr>
            <p:ph type="sldNum" sz="quarter" idx="5"/>
          </p:nvPr>
        </p:nvSpPr>
        <p:spPr/>
        <p:txBody>
          <a:bodyPr/>
          <a:lstStyle/>
          <a:p>
            <a:fld id="{3861A52B-2640-4E2D-BE9D-60918017C41E}" type="slidenum">
              <a:rPr lang="en-GB" smtClean="0"/>
              <a:t>36</a:t>
            </a:fld>
            <a:endParaRPr lang="en-GB"/>
          </a:p>
        </p:txBody>
      </p:sp>
    </p:spTree>
    <p:extLst>
      <p:ext uri="{BB962C8B-B14F-4D97-AF65-F5344CB8AC3E}">
        <p14:creationId xmlns:p14="http://schemas.microsoft.com/office/powerpoint/2010/main" val="1380605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61A52B-2640-4E2D-BE9D-60918017C41E}" type="slidenum">
              <a:rPr lang="en-GB" smtClean="0"/>
              <a:t>39</a:t>
            </a:fld>
            <a:endParaRPr lang="en-GB"/>
          </a:p>
        </p:txBody>
      </p:sp>
    </p:spTree>
    <p:extLst>
      <p:ext uri="{BB962C8B-B14F-4D97-AF65-F5344CB8AC3E}">
        <p14:creationId xmlns:p14="http://schemas.microsoft.com/office/powerpoint/2010/main" val="462940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3649663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3537297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976359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35DC39-37C5-45AE-8964-DB33401512D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137416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35DC39-37C5-45AE-8964-DB33401512D1}"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2802676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35DC39-37C5-45AE-8964-DB33401512D1}"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3200883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35DC39-37C5-45AE-8964-DB33401512D1}"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3113520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35DC39-37C5-45AE-8964-DB33401512D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69089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DD35DC39-37C5-45AE-8964-DB33401512D1}" type="datetimeFigureOut">
              <a:rPr lang="en-GB" smtClean="0"/>
              <a:t>16/10/2019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3406648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35DC39-37C5-45AE-8964-DB33401512D1}"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2825787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2760723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DD35DC39-37C5-45AE-8964-DB33401512D1}"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176538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61631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35DC39-37C5-45AE-8964-DB33401512D1}"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167FC2-166B-4157-9F0F-EBD39C1127EE}" type="slidenum">
              <a:rPr lang="en-GB" smtClean="0"/>
              <a:t>‹#›</a:t>
            </a:fld>
            <a:endParaRPr lang="en-GB"/>
          </a:p>
        </p:txBody>
      </p:sp>
    </p:spTree>
    <p:extLst>
      <p:ext uri="{BB962C8B-B14F-4D97-AF65-F5344CB8AC3E}">
        <p14:creationId xmlns:p14="http://schemas.microsoft.com/office/powerpoint/2010/main" val="27503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D35DC39-37C5-45AE-8964-DB33401512D1}" type="datetimeFigureOut">
              <a:rPr lang="en-GB" smtClean="0"/>
              <a:t>16/10/2019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BF167FC2-166B-4157-9F0F-EBD39C1127EE}" type="slidenum">
              <a:rPr lang="en-GB" smtClean="0"/>
              <a:t>‹#›</a:t>
            </a:fld>
            <a:endParaRPr lang="en-GB"/>
          </a:p>
        </p:txBody>
      </p:sp>
    </p:spTree>
    <p:extLst>
      <p:ext uri="{BB962C8B-B14F-4D97-AF65-F5344CB8AC3E}">
        <p14:creationId xmlns:p14="http://schemas.microsoft.com/office/powerpoint/2010/main" val="912595356"/>
      </p:ext>
    </p:extLst>
  </p:cSld>
  <p:clrMap bg1="dk1" tx1="lt1" bg2="dk2" tx2="lt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 id="2147484032" r:id="rId7"/>
    <p:sldLayoutId id="2147484033" r:id="rId8"/>
    <p:sldLayoutId id="2147484034" r:id="rId9"/>
    <p:sldLayoutId id="2147484035" r:id="rId10"/>
    <p:sldLayoutId id="2147484036" r:id="rId11"/>
    <p:sldLayoutId id="2147484037" r:id="rId12"/>
    <p:sldLayoutId id="2147484038" r:id="rId13"/>
    <p:sldLayoutId id="214748403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ebm"/><Relationship Id="rId1" Type="http://schemas.microsoft.com/office/2007/relationships/media" Target="../media/media1.webm"/><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webm"/><Relationship Id="rId1" Type="http://schemas.microsoft.com/office/2007/relationships/media" Target="../media/media2.webm"/><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2228-D037-4BE3-AC52-7A631BA09B96}"/>
              </a:ext>
            </a:extLst>
          </p:cNvPr>
          <p:cNvSpPr>
            <a:spLocks noGrp="1"/>
          </p:cNvSpPr>
          <p:nvPr>
            <p:ph type="ctrTitle"/>
          </p:nvPr>
        </p:nvSpPr>
        <p:spPr>
          <a:xfrm>
            <a:off x="1524000" y="810126"/>
            <a:ext cx="9144000" cy="1408044"/>
          </a:xfrm>
        </p:spPr>
        <p:txBody>
          <a:bodyPr>
            <a:normAutofit/>
          </a:bodyPr>
          <a:lstStyle/>
          <a:p>
            <a:r>
              <a:rPr lang="en-GB" b="1" dirty="0"/>
              <a:t>Dark Web and Deep Web</a:t>
            </a:r>
          </a:p>
        </p:txBody>
      </p:sp>
      <p:sp>
        <p:nvSpPr>
          <p:cNvPr id="3" name="Subtitle 2">
            <a:extLst>
              <a:ext uri="{FF2B5EF4-FFF2-40B4-BE49-F238E27FC236}">
                <a16:creationId xmlns:a16="http://schemas.microsoft.com/office/drawing/2014/main" id="{B91A092D-CEF8-4EAB-BC46-E12B3983DBFE}"/>
              </a:ext>
            </a:extLst>
          </p:cNvPr>
          <p:cNvSpPr>
            <a:spLocks noGrp="1"/>
          </p:cNvSpPr>
          <p:nvPr>
            <p:ph type="subTitle" idx="1"/>
          </p:nvPr>
        </p:nvSpPr>
        <p:spPr>
          <a:xfrm>
            <a:off x="1524000" y="3602038"/>
            <a:ext cx="9144000" cy="2445836"/>
          </a:xfrm>
        </p:spPr>
        <p:txBody>
          <a:bodyPr>
            <a:normAutofit fontScale="92500" lnSpcReduction="10000"/>
          </a:bodyPr>
          <a:lstStyle/>
          <a:p>
            <a:pPr algn="ctr"/>
            <a:r>
              <a:rPr lang="en-GB" sz="3600" b="1" dirty="0"/>
              <a:t>Created by: Adam I A Yahya</a:t>
            </a:r>
          </a:p>
          <a:p>
            <a:endParaRPr lang="en-GB" sz="3200" dirty="0"/>
          </a:p>
          <a:p>
            <a:endParaRPr lang="en-GB" sz="3200" dirty="0"/>
          </a:p>
          <a:p>
            <a:pPr algn="ctr"/>
            <a:r>
              <a:rPr lang="en-GB" sz="3600" b="1" dirty="0"/>
              <a:t>Date: 16.10.2019</a:t>
            </a:r>
          </a:p>
        </p:txBody>
      </p:sp>
    </p:spTree>
    <p:extLst>
      <p:ext uri="{BB962C8B-B14F-4D97-AF65-F5344CB8AC3E}">
        <p14:creationId xmlns:p14="http://schemas.microsoft.com/office/powerpoint/2010/main" val="354671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50F3D-8828-46FF-AA5B-E3517D3B7F97}"/>
              </a:ext>
            </a:extLst>
          </p:cNvPr>
          <p:cNvSpPr>
            <a:spLocks noGrp="1"/>
          </p:cNvSpPr>
          <p:nvPr>
            <p:ph type="title"/>
          </p:nvPr>
        </p:nvSpPr>
        <p:spPr/>
        <p:txBody>
          <a:bodyPr>
            <a:normAutofit/>
          </a:bodyPr>
          <a:lstStyle/>
          <a:p>
            <a:pPr algn="ctr"/>
            <a:r>
              <a:rPr lang="en-GB" sz="5400" b="1" dirty="0"/>
              <a:t>Introduction</a:t>
            </a:r>
          </a:p>
        </p:txBody>
      </p:sp>
      <p:sp>
        <p:nvSpPr>
          <p:cNvPr id="3" name="Content Placeholder 2">
            <a:extLst>
              <a:ext uri="{FF2B5EF4-FFF2-40B4-BE49-F238E27FC236}">
                <a16:creationId xmlns:a16="http://schemas.microsoft.com/office/drawing/2014/main" id="{3B382673-A2F1-4035-BD85-5E0BE572E424}"/>
              </a:ext>
            </a:extLst>
          </p:cNvPr>
          <p:cNvSpPr>
            <a:spLocks noGrp="1"/>
          </p:cNvSpPr>
          <p:nvPr>
            <p:ph idx="1"/>
          </p:nvPr>
        </p:nvSpPr>
        <p:spPr/>
        <p:txBody>
          <a:bodyPr>
            <a:normAutofit fontScale="92500" lnSpcReduction="10000"/>
          </a:bodyPr>
          <a:lstStyle/>
          <a:p>
            <a:pPr marL="0" indent="0">
              <a:buNone/>
            </a:pPr>
            <a:r>
              <a:rPr lang="en-GB" sz="2400" dirty="0"/>
              <a:t>The use of internet devices increases on daily basis which brought more concern to the user data from being breached by unauthorized access. </a:t>
            </a:r>
          </a:p>
          <a:p>
            <a:pPr marL="0" indent="0">
              <a:buNone/>
            </a:pPr>
            <a:endParaRPr lang="en-GB" sz="2400" dirty="0"/>
          </a:p>
          <a:p>
            <a:pPr marL="0" indent="0">
              <a:buNone/>
            </a:pPr>
            <a:r>
              <a:rPr lang="en-GB" sz="2400" dirty="0"/>
              <a:t>This let the author to investigate network security based on dark web and deep web. </a:t>
            </a:r>
          </a:p>
          <a:p>
            <a:pPr marL="0" indent="0">
              <a:buNone/>
            </a:pPr>
            <a:endParaRPr lang="en-GB" sz="2400" dirty="0"/>
          </a:p>
          <a:p>
            <a:pPr marL="0" indent="0">
              <a:buNone/>
            </a:pPr>
            <a:r>
              <a:rPr lang="en-GB" sz="2400" dirty="0"/>
              <a:t>In order to succeed this project, it require completion of two parts. Part one is research based on previous studies and part two is an experiment conducted based on research findings. </a:t>
            </a:r>
          </a:p>
        </p:txBody>
      </p:sp>
    </p:spTree>
    <p:extLst>
      <p:ext uri="{BB962C8B-B14F-4D97-AF65-F5344CB8AC3E}">
        <p14:creationId xmlns:p14="http://schemas.microsoft.com/office/powerpoint/2010/main" val="2694621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11BF-5DE0-4BCD-BE2E-63CDDB56963D}"/>
              </a:ext>
            </a:extLst>
          </p:cNvPr>
          <p:cNvSpPr>
            <a:spLocks noGrp="1"/>
          </p:cNvSpPr>
          <p:nvPr>
            <p:ph type="title"/>
          </p:nvPr>
        </p:nvSpPr>
        <p:spPr/>
        <p:txBody>
          <a:bodyPr>
            <a:normAutofit/>
          </a:bodyPr>
          <a:lstStyle/>
          <a:p>
            <a:pPr algn="ctr"/>
            <a:r>
              <a:rPr lang="en-GB" sz="5400" b="1" dirty="0"/>
              <a:t> Introduction </a:t>
            </a:r>
          </a:p>
        </p:txBody>
      </p:sp>
      <p:sp>
        <p:nvSpPr>
          <p:cNvPr id="3" name="Content Placeholder 2">
            <a:extLst>
              <a:ext uri="{FF2B5EF4-FFF2-40B4-BE49-F238E27FC236}">
                <a16:creationId xmlns:a16="http://schemas.microsoft.com/office/drawing/2014/main" id="{C1CA4E29-7D6F-40F3-9918-DF25F7A2CF13}"/>
              </a:ext>
            </a:extLst>
          </p:cNvPr>
          <p:cNvSpPr>
            <a:spLocks noGrp="1"/>
          </p:cNvSpPr>
          <p:nvPr>
            <p:ph idx="1"/>
          </p:nvPr>
        </p:nvSpPr>
        <p:spPr/>
        <p:txBody>
          <a:bodyPr>
            <a:normAutofit fontScale="85000" lnSpcReduction="10000"/>
          </a:bodyPr>
          <a:lstStyle/>
          <a:p>
            <a:pPr marL="0" indent="0">
              <a:buNone/>
            </a:pPr>
            <a:endParaRPr lang="en-GB" sz="3600" b="1" dirty="0"/>
          </a:p>
          <a:p>
            <a:pPr marL="0" indent="0">
              <a:buNone/>
            </a:pPr>
            <a:r>
              <a:rPr lang="en-GB" sz="3600" b="1" dirty="0"/>
              <a:t>What is the project?</a:t>
            </a:r>
          </a:p>
          <a:p>
            <a:r>
              <a:rPr lang="en-GB" sz="3200" dirty="0"/>
              <a:t>Project is Dark Web and Deep Web</a:t>
            </a:r>
          </a:p>
          <a:p>
            <a:pPr marL="0" indent="0">
              <a:buNone/>
            </a:pPr>
            <a:endParaRPr lang="en-GB" sz="3200" dirty="0"/>
          </a:p>
          <a:p>
            <a:pPr marL="0" indent="0">
              <a:buNone/>
            </a:pPr>
            <a:r>
              <a:rPr lang="en-GB" sz="3600" b="1" dirty="0"/>
              <a:t>Why I have chosen this project?</a:t>
            </a:r>
          </a:p>
          <a:p>
            <a:r>
              <a:rPr lang="en-GB" sz="3200" dirty="0"/>
              <a:t>Wanted to learn more about Dark Web and Deep Web</a:t>
            </a:r>
          </a:p>
          <a:p>
            <a:endParaRPr lang="en-GB" sz="3200" dirty="0"/>
          </a:p>
        </p:txBody>
      </p:sp>
    </p:spTree>
    <p:extLst>
      <p:ext uri="{BB962C8B-B14F-4D97-AF65-F5344CB8AC3E}">
        <p14:creationId xmlns:p14="http://schemas.microsoft.com/office/powerpoint/2010/main" val="2054920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0643-548C-47FD-A4DE-7EFC36BC2E11}"/>
              </a:ext>
            </a:extLst>
          </p:cNvPr>
          <p:cNvSpPr>
            <a:spLocks noGrp="1"/>
          </p:cNvSpPr>
          <p:nvPr>
            <p:ph type="title"/>
          </p:nvPr>
        </p:nvSpPr>
        <p:spPr/>
        <p:txBody>
          <a:bodyPr/>
          <a:lstStyle/>
          <a:p>
            <a:pPr algn="ctr"/>
            <a:r>
              <a:rPr lang="en-GB" sz="5400" dirty="0"/>
              <a:t>What is Dark Web?</a:t>
            </a:r>
          </a:p>
        </p:txBody>
      </p:sp>
      <p:sp>
        <p:nvSpPr>
          <p:cNvPr id="3" name="Content Placeholder 2">
            <a:extLst>
              <a:ext uri="{FF2B5EF4-FFF2-40B4-BE49-F238E27FC236}">
                <a16:creationId xmlns:a16="http://schemas.microsoft.com/office/drawing/2014/main" id="{7E114704-94F2-49BF-99D5-809B7454FC4E}"/>
              </a:ext>
            </a:extLst>
          </p:cNvPr>
          <p:cNvSpPr>
            <a:spLocks noGrp="1"/>
          </p:cNvSpPr>
          <p:nvPr>
            <p:ph idx="1"/>
          </p:nvPr>
        </p:nvSpPr>
        <p:spPr/>
        <p:txBody>
          <a:bodyPr>
            <a:normAutofit fontScale="47500" lnSpcReduction="20000"/>
          </a:bodyPr>
          <a:lstStyle/>
          <a:p>
            <a:r>
              <a:rPr lang="en-GB" sz="3600" dirty="0"/>
              <a:t>It is part of World Wide Web (WWW)</a:t>
            </a:r>
          </a:p>
          <a:p>
            <a:endParaRPr lang="en-GB" sz="3600" dirty="0"/>
          </a:p>
          <a:p>
            <a:r>
              <a:rPr lang="en-GB" sz="3600" dirty="0"/>
              <a:t>It is websites are on an encrypted network </a:t>
            </a:r>
          </a:p>
          <a:p>
            <a:endParaRPr lang="en-GB" sz="3600" dirty="0"/>
          </a:p>
          <a:p>
            <a:r>
              <a:rPr lang="en-GB" sz="3600" dirty="0"/>
              <a:t>It used by both genuine and criminals  via The Onion Router (TOR) to provide anonymity </a:t>
            </a:r>
          </a:p>
          <a:p>
            <a:endParaRPr lang="en-GB" sz="3600" dirty="0"/>
          </a:p>
          <a:p>
            <a:r>
              <a:rPr lang="en-GB" sz="3600" dirty="0"/>
              <a:t>Genuine users intend to browse the site without doing any harm to others or keep their data anonymous</a:t>
            </a:r>
          </a:p>
          <a:p>
            <a:endParaRPr lang="en-GB" sz="3600" dirty="0"/>
          </a:p>
          <a:p>
            <a:r>
              <a:rPr lang="en-GB" sz="3600" dirty="0"/>
              <a:t>Whereas, criminals used to do illegal activities such as drug dealing, attacking digital currencies</a:t>
            </a:r>
          </a:p>
        </p:txBody>
      </p:sp>
    </p:spTree>
    <p:extLst>
      <p:ext uri="{BB962C8B-B14F-4D97-AF65-F5344CB8AC3E}">
        <p14:creationId xmlns:p14="http://schemas.microsoft.com/office/powerpoint/2010/main" val="6095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BFD5-914F-4BD8-AE0D-D73581122AC3}"/>
              </a:ext>
            </a:extLst>
          </p:cNvPr>
          <p:cNvSpPr>
            <a:spLocks noGrp="1"/>
          </p:cNvSpPr>
          <p:nvPr>
            <p:ph type="title"/>
          </p:nvPr>
        </p:nvSpPr>
        <p:spPr/>
        <p:txBody>
          <a:bodyPr/>
          <a:lstStyle/>
          <a:p>
            <a:pPr algn="ctr"/>
            <a:r>
              <a:rPr lang="en-GB" sz="5400" dirty="0"/>
              <a:t>What is Deep Web?</a:t>
            </a:r>
          </a:p>
        </p:txBody>
      </p:sp>
      <p:sp>
        <p:nvSpPr>
          <p:cNvPr id="3" name="Content Placeholder 2">
            <a:extLst>
              <a:ext uri="{FF2B5EF4-FFF2-40B4-BE49-F238E27FC236}">
                <a16:creationId xmlns:a16="http://schemas.microsoft.com/office/drawing/2014/main" id="{C4DC7A49-7B47-40F5-89D3-622BB5D98AFD}"/>
              </a:ext>
            </a:extLst>
          </p:cNvPr>
          <p:cNvSpPr>
            <a:spLocks noGrp="1"/>
          </p:cNvSpPr>
          <p:nvPr>
            <p:ph idx="1"/>
          </p:nvPr>
        </p:nvSpPr>
        <p:spPr>
          <a:xfrm>
            <a:off x="818712" y="2222287"/>
            <a:ext cx="10554574" cy="4188525"/>
          </a:xfrm>
        </p:spPr>
        <p:txBody>
          <a:bodyPr>
            <a:normAutofit/>
          </a:bodyPr>
          <a:lstStyle/>
          <a:p>
            <a:r>
              <a:rPr lang="en-GB" dirty="0"/>
              <a:t>It is also part of World Wide Web (WWW)</a:t>
            </a:r>
          </a:p>
          <a:p>
            <a:endParaRPr lang="en-GB" dirty="0"/>
          </a:p>
          <a:p>
            <a:r>
              <a:rPr lang="en-GB" dirty="0"/>
              <a:t>It is hidden web and cannot be found by traditional search engines</a:t>
            </a:r>
          </a:p>
          <a:p>
            <a:endParaRPr lang="en-GB" dirty="0"/>
          </a:p>
          <a:p>
            <a:r>
              <a:rPr lang="en-GB" dirty="0"/>
              <a:t>It is collection of websites and it made up of 90 to 94% holds content</a:t>
            </a:r>
          </a:p>
          <a:p>
            <a:endParaRPr lang="en-GB" dirty="0"/>
          </a:p>
          <a:p>
            <a:r>
              <a:rPr lang="en-GB" dirty="0"/>
              <a:t>It uses complex technology to hide sensitive data such as medical records, hidden wiki, net-banking, private networks private forums</a:t>
            </a:r>
          </a:p>
          <a:p>
            <a:endParaRPr lang="en-GB" dirty="0"/>
          </a:p>
          <a:p>
            <a:r>
              <a:rPr lang="en-GB" dirty="0"/>
              <a:t>Many people access to the deep web on daily basis for example, accessing bank account is part of deep web</a:t>
            </a:r>
          </a:p>
        </p:txBody>
      </p:sp>
    </p:spTree>
    <p:extLst>
      <p:ext uri="{BB962C8B-B14F-4D97-AF65-F5344CB8AC3E}">
        <p14:creationId xmlns:p14="http://schemas.microsoft.com/office/powerpoint/2010/main" val="162207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B3C7-DE31-4A93-888E-B9F7DA017106}"/>
              </a:ext>
            </a:extLst>
          </p:cNvPr>
          <p:cNvSpPr>
            <a:spLocks noGrp="1"/>
          </p:cNvSpPr>
          <p:nvPr>
            <p:ph type="title"/>
          </p:nvPr>
        </p:nvSpPr>
        <p:spPr/>
        <p:txBody>
          <a:bodyPr>
            <a:normAutofit/>
          </a:bodyPr>
          <a:lstStyle/>
          <a:p>
            <a:pPr algn="ctr"/>
            <a:r>
              <a:rPr lang="en-GB" sz="4800" b="1" dirty="0"/>
              <a:t>Aim </a:t>
            </a:r>
          </a:p>
        </p:txBody>
      </p:sp>
      <p:sp>
        <p:nvSpPr>
          <p:cNvPr id="3" name="Content Placeholder 2">
            <a:extLst>
              <a:ext uri="{FF2B5EF4-FFF2-40B4-BE49-F238E27FC236}">
                <a16:creationId xmlns:a16="http://schemas.microsoft.com/office/drawing/2014/main" id="{6B645B45-33CB-4980-B4DE-79710DCBC5DA}"/>
              </a:ext>
            </a:extLst>
          </p:cNvPr>
          <p:cNvSpPr>
            <a:spLocks noGrp="1"/>
          </p:cNvSpPr>
          <p:nvPr>
            <p:ph idx="1"/>
          </p:nvPr>
        </p:nvSpPr>
        <p:spPr/>
        <p:txBody>
          <a:bodyPr>
            <a:normAutofit/>
          </a:bodyPr>
          <a:lstStyle/>
          <a:p>
            <a:endParaRPr lang="en-GB" sz="3200" dirty="0"/>
          </a:p>
          <a:p>
            <a:endParaRPr lang="en-GB" sz="3200" dirty="0"/>
          </a:p>
          <a:p>
            <a:r>
              <a:rPr lang="en-GB" sz="3200" dirty="0"/>
              <a:t>The aim of this project is to investigate the security risks in the dark web and deep web and identify the positive and negative impacts.</a:t>
            </a:r>
          </a:p>
          <a:p>
            <a:endParaRPr lang="en-GB" dirty="0"/>
          </a:p>
        </p:txBody>
      </p:sp>
    </p:spTree>
    <p:extLst>
      <p:ext uri="{BB962C8B-B14F-4D97-AF65-F5344CB8AC3E}">
        <p14:creationId xmlns:p14="http://schemas.microsoft.com/office/powerpoint/2010/main" val="2064316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FBC7-7B00-46C7-8E58-028416384382}"/>
              </a:ext>
            </a:extLst>
          </p:cNvPr>
          <p:cNvSpPr>
            <a:spLocks noGrp="1"/>
          </p:cNvSpPr>
          <p:nvPr>
            <p:ph type="title"/>
          </p:nvPr>
        </p:nvSpPr>
        <p:spPr/>
        <p:txBody>
          <a:bodyPr/>
          <a:lstStyle/>
          <a:p>
            <a:pPr algn="ctr"/>
            <a:r>
              <a:rPr lang="en-GB" sz="5400" b="1" dirty="0"/>
              <a:t>Objectives</a:t>
            </a:r>
            <a:r>
              <a:rPr lang="en-GB" dirty="0"/>
              <a:t> </a:t>
            </a:r>
          </a:p>
        </p:txBody>
      </p:sp>
      <p:sp>
        <p:nvSpPr>
          <p:cNvPr id="3" name="Content Placeholder 2">
            <a:extLst>
              <a:ext uri="{FF2B5EF4-FFF2-40B4-BE49-F238E27FC236}">
                <a16:creationId xmlns:a16="http://schemas.microsoft.com/office/drawing/2014/main" id="{66E19DBB-BA32-48DD-A9E3-F39FE217C29D}"/>
              </a:ext>
            </a:extLst>
          </p:cNvPr>
          <p:cNvSpPr>
            <a:spLocks noGrp="1"/>
          </p:cNvSpPr>
          <p:nvPr>
            <p:ph idx="1"/>
          </p:nvPr>
        </p:nvSpPr>
        <p:spPr>
          <a:xfrm>
            <a:off x="818712" y="2382085"/>
            <a:ext cx="10554574" cy="3636511"/>
          </a:xfrm>
        </p:spPr>
        <p:txBody>
          <a:bodyPr>
            <a:normAutofit fontScale="77500" lnSpcReduction="20000"/>
          </a:bodyPr>
          <a:lstStyle/>
          <a:p>
            <a:pPr lvl="0"/>
            <a:r>
              <a:rPr lang="en-GB" sz="3600" dirty="0"/>
              <a:t>Carry out a literature review on books, online resources, journals, and related articles.</a:t>
            </a:r>
          </a:p>
          <a:p>
            <a:pPr marL="0" indent="0">
              <a:buNone/>
            </a:pPr>
            <a:endParaRPr lang="en-GB" sz="3600" dirty="0"/>
          </a:p>
          <a:p>
            <a:pPr lvl="0"/>
            <a:r>
              <a:rPr lang="en-GB" sz="3600" dirty="0"/>
              <a:t>Discover positive and negative activities in the dark web/deep web</a:t>
            </a:r>
          </a:p>
          <a:p>
            <a:pPr marL="0" indent="0">
              <a:buNone/>
            </a:pPr>
            <a:endParaRPr lang="en-GB" sz="3600" dirty="0"/>
          </a:p>
          <a:p>
            <a:pPr lvl="0"/>
            <a:r>
              <a:rPr lang="en-GB" sz="3600" dirty="0"/>
              <a:t>Investigate vulnerabilities, threats or attacks in the dark web and deep web</a:t>
            </a:r>
          </a:p>
        </p:txBody>
      </p:sp>
    </p:spTree>
    <p:extLst>
      <p:ext uri="{BB962C8B-B14F-4D97-AF65-F5344CB8AC3E}">
        <p14:creationId xmlns:p14="http://schemas.microsoft.com/office/powerpoint/2010/main" val="933441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68C1B-D9BB-4F39-99DA-741EA6DD4105}"/>
              </a:ext>
            </a:extLst>
          </p:cNvPr>
          <p:cNvSpPr>
            <a:spLocks noGrp="1"/>
          </p:cNvSpPr>
          <p:nvPr>
            <p:ph type="title"/>
          </p:nvPr>
        </p:nvSpPr>
        <p:spPr/>
        <p:txBody>
          <a:bodyPr>
            <a:normAutofit/>
          </a:bodyPr>
          <a:lstStyle/>
          <a:p>
            <a:pPr algn="ctr"/>
            <a:r>
              <a:rPr lang="en-GB" sz="5400" b="1" dirty="0"/>
              <a:t> Objectives</a:t>
            </a:r>
          </a:p>
        </p:txBody>
      </p:sp>
      <p:sp>
        <p:nvSpPr>
          <p:cNvPr id="3" name="Content Placeholder 2">
            <a:extLst>
              <a:ext uri="{FF2B5EF4-FFF2-40B4-BE49-F238E27FC236}">
                <a16:creationId xmlns:a16="http://schemas.microsoft.com/office/drawing/2014/main" id="{7B667472-D963-4E65-A00E-4E5FA751522C}"/>
              </a:ext>
            </a:extLst>
          </p:cNvPr>
          <p:cNvSpPr>
            <a:spLocks noGrp="1"/>
          </p:cNvSpPr>
          <p:nvPr>
            <p:ph idx="1"/>
          </p:nvPr>
        </p:nvSpPr>
        <p:spPr/>
        <p:txBody>
          <a:bodyPr>
            <a:normAutofit lnSpcReduction="10000"/>
          </a:bodyPr>
          <a:lstStyle/>
          <a:p>
            <a:pPr lvl="0"/>
            <a:endParaRPr lang="en-GB" dirty="0"/>
          </a:p>
          <a:p>
            <a:pPr lvl="0"/>
            <a:r>
              <a:rPr lang="en-GB" sz="2800" dirty="0"/>
              <a:t>Use a combination of hardware and software to carry out experiments to identify security risks</a:t>
            </a:r>
          </a:p>
          <a:p>
            <a:pPr marL="0" indent="0">
              <a:buNone/>
            </a:pPr>
            <a:endParaRPr lang="en-GB" sz="2800" dirty="0"/>
          </a:p>
          <a:p>
            <a:pPr marL="0" indent="0">
              <a:buNone/>
            </a:pPr>
            <a:endParaRPr lang="en-GB" sz="2800" dirty="0"/>
          </a:p>
          <a:p>
            <a:pPr lvl="0"/>
            <a:r>
              <a:rPr lang="en-GB" sz="2800" dirty="0"/>
              <a:t>Evaluate findings and provide recommendations for future improvement</a:t>
            </a:r>
          </a:p>
          <a:p>
            <a:endParaRPr lang="en-GB" dirty="0"/>
          </a:p>
        </p:txBody>
      </p:sp>
    </p:spTree>
    <p:extLst>
      <p:ext uri="{BB962C8B-B14F-4D97-AF65-F5344CB8AC3E}">
        <p14:creationId xmlns:p14="http://schemas.microsoft.com/office/powerpoint/2010/main" val="1338858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A203A-687E-4706-91D3-0BB77CB37E31}"/>
              </a:ext>
            </a:extLst>
          </p:cNvPr>
          <p:cNvSpPr>
            <a:spLocks noGrp="1"/>
          </p:cNvSpPr>
          <p:nvPr>
            <p:ph type="title"/>
          </p:nvPr>
        </p:nvSpPr>
        <p:spPr/>
        <p:txBody>
          <a:bodyPr>
            <a:normAutofit/>
          </a:bodyPr>
          <a:lstStyle/>
          <a:p>
            <a:pPr algn="ctr"/>
            <a:r>
              <a:rPr lang="en-GB" sz="5400" b="1" dirty="0"/>
              <a:t>Literature review</a:t>
            </a:r>
          </a:p>
        </p:txBody>
      </p:sp>
      <p:sp>
        <p:nvSpPr>
          <p:cNvPr id="3" name="Content Placeholder 2">
            <a:extLst>
              <a:ext uri="{FF2B5EF4-FFF2-40B4-BE49-F238E27FC236}">
                <a16:creationId xmlns:a16="http://schemas.microsoft.com/office/drawing/2014/main" id="{89171BA4-4923-4057-BA06-81B2EE9F7CAC}"/>
              </a:ext>
            </a:extLst>
          </p:cNvPr>
          <p:cNvSpPr>
            <a:spLocks noGrp="1"/>
          </p:cNvSpPr>
          <p:nvPr>
            <p:ph idx="1"/>
          </p:nvPr>
        </p:nvSpPr>
        <p:spPr>
          <a:xfrm>
            <a:off x="818712" y="2435352"/>
            <a:ext cx="10554574" cy="3636511"/>
          </a:xfrm>
        </p:spPr>
        <p:txBody>
          <a:bodyPr>
            <a:normAutofit/>
          </a:bodyPr>
          <a:lstStyle/>
          <a:p>
            <a:pPr marL="0" indent="0">
              <a:buNone/>
            </a:pPr>
            <a:r>
              <a:rPr lang="en-GB" sz="2800" b="1" dirty="0"/>
              <a:t>The primary part is based on</a:t>
            </a:r>
          </a:p>
          <a:p>
            <a:pPr lvl="1"/>
            <a:r>
              <a:rPr lang="en-GB" sz="2000" dirty="0"/>
              <a:t>Experiments</a:t>
            </a:r>
          </a:p>
          <a:p>
            <a:pPr marL="0" indent="0">
              <a:buNone/>
            </a:pPr>
            <a:endParaRPr lang="en-GB" sz="2000" dirty="0"/>
          </a:p>
          <a:p>
            <a:pPr marL="0" indent="0">
              <a:buNone/>
            </a:pPr>
            <a:r>
              <a:rPr lang="en-GB" sz="2800" b="1" dirty="0"/>
              <a:t>The secondary part is based on </a:t>
            </a:r>
          </a:p>
          <a:p>
            <a:pPr lvl="1"/>
            <a:r>
              <a:rPr lang="en-GB" sz="2000" dirty="0"/>
              <a:t>Research on previous study findings </a:t>
            </a:r>
          </a:p>
          <a:p>
            <a:endParaRPr lang="en-GB" dirty="0"/>
          </a:p>
        </p:txBody>
      </p:sp>
    </p:spTree>
    <p:extLst>
      <p:ext uri="{BB962C8B-B14F-4D97-AF65-F5344CB8AC3E}">
        <p14:creationId xmlns:p14="http://schemas.microsoft.com/office/powerpoint/2010/main" val="1811019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4C769-ACFD-41ED-82C9-56E2F3D01AF4}"/>
              </a:ext>
            </a:extLst>
          </p:cNvPr>
          <p:cNvSpPr>
            <a:spLocks noGrp="1"/>
          </p:cNvSpPr>
          <p:nvPr>
            <p:ph type="title"/>
          </p:nvPr>
        </p:nvSpPr>
        <p:spPr/>
        <p:txBody>
          <a:bodyPr/>
          <a:lstStyle/>
          <a:p>
            <a:pPr algn="ctr"/>
            <a:r>
              <a:rPr lang="en-GB" sz="5400" dirty="0"/>
              <a:t>Literature review</a:t>
            </a:r>
          </a:p>
        </p:txBody>
      </p:sp>
      <p:sp>
        <p:nvSpPr>
          <p:cNvPr id="3" name="Content Placeholder 2">
            <a:extLst>
              <a:ext uri="{FF2B5EF4-FFF2-40B4-BE49-F238E27FC236}">
                <a16:creationId xmlns:a16="http://schemas.microsoft.com/office/drawing/2014/main" id="{9744536C-14A7-4D0D-ACAB-361D20EFB95F}"/>
              </a:ext>
            </a:extLst>
          </p:cNvPr>
          <p:cNvSpPr>
            <a:spLocks noGrp="1"/>
          </p:cNvSpPr>
          <p:nvPr>
            <p:ph idx="1"/>
          </p:nvPr>
        </p:nvSpPr>
        <p:spPr>
          <a:xfrm>
            <a:off x="818712" y="2430834"/>
            <a:ext cx="10554574" cy="3636511"/>
          </a:xfrm>
        </p:spPr>
        <p:txBody>
          <a:bodyPr>
            <a:normAutofit/>
          </a:bodyPr>
          <a:lstStyle/>
          <a:p>
            <a:r>
              <a:rPr lang="en-GB" sz="2400" dirty="0"/>
              <a:t>The Onion Router (TOR) [48]</a:t>
            </a:r>
          </a:p>
          <a:p>
            <a:endParaRPr lang="en-GB" sz="2400" dirty="0"/>
          </a:p>
          <a:p>
            <a:r>
              <a:rPr lang="en-GB" sz="2400" dirty="0"/>
              <a:t>Freenet [50]</a:t>
            </a:r>
          </a:p>
          <a:p>
            <a:endParaRPr lang="en-GB" sz="2400" dirty="0"/>
          </a:p>
          <a:p>
            <a:r>
              <a:rPr lang="en-GB" sz="2400" dirty="0"/>
              <a:t>Invisible Internet Project (I2P) [51]</a:t>
            </a:r>
          </a:p>
          <a:p>
            <a:endParaRPr lang="en-GB" sz="2400" dirty="0"/>
          </a:p>
          <a:p>
            <a:r>
              <a:rPr lang="en-GB" sz="2400" dirty="0"/>
              <a:t>Distributed Denial of Service (DDoS) [54]</a:t>
            </a:r>
          </a:p>
          <a:p>
            <a:endParaRPr lang="en-GB" dirty="0"/>
          </a:p>
        </p:txBody>
      </p:sp>
    </p:spTree>
    <p:extLst>
      <p:ext uri="{BB962C8B-B14F-4D97-AF65-F5344CB8AC3E}">
        <p14:creationId xmlns:p14="http://schemas.microsoft.com/office/powerpoint/2010/main" val="823527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1ED7-9ED8-4E51-8B92-110526BA93A3}"/>
              </a:ext>
            </a:extLst>
          </p:cNvPr>
          <p:cNvSpPr>
            <a:spLocks noGrp="1"/>
          </p:cNvSpPr>
          <p:nvPr>
            <p:ph type="title"/>
          </p:nvPr>
        </p:nvSpPr>
        <p:spPr>
          <a:xfrm>
            <a:off x="838200" y="0"/>
            <a:ext cx="10515600" cy="1074821"/>
          </a:xfrm>
        </p:spPr>
        <p:txBody>
          <a:bodyPr>
            <a:normAutofit/>
          </a:bodyPr>
          <a:lstStyle/>
          <a:p>
            <a:pPr algn="ctr"/>
            <a:r>
              <a:rPr lang="en-GB" sz="5400" b="1" dirty="0"/>
              <a:t>Network Blueprint</a:t>
            </a:r>
          </a:p>
        </p:txBody>
      </p:sp>
      <p:pic>
        <p:nvPicPr>
          <p:cNvPr id="1027" name="Picture 1">
            <a:extLst>
              <a:ext uri="{FF2B5EF4-FFF2-40B4-BE49-F238E27FC236}">
                <a16:creationId xmlns:a16="http://schemas.microsoft.com/office/drawing/2014/main" id="{05561EDA-F125-4B32-9B7F-4BE8F0A18B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9584" y="2046913"/>
            <a:ext cx="7695869" cy="4619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703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02C0B-09A9-4D8A-BF47-D8ABA770FDD2}"/>
              </a:ext>
            </a:extLst>
          </p:cNvPr>
          <p:cNvSpPr>
            <a:spLocks noGrp="1"/>
          </p:cNvSpPr>
          <p:nvPr>
            <p:ph type="title"/>
          </p:nvPr>
        </p:nvSpPr>
        <p:spPr/>
        <p:txBody>
          <a:bodyPr/>
          <a:lstStyle/>
          <a:p>
            <a:pPr algn="ctr"/>
            <a:r>
              <a:rPr lang="en-GB" sz="5400" dirty="0"/>
              <a:t>Implementation </a:t>
            </a:r>
          </a:p>
        </p:txBody>
      </p:sp>
      <p:sp>
        <p:nvSpPr>
          <p:cNvPr id="3" name="Content Placeholder 2">
            <a:extLst>
              <a:ext uri="{FF2B5EF4-FFF2-40B4-BE49-F238E27FC236}">
                <a16:creationId xmlns:a16="http://schemas.microsoft.com/office/drawing/2014/main" id="{1E8DF588-C7B8-4C75-B443-226363BD45C1}"/>
              </a:ext>
            </a:extLst>
          </p:cNvPr>
          <p:cNvSpPr>
            <a:spLocks noGrp="1"/>
          </p:cNvSpPr>
          <p:nvPr>
            <p:ph idx="1"/>
          </p:nvPr>
        </p:nvSpPr>
        <p:spPr/>
        <p:txBody>
          <a:bodyPr>
            <a:normAutofit lnSpcReduction="10000"/>
          </a:bodyPr>
          <a:lstStyle/>
          <a:p>
            <a:pPr marL="0" indent="0">
              <a:buNone/>
            </a:pPr>
            <a:r>
              <a:rPr lang="en-GB" sz="3200" b="1" dirty="0"/>
              <a:t>The author implement the following hardware and software by using various methods and techniques.</a:t>
            </a:r>
          </a:p>
          <a:p>
            <a:pPr marL="0" indent="0">
              <a:buNone/>
            </a:pPr>
            <a:endParaRPr lang="en-GB" dirty="0"/>
          </a:p>
          <a:p>
            <a:pPr lvl="1"/>
            <a:r>
              <a:rPr lang="en-GB" dirty="0"/>
              <a:t>Windows Server 2012 2R</a:t>
            </a:r>
          </a:p>
          <a:p>
            <a:pPr lvl="1"/>
            <a:r>
              <a:rPr lang="en-GB" dirty="0"/>
              <a:t>TP-Link Wireless Router</a:t>
            </a:r>
          </a:p>
          <a:p>
            <a:pPr lvl="1"/>
            <a:r>
              <a:rPr lang="en-GB" dirty="0"/>
              <a:t>Kali Linux Operating System</a:t>
            </a:r>
          </a:p>
          <a:p>
            <a:pPr lvl="1"/>
            <a:r>
              <a:rPr lang="en-GB" dirty="0"/>
              <a:t>Virtual Private Network (VPN)</a:t>
            </a:r>
          </a:p>
          <a:p>
            <a:pPr lvl="1"/>
            <a:r>
              <a:rPr lang="en-GB" dirty="0"/>
              <a:t>The Onion Router (TOR)</a:t>
            </a:r>
          </a:p>
          <a:p>
            <a:pPr lvl="1"/>
            <a:r>
              <a:rPr lang="en-GB" dirty="0"/>
              <a:t>Proxy server and proxy-chain</a:t>
            </a:r>
          </a:p>
        </p:txBody>
      </p:sp>
    </p:spTree>
    <p:extLst>
      <p:ext uri="{BB962C8B-B14F-4D97-AF65-F5344CB8AC3E}">
        <p14:creationId xmlns:p14="http://schemas.microsoft.com/office/powerpoint/2010/main" val="2311404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3C115-9D76-4BCF-AC26-14966DEF5F4E}"/>
              </a:ext>
            </a:extLst>
          </p:cNvPr>
          <p:cNvSpPr>
            <a:spLocks noGrp="1"/>
          </p:cNvSpPr>
          <p:nvPr>
            <p:ph type="title"/>
          </p:nvPr>
        </p:nvSpPr>
        <p:spPr/>
        <p:txBody>
          <a:bodyPr>
            <a:normAutofit/>
          </a:bodyPr>
          <a:lstStyle/>
          <a:p>
            <a:pPr algn="ctr"/>
            <a:r>
              <a:rPr lang="en-GB" sz="5400" b="1" dirty="0"/>
              <a:t>Windows server 2012 2R</a:t>
            </a:r>
          </a:p>
        </p:txBody>
      </p:sp>
      <p:pic>
        <p:nvPicPr>
          <p:cNvPr id="1026" name="Picture 1">
            <a:extLst>
              <a:ext uri="{FF2B5EF4-FFF2-40B4-BE49-F238E27FC236}">
                <a16:creationId xmlns:a16="http://schemas.microsoft.com/office/drawing/2014/main" id="{4AE1E1C2-A37E-4C17-8DC0-F0B955E881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361" y="2055303"/>
            <a:ext cx="9863275" cy="4721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2999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E757A-BF4F-41C8-958F-79AAD2138624}"/>
              </a:ext>
            </a:extLst>
          </p:cNvPr>
          <p:cNvSpPr>
            <a:spLocks noGrp="1"/>
          </p:cNvSpPr>
          <p:nvPr>
            <p:ph type="title"/>
          </p:nvPr>
        </p:nvSpPr>
        <p:spPr/>
        <p:txBody>
          <a:bodyPr>
            <a:normAutofit/>
          </a:bodyPr>
          <a:lstStyle/>
          <a:p>
            <a:pPr algn="ctr"/>
            <a:r>
              <a:rPr lang="en-GB" sz="5400" b="1" dirty="0"/>
              <a:t>TP-Link Wireless Router</a:t>
            </a:r>
          </a:p>
        </p:txBody>
      </p:sp>
      <p:pic>
        <p:nvPicPr>
          <p:cNvPr id="2050" name="Picture 1">
            <a:extLst>
              <a:ext uri="{FF2B5EF4-FFF2-40B4-BE49-F238E27FC236}">
                <a16:creationId xmlns:a16="http://schemas.microsoft.com/office/drawing/2014/main" id="{F6EC4F8E-FFE2-40D5-8FA0-EAA3FFEDFA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9330" y="2084970"/>
            <a:ext cx="9653337" cy="4597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7335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D7642-76A3-4522-9DFA-062A230919F9}"/>
              </a:ext>
            </a:extLst>
          </p:cNvPr>
          <p:cNvSpPr>
            <a:spLocks noGrp="1"/>
          </p:cNvSpPr>
          <p:nvPr>
            <p:ph type="title"/>
          </p:nvPr>
        </p:nvSpPr>
        <p:spPr/>
        <p:txBody>
          <a:bodyPr>
            <a:normAutofit/>
          </a:bodyPr>
          <a:lstStyle/>
          <a:p>
            <a:pPr algn="ctr"/>
            <a:r>
              <a:rPr lang="en-GB" sz="5400" b="1" dirty="0"/>
              <a:t>Kali Linux Operating System</a:t>
            </a:r>
          </a:p>
        </p:txBody>
      </p:sp>
      <p:pic>
        <p:nvPicPr>
          <p:cNvPr id="3074" name="Picture 1">
            <a:extLst>
              <a:ext uri="{FF2B5EF4-FFF2-40B4-BE49-F238E27FC236}">
                <a16:creationId xmlns:a16="http://schemas.microsoft.com/office/drawing/2014/main" id="{D7A5A5F5-8C26-4D48-BB72-2B7A92825C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0352" y="2059002"/>
            <a:ext cx="9491294" cy="4722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326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6FB40-0E38-47C6-BD01-33AF968B6C1E}"/>
              </a:ext>
            </a:extLst>
          </p:cNvPr>
          <p:cNvSpPr>
            <a:spLocks noGrp="1"/>
          </p:cNvSpPr>
          <p:nvPr>
            <p:ph type="title"/>
          </p:nvPr>
        </p:nvSpPr>
        <p:spPr/>
        <p:txBody>
          <a:bodyPr>
            <a:normAutofit/>
          </a:bodyPr>
          <a:lstStyle/>
          <a:p>
            <a:pPr algn="ctr"/>
            <a:r>
              <a:rPr lang="en-GB" sz="5400" b="1" dirty="0"/>
              <a:t>Virtual Private Network</a:t>
            </a:r>
          </a:p>
        </p:txBody>
      </p:sp>
      <p:pic>
        <p:nvPicPr>
          <p:cNvPr id="3" name="Picture 2">
            <a:extLst>
              <a:ext uri="{FF2B5EF4-FFF2-40B4-BE49-F238E27FC236}">
                <a16:creationId xmlns:a16="http://schemas.microsoft.com/office/drawing/2014/main" id="{400D7A76-002A-4D31-9821-330A434CFB42}"/>
              </a:ext>
            </a:extLst>
          </p:cNvPr>
          <p:cNvPicPr>
            <a:picLocks noChangeAspect="1"/>
          </p:cNvPicPr>
          <p:nvPr/>
        </p:nvPicPr>
        <p:blipFill>
          <a:blip r:embed="rId2"/>
          <a:stretch>
            <a:fillRect/>
          </a:stretch>
        </p:blipFill>
        <p:spPr>
          <a:xfrm>
            <a:off x="809999" y="2290762"/>
            <a:ext cx="10886701" cy="3967163"/>
          </a:xfrm>
          <a:prstGeom prst="rect">
            <a:avLst/>
          </a:prstGeom>
        </p:spPr>
      </p:pic>
    </p:spTree>
    <p:extLst>
      <p:ext uri="{BB962C8B-B14F-4D97-AF65-F5344CB8AC3E}">
        <p14:creationId xmlns:p14="http://schemas.microsoft.com/office/powerpoint/2010/main" val="1960302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A06CD-9AB3-468A-90F0-AE1D34E4CFE2}"/>
              </a:ext>
            </a:extLst>
          </p:cNvPr>
          <p:cNvSpPr>
            <a:spLocks noGrp="1"/>
          </p:cNvSpPr>
          <p:nvPr>
            <p:ph type="title"/>
          </p:nvPr>
        </p:nvSpPr>
        <p:spPr/>
        <p:txBody>
          <a:bodyPr>
            <a:normAutofit/>
          </a:bodyPr>
          <a:lstStyle/>
          <a:p>
            <a:pPr algn="ctr"/>
            <a:r>
              <a:rPr lang="en-GB" sz="5400" b="1" dirty="0"/>
              <a:t>The Onion Router (TOR)</a:t>
            </a:r>
          </a:p>
        </p:txBody>
      </p:sp>
      <p:pic>
        <p:nvPicPr>
          <p:cNvPr id="5122" name="Picture 5">
            <a:extLst>
              <a:ext uri="{FF2B5EF4-FFF2-40B4-BE49-F238E27FC236}">
                <a16:creationId xmlns:a16="http://schemas.microsoft.com/office/drawing/2014/main" id="{6EAAA8AE-8C96-495B-9B80-6B5DD30202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9499" y="2239861"/>
            <a:ext cx="8914648" cy="439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9013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DD5CB-CA4E-4F78-BA4D-9C414E376A80}"/>
              </a:ext>
            </a:extLst>
          </p:cNvPr>
          <p:cNvSpPr>
            <a:spLocks noGrp="1"/>
          </p:cNvSpPr>
          <p:nvPr>
            <p:ph type="title"/>
          </p:nvPr>
        </p:nvSpPr>
        <p:spPr/>
        <p:txBody>
          <a:bodyPr>
            <a:normAutofit/>
          </a:bodyPr>
          <a:lstStyle/>
          <a:p>
            <a:pPr algn="ctr"/>
            <a:r>
              <a:rPr lang="en-GB" sz="5400" b="1" dirty="0"/>
              <a:t>Proxy-chain</a:t>
            </a:r>
          </a:p>
        </p:txBody>
      </p:sp>
      <p:pic>
        <p:nvPicPr>
          <p:cNvPr id="6146" name="Picture 1">
            <a:extLst>
              <a:ext uri="{FF2B5EF4-FFF2-40B4-BE49-F238E27FC236}">
                <a16:creationId xmlns:a16="http://schemas.microsoft.com/office/drawing/2014/main" id="{EA553A3C-5CD4-4623-98DB-872D12AFF0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87" y="2055303"/>
            <a:ext cx="9737678" cy="4650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8475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56227-72B1-4530-BAB0-75D7F4F403F6}"/>
              </a:ext>
            </a:extLst>
          </p:cNvPr>
          <p:cNvSpPr>
            <a:spLocks noGrp="1"/>
          </p:cNvSpPr>
          <p:nvPr>
            <p:ph type="title"/>
          </p:nvPr>
        </p:nvSpPr>
        <p:spPr/>
        <p:txBody>
          <a:bodyPr>
            <a:normAutofit/>
          </a:bodyPr>
          <a:lstStyle/>
          <a:p>
            <a:pPr algn="ctr"/>
            <a:r>
              <a:rPr lang="en-GB" sz="5400" b="1" dirty="0"/>
              <a:t>Proxy-chain</a:t>
            </a:r>
          </a:p>
        </p:txBody>
      </p:sp>
      <p:pic>
        <p:nvPicPr>
          <p:cNvPr id="7170" name="Picture 1">
            <a:extLst>
              <a:ext uri="{FF2B5EF4-FFF2-40B4-BE49-F238E27FC236}">
                <a16:creationId xmlns:a16="http://schemas.microsoft.com/office/drawing/2014/main" id="{9DED736C-D605-4F0E-BC7A-E52F4166C5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8504" y="2134911"/>
            <a:ext cx="9135226" cy="4571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4065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8B487-51C7-4644-B98A-77089B1CF23F}"/>
              </a:ext>
            </a:extLst>
          </p:cNvPr>
          <p:cNvSpPr>
            <a:spLocks noGrp="1"/>
          </p:cNvSpPr>
          <p:nvPr>
            <p:ph type="title"/>
          </p:nvPr>
        </p:nvSpPr>
        <p:spPr>
          <a:xfrm>
            <a:off x="168676" y="447188"/>
            <a:ext cx="11213322" cy="970450"/>
          </a:xfrm>
        </p:spPr>
        <p:txBody>
          <a:bodyPr/>
          <a:lstStyle/>
          <a:p>
            <a:pPr algn="ctr"/>
            <a:r>
              <a:rPr lang="en-GB" sz="4800" b="1" dirty="0"/>
              <a:t>The Onion Router</a:t>
            </a:r>
            <a:r>
              <a:rPr lang="en-GB" sz="4800" dirty="0"/>
              <a:t> over view design </a:t>
            </a:r>
          </a:p>
        </p:txBody>
      </p:sp>
      <p:pic>
        <p:nvPicPr>
          <p:cNvPr id="2050" name="Picture 1">
            <a:extLst>
              <a:ext uri="{FF2B5EF4-FFF2-40B4-BE49-F238E27FC236}">
                <a16:creationId xmlns:a16="http://schemas.microsoft.com/office/drawing/2014/main" id="{4DFCF686-8FF4-4DF8-9F72-DF76C8AE4B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8731" y="2105637"/>
            <a:ext cx="8334536" cy="438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2314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2B11C-209A-4F23-B7F0-DB8ED075BEC8}"/>
              </a:ext>
            </a:extLst>
          </p:cNvPr>
          <p:cNvSpPr>
            <a:spLocks noGrp="1"/>
          </p:cNvSpPr>
          <p:nvPr>
            <p:ph type="title"/>
          </p:nvPr>
        </p:nvSpPr>
        <p:spPr/>
        <p:txBody>
          <a:bodyPr>
            <a:normAutofit/>
          </a:bodyPr>
          <a:lstStyle/>
          <a:p>
            <a:pPr algn="ctr"/>
            <a:r>
              <a:rPr lang="en-GB" sz="5400" b="1" dirty="0"/>
              <a:t>Test results </a:t>
            </a:r>
          </a:p>
        </p:txBody>
      </p:sp>
      <p:sp>
        <p:nvSpPr>
          <p:cNvPr id="3" name="Content Placeholder 2">
            <a:extLst>
              <a:ext uri="{FF2B5EF4-FFF2-40B4-BE49-F238E27FC236}">
                <a16:creationId xmlns:a16="http://schemas.microsoft.com/office/drawing/2014/main" id="{41437672-33C9-4032-8280-ACC85D2050A0}"/>
              </a:ext>
            </a:extLst>
          </p:cNvPr>
          <p:cNvSpPr>
            <a:spLocks noGrp="1"/>
          </p:cNvSpPr>
          <p:nvPr>
            <p:ph idx="1"/>
          </p:nvPr>
        </p:nvSpPr>
        <p:spPr/>
        <p:txBody>
          <a:bodyPr>
            <a:normAutofit fontScale="55000" lnSpcReduction="20000"/>
          </a:bodyPr>
          <a:lstStyle/>
          <a:p>
            <a:pPr marL="0" indent="0">
              <a:buNone/>
            </a:pPr>
            <a:r>
              <a:rPr lang="en-GB" sz="3600" dirty="0"/>
              <a:t>The outcome result that has conducted for this project are below bullet points.</a:t>
            </a:r>
          </a:p>
          <a:p>
            <a:pPr marL="0" indent="0">
              <a:buNone/>
            </a:pPr>
            <a:endParaRPr lang="en-GB" sz="3600" dirty="0"/>
          </a:p>
          <a:p>
            <a:r>
              <a:rPr lang="en-GB" sz="3200" dirty="0"/>
              <a:t>The Onion Router (TOR) traffic analysis</a:t>
            </a:r>
          </a:p>
          <a:p>
            <a:endParaRPr lang="en-GB" sz="3200" dirty="0"/>
          </a:p>
          <a:p>
            <a:r>
              <a:rPr lang="en-GB" sz="3200" dirty="0"/>
              <a:t>Domain Name System (DNS)  Leak Test</a:t>
            </a:r>
          </a:p>
          <a:p>
            <a:endParaRPr lang="en-GB" sz="3200" dirty="0"/>
          </a:p>
          <a:p>
            <a:r>
              <a:rPr lang="en-GB" sz="3200" dirty="0"/>
              <a:t>Distributed Denial of service attack (DDoS)</a:t>
            </a:r>
          </a:p>
          <a:p>
            <a:endParaRPr lang="en-GB" sz="3200" dirty="0"/>
          </a:p>
          <a:p>
            <a:r>
              <a:rPr lang="en-GB" sz="3200" dirty="0"/>
              <a:t>Phishing attack</a:t>
            </a:r>
          </a:p>
        </p:txBody>
      </p:sp>
    </p:spTree>
    <p:extLst>
      <p:ext uri="{BB962C8B-B14F-4D97-AF65-F5344CB8AC3E}">
        <p14:creationId xmlns:p14="http://schemas.microsoft.com/office/powerpoint/2010/main" val="3236829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EC488-3DDF-4978-82F7-4B612C12717E}"/>
              </a:ext>
            </a:extLst>
          </p:cNvPr>
          <p:cNvSpPr>
            <a:spLocks noGrp="1"/>
          </p:cNvSpPr>
          <p:nvPr>
            <p:ph type="title"/>
          </p:nvPr>
        </p:nvSpPr>
        <p:spPr/>
        <p:txBody>
          <a:bodyPr>
            <a:normAutofit fontScale="90000"/>
          </a:bodyPr>
          <a:lstStyle/>
          <a:p>
            <a:pPr algn="ctr"/>
            <a:r>
              <a:rPr lang="en-GB" sz="5400" b="1" dirty="0"/>
              <a:t>The Onion Router traffic analysis</a:t>
            </a:r>
          </a:p>
        </p:txBody>
      </p:sp>
      <p:pic>
        <p:nvPicPr>
          <p:cNvPr id="8194" name="Picture 1">
            <a:extLst>
              <a:ext uri="{FF2B5EF4-FFF2-40B4-BE49-F238E27FC236}">
                <a16:creationId xmlns:a16="http://schemas.microsoft.com/office/drawing/2014/main" id="{7644630B-D27A-4907-A5AA-28CAB8C8D9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8783" y="2013359"/>
            <a:ext cx="9776906" cy="4683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8611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1D744-F70C-43D2-8B1B-FDB60B526297}"/>
              </a:ext>
            </a:extLst>
          </p:cNvPr>
          <p:cNvSpPr>
            <a:spLocks noGrp="1"/>
          </p:cNvSpPr>
          <p:nvPr>
            <p:ph type="title"/>
          </p:nvPr>
        </p:nvSpPr>
        <p:spPr/>
        <p:txBody>
          <a:bodyPr>
            <a:normAutofit fontScale="90000"/>
          </a:bodyPr>
          <a:lstStyle/>
          <a:p>
            <a:pPr algn="ctr"/>
            <a:r>
              <a:rPr lang="en-GB" sz="5400" b="1" dirty="0"/>
              <a:t>Domain Name System (DNS) leak test 1</a:t>
            </a:r>
          </a:p>
        </p:txBody>
      </p:sp>
      <p:pic>
        <p:nvPicPr>
          <p:cNvPr id="9220" name="Picture 1">
            <a:extLst>
              <a:ext uri="{FF2B5EF4-FFF2-40B4-BE49-F238E27FC236}">
                <a16:creationId xmlns:a16="http://schemas.microsoft.com/office/drawing/2014/main" id="{ACBE29F2-E441-40E8-92EF-A399DC7660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1969" y="2063692"/>
            <a:ext cx="9788885" cy="459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47486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18787-20D1-4A30-ABD0-086BB7501ECF}"/>
              </a:ext>
            </a:extLst>
          </p:cNvPr>
          <p:cNvSpPr>
            <a:spLocks noGrp="1"/>
          </p:cNvSpPr>
          <p:nvPr>
            <p:ph type="title"/>
          </p:nvPr>
        </p:nvSpPr>
        <p:spPr/>
        <p:txBody>
          <a:bodyPr>
            <a:noAutofit/>
          </a:bodyPr>
          <a:lstStyle/>
          <a:p>
            <a:pPr algn="ctr"/>
            <a:r>
              <a:rPr lang="en-GB" b="1" dirty="0"/>
              <a:t>Domain Name System (DNS) leak test 2</a:t>
            </a:r>
            <a:endParaRPr lang="en-GB" dirty="0"/>
          </a:p>
        </p:txBody>
      </p:sp>
      <p:pic>
        <p:nvPicPr>
          <p:cNvPr id="10242" name="Picture 1">
            <a:extLst>
              <a:ext uri="{FF2B5EF4-FFF2-40B4-BE49-F238E27FC236}">
                <a16:creationId xmlns:a16="http://schemas.microsoft.com/office/drawing/2014/main" id="{5E4C458A-F506-4E3F-9B5B-62567A8F9C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3289" y="2072082"/>
            <a:ext cx="9685421" cy="4572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49745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9899-D234-4916-A25F-343FFD8FD878}"/>
              </a:ext>
            </a:extLst>
          </p:cNvPr>
          <p:cNvSpPr>
            <a:spLocks noGrp="1"/>
          </p:cNvSpPr>
          <p:nvPr>
            <p:ph type="title"/>
          </p:nvPr>
        </p:nvSpPr>
        <p:spPr/>
        <p:txBody>
          <a:bodyPr>
            <a:noAutofit/>
          </a:bodyPr>
          <a:lstStyle/>
          <a:p>
            <a:r>
              <a:rPr lang="en-GB" sz="4800" b="1" dirty="0"/>
              <a:t>Distributed Denial of Service attack</a:t>
            </a:r>
          </a:p>
        </p:txBody>
      </p:sp>
      <p:pic>
        <p:nvPicPr>
          <p:cNvPr id="11266" name="Picture 1">
            <a:extLst>
              <a:ext uri="{FF2B5EF4-FFF2-40B4-BE49-F238E27FC236}">
                <a16:creationId xmlns:a16="http://schemas.microsoft.com/office/drawing/2014/main" id="{4228A91C-D4EE-457F-8CB1-07D990CA1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3403" y="2072081"/>
            <a:ext cx="9540289" cy="466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3375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2B01B-AE2F-4561-A700-EDB3193A90B2}"/>
              </a:ext>
            </a:extLst>
          </p:cNvPr>
          <p:cNvSpPr>
            <a:spLocks noGrp="1"/>
          </p:cNvSpPr>
          <p:nvPr>
            <p:ph type="title"/>
          </p:nvPr>
        </p:nvSpPr>
        <p:spPr>
          <a:xfrm>
            <a:off x="221941" y="180975"/>
            <a:ext cx="11567605" cy="1142833"/>
          </a:xfrm>
        </p:spPr>
        <p:txBody>
          <a:bodyPr>
            <a:noAutofit/>
          </a:bodyPr>
          <a:lstStyle/>
          <a:p>
            <a:r>
              <a:rPr lang="en-GB" b="1" dirty="0"/>
              <a:t>Distributed Denial of Service attack exploiting </a:t>
            </a:r>
            <a:endParaRPr lang="en-GB" dirty="0"/>
          </a:p>
        </p:txBody>
      </p:sp>
      <p:pic>
        <p:nvPicPr>
          <p:cNvPr id="12290" name="Picture 1">
            <a:extLst>
              <a:ext uri="{FF2B5EF4-FFF2-40B4-BE49-F238E27FC236}">
                <a16:creationId xmlns:a16="http://schemas.microsoft.com/office/drawing/2014/main" id="{25457155-9FEA-4A51-8BFA-F9C71E7E38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0760" y="2043280"/>
            <a:ext cx="8850479" cy="4633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1030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B6341-544B-48D4-AF15-B785A04C590E}"/>
              </a:ext>
            </a:extLst>
          </p:cNvPr>
          <p:cNvSpPr>
            <a:spLocks noGrp="1"/>
          </p:cNvSpPr>
          <p:nvPr>
            <p:ph type="title"/>
          </p:nvPr>
        </p:nvSpPr>
        <p:spPr>
          <a:xfrm>
            <a:off x="936477" y="91630"/>
            <a:ext cx="10515600" cy="1325563"/>
          </a:xfrm>
        </p:spPr>
        <p:txBody>
          <a:bodyPr>
            <a:normAutofit/>
          </a:bodyPr>
          <a:lstStyle/>
          <a:p>
            <a:pPr algn="ctr"/>
            <a:r>
              <a:rPr lang="en-GB" b="1" dirty="0"/>
              <a:t>Distributed Denial of Service attack target </a:t>
            </a:r>
            <a:endParaRPr lang="en-GB" dirty="0"/>
          </a:p>
        </p:txBody>
      </p:sp>
      <p:pic>
        <p:nvPicPr>
          <p:cNvPr id="13314" name="Picture 1">
            <a:extLst>
              <a:ext uri="{FF2B5EF4-FFF2-40B4-BE49-F238E27FC236}">
                <a16:creationId xmlns:a16="http://schemas.microsoft.com/office/drawing/2014/main" id="{C7126BA5-B5E9-4DCC-B294-802EA8D24E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1301" y="2184467"/>
            <a:ext cx="8818396" cy="4581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0352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74FCA-CF90-4622-95C0-7DE838F6281E}"/>
              </a:ext>
            </a:extLst>
          </p:cNvPr>
          <p:cNvSpPr>
            <a:spLocks noGrp="1"/>
          </p:cNvSpPr>
          <p:nvPr>
            <p:ph type="title"/>
          </p:nvPr>
        </p:nvSpPr>
        <p:spPr/>
        <p:txBody>
          <a:bodyPr>
            <a:normAutofit/>
          </a:bodyPr>
          <a:lstStyle/>
          <a:p>
            <a:pPr algn="ctr"/>
            <a:r>
              <a:rPr lang="en-GB" sz="5400" b="1" dirty="0"/>
              <a:t>DDoS attack on Websites</a:t>
            </a:r>
          </a:p>
        </p:txBody>
      </p:sp>
      <p:sp>
        <p:nvSpPr>
          <p:cNvPr id="3" name="Content Placeholder 2">
            <a:extLst>
              <a:ext uri="{FF2B5EF4-FFF2-40B4-BE49-F238E27FC236}">
                <a16:creationId xmlns:a16="http://schemas.microsoft.com/office/drawing/2014/main" id="{66A2816C-12BC-41C3-9C53-2B953556F097}"/>
              </a:ext>
            </a:extLst>
          </p:cNvPr>
          <p:cNvSpPr>
            <a:spLocks noGrp="1"/>
          </p:cNvSpPr>
          <p:nvPr>
            <p:ph idx="1"/>
          </p:nvPr>
        </p:nvSpPr>
        <p:spPr>
          <a:xfrm>
            <a:off x="818712" y="2222287"/>
            <a:ext cx="10554574" cy="3902288"/>
          </a:xfrm>
        </p:spPr>
        <p:txBody>
          <a:bodyPr>
            <a:normAutofit lnSpcReduction="10000"/>
          </a:bodyPr>
          <a:lstStyle/>
          <a:p>
            <a:pPr marL="0" indent="0">
              <a:buNone/>
            </a:pPr>
            <a:r>
              <a:rPr lang="en-GB" sz="3600" dirty="0"/>
              <a:t>The author conducted attacks on three different websites.</a:t>
            </a:r>
          </a:p>
          <a:p>
            <a:pPr marL="0" indent="0">
              <a:buNone/>
            </a:pPr>
            <a:r>
              <a:rPr lang="en-GB" dirty="0"/>
              <a:t> </a:t>
            </a:r>
          </a:p>
          <a:p>
            <a:pPr lvl="1"/>
            <a:r>
              <a:rPr lang="en-GB" sz="2200" dirty="0"/>
              <a:t>Google </a:t>
            </a:r>
          </a:p>
          <a:p>
            <a:pPr lvl="1"/>
            <a:endParaRPr lang="en-GB" sz="2200" dirty="0"/>
          </a:p>
          <a:p>
            <a:pPr lvl="1"/>
            <a:r>
              <a:rPr lang="en-GB" sz="2200" dirty="0"/>
              <a:t>Onion site</a:t>
            </a:r>
          </a:p>
          <a:p>
            <a:pPr lvl="1"/>
            <a:endParaRPr lang="en-GB" sz="2200" dirty="0"/>
          </a:p>
          <a:p>
            <a:pPr lvl="1"/>
            <a:r>
              <a:rPr lang="en-GB" sz="2200" dirty="0" err="1"/>
              <a:t>Yalla</a:t>
            </a:r>
            <a:r>
              <a:rPr lang="en-GB" sz="2200" dirty="0"/>
              <a:t> Shoot</a:t>
            </a:r>
          </a:p>
        </p:txBody>
      </p:sp>
    </p:spTree>
    <p:extLst>
      <p:ext uri="{BB962C8B-B14F-4D97-AF65-F5344CB8AC3E}">
        <p14:creationId xmlns:p14="http://schemas.microsoft.com/office/powerpoint/2010/main" val="33626903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0F001-AFE3-4BCB-852C-F0EEC25D4030}"/>
              </a:ext>
            </a:extLst>
          </p:cNvPr>
          <p:cNvSpPr>
            <a:spLocks noGrp="1"/>
          </p:cNvSpPr>
          <p:nvPr>
            <p:ph type="title"/>
          </p:nvPr>
        </p:nvSpPr>
        <p:spPr/>
        <p:txBody>
          <a:bodyPr>
            <a:normAutofit/>
          </a:bodyPr>
          <a:lstStyle/>
          <a:p>
            <a:pPr algn="ctr"/>
            <a:r>
              <a:rPr lang="en-GB" sz="5400" b="1" dirty="0"/>
              <a:t>Google attack result</a:t>
            </a:r>
          </a:p>
        </p:txBody>
      </p:sp>
      <p:pic>
        <p:nvPicPr>
          <p:cNvPr id="16386" name="Picture 1">
            <a:extLst>
              <a:ext uri="{FF2B5EF4-FFF2-40B4-BE49-F238E27FC236}">
                <a16:creationId xmlns:a16="http://schemas.microsoft.com/office/drawing/2014/main" id="{FC4FB1A1-726A-40A6-A77C-39AA25D088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9907" y="2038350"/>
            <a:ext cx="10332091" cy="47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2585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BA02B-C963-4B6D-8BBB-A3D53C375569}"/>
              </a:ext>
            </a:extLst>
          </p:cNvPr>
          <p:cNvSpPr>
            <a:spLocks noGrp="1"/>
          </p:cNvSpPr>
          <p:nvPr>
            <p:ph type="title"/>
          </p:nvPr>
        </p:nvSpPr>
        <p:spPr/>
        <p:txBody>
          <a:bodyPr>
            <a:normAutofit/>
          </a:bodyPr>
          <a:lstStyle/>
          <a:p>
            <a:pPr algn="ctr"/>
            <a:r>
              <a:rPr lang="en-GB" sz="5400" b="1" dirty="0"/>
              <a:t>Google attack Video</a:t>
            </a:r>
          </a:p>
        </p:txBody>
      </p:sp>
      <p:pic>
        <p:nvPicPr>
          <p:cNvPr id="8" name="Google">
            <a:hlinkClick r:id="" action="ppaction://media"/>
            <a:extLst>
              <a:ext uri="{FF2B5EF4-FFF2-40B4-BE49-F238E27FC236}">
                <a16:creationId xmlns:a16="http://schemas.microsoft.com/office/drawing/2014/main" id="{63A3B251-4E93-4057-A83F-3973F51A488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662300" y="2124541"/>
            <a:ext cx="8867398" cy="4502485"/>
          </a:xfrm>
        </p:spPr>
      </p:pic>
    </p:spTree>
    <p:extLst>
      <p:ext uri="{BB962C8B-B14F-4D97-AF65-F5344CB8AC3E}">
        <p14:creationId xmlns:p14="http://schemas.microsoft.com/office/powerpoint/2010/main" val="390025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9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54BD2-E0A8-431F-9B67-D4ECCCBDD3E0}"/>
              </a:ext>
            </a:extLst>
          </p:cNvPr>
          <p:cNvSpPr>
            <a:spLocks noGrp="1"/>
          </p:cNvSpPr>
          <p:nvPr>
            <p:ph type="title"/>
          </p:nvPr>
        </p:nvSpPr>
        <p:spPr/>
        <p:txBody>
          <a:bodyPr>
            <a:normAutofit/>
          </a:bodyPr>
          <a:lstStyle/>
          <a:p>
            <a:pPr algn="ctr"/>
            <a:r>
              <a:rPr lang="en-GB" sz="5400" b="1" dirty="0"/>
              <a:t>Onion site attack result</a:t>
            </a:r>
            <a:endParaRPr lang="en-GB" sz="5400" dirty="0"/>
          </a:p>
        </p:txBody>
      </p:sp>
      <p:pic>
        <p:nvPicPr>
          <p:cNvPr id="15362" name="Picture 1">
            <a:extLst>
              <a:ext uri="{FF2B5EF4-FFF2-40B4-BE49-F238E27FC236}">
                <a16:creationId xmlns:a16="http://schemas.microsoft.com/office/drawing/2014/main" id="{58456B38-9024-4D80-B972-25011D1430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2229" y="2026247"/>
            <a:ext cx="9042984" cy="4688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5287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6F02-6385-4538-BC85-00BECF42F8EB}"/>
              </a:ext>
            </a:extLst>
          </p:cNvPr>
          <p:cNvSpPr>
            <a:spLocks noGrp="1"/>
          </p:cNvSpPr>
          <p:nvPr>
            <p:ph type="title"/>
          </p:nvPr>
        </p:nvSpPr>
        <p:spPr/>
        <p:txBody>
          <a:bodyPr/>
          <a:lstStyle/>
          <a:p>
            <a:pPr algn="ctr"/>
            <a:r>
              <a:rPr lang="en-GB" sz="5400" dirty="0"/>
              <a:t>Onion website</a:t>
            </a:r>
          </a:p>
        </p:txBody>
      </p:sp>
      <p:pic>
        <p:nvPicPr>
          <p:cNvPr id="4" name="Tor">
            <a:hlinkClick r:id="" action="ppaction://media"/>
            <a:extLst>
              <a:ext uri="{FF2B5EF4-FFF2-40B4-BE49-F238E27FC236}">
                <a16:creationId xmlns:a16="http://schemas.microsoft.com/office/drawing/2014/main" id="{27DCF47E-C505-4D20-AA5C-4336C24F07D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00249" y="2158659"/>
            <a:ext cx="8020051" cy="4565893"/>
          </a:xfrm>
        </p:spPr>
      </p:pic>
    </p:spTree>
    <p:extLst>
      <p:ext uri="{BB962C8B-B14F-4D97-AF65-F5344CB8AC3E}">
        <p14:creationId xmlns:p14="http://schemas.microsoft.com/office/powerpoint/2010/main" val="730583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0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3FF1-562C-4C73-B011-48177B980363}"/>
              </a:ext>
            </a:extLst>
          </p:cNvPr>
          <p:cNvSpPr>
            <a:spLocks noGrp="1"/>
          </p:cNvSpPr>
          <p:nvPr>
            <p:ph type="title"/>
          </p:nvPr>
        </p:nvSpPr>
        <p:spPr/>
        <p:txBody>
          <a:bodyPr>
            <a:normAutofit/>
          </a:bodyPr>
          <a:lstStyle/>
          <a:p>
            <a:pPr algn="ctr"/>
            <a:r>
              <a:rPr lang="en-GB" sz="5400" b="1" dirty="0" err="1"/>
              <a:t>Yalla</a:t>
            </a:r>
            <a:r>
              <a:rPr lang="en-GB" sz="5400" b="1" dirty="0"/>
              <a:t> Shoot attack result</a:t>
            </a:r>
            <a:endParaRPr lang="en-GB" sz="5400" dirty="0"/>
          </a:p>
        </p:txBody>
      </p:sp>
      <p:pic>
        <p:nvPicPr>
          <p:cNvPr id="14338" name="Picture 1">
            <a:extLst>
              <a:ext uri="{FF2B5EF4-FFF2-40B4-BE49-F238E27FC236}">
                <a16:creationId xmlns:a16="http://schemas.microsoft.com/office/drawing/2014/main" id="{69F1D179-7981-447D-9C6F-B914A62A24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7869" y="2164359"/>
            <a:ext cx="8064418" cy="4592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21817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13AF7-C688-4CA6-BEDB-D0BF6DA371C2}"/>
              </a:ext>
            </a:extLst>
          </p:cNvPr>
          <p:cNvSpPr>
            <a:spLocks noGrp="1"/>
          </p:cNvSpPr>
          <p:nvPr>
            <p:ph type="title"/>
          </p:nvPr>
        </p:nvSpPr>
        <p:spPr/>
        <p:txBody>
          <a:bodyPr>
            <a:normAutofit/>
          </a:bodyPr>
          <a:lstStyle/>
          <a:p>
            <a:pPr algn="ctr"/>
            <a:r>
              <a:rPr lang="en-GB" sz="5400" b="1" dirty="0"/>
              <a:t>Phishing attack on Twitter</a:t>
            </a:r>
          </a:p>
        </p:txBody>
      </p:sp>
      <p:pic>
        <p:nvPicPr>
          <p:cNvPr id="17410" name="Picture 1">
            <a:extLst>
              <a:ext uri="{FF2B5EF4-FFF2-40B4-BE49-F238E27FC236}">
                <a16:creationId xmlns:a16="http://schemas.microsoft.com/office/drawing/2014/main" id="{9867663A-0A20-4303-8175-A1A9865689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8194" y="2019300"/>
            <a:ext cx="9795611" cy="4719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66928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0237-896C-437E-ADC0-DB436E412B8C}"/>
              </a:ext>
            </a:extLst>
          </p:cNvPr>
          <p:cNvSpPr>
            <a:spLocks noGrp="1"/>
          </p:cNvSpPr>
          <p:nvPr>
            <p:ph type="title"/>
          </p:nvPr>
        </p:nvSpPr>
        <p:spPr>
          <a:xfrm>
            <a:off x="838200" y="168442"/>
            <a:ext cx="10515600" cy="1325563"/>
          </a:xfrm>
        </p:spPr>
        <p:txBody>
          <a:bodyPr>
            <a:normAutofit fontScale="90000"/>
          </a:bodyPr>
          <a:lstStyle/>
          <a:p>
            <a:pPr algn="ctr"/>
            <a:r>
              <a:rPr lang="en-GB" sz="5400" b="1" dirty="0"/>
              <a:t>Phishing attack victim webpage</a:t>
            </a:r>
            <a:endParaRPr lang="en-GB" sz="5400" dirty="0"/>
          </a:p>
        </p:txBody>
      </p:sp>
      <p:pic>
        <p:nvPicPr>
          <p:cNvPr id="18434" name="Picture 1">
            <a:extLst>
              <a:ext uri="{FF2B5EF4-FFF2-40B4-BE49-F238E27FC236}">
                <a16:creationId xmlns:a16="http://schemas.microsoft.com/office/drawing/2014/main" id="{9E9F39C1-6D99-40CD-A855-BE5FCD10EF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582" y="2164360"/>
            <a:ext cx="9048836" cy="452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8919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90EC4-7AE3-43F5-B58B-8A8B15DD9394}"/>
              </a:ext>
            </a:extLst>
          </p:cNvPr>
          <p:cNvSpPr>
            <a:spLocks noGrp="1"/>
          </p:cNvSpPr>
          <p:nvPr>
            <p:ph type="title"/>
          </p:nvPr>
        </p:nvSpPr>
        <p:spPr/>
        <p:txBody>
          <a:bodyPr>
            <a:normAutofit/>
          </a:bodyPr>
          <a:lstStyle/>
          <a:p>
            <a:pPr algn="ctr"/>
            <a:r>
              <a:rPr lang="en-GB" sz="5400" b="1" dirty="0"/>
              <a:t>Phishing attack on Facebook</a:t>
            </a:r>
          </a:p>
        </p:txBody>
      </p:sp>
      <p:pic>
        <p:nvPicPr>
          <p:cNvPr id="19458" name="Picture 1">
            <a:extLst>
              <a:ext uri="{FF2B5EF4-FFF2-40B4-BE49-F238E27FC236}">
                <a16:creationId xmlns:a16="http://schemas.microsoft.com/office/drawing/2014/main" id="{D77ED87B-EC2C-45FB-8962-EF9795FF7F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514" y="1959135"/>
            <a:ext cx="10120455" cy="4779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08244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7396-F792-462A-BBE1-6C4A2A6D1486}"/>
              </a:ext>
            </a:extLst>
          </p:cNvPr>
          <p:cNvSpPr>
            <a:spLocks noGrp="1"/>
          </p:cNvSpPr>
          <p:nvPr>
            <p:ph type="title"/>
          </p:nvPr>
        </p:nvSpPr>
        <p:spPr>
          <a:xfrm>
            <a:off x="838200" y="44283"/>
            <a:ext cx="10515600" cy="1325563"/>
          </a:xfrm>
        </p:spPr>
        <p:txBody>
          <a:bodyPr/>
          <a:lstStyle/>
          <a:p>
            <a:pPr algn="ctr"/>
            <a:r>
              <a:rPr lang="en-GB" sz="5400" dirty="0"/>
              <a:t>Original Gantt Chart</a:t>
            </a:r>
          </a:p>
        </p:txBody>
      </p:sp>
      <p:pic>
        <p:nvPicPr>
          <p:cNvPr id="20482" name="Picture 1">
            <a:extLst>
              <a:ext uri="{FF2B5EF4-FFF2-40B4-BE49-F238E27FC236}">
                <a16:creationId xmlns:a16="http://schemas.microsoft.com/office/drawing/2014/main" id="{32B3606D-6BD7-4FD9-93DC-B432CB601F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443" y="2013358"/>
            <a:ext cx="11235114" cy="4739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66290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202A8-C574-483C-9380-78A43AE1BD76}"/>
              </a:ext>
            </a:extLst>
          </p:cNvPr>
          <p:cNvSpPr>
            <a:spLocks noGrp="1"/>
          </p:cNvSpPr>
          <p:nvPr>
            <p:ph type="title"/>
          </p:nvPr>
        </p:nvSpPr>
        <p:spPr>
          <a:xfrm>
            <a:off x="838200" y="102736"/>
            <a:ext cx="10515600" cy="1325563"/>
          </a:xfrm>
        </p:spPr>
        <p:txBody>
          <a:bodyPr/>
          <a:lstStyle/>
          <a:p>
            <a:pPr algn="ctr"/>
            <a:r>
              <a:rPr lang="en-GB" sz="5400" dirty="0"/>
              <a:t>Actual Gantt Chart</a:t>
            </a:r>
          </a:p>
        </p:txBody>
      </p:sp>
      <p:pic>
        <p:nvPicPr>
          <p:cNvPr id="21506" name="Picture 1">
            <a:extLst>
              <a:ext uri="{FF2B5EF4-FFF2-40B4-BE49-F238E27FC236}">
                <a16:creationId xmlns:a16="http://schemas.microsoft.com/office/drawing/2014/main" id="{9EB99584-6B85-49A7-A12F-AE96282117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759" y="1968939"/>
            <a:ext cx="11232481" cy="478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3121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48595-ED35-4AC1-83F3-6460B21501FB}"/>
              </a:ext>
            </a:extLst>
          </p:cNvPr>
          <p:cNvSpPr>
            <a:spLocks noGrp="1"/>
          </p:cNvSpPr>
          <p:nvPr>
            <p:ph type="title"/>
          </p:nvPr>
        </p:nvSpPr>
        <p:spPr/>
        <p:txBody>
          <a:bodyPr/>
          <a:lstStyle/>
          <a:p>
            <a:pPr algn="ctr"/>
            <a:r>
              <a:rPr lang="en-GB" sz="5400" dirty="0"/>
              <a:t>Reflections</a:t>
            </a:r>
          </a:p>
        </p:txBody>
      </p:sp>
      <p:sp>
        <p:nvSpPr>
          <p:cNvPr id="3" name="Content Placeholder 2">
            <a:extLst>
              <a:ext uri="{FF2B5EF4-FFF2-40B4-BE49-F238E27FC236}">
                <a16:creationId xmlns:a16="http://schemas.microsoft.com/office/drawing/2014/main" id="{A4190167-9E02-4CA6-93C9-9B94FDBC7BDD}"/>
              </a:ext>
            </a:extLst>
          </p:cNvPr>
          <p:cNvSpPr>
            <a:spLocks noGrp="1"/>
          </p:cNvSpPr>
          <p:nvPr>
            <p:ph idx="1"/>
          </p:nvPr>
        </p:nvSpPr>
        <p:spPr>
          <a:xfrm>
            <a:off x="747856" y="2086252"/>
            <a:ext cx="11020050" cy="4680659"/>
          </a:xfrm>
        </p:spPr>
        <p:txBody>
          <a:bodyPr>
            <a:normAutofit fontScale="85000" lnSpcReduction="20000"/>
          </a:bodyPr>
          <a:lstStyle/>
          <a:p>
            <a:pPr marL="0" indent="0" algn="just">
              <a:buNone/>
            </a:pPr>
            <a:r>
              <a:rPr lang="en-GB" sz="1600" dirty="0"/>
              <a:t>There are number of things that the author has learnt and experienced during this project. </a:t>
            </a:r>
            <a:endParaRPr lang="en-GB" sz="1400" b="1" dirty="0"/>
          </a:p>
          <a:p>
            <a:pPr marL="400050" lvl="1" indent="0" algn="just">
              <a:buNone/>
            </a:pPr>
            <a:r>
              <a:rPr lang="en-GB" b="1" dirty="0"/>
              <a:t>Things I have learnt;</a:t>
            </a:r>
          </a:p>
          <a:p>
            <a:pPr lvl="1"/>
            <a:r>
              <a:rPr lang="en-GB" sz="1400" dirty="0"/>
              <a:t>Tor Browser</a:t>
            </a:r>
          </a:p>
          <a:p>
            <a:pPr lvl="1"/>
            <a:r>
              <a:rPr lang="en-GB" sz="1400" dirty="0"/>
              <a:t>Proxy-chain </a:t>
            </a:r>
          </a:p>
          <a:p>
            <a:pPr marL="0" indent="0" algn="just">
              <a:buNone/>
            </a:pPr>
            <a:endParaRPr lang="en-GB" sz="1600" dirty="0"/>
          </a:p>
          <a:p>
            <a:pPr marL="400050" lvl="1" indent="0" algn="just">
              <a:buNone/>
            </a:pPr>
            <a:r>
              <a:rPr lang="en-GB" b="1" dirty="0"/>
              <a:t>Things I have experienced;</a:t>
            </a:r>
          </a:p>
          <a:p>
            <a:pPr lvl="1" algn="just"/>
            <a:r>
              <a:rPr lang="en-GB" sz="1400" dirty="0"/>
              <a:t>Time management</a:t>
            </a:r>
          </a:p>
          <a:p>
            <a:pPr lvl="1" algn="just"/>
            <a:r>
              <a:rPr lang="en-GB" sz="1400" dirty="0"/>
              <a:t>Internet connection</a:t>
            </a:r>
          </a:p>
          <a:p>
            <a:pPr lvl="1" algn="just"/>
            <a:r>
              <a:rPr lang="en-GB" sz="1400" dirty="0"/>
              <a:t>Windows server 2012 2R</a:t>
            </a:r>
          </a:p>
          <a:p>
            <a:pPr marL="0" indent="0">
              <a:buNone/>
            </a:pPr>
            <a:r>
              <a:rPr lang="en-GB" sz="1600" dirty="0"/>
              <a:t>The time was the big issue for this project as there is no enough time to provide as much as expected details for this particular project.</a:t>
            </a:r>
          </a:p>
          <a:p>
            <a:pPr marL="0" indent="0">
              <a:buNone/>
            </a:pPr>
            <a:r>
              <a:rPr lang="en-GB" sz="1600" dirty="0"/>
              <a:t>Reason is that the author was not been be able to have internet connection from the university for the proposed project even though have completed the Ethical form and mentioned university internet connection but, at last minute the author found out that cannot have internet connection from the university to link Local Area Network (LAN) devices. </a:t>
            </a:r>
          </a:p>
          <a:p>
            <a:pPr marL="0" indent="0">
              <a:buNone/>
            </a:pPr>
            <a:endParaRPr lang="en-GB" sz="1600" dirty="0"/>
          </a:p>
          <a:p>
            <a:pPr marL="0" indent="0">
              <a:buNone/>
            </a:pPr>
            <a:r>
              <a:rPr lang="en-GB" sz="1600" dirty="0"/>
              <a:t>The author tried to use its own mobile hotspot data via wireless adapter card but, was not being able to connect LAN devices successfully. However, about three days before the deadline project supervisor able to provide a wireless router to link LAN devices to get test results. </a:t>
            </a:r>
          </a:p>
        </p:txBody>
      </p:sp>
    </p:spTree>
    <p:extLst>
      <p:ext uri="{BB962C8B-B14F-4D97-AF65-F5344CB8AC3E}">
        <p14:creationId xmlns:p14="http://schemas.microsoft.com/office/powerpoint/2010/main" val="35848487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B843-31F0-4B74-BACD-82B877D1390B}"/>
              </a:ext>
            </a:extLst>
          </p:cNvPr>
          <p:cNvSpPr>
            <a:spLocks noGrp="1"/>
          </p:cNvSpPr>
          <p:nvPr>
            <p:ph type="title"/>
          </p:nvPr>
        </p:nvSpPr>
        <p:spPr/>
        <p:txBody>
          <a:bodyPr/>
          <a:lstStyle/>
          <a:p>
            <a:pPr algn="ctr"/>
            <a:r>
              <a:rPr lang="en-GB" sz="5400" dirty="0"/>
              <a:t>Recommendations </a:t>
            </a:r>
          </a:p>
        </p:txBody>
      </p:sp>
      <p:sp>
        <p:nvSpPr>
          <p:cNvPr id="3" name="Content Placeholder 2">
            <a:extLst>
              <a:ext uri="{FF2B5EF4-FFF2-40B4-BE49-F238E27FC236}">
                <a16:creationId xmlns:a16="http://schemas.microsoft.com/office/drawing/2014/main" id="{18B5ECED-F388-4F60-9794-BC5929974ABA}"/>
              </a:ext>
            </a:extLst>
          </p:cNvPr>
          <p:cNvSpPr>
            <a:spLocks noGrp="1"/>
          </p:cNvSpPr>
          <p:nvPr>
            <p:ph idx="1"/>
          </p:nvPr>
        </p:nvSpPr>
        <p:spPr>
          <a:xfrm>
            <a:off x="818712" y="2222287"/>
            <a:ext cx="10554574" cy="4530938"/>
          </a:xfrm>
        </p:spPr>
        <p:txBody>
          <a:bodyPr>
            <a:normAutofit fontScale="92500" lnSpcReduction="20000"/>
          </a:bodyPr>
          <a:lstStyle/>
          <a:p>
            <a:r>
              <a:rPr lang="en-GB" dirty="0"/>
              <a:t>Ensure have all required hardware and software ready for the project at first place.</a:t>
            </a:r>
          </a:p>
          <a:p>
            <a:endParaRPr lang="en-GB" dirty="0"/>
          </a:p>
          <a:p>
            <a:r>
              <a:rPr lang="en-GB" dirty="0"/>
              <a:t>Use Kali Linux Operating System instead of other operating systems</a:t>
            </a:r>
          </a:p>
          <a:p>
            <a:endParaRPr lang="en-GB" dirty="0"/>
          </a:p>
          <a:p>
            <a:r>
              <a:rPr lang="en-GB" dirty="0"/>
              <a:t>Use Virtual Private Network (VPN)</a:t>
            </a:r>
          </a:p>
          <a:p>
            <a:endParaRPr lang="en-GB" dirty="0"/>
          </a:p>
          <a:p>
            <a:r>
              <a:rPr lang="en-GB" dirty="0"/>
              <a:t>Use Proxy-chain to keep you anonymous</a:t>
            </a:r>
          </a:p>
          <a:p>
            <a:endParaRPr lang="en-GB" dirty="0"/>
          </a:p>
          <a:p>
            <a:r>
              <a:rPr lang="en-GB" dirty="0"/>
              <a:t>Do not maximize TOR Browser while using it because the outsiders will steal your credential</a:t>
            </a:r>
          </a:p>
          <a:p>
            <a:endParaRPr lang="en-GB" dirty="0"/>
          </a:p>
          <a:p>
            <a:r>
              <a:rPr lang="en-GB" dirty="0"/>
              <a:t>Do not click any link that you don’t know while browsing dark-net sites, because it might trouble you with the governments </a:t>
            </a:r>
          </a:p>
          <a:p>
            <a:endParaRPr lang="en-GB" dirty="0"/>
          </a:p>
          <a:p>
            <a:r>
              <a:rPr lang="en-GB" dirty="0"/>
              <a:t>Most importantly, the time management is critical</a:t>
            </a:r>
          </a:p>
        </p:txBody>
      </p:sp>
    </p:spTree>
    <p:extLst>
      <p:ext uri="{BB962C8B-B14F-4D97-AF65-F5344CB8AC3E}">
        <p14:creationId xmlns:p14="http://schemas.microsoft.com/office/powerpoint/2010/main" val="2046277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AC8B1-B4B9-4B10-BCF9-1D6049C02CCD}"/>
              </a:ext>
            </a:extLst>
          </p:cNvPr>
          <p:cNvSpPr>
            <a:spLocks noGrp="1"/>
          </p:cNvSpPr>
          <p:nvPr>
            <p:ph type="title"/>
          </p:nvPr>
        </p:nvSpPr>
        <p:spPr/>
        <p:txBody>
          <a:bodyPr/>
          <a:lstStyle/>
          <a:p>
            <a:pPr algn="ctr"/>
            <a:r>
              <a:rPr lang="en-GB" sz="5400" dirty="0"/>
              <a:t>Conclusion</a:t>
            </a:r>
          </a:p>
        </p:txBody>
      </p:sp>
      <p:sp>
        <p:nvSpPr>
          <p:cNvPr id="3" name="Content Placeholder 2">
            <a:extLst>
              <a:ext uri="{FF2B5EF4-FFF2-40B4-BE49-F238E27FC236}">
                <a16:creationId xmlns:a16="http://schemas.microsoft.com/office/drawing/2014/main" id="{D016BCC5-2911-46FD-80FA-BD1807FF2EF7}"/>
              </a:ext>
            </a:extLst>
          </p:cNvPr>
          <p:cNvSpPr>
            <a:spLocks noGrp="1"/>
          </p:cNvSpPr>
          <p:nvPr>
            <p:ph idx="1"/>
          </p:nvPr>
        </p:nvSpPr>
        <p:spPr>
          <a:xfrm>
            <a:off x="810000" y="2050742"/>
            <a:ext cx="11196825" cy="4546501"/>
          </a:xfrm>
        </p:spPr>
        <p:txBody>
          <a:bodyPr>
            <a:normAutofit/>
          </a:bodyPr>
          <a:lstStyle/>
          <a:p>
            <a:pPr marL="0" indent="0">
              <a:buNone/>
            </a:pPr>
            <a:r>
              <a:rPr lang="en-GB" dirty="0"/>
              <a:t>In conclusion, the author has gained significant knowledge about dark web and deep web throughout this project. </a:t>
            </a:r>
          </a:p>
          <a:p>
            <a:pPr marL="0" indent="0">
              <a:buNone/>
            </a:pPr>
            <a:endParaRPr lang="en-GB" dirty="0"/>
          </a:p>
          <a:p>
            <a:pPr marL="0" indent="0">
              <a:buNone/>
            </a:pPr>
            <a:endParaRPr lang="en-GB" dirty="0"/>
          </a:p>
          <a:p>
            <a:pPr marL="0" indent="0">
              <a:buNone/>
            </a:pPr>
            <a:r>
              <a:rPr lang="en-GB" dirty="0"/>
              <a:t>It have been better project if the author have all the required software and hardware for the project.</a:t>
            </a:r>
          </a:p>
          <a:p>
            <a:pPr marL="0" indent="0">
              <a:buNone/>
            </a:pPr>
            <a:endParaRPr lang="en-GB" dirty="0"/>
          </a:p>
          <a:p>
            <a:pPr marL="0" indent="0">
              <a:buNone/>
            </a:pPr>
            <a:r>
              <a:rPr lang="en-GB" dirty="0"/>
              <a:t>In the future, the author would hope to carry on this field to develop it is skills such as building Local area Network (LAN) and set up specific port for TOR traffic to be analysed.</a:t>
            </a:r>
          </a:p>
        </p:txBody>
      </p:sp>
    </p:spTree>
    <p:extLst>
      <p:ext uri="{BB962C8B-B14F-4D97-AF65-F5344CB8AC3E}">
        <p14:creationId xmlns:p14="http://schemas.microsoft.com/office/powerpoint/2010/main" val="3913452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D2738-56CE-4ED2-BBD3-269CCF632EBD}"/>
              </a:ext>
            </a:extLst>
          </p:cNvPr>
          <p:cNvSpPr>
            <a:spLocks noGrp="1"/>
          </p:cNvSpPr>
          <p:nvPr>
            <p:ph idx="1"/>
          </p:nvPr>
        </p:nvSpPr>
        <p:spPr/>
        <p:txBody>
          <a:bodyPr>
            <a:normAutofit/>
          </a:bodyPr>
          <a:lstStyle/>
          <a:p>
            <a:pPr marL="0" indent="0" algn="ctr">
              <a:buNone/>
            </a:pPr>
            <a:r>
              <a:rPr lang="en-GB" sz="4800" b="1" dirty="0"/>
              <a:t>Thank you for listening to my presentation.</a:t>
            </a:r>
          </a:p>
        </p:txBody>
      </p:sp>
    </p:spTree>
    <p:extLst>
      <p:ext uri="{BB962C8B-B14F-4D97-AF65-F5344CB8AC3E}">
        <p14:creationId xmlns:p14="http://schemas.microsoft.com/office/powerpoint/2010/main" val="202734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480</TotalTime>
  <Words>1280</Words>
  <Application>Microsoft Office PowerPoint</Application>
  <PresentationFormat>Widescreen</PresentationFormat>
  <Paragraphs>201</Paragraphs>
  <Slides>42</Slides>
  <Notes>10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Century Gothic</vt:lpstr>
      <vt:lpstr>Wingdings 2</vt:lpstr>
      <vt:lpstr>Quotable</vt:lpstr>
      <vt:lpstr>Dark Web and Deep Web</vt:lpstr>
      <vt:lpstr>Introduction</vt:lpstr>
      <vt:lpstr> Introduction </vt:lpstr>
      <vt:lpstr>What is Dark Web?</vt:lpstr>
      <vt:lpstr>What is Deep Web?</vt:lpstr>
      <vt:lpstr>Aim </vt:lpstr>
      <vt:lpstr>Objectives </vt:lpstr>
      <vt:lpstr> Objectives</vt:lpstr>
      <vt:lpstr>Literature review</vt:lpstr>
      <vt:lpstr>Literature review</vt:lpstr>
      <vt:lpstr>Network Blueprint</vt:lpstr>
      <vt:lpstr>Implementation </vt:lpstr>
      <vt:lpstr>Windows server 2012 2R</vt:lpstr>
      <vt:lpstr>TP-Link Wireless Router</vt:lpstr>
      <vt:lpstr>Kali Linux Operating System</vt:lpstr>
      <vt:lpstr>Virtual Private Network</vt:lpstr>
      <vt:lpstr>The Onion Router (TOR)</vt:lpstr>
      <vt:lpstr>Proxy-chain</vt:lpstr>
      <vt:lpstr>Proxy-chain</vt:lpstr>
      <vt:lpstr>The Onion Router over view design </vt:lpstr>
      <vt:lpstr>Test results </vt:lpstr>
      <vt:lpstr>The Onion Router traffic analysis</vt:lpstr>
      <vt:lpstr>Domain Name System (DNS) leak test 1</vt:lpstr>
      <vt:lpstr>Domain Name System (DNS) leak test 2</vt:lpstr>
      <vt:lpstr>Distributed Denial of Service attack</vt:lpstr>
      <vt:lpstr>Distributed Denial of Service attack exploiting </vt:lpstr>
      <vt:lpstr>Distributed Denial of Service attack target </vt:lpstr>
      <vt:lpstr>DDoS attack on Websites</vt:lpstr>
      <vt:lpstr>Google attack result</vt:lpstr>
      <vt:lpstr>Google attack Video</vt:lpstr>
      <vt:lpstr>Onion site attack result</vt:lpstr>
      <vt:lpstr>Onion website</vt:lpstr>
      <vt:lpstr>Yalla Shoot attack result</vt:lpstr>
      <vt:lpstr>Phishing attack on Twitter</vt:lpstr>
      <vt:lpstr>Phishing attack victim webpage</vt:lpstr>
      <vt:lpstr>Phishing attack on Facebook</vt:lpstr>
      <vt:lpstr>Original Gantt Chart</vt:lpstr>
      <vt:lpstr>Actual Gantt Chart</vt:lpstr>
      <vt:lpstr>Reflections</vt:lpstr>
      <vt:lpstr>Recommendations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Dark Web and Deep Web</dc:title>
  <dc:creator>Adam-Yahya</dc:creator>
  <cp:lastModifiedBy>Adam Abdullah (P145984)</cp:lastModifiedBy>
  <cp:revision>116</cp:revision>
  <dcterms:created xsi:type="dcterms:W3CDTF">2019-10-06T17:38:08Z</dcterms:created>
  <dcterms:modified xsi:type="dcterms:W3CDTF">2019-10-16T10:29:15Z</dcterms:modified>
</cp:coreProperties>
</file>