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323" r:id="rId6"/>
    <p:sldId id="258" r:id="rId7"/>
    <p:sldId id="261" r:id="rId8"/>
    <p:sldId id="262" r:id="rId9"/>
    <p:sldId id="259" r:id="rId10"/>
    <p:sldId id="260" r:id="rId11"/>
    <p:sldId id="311" r:id="rId12"/>
    <p:sldId id="265" r:id="rId13"/>
  </p:sldIdLst>
  <p:sldSz cx="9144000" cy="6858000" type="screen4x3"/>
  <p:notesSz cx="6858000" cy="9144000"/>
  <p:embeddedFontLst>
    <p:embeddedFont>
      <p:font typeface="Rockwell Condensed" panose="02060603050405020104" pitchFamily="18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jeewa Herath" initials="SH" lastIdx="2" clrIdx="0">
    <p:extLst>
      <p:ext uri="{19B8F6BF-5375-455C-9EA6-DF929625EA0E}">
        <p15:presenceInfo xmlns:p15="http://schemas.microsoft.com/office/powerpoint/2012/main" userId="S::s.herath@uwtsd.ac.uk::e5350ab0-0c1d-4953-8d97-39bf0c1d0ff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7" autoAdjust="0"/>
    <p:restoredTop sz="95952" autoAdjust="0"/>
  </p:normalViewPr>
  <p:slideViewPr>
    <p:cSldViewPr>
      <p:cViewPr varScale="1">
        <p:scale>
          <a:sx n="60" d="100"/>
          <a:sy n="60" d="100"/>
        </p:scale>
        <p:origin x="1440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11/10/2025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10/11/2025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10/11/2025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700808"/>
            <a:ext cx="7992888" cy="4032448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en-GB" altLang="en-US" sz="2400" b="1" dirty="0"/>
              <a:t>Certificate of Higher Education in Skills for the Workplace</a:t>
            </a:r>
            <a:br>
              <a:rPr lang="en-GB" altLang="en-US" sz="1800" dirty="0"/>
            </a:br>
            <a:r>
              <a:rPr lang="en-GB" sz="3600" dirty="0"/>
              <a:t> </a:t>
            </a:r>
            <a: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Effective Teamworking &amp; Communications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(LCLM4003)</a:t>
            </a:r>
            <a:br>
              <a:rPr lang="en-GB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2700" b="1" u="sng" dirty="0">
                <a:solidFill>
                  <a:schemeClr val="bg1">
                    <a:lumMod val="85000"/>
                  </a:schemeClr>
                </a:solidFill>
              </a:rPr>
              <a:t>Group Members: </a:t>
            </a:r>
            <a:br>
              <a:rPr lang="en-GB" sz="2700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Name: Foad Rabia Abdulaziz Fayyad   </a:t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   </a:t>
            </a: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Student ID  2432992</a:t>
            </a:r>
            <a:b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Name Mostafa </a:t>
            </a:r>
            <a:r>
              <a:rPr lang="en-GB" sz="24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Elbendary</a:t>
            </a: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Student ID 2223479</a:t>
            </a:r>
            <a:b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Name: Ahmed Alpha  Student ID 2434006 </a:t>
            </a:r>
            <a:br>
              <a:rPr lang="en-GB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7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Lecturer’s Name: Dr. Abdallah Naser </a:t>
            </a:r>
            <a:br>
              <a:rPr lang="en-GB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b="1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Assignment Title:         </a:t>
            </a:r>
            <a:br>
              <a:rPr lang="en-GB" sz="2200" b="1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200" b="1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Group Presentation – Flight Foods Ltd</a:t>
            </a:r>
            <a:br>
              <a:rPr lang="en-GB" sz="22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altLang="en-US" sz="2200" b="1" dirty="0">
              <a:solidFill>
                <a:schemeClr val="accent2">
                  <a:lumMod val="20000"/>
                  <a:lumOff val="8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77264-65F7-5D78-62C8-93AA03C8F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589038"/>
          </a:xfrm>
        </p:spPr>
        <p:txBody>
          <a:bodyPr/>
          <a:lstStyle/>
          <a:p>
            <a:r>
              <a:rPr lang="en-GB" b="1" dirty="0" err="1"/>
              <a:t>OverView</a:t>
            </a:r>
            <a:r>
              <a:rPr lang="en-GB" b="1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0943C-D68E-A9ED-05C2-C6FA9CB6A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908720"/>
            <a:ext cx="8075240" cy="4464497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Key Components:</a:t>
            </a:r>
            <a:endParaRPr lang="en-US" dirty="0"/>
          </a:p>
          <a:p>
            <a:r>
              <a:rPr lang="en-US" dirty="0"/>
              <a:t>Introduction to Flight Foods Ltd. and the main operational issues.</a:t>
            </a:r>
          </a:p>
          <a:p>
            <a:r>
              <a:rPr lang="en-US" dirty="0"/>
              <a:t>Identification of communication and </a:t>
            </a:r>
            <a:r>
              <a:rPr lang="en-US" dirty="0" err="1"/>
              <a:t>organisational</a:t>
            </a:r>
            <a:r>
              <a:rPr lang="en-US" dirty="0"/>
              <a:t> barriers.</a:t>
            </a:r>
          </a:p>
          <a:p>
            <a:r>
              <a:rPr lang="en-US" dirty="0"/>
              <a:t>Application of communication theories:</a:t>
            </a:r>
          </a:p>
          <a:p>
            <a:pPr lvl="1"/>
            <a:r>
              <a:rPr lang="en-US" b="1" dirty="0"/>
              <a:t>Shannon and Weaver Model (1949)</a:t>
            </a:r>
            <a:endParaRPr lang="en-US" dirty="0"/>
          </a:p>
          <a:p>
            <a:pPr lvl="1"/>
            <a:r>
              <a:rPr lang="en-US" b="1" dirty="0"/>
              <a:t>Berlo’s SMCR Model (1960)</a:t>
            </a:r>
            <a:endParaRPr lang="en-US" dirty="0"/>
          </a:p>
          <a:p>
            <a:pPr lvl="1"/>
            <a:r>
              <a:rPr lang="en-US" b="1" dirty="0"/>
              <a:t>Schramm’s Model (1954)</a:t>
            </a:r>
            <a:endParaRPr lang="en-US" dirty="0"/>
          </a:p>
          <a:p>
            <a:r>
              <a:rPr lang="en-US" dirty="0"/>
              <a:t>Strategies to reduce barriers and improve communication.</a:t>
            </a:r>
          </a:p>
          <a:p>
            <a:r>
              <a:rPr lang="en-US" dirty="0"/>
              <a:t>Conclusion and key takeaways.</a:t>
            </a:r>
          </a:p>
          <a:p>
            <a:r>
              <a:rPr lang="en-US" dirty="0"/>
              <a:t>References.</a:t>
            </a:r>
          </a:p>
        </p:txBody>
      </p:sp>
    </p:spTree>
    <p:extLst>
      <p:ext uri="{BB962C8B-B14F-4D97-AF65-F5344CB8AC3E}">
        <p14:creationId xmlns:p14="http://schemas.microsoft.com/office/powerpoint/2010/main" val="2569775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77264-65F7-5D78-62C8-93AA03C8F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Background and Problem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0943C-D68E-A9ED-05C2-C6FA9CB6A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3917032"/>
          </a:xfrm>
        </p:spPr>
        <p:txBody>
          <a:bodyPr>
            <a:normAutofit fontScale="62500" lnSpcReduction="20000"/>
          </a:bodyPr>
          <a:lstStyle/>
          <a:p>
            <a:endParaRPr lang="en-GB" dirty="0"/>
          </a:p>
          <a:p>
            <a:r>
              <a:rPr lang="en-US" b="1" dirty="0"/>
              <a:t>Background and Problem Overview</a:t>
            </a:r>
          </a:p>
          <a:p>
            <a:r>
              <a:rPr lang="en-US" b="1" dirty="0"/>
              <a:t>Flight Foods Ltd.</a:t>
            </a:r>
            <a:r>
              <a:rPr lang="en-US" dirty="0"/>
              <a:t> manufactures and sells ready meals to airlines.</a:t>
            </a:r>
          </a:p>
          <a:p>
            <a:r>
              <a:rPr lang="en-US" dirty="0"/>
              <a:t>The company has </a:t>
            </a:r>
            <a:r>
              <a:rPr lang="en-US" b="1" dirty="0"/>
              <a:t>lost clients</a:t>
            </a:r>
            <a:r>
              <a:rPr lang="en-US" dirty="0"/>
              <a:t> due to poor food standards.</a:t>
            </a:r>
          </a:p>
          <a:p>
            <a:r>
              <a:rPr lang="en-US" b="1" dirty="0"/>
              <a:t>Complaints include:</a:t>
            </a:r>
            <a:endParaRPr lang="en-US" dirty="0"/>
          </a:p>
          <a:p>
            <a:pPr lvl="1"/>
            <a:r>
              <a:rPr lang="en-US" dirty="0"/>
              <a:t>Undercooked meals.</a:t>
            </a:r>
          </a:p>
          <a:p>
            <a:pPr lvl="1"/>
            <a:r>
              <a:rPr lang="en-US" dirty="0"/>
              <a:t>Poor packaging.</a:t>
            </a:r>
          </a:p>
          <a:p>
            <a:pPr lvl="1"/>
            <a:r>
              <a:rPr lang="en-US" dirty="0"/>
              <a:t>Meat found in vegetarian dishes.</a:t>
            </a:r>
          </a:p>
          <a:p>
            <a:r>
              <a:rPr lang="en-US" b="1" dirty="0"/>
              <a:t>Key Causes:</a:t>
            </a:r>
            <a:endParaRPr lang="en-US" dirty="0"/>
          </a:p>
          <a:p>
            <a:pPr lvl="1"/>
            <a:r>
              <a:rPr lang="en-US" dirty="0"/>
              <a:t>Lack of hygiene training.</a:t>
            </a:r>
          </a:p>
          <a:p>
            <a:pPr lvl="1"/>
            <a:r>
              <a:rPr lang="en-US" dirty="0"/>
              <a:t>Poor communication among multicultural staff.</a:t>
            </a:r>
          </a:p>
          <a:p>
            <a:pPr lvl="1"/>
            <a:r>
              <a:rPr lang="en-US" dirty="0"/>
              <a:t>Outdated machinery and management practices.</a:t>
            </a:r>
          </a:p>
          <a:p>
            <a:pPr lvl="1"/>
            <a:r>
              <a:rPr lang="en-US" dirty="0"/>
              <a:t>Weak supervision and inconsistent standards.</a:t>
            </a:r>
          </a:p>
        </p:txBody>
      </p:sp>
    </p:spTree>
    <p:extLst>
      <p:ext uri="{BB962C8B-B14F-4D97-AF65-F5344CB8AC3E}">
        <p14:creationId xmlns:p14="http://schemas.microsoft.com/office/powerpoint/2010/main" val="3422864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32435"/>
            <a:ext cx="7787208" cy="588253"/>
          </a:xfrm>
        </p:spPr>
        <p:txBody>
          <a:bodyPr>
            <a:noAutofit/>
          </a:bodyPr>
          <a:lstStyle/>
          <a:p>
            <a:r>
              <a:rPr lang="en-GB" sz="3200" b="1" dirty="0"/>
              <a:t>Communication Barriers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A90E-9F76-050D-E0EB-CFE37252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19256" cy="53285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dirty="0"/>
              <a:t>      </a:t>
            </a:r>
            <a:endParaRPr lang="en-GB" sz="1600" dirty="0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83791219-EFD4-0803-D10D-9DBC56937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648" y="620688"/>
            <a:ext cx="781236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Language Barriers: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Workforce consists of employees from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five cultural groups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with limited English proficiency.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Cultural Differences: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Different attitudes toward authority, hygiene, and workplace norms.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Lack of Training and Feedback: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Staff are untrained in food hygiene and safety procedures.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Noise and Physical Barriers: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factory is noisy, making verbal communication difficult.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Managerial Inefficiency: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Gary lacks structured communication methods and relies on signs instead of interactive training.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Poor Role Modelling: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Gary himself neglects hygiene rules, which undermines his authority and credibility.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738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5166"/>
            <a:ext cx="8229600" cy="62585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Theoretical Framework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392A8A-0B78-6749-3EA6-7FB9E95E9A94}"/>
              </a:ext>
            </a:extLst>
          </p:cNvPr>
          <p:cNvSpPr/>
          <p:nvPr/>
        </p:nvSpPr>
        <p:spPr>
          <a:xfrm>
            <a:off x="1043608" y="1124744"/>
            <a:ext cx="2088232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Berlo’s SMCR Model (1960)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B313FA-F66B-CC67-F1BF-436DCAC69265}"/>
              </a:ext>
            </a:extLst>
          </p:cNvPr>
          <p:cNvSpPr txBox="1"/>
          <p:nvPr/>
        </p:nvSpPr>
        <p:spPr>
          <a:xfrm>
            <a:off x="323528" y="2132856"/>
            <a:ext cx="3672408" cy="283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/>
              <a:t>SMCR:</a:t>
            </a:r>
            <a:r>
              <a:rPr lang="en-US" sz="1050" dirty="0"/>
              <a:t> Source → Message → Channel → Receiver.</a:t>
            </a:r>
          </a:p>
          <a:p>
            <a:r>
              <a:rPr lang="en-US" sz="1050" dirty="0"/>
              <a:t>Focuses on the </a:t>
            </a:r>
            <a:r>
              <a:rPr lang="en-US" sz="1050" i="1" dirty="0"/>
              <a:t>skills, attitudes, knowledge, social systems,</a:t>
            </a:r>
            <a:r>
              <a:rPr lang="en-US" sz="1050" dirty="0"/>
              <a:t> and </a:t>
            </a:r>
            <a:r>
              <a:rPr lang="en-US" sz="1050" i="1" dirty="0"/>
              <a:t>culture</a:t>
            </a:r>
            <a:r>
              <a:rPr lang="en-US" sz="1050" dirty="0"/>
              <a:t> of both sender and receiver.</a:t>
            </a:r>
          </a:p>
          <a:p>
            <a:r>
              <a:rPr lang="en-US" sz="1050" b="1" dirty="0"/>
              <a:t>Application to Flight Foods</a:t>
            </a:r>
          </a:p>
          <a:p>
            <a:r>
              <a:rPr lang="en-US" sz="1050" b="1" dirty="0"/>
              <a:t>Source (Gary):</a:t>
            </a:r>
            <a:endParaRPr lang="en-US" sz="1050" dirty="0"/>
          </a:p>
          <a:p>
            <a:pPr lvl="1"/>
            <a:r>
              <a:rPr lang="en-US" sz="1050" dirty="0"/>
              <a:t>Skilled in hygiene but lacks communication skills and cultural awareness.</a:t>
            </a:r>
          </a:p>
          <a:p>
            <a:r>
              <a:rPr lang="en-US" sz="1050" b="1" dirty="0"/>
              <a:t>Message:</a:t>
            </a:r>
            <a:endParaRPr lang="en-US" sz="1050" dirty="0"/>
          </a:p>
          <a:p>
            <a:pPr lvl="1"/>
            <a:r>
              <a:rPr lang="en-US" sz="1050" dirty="0"/>
              <a:t>Technical, not simplified for multilingual audiences.</a:t>
            </a:r>
          </a:p>
          <a:p>
            <a:r>
              <a:rPr lang="en-US" sz="1050" b="1" dirty="0"/>
              <a:t>Channel:</a:t>
            </a:r>
            <a:endParaRPr lang="en-US" sz="1050" dirty="0"/>
          </a:p>
          <a:p>
            <a:pPr lvl="1"/>
            <a:r>
              <a:rPr lang="en-US" sz="1050" dirty="0"/>
              <a:t>Over-reliance on written English signs.</a:t>
            </a:r>
          </a:p>
          <a:p>
            <a:r>
              <a:rPr lang="en-US" sz="1050" b="1" dirty="0"/>
              <a:t>Receiver (Employees):</a:t>
            </a:r>
            <a:endParaRPr lang="en-US" sz="1050" dirty="0"/>
          </a:p>
          <a:p>
            <a:pPr lvl="1"/>
            <a:r>
              <a:rPr lang="en-US" sz="1050" dirty="0"/>
              <a:t>Limited English, varied education levels, cultural misunderstandings.</a:t>
            </a:r>
          </a:p>
          <a:p>
            <a:r>
              <a:rPr lang="en-US" sz="1050" b="1" dirty="0"/>
              <a:t>Outcome:</a:t>
            </a:r>
            <a:br>
              <a:rPr lang="en-US" sz="1050" dirty="0"/>
            </a:br>
            <a:r>
              <a:rPr lang="en-US" sz="1050" dirty="0"/>
              <a:t>Ineffective message transmission due to mismatched communication competencies.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CF1DF5-3049-BBF0-6900-074309C693BE}"/>
              </a:ext>
            </a:extLst>
          </p:cNvPr>
          <p:cNvSpPr/>
          <p:nvPr/>
        </p:nvSpPr>
        <p:spPr>
          <a:xfrm>
            <a:off x="5508104" y="1124744"/>
            <a:ext cx="2448272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Schramm’s Model (1954)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4EE2E3-0E6D-001D-A1E7-89FB1833DB3C}"/>
              </a:ext>
            </a:extLst>
          </p:cNvPr>
          <p:cNvSpPr txBox="1"/>
          <p:nvPr/>
        </p:nvSpPr>
        <p:spPr>
          <a:xfrm>
            <a:off x="4860032" y="2276871"/>
            <a:ext cx="3960440" cy="2695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/>
              <a:t>Model Overview</a:t>
            </a:r>
          </a:p>
          <a:p>
            <a:r>
              <a:rPr lang="en-US" sz="1100" dirty="0" err="1"/>
              <a:t>Emphasises</a:t>
            </a:r>
            <a:r>
              <a:rPr lang="en-US" sz="1100" dirty="0"/>
              <a:t> </a:t>
            </a:r>
            <a:r>
              <a:rPr lang="en-US" sz="1100" b="1" dirty="0"/>
              <a:t>feedback</a:t>
            </a:r>
            <a:r>
              <a:rPr lang="en-US" sz="1100" dirty="0"/>
              <a:t> and </a:t>
            </a:r>
            <a:r>
              <a:rPr lang="en-US" sz="1100" b="1" dirty="0"/>
              <a:t>shared understanding</a:t>
            </a:r>
            <a:r>
              <a:rPr lang="en-US" sz="1100" dirty="0"/>
              <a:t> (the “field of experience”).</a:t>
            </a:r>
          </a:p>
          <a:p>
            <a:r>
              <a:rPr lang="en-US" sz="1100" dirty="0"/>
              <a:t>Communication is a </a:t>
            </a:r>
            <a:r>
              <a:rPr lang="en-US" sz="1100" b="1" dirty="0"/>
              <a:t>two-way process</a:t>
            </a:r>
            <a:r>
              <a:rPr lang="en-US" sz="1100" dirty="0"/>
              <a:t>, not just one-way transmission.</a:t>
            </a:r>
          </a:p>
          <a:p>
            <a:r>
              <a:rPr lang="en-US" sz="1100" b="1" dirty="0"/>
              <a:t>Application to Flight Foods</a:t>
            </a:r>
          </a:p>
          <a:p>
            <a:r>
              <a:rPr lang="en-US" sz="1100" dirty="0"/>
              <a:t>Lack of feedback between Gary and employees.</a:t>
            </a:r>
          </a:p>
          <a:p>
            <a:r>
              <a:rPr lang="en-US" sz="1100" dirty="0"/>
              <a:t>Instructions are </a:t>
            </a:r>
            <a:r>
              <a:rPr lang="en-US" sz="1100" b="1" dirty="0"/>
              <a:t>top-down</a:t>
            </a:r>
            <a:r>
              <a:rPr lang="en-US" sz="1100" dirty="0"/>
              <a:t> with no verification of understanding.</a:t>
            </a:r>
          </a:p>
          <a:p>
            <a:r>
              <a:rPr lang="en-US" sz="1100" dirty="0"/>
              <a:t>Limited common “field of experience” — employees and manager have different cultural and linguistic backgrounds.</a:t>
            </a:r>
          </a:p>
          <a:p>
            <a:r>
              <a:rPr lang="en-US" sz="1100" b="1" dirty="0"/>
              <a:t>Result:</a:t>
            </a:r>
            <a:br>
              <a:rPr lang="en-US" sz="1100" dirty="0"/>
            </a:br>
            <a:r>
              <a:rPr lang="en-US" sz="1100" dirty="0"/>
              <a:t>Misunderstandings persist because there is no feedback loop to confirm comprehension.</a:t>
            </a:r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628250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en-GB" sz="3200" b="1"/>
              <a:t>Summary</a:t>
            </a:r>
            <a:r>
              <a:rPr lang="en-GB" b="1"/>
              <a:t> of Case Study</a:t>
            </a:r>
            <a:endParaRPr lang="en-GB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5B2B432-08F1-1DC4-AA62-28C238680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012468"/>
              </p:ext>
            </p:extLst>
          </p:nvPr>
        </p:nvGraphicFramePr>
        <p:xfrm>
          <a:off x="457200" y="980728"/>
          <a:ext cx="8229600" cy="4086414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1418805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4047401866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164932825"/>
                    </a:ext>
                  </a:extLst>
                </a:gridCol>
              </a:tblGrid>
              <a:tr h="4953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Barrier Type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Example from Case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Effect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4180425"/>
                  </a:ext>
                </a:extLst>
              </a:tr>
              <a:tr h="8668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Language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Staff not understanding signs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Misinterpretation of hygiene rules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5296305"/>
                  </a:ext>
                </a:extLst>
              </a:tr>
              <a:tr h="4953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Physical Noise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Old noisy machines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Verbal instructions lost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2616240"/>
                  </a:ext>
                </a:extLst>
              </a:tr>
              <a:tr h="8668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Cultural Differences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Varied food-handling norms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Inconsistent practices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9389248"/>
                  </a:ext>
                </a:extLst>
              </a:tr>
              <a:tr h="4953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Poor Feedback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No follow-up from Gary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Repeated mistakes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7659643"/>
                  </a:ext>
                </a:extLst>
              </a:tr>
              <a:tr h="8668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Leadership Issues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Gary’s poor example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Low morale and compliance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25017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7526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058A6-F518-3F21-E2DE-7EC05F217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732994"/>
            <a:ext cx="8229600" cy="732994"/>
          </a:xfrm>
        </p:spPr>
        <p:txBody>
          <a:bodyPr>
            <a:normAutofit/>
          </a:bodyPr>
          <a:lstStyle/>
          <a:p>
            <a:r>
              <a:rPr lang="en-GB" sz="3200" b="1" dirty="0"/>
              <a:t>Strategies to Overcome Barriers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2A90E-9F76-050D-E0EB-CFE372524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8945"/>
            <a:ext cx="9036496" cy="48223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4B17F8-6A73-35A6-3D07-3016DE3A8AF5}"/>
              </a:ext>
            </a:extLst>
          </p:cNvPr>
          <p:cNvSpPr txBox="1"/>
          <p:nvPr/>
        </p:nvSpPr>
        <p:spPr>
          <a:xfrm>
            <a:off x="457200" y="188640"/>
            <a:ext cx="8075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Recommendations – Reducing Communication Barriers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51CCE9-F463-BB2C-F91B-61B757AC7C40}"/>
              </a:ext>
            </a:extLst>
          </p:cNvPr>
          <p:cNvSpPr/>
          <p:nvPr/>
        </p:nvSpPr>
        <p:spPr>
          <a:xfrm>
            <a:off x="539552" y="872716"/>
            <a:ext cx="2952328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Improve Training and Onboarding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4A9F9D-C889-5D5E-5B1F-74305DC85B59}"/>
              </a:ext>
            </a:extLst>
          </p:cNvPr>
          <p:cNvSpPr txBox="1"/>
          <p:nvPr/>
        </p:nvSpPr>
        <p:spPr>
          <a:xfrm>
            <a:off x="611560" y="1809293"/>
            <a:ext cx="122413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Implement </a:t>
            </a:r>
            <a:r>
              <a:rPr lang="en-US" sz="1400" b="1" dirty="0"/>
              <a:t>mandatory food hygiene training</a:t>
            </a:r>
            <a:r>
              <a:rPr lang="en-US" sz="1400" dirty="0"/>
              <a:t> before starting work</a:t>
            </a:r>
            <a:endParaRPr lang="en-GB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FD8DD5-3B8F-DB9C-AE53-A308119929C8}"/>
              </a:ext>
            </a:extLst>
          </p:cNvPr>
          <p:cNvSpPr txBox="1"/>
          <p:nvPr/>
        </p:nvSpPr>
        <p:spPr>
          <a:xfrm>
            <a:off x="2123728" y="1809292"/>
            <a:ext cx="11521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Use </a:t>
            </a:r>
            <a:r>
              <a:rPr lang="en-US" sz="1400" b="1" dirty="0"/>
              <a:t>visual aids</a:t>
            </a:r>
            <a:r>
              <a:rPr lang="en-US" sz="1400" dirty="0"/>
              <a:t>, demonstrations, and </a:t>
            </a:r>
            <a:r>
              <a:rPr lang="en-US" sz="1400" b="1" dirty="0"/>
              <a:t>multilingual training materials</a:t>
            </a:r>
            <a:endParaRPr lang="en-GB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33C976-E377-A49F-0AB5-2D1D5DCE6F62}"/>
              </a:ext>
            </a:extLst>
          </p:cNvPr>
          <p:cNvSpPr txBox="1"/>
          <p:nvPr/>
        </p:nvSpPr>
        <p:spPr>
          <a:xfrm>
            <a:off x="5652120" y="872716"/>
            <a:ext cx="288032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Enhance Communication Channels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16079D-5313-AE0E-D7BA-8D4431070A0B}"/>
              </a:ext>
            </a:extLst>
          </p:cNvPr>
          <p:cNvSpPr txBox="1"/>
          <p:nvPr/>
        </p:nvSpPr>
        <p:spPr>
          <a:xfrm>
            <a:off x="5868144" y="1628800"/>
            <a:ext cx="15121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Replace wall signs with </a:t>
            </a:r>
            <a:r>
              <a:rPr lang="en-US" b="1" dirty="0"/>
              <a:t>pictorial signs</a:t>
            </a:r>
            <a:r>
              <a:rPr lang="en-US" dirty="0"/>
              <a:t> and </a:t>
            </a:r>
            <a:r>
              <a:rPr lang="en-US" sz="1400" b="1" dirty="0"/>
              <a:t>translated</a:t>
            </a:r>
            <a:r>
              <a:rPr lang="en-US" b="1" dirty="0"/>
              <a:t> instructions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B1F372D-DE1E-C348-B429-EFBD426CF981}"/>
              </a:ext>
            </a:extLst>
          </p:cNvPr>
          <p:cNvSpPr txBox="1"/>
          <p:nvPr/>
        </p:nvSpPr>
        <p:spPr>
          <a:xfrm>
            <a:off x="7380312" y="1695794"/>
            <a:ext cx="16561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Use </a:t>
            </a:r>
            <a:r>
              <a:rPr lang="en-US" b="1"/>
              <a:t>team briefings</a:t>
            </a:r>
            <a:r>
              <a:rPr lang="en-US"/>
              <a:t> with interpreters or bilingual supervisors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A6BDB8-6E63-A1FB-9FA6-3BB155E469E2}"/>
              </a:ext>
            </a:extLst>
          </p:cNvPr>
          <p:cNvSpPr txBox="1"/>
          <p:nvPr/>
        </p:nvSpPr>
        <p:spPr>
          <a:xfrm>
            <a:off x="457200" y="3501008"/>
            <a:ext cx="3034680" cy="6480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Modernise Leadership and Culture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2D6A3CD-3971-4863-BB0F-C0E90CC85089}"/>
              </a:ext>
            </a:extLst>
          </p:cNvPr>
          <p:cNvSpPr txBox="1"/>
          <p:nvPr/>
        </p:nvSpPr>
        <p:spPr>
          <a:xfrm>
            <a:off x="5652120" y="3502749"/>
            <a:ext cx="295232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Upgrade Infrastructure</a:t>
            </a:r>
          </a:p>
          <a:p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4CBD72B-582A-512E-2AD1-7E6E0C723571}"/>
              </a:ext>
            </a:extLst>
          </p:cNvPr>
          <p:cNvSpPr txBox="1"/>
          <p:nvPr/>
        </p:nvSpPr>
        <p:spPr>
          <a:xfrm>
            <a:off x="539552" y="4182825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Train Gary in </a:t>
            </a:r>
            <a:r>
              <a:rPr lang="en-US" sz="1200" b="1" dirty="0"/>
              <a:t>intercultural communication and leadership</a:t>
            </a:r>
            <a:endParaRPr lang="en-GB" sz="12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7CE6A10-D354-4783-B813-90F22864628A}"/>
              </a:ext>
            </a:extLst>
          </p:cNvPr>
          <p:cNvSpPr txBox="1"/>
          <p:nvPr/>
        </p:nvSpPr>
        <p:spPr>
          <a:xfrm>
            <a:off x="1950243" y="4205329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Encourage </a:t>
            </a:r>
            <a:r>
              <a:rPr lang="en-US" sz="1200" b="1" dirty="0"/>
              <a:t>two-way communication</a:t>
            </a:r>
            <a:r>
              <a:rPr lang="en-US" sz="1200" dirty="0"/>
              <a:t> and staff input in decision-making</a:t>
            </a:r>
            <a:endParaRPr lang="en-GB" sz="1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FEC0A1-4108-D80A-92B3-32596F59BED2}"/>
              </a:ext>
            </a:extLst>
          </p:cNvPr>
          <p:cNvSpPr txBox="1"/>
          <p:nvPr/>
        </p:nvSpPr>
        <p:spPr>
          <a:xfrm>
            <a:off x="5652120" y="4269732"/>
            <a:ext cx="1368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Reduce physical “noise” by </a:t>
            </a:r>
            <a:r>
              <a:rPr lang="en-US" sz="1200" b="1" dirty="0"/>
              <a:t>maintaining or replacing old machinery</a:t>
            </a:r>
            <a:endParaRPr lang="en-GB" sz="12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5B3CD9F-1176-C194-94C4-1149486DB5D0}"/>
              </a:ext>
            </a:extLst>
          </p:cNvPr>
          <p:cNvSpPr txBox="1"/>
          <p:nvPr/>
        </p:nvSpPr>
        <p:spPr>
          <a:xfrm>
            <a:off x="7272300" y="4222071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Improve hygiene monitoring systems (e.g., digital temperature checks).</a:t>
            </a:r>
          </a:p>
        </p:txBody>
      </p:sp>
    </p:spTree>
    <p:extLst>
      <p:ext uri="{BB962C8B-B14F-4D97-AF65-F5344CB8AC3E}">
        <p14:creationId xmlns:p14="http://schemas.microsoft.com/office/powerpoint/2010/main" val="1880577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Conclusion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C67E4C-4185-629F-5526-83A62E93CAE9}"/>
              </a:ext>
            </a:extLst>
          </p:cNvPr>
          <p:cNvSpPr txBox="1"/>
          <p:nvPr/>
        </p:nvSpPr>
        <p:spPr>
          <a:xfrm>
            <a:off x="611560" y="1484784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Flight Foods’ decline in quality and reputation stems from </a:t>
            </a:r>
            <a:r>
              <a:rPr lang="en-US" sz="2000" b="1" dirty="0"/>
              <a:t>poor communication</a:t>
            </a:r>
            <a:r>
              <a:rPr lang="en-US" sz="2000" dirty="0"/>
              <a:t>, </a:t>
            </a:r>
            <a:r>
              <a:rPr lang="en-US" sz="2000" b="1" dirty="0"/>
              <a:t>lack of training</a:t>
            </a:r>
            <a:r>
              <a:rPr lang="en-US" sz="2000" dirty="0"/>
              <a:t>, and </a:t>
            </a:r>
            <a:r>
              <a:rPr lang="en-US" sz="2000" b="1" dirty="0"/>
              <a:t>cultural misunderstanding</a:t>
            </a:r>
            <a:r>
              <a:rPr lang="en-US" sz="20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By applying communication theories, we can see that:</a:t>
            </a:r>
          </a:p>
          <a:p>
            <a:pPr lvl="1"/>
            <a:r>
              <a:rPr lang="en-US" sz="2000" dirty="0"/>
              <a:t>Messages are distorted (Shannon &amp; Weaver).</a:t>
            </a:r>
          </a:p>
          <a:p>
            <a:pPr lvl="1"/>
            <a:r>
              <a:rPr lang="en-US" sz="2000" dirty="0"/>
              <a:t>Skills and cultural mismatches exist (Berlo).</a:t>
            </a:r>
          </a:p>
          <a:p>
            <a:pPr lvl="1"/>
            <a:r>
              <a:rPr lang="en-US" sz="2000" dirty="0"/>
              <a:t>Feedback and shared understanding are missing (Schramm).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Solution:</a:t>
            </a:r>
            <a:r>
              <a:rPr lang="en-US" sz="2000" dirty="0"/>
              <a:t> Build a structured, multilingual, feedback-driven communication culture that values training, clarity, and leadership by example</a:t>
            </a:r>
          </a:p>
        </p:txBody>
      </p:sp>
    </p:spTree>
    <p:extLst>
      <p:ext uri="{BB962C8B-B14F-4D97-AF65-F5344CB8AC3E}">
        <p14:creationId xmlns:p14="http://schemas.microsoft.com/office/powerpoint/2010/main" val="2533793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492B7-E1BA-4F1E-487A-98DED85C6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7887"/>
            <a:ext cx="8229600" cy="638945"/>
          </a:xfrm>
        </p:spPr>
        <p:txBody>
          <a:bodyPr>
            <a:normAutofit fontScale="90000"/>
          </a:bodyPr>
          <a:lstStyle/>
          <a:p>
            <a:r>
              <a:rPr lang="en-GB" sz="3100" b="1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334FF-ACA9-B91F-31BE-B1A77F0E5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404" y="476672"/>
            <a:ext cx="8229600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4400" b="1" dirty="0"/>
              <a:t>References (UWTSD Harvard Format)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US" sz="4400" b="1" dirty="0"/>
              <a:t>1. Berlo, D.K., 1960. The Process of Communication: An Introduction to Theory and Practice. New York: Holt, Rinehart &amp; Winston.</a:t>
            </a:r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US" sz="4400" b="1" dirty="0"/>
              <a:t>2. Cole, G.A. and Kelly, P., 2020. Management: Theory and Practice. 9th ed. Andover: Cengage </a:t>
            </a:r>
            <a:r>
              <a:rPr lang="en-US" sz="4400" b="1" dirty="0" err="1"/>
              <a:t>Learning.Hargie</a:t>
            </a:r>
            <a:r>
              <a:rPr lang="en-US" sz="4400" b="1" dirty="0"/>
              <a:t>, O., 2011. Skilled Interpersonal Communication: Research, Theory and Practice. 5th ed. London: Routledge.</a:t>
            </a:r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GB" sz="4400" b="1" dirty="0"/>
              <a:t>3. Hargie, O., 2011. Skilled Interpersonal Communication: Research, Theory and Practice. 5th ed. London: Routledge.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4. Hofstede, G., Hofstede, G.J. and Minkov, M., 2010. Cultures and Organizations: Software of the Mind. 3rd ed. New York: McGraw-Hill.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5.Samovar, L.A., Porter, R.E. and McDaniel, E.R., 2010. Communication Between Cultures. 7th ed. Boston: Wadsworth Cengage Learning.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6. Schramm, W., 1954. How Communication Works. In: W. Schramm, ed. The Process and Effects of Mass Communication. Urbana: University of Illinois Press, pp.3–26.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7. Shannon, C.E. and Weaver, W., 1949. The Mathematical Theory of Communication. Urbana: University of Illinois Press.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8. Trompenaars, F. and Hampden-Turner, C., 2012. Riding the Waves of Culture: Understanding Diversity in Global Business. 3rd ed.</a:t>
            </a:r>
          </a:p>
          <a:p>
            <a:pPr marL="0" indent="0">
              <a:buNone/>
            </a:pPr>
            <a:r>
              <a:rPr lang="en-GB" sz="4400" b="1" dirty="0"/>
              <a:t> London: Nicholas Brealey Publishing.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9. University of Wales Trinity Saint David (UWTSD), 2023. Harvard Referencing Guide. [online] Available at: https://uwtsd.ac.uk/library/referencing/harvard/ [Accessed 2 Nov. 2025].</a:t>
            </a:r>
          </a:p>
          <a:p>
            <a:pPr marL="0" indent="0">
              <a:buNone/>
            </a:pPr>
            <a:endParaRPr lang="en-GB" sz="4400" b="1" dirty="0"/>
          </a:p>
          <a:p>
            <a:pPr marL="0" indent="0">
              <a:buNone/>
            </a:pPr>
            <a:r>
              <a:rPr lang="en-GB" sz="4400" b="1" dirty="0"/>
              <a:t>10. West, R. and Turner, L.H., 2018. Introducing Communication Theory: Analysis and Application. 6th ed. New </a:t>
            </a:r>
            <a:r>
              <a:rPr lang="en-GB" sz="4800" b="1" dirty="0"/>
              <a:t>York: McGraw-Hill Education.</a:t>
            </a:r>
          </a:p>
        </p:txBody>
      </p:sp>
    </p:spTree>
    <p:extLst>
      <p:ext uri="{BB962C8B-B14F-4D97-AF65-F5344CB8AC3E}">
        <p14:creationId xmlns:p14="http://schemas.microsoft.com/office/powerpoint/2010/main" val="5611085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303dbf9b-b85b-46a0-94f1-894078c07ecd"/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1084</Words>
  <Application>Microsoft Office PowerPoint</Application>
  <PresentationFormat>On-screen Show (4:3)</PresentationFormat>
  <Paragraphs>130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Myriad Pro</vt:lpstr>
      <vt:lpstr>Calibri</vt:lpstr>
      <vt:lpstr>Arial</vt:lpstr>
      <vt:lpstr>Rockwell Condensed</vt:lpstr>
      <vt:lpstr>20140311PresentationUWTSDTemplate</vt:lpstr>
      <vt:lpstr>Certificate of Higher Education in Skills for the Workplace  Effective Teamworking &amp; Communications (LCLM4003) Group Members:  1. Name: Foad Rabia Abdulaziz Fayyad       Student ID  2432992 2. Name Mostafa Elbendary Student ID 2223479 3. Name: Ahmed Alpha  Student ID 2434006   Lecturer’s Name: Dr. Abdallah Naser   Assignment Title:          Group Presentation – Flight Foods Ltd </vt:lpstr>
      <vt:lpstr>OverView </vt:lpstr>
      <vt:lpstr>Background and Problem Overview</vt:lpstr>
      <vt:lpstr>Communication Barriers </vt:lpstr>
      <vt:lpstr>Theoretical Framework</vt:lpstr>
      <vt:lpstr>Summary of Case Study</vt:lpstr>
      <vt:lpstr>Strategies to Overcome Barriers</vt:lpstr>
      <vt:lpstr>Conclusion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Channels of Communication</dc:title>
  <dc:creator>Sujeewa Herath</dc:creator>
  <cp:lastModifiedBy>Foad Fayyad</cp:lastModifiedBy>
  <cp:revision>25</cp:revision>
  <dcterms:created xsi:type="dcterms:W3CDTF">2020-10-21T23:25:25Z</dcterms:created>
  <dcterms:modified xsi:type="dcterms:W3CDTF">2025-11-10T01:39:36Z</dcterms:modified>
</cp:coreProperties>
</file>