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50" r:id="rId1"/>
  </p:sldMasterIdLst>
  <p:notesMasterIdLst>
    <p:notesMasterId r:id="rId13"/>
  </p:notesMasterIdLst>
  <p:sldIdLst>
    <p:sldId id="278" r:id="rId2"/>
    <p:sldId id="279" r:id="rId3"/>
    <p:sldId id="280" r:id="rId4"/>
    <p:sldId id="294" r:id="rId5"/>
    <p:sldId id="295" r:id="rId6"/>
    <p:sldId id="281" r:id="rId7"/>
    <p:sldId id="282" r:id="rId8"/>
    <p:sldId id="283" r:id="rId9"/>
    <p:sldId id="292" r:id="rId10"/>
    <p:sldId id="296" r:id="rId11"/>
    <p:sldId id="293" r:id="rId12"/>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09" autoAdjust="0"/>
  </p:normalViewPr>
  <p:slideViewPr>
    <p:cSldViewPr snapToGrid="0" snapToObjects="1">
      <p:cViewPr varScale="1">
        <p:scale>
          <a:sx n="63" d="100"/>
          <a:sy n="63" d="100"/>
        </p:scale>
        <p:origin x="804" y="56"/>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302493" y="399672"/>
            <a:ext cx="5939176" cy="1225296"/>
          </a:xfrm>
        </p:spPr>
        <p:txBody>
          <a:bodyPr/>
          <a:lstStyle/>
          <a:p>
            <a:r>
              <a:rPr lang="en-US" sz="2400" dirty="0"/>
              <a:t>Investigating the problem of conflicting messages in the context of teenage sexual health</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49496" y="3483864"/>
            <a:ext cx="3493008" cy="1138936"/>
          </a:xfrm>
        </p:spPr>
        <p:txBody>
          <a:bodyPr/>
          <a:lstStyle/>
          <a:p>
            <a:r>
              <a:rPr lang="en-US" dirty="0"/>
              <a:t>Presented by</a:t>
            </a:r>
          </a:p>
          <a:p>
            <a:r>
              <a:rPr lang="en-US" dirty="0"/>
              <a:t>Ionela alexandrina stan </a:t>
            </a:r>
          </a:p>
          <a:p>
            <a:r>
              <a:rPr lang="en-US" dirty="0"/>
              <a:t>1905365</a:t>
            </a: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135632" y="838940"/>
            <a:ext cx="5693664" cy="768096"/>
          </a:xfrm>
        </p:spPr>
        <p:txBody>
          <a:bodyPr/>
          <a:lstStyle/>
          <a:p>
            <a:r>
              <a:rPr lang="en-US" dirty="0">
                <a:latin typeface="Arial Black" panose="020B0604020202020204" pitchFamily="34" charset="0"/>
                <a:ea typeface="Arial Regular" pitchFamily="34" charset="-122"/>
                <a:cs typeface="Arial Black" panose="020B0604020202020204" pitchFamily="34" charset="0"/>
              </a:rPr>
              <a:t>Contents</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242164" y="1838476"/>
            <a:ext cx="5693664" cy="3443737"/>
          </a:xfrm>
        </p:spPr>
        <p:txBody>
          <a:bodyPr/>
          <a:lstStyle/>
          <a:p>
            <a:r>
              <a:rPr lang="en-US" dirty="0"/>
              <a:t>Introduction​</a:t>
            </a:r>
          </a:p>
          <a:p>
            <a:r>
              <a:rPr lang="en-US" dirty="0"/>
              <a:t>Aims and Objective </a:t>
            </a:r>
          </a:p>
          <a:p>
            <a:r>
              <a:rPr lang="en-US" dirty="0"/>
              <a:t>​Background</a:t>
            </a:r>
          </a:p>
          <a:p>
            <a:r>
              <a:rPr lang="en-US" dirty="0"/>
              <a:t>Methods</a:t>
            </a:r>
          </a:p>
          <a:p>
            <a:r>
              <a:rPr lang="en-US" dirty="0"/>
              <a:t>​Results and Discussion</a:t>
            </a:r>
          </a:p>
          <a:p>
            <a:r>
              <a:rPr lang="en-US" dirty="0"/>
              <a:t>Conclusion and Recommendations</a:t>
            </a:r>
          </a:p>
          <a:p>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064730" y="421423"/>
            <a:ext cx="6766560" cy="768096"/>
          </a:xfrm>
        </p:spPr>
        <p:txBody>
          <a:bodyPr/>
          <a:lstStyle/>
          <a:p>
            <a:r>
              <a:rPr lang="en-US" sz="4000"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842788" y="1180799"/>
            <a:ext cx="7813592" cy="2700528"/>
          </a:xfrm>
        </p:spPr>
        <p:txBody>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Sexual health refers to physiological and psychological state of adolescents and it is related to their well being</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Adolescents' first sexual experiences should be seen as part of the natural and expected progression of maturation. However, many young people engage in sexually dangerous behaviors. </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In United Kingdom, adolescents begin sexual activity even before reaching maturity. While the average age of first heterosexual intercourse in Britain was 16, a big poll indicated that over a quarter of girls had sex before the age of 14.</a:t>
            </a:r>
          </a:p>
          <a:p>
            <a:pPr marL="285750" indent="-285750" algn="jus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 the UK, there are numerous programs designed to improve the sexual health of young people. Teens have access to free, anonymous care from general practitioners and nursing programs around the country. Teenagers can get free contraceptives from a variety of sources. However, there are barriers to teens hearing these messages about sexual health.</a:t>
            </a:r>
            <a:endParaRPr lang="en-IN"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a:p>
            <a:r>
              <a:rPr lang="en-US" sz="2000" b="1" dirty="0">
                <a:latin typeface="Times New Roman" panose="02020603050405020304" pitchFamily="18" charset="0"/>
                <a:cs typeface="Times New Roman" panose="02020603050405020304" pitchFamily="18" charset="0"/>
              </a:rPr>
              <a:t>Rationale of the Study</a:t>
            </a:r>
          </a:p>
          <a:p>
            <a:pPr marL="34290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Sexual health and awareness program intends towards older adolescents or adults rather than concentrating on young adolescents. </a:t>
            </a:r>
          </a:p>
          <a:p>
            <a:pPr marL="342900" indent="-34290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No relation between sex education and sexual engagement rather most of them refrain themselves from sexual activity until maturity and wait till having the senses to decide. </a:t>
            </a:r>
          </a:p>
          <a:p>
            <a:pPr algn="just"/>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A09BE-C16A-6325-52B0-00188E63537D}"/>
              </a:ext>
            </a:extLst>
          </p:cNvPr>
          <p:cNvSpPr>
            <a:spLocks noGrp="1"/>
          </p:cNvSpPr>
          <p:nvPr>
            <p:ph type="title"/>
          </p:nvPr>
        </p:nvSpPr>
        <p:spPr>
          <a:xfrm>
            <a:off x="3691867" y="307966"/>
            <a:ext cx="7955635" cy="724408"/>
          </a:xfrm>
        </p:spPr>
        <p:txBody>
          <a:bodyPr/>
          <a:lstStyle/>
          <a:p>
            <a:r>
              <a:rPr lang="en-IN" sz="4000" dirty="0"/>
              <a:t>Aims and objective</a:t>
            </a:r>
          </a:p>
        </p:txBody>
      </p:sp>
      <p:sp>
        <p:nvSpPr>
          <p:cNvPr id="3" name="Content Placeholder 2">
            <a:extLst>
              <a:ext uri="{FF2B5EF4-FFF2-40B4-BE49-F238E27FC236}">
                <a16:creationId xmlns:a16="http://schemas.microsoft.com/office/drawing/2014/main" id="{A871D6C8-0E7F-1BDE-F69F-2CE4C5B8319D}"/>
              </a:ext>
            </a:extLst>
          </p:cNvPr>
          <p:cNvSpPr>
            <a:spLocks noGrp="1"/>
          </p:cNvSpPr>
          <p:nvPr>
            <p:ph idx="1"/>
          </p:nvPr>
        </p:nvSpPr>
        <p:spPr>
          <a:xfrm>
            <a:off x="3691867" y="1322931"/>
            <a:ext cx="7733693" cy="2700528"/>
          </a:xfrm>
        </p:spPr>
        <p:txBody>
          <a:bodyPr/>
          <a:lstStyle/>
          <a:p>
            <a:r>
              <a:rPr lang="en-US" sz="1800" b="1" dirty="0">
                <a:latin typeface="Times New Roman" panose="02020603050405020304" pitchFamily="18" charset="0"/>
                <a:cs typeface="Times New Roman" panose="02020603050405020304" pitchFamily="18" charset="0"/>
              </a:rPr>
              <a:t>Aim of study : </a:t>
            </a:r>
            <a:r>
              <a:rPr lang="en-US" dirty="0">
                <a:latin typeface="Times New Roman" panose="02020603050405020304" pitchFamily="18" charset="0"/>
                <a:cs typeface="Times New Roman" panose="02020603050405020304" pitchFamily="18" charset="0"/>
              </a:rPr>
              <a:t>Completing the research the area of results is to - </a:t>
            </a:r>
          </a:p>
          <a:p>
            <a:pPr marL="342900" indent="-342900" algn="just">
              <a:buFont typeface="+mj-lt"/>
              <a:buAutoNum type="arabicPeriod"/>
            </a:pPr>
            <a:r>
              <a:rPr lang="en-US" dirty="0">
                <a:latin typeface="Times New Roman" panose="02020603050405020304" pitchFamily="18" charset="0"/>
                <a:cs typeface="Times New Roman" panose="02020603050405020304" pitchFamily="18" charset="0"/>
              </a:rPr>
              <a:t>Propose Concrete information to create policy proposals for enhancing adolescent sexual and reproductive health.</a:t>
            </a:r>
          </a:p>
          <a:p>
            <a:pPr marL="342900" indent="-342900" algn="just">
              <a:buFont typeface="+mj-lt"/>
              <a:buAutoNum type="arabicPeriod"/>
            </a:pPr>
            <a:r>
              <a:rPr lang="en-US" dirty="0">
                <a:latin typeface="Times New Roman" panose="02020603050405020304" pitchFamily="18" charset="0"/>
                <a:cs typeface="Times New Roman" panose="02020603050405020304" pitchFamily="18" charset="0"/>
              </a:rPr>
              <a:t>Define the theoretical contributions of conflicting messages in light of current social developments among teenagers.</a:t>
            </a:r>
          </a:p>
          <a:p>
            <a:pPr marL="342900" indent="-342900" algn="just">
              <a:buFont typeface="+mj-lt"/>
              <a:buAutoNum type="arabicPeriod"/>
            </a:pPr>
            <a:r>
              <a:rPr lang="en-US" dirty="0">
                <a:latin typeface="Times New Roman" panose="02020603050405020304" pitchFamily="18" charset="0"/>
                <a:cs typeface="Times New Roman" panose="02020603050405020304" pitchFamily="18" charset="0"/>
              </a:rPr>
              <a:t>Recommendations for Expanding Access to Sexual and Reproductive Health Care Awareness among teenage.</a:t>
            </a:r>
          </a:p>
          <a:p>
            <a:pPr marL="342900" indent="-342900" algn="just">
              <a:buFont typeface="+mj-lt"/>
              <a:buAutoNum type="arabicPeriod"/>
            </a:pPr>
            <a:r>
              <a:rPr lang="en-US" dirty="0">
                <a:latin typeface="Times New Roman" panose="02020603050405020304" pitchFamily="18" charset="0"/>
                <a:cs typeface="Times New Roman" panose="02020603050405020304" pitchFamily="18" charset="0"/>
              </a:rPr>
              <a:t>To get an overlook on how to provide good awareness among teenagers regarding sex education. </a:t>
            </a:r>
          </a:p>
          <a:p>
            <a:pPr marL="342900" indent="-342900" algn="just">
              <a:buFont typeface="+mj-lt"/>
              <a:buAutoNum type="arabicPeriod"/>
            </a:pPr>
            <a:endParaRPr lang="en-US" dirty="0">
              <a:latin typeface="Times New Roman" panose="02020603050405020304" pitchFamily="18" charset="0"/>
              <a:cs typeface="Times New Roman" panose="02020603050405020304" pitchFamily="18" charset="0"/>
            </a:endParaRPr>
          </a:p>
          <a:p>
            <a:pPr>
              <a:lnSpc>
                <a:spcPct val="150000"/>
              </a:lnSpc>
            </a:pPr>
            <a:r>
              <a:rPr lang="en-US" sz="1600" b="1" dirty="0">
                <a:latin typeface="Times New Roman" panose="02020603050405020304" pitchFamily="18" charset="0"/>
                <a:cs typeface="Times New Roman" panose="02020603050405020304" pitchFamily="18" charset="0"/>
              </a:rPr>
              <a:t>Objectives of the study</a:t>
            </a:r>
          </a:p>
          <a:p>
            <a:pPr algn="just">
              <a:lnSpc>
                <a:spcPct val="150000"/>
              </a:lnSpc>
            </a:pPr>
            <a:r>
              <a:rPr lang="en-US" dirty="0">
                <a:latin typeface="Times New Roman" panose="02020603050405020304" pitchFamily="18" charset="0"/>
                <a:cs typeface="Times New Roman" panose="02020603050405020304" pitchFamily="18" charset="0"/>
              </a:rPr>
              <a:t>The study's overarching goal is to provide actionable data for the development of policy recommendations to better support the reproductive and sexual health of young people. Within the context of recent social shifts among adolescents, this work defines the theoretical contributions of competing messages. This report also discusses recommendations for increasing adolescent awareness of sexual and reproductive health care options.  The purpose of this article is to gain a broad perspective on effective adolescent sex education provision.</a:t>
            </a:r>
          </a:p>
          <a:p>
            <a:endParaRPr lang="en-IN" dirty="0"/>
          </a:p>
        </p:txBody>
      </p:sp>
    </p:spTree>
    <p:extLst>
      <p:ext uri="{BB962C8B-B14F-4D97-AF65-F5344CB8AC3E}">
        <p14:creationId xmlns:p14="http://schemas.microsoft.com/office/powerpoint/2010/main" val="2068484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2ECB3-5A90-B880-B98E-470021A3C0B8}"/>
              </a:ext>
            </a:extLst>
          </p:cNvPr>
          <p:cNvSpPr>
            <a:spLocks noGrp="1"/>
          </p:cNvSpPr>
          <p:nvPr>
            <p:ph type="title"/>
          </p:nvPr>
        </p:nvSpPr>
        <p:spPr>
          <a:xfrm>
            <a:off x="3771767" y="306013"/>
            <a:ext cx="6766560" cy="768096"/>
          </a:xfrm>
        </p:spPr>
        <p:txBody>
          <a:bodyPr/>
          <a:lstStyle/>
          <a:p>
            <a:r>
              <a:rPr lang="en-IN" sz="4000" dirty="0"/>
              <a:t>Background</a:t>
            </a:r>
          </a:p>
        </p:txBody>
      </p:sp>
      <p:sp>
        <p:nvSpPr>
          <p:cNvPr id="3" name="Content Placeholder 2">
            <a:extLst>
              <a:ext uri="{FF2B5EF4-FFF2-40B4-BE49-F238E27FC236}">
                <a16:creationId xmlns:a16="http://schemas.microsoft.com/office/drawing/2014/main" id="{4B2AC78A-4F85-B64C-2CB2-073A44A4B7F3}"/>
              </a:ext>
            </a:extLst>
          </p:cNvPr>
          <p:cNvSpPr>
            <a:spLocks noGrp="1"/>
          </p:cNvSpPr>
          <p:nvPr>
            <p:ph idx="1"/>
          </p:nvPr>
        </p:nvSpPr>
        <p:spPr>
          <a:xfrm>
            <a:off x="3940442" y="1269665"/>
            <a:ext cx="7467363" cy="2700528"/>
          </a:xfrm>
        </p:spPr>
        <p:txBody>
          <a:bodyPr/>
          <a:lstStyle/>
          <a:p>
            <a:pPr marL="285750" indent="-285750" algn="just">
              <a:lnSpc>
                <a:spcPct val="150000"/>
              </a:lnSpc>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Teen birth rates in United Kingdom are decreasing gradually</a:t>
            </a:r>
          </a:p>
          <a:p>
            <a:pPr marL="285750" indent="-285750" algn="just">
              <a:lnSpc>
                <a:spcPct val="150000"/>
              </a:lnSpc>
              <a:buFont typeface="Arial" panose="020B0604020202020204" pitchFamily="34" charset="0"/>
              <a:buChar char="•"/>
            </a:pPr>
            <a:r>
              <a:rPr lang="en-US" dirty="0">
                <a:effectLst/>
                <a:uFill>
                  <a:solidFill>
                    <a:srgbClr val="000000"/>
                  </a:solidFill>
                </a:uFill>
                <a:latin typeface="Times New Roman" panose="02020603050405020304" pitchFamily="18" charset="0"/>
                <a:ea typeface="Arial" panose="020B0604020202020204" pitchFamily="34" charset="0"/>
                <a:cs typeface="Times New Roman" panose="02020603050405020304" pitchFamily="18" charset="0"/>
              </a:rPr>
              <a:t>The perspectives of young people in the United Kingdom on the educational and support needs related to sexting. Parents, </a:t>
            </a:r>
            <a:r>
              <a:rPr lang="en-US" dirty="0" err="1">
                <a:effectLst/>
                <a:uFill>
                  <a:solidFill>
                    <a:srgbClr val="000000"/>
                  </a:solidFill>
                </a:uFill>
                <a:latin typeface="Times New Roman" panose="02020603050405020304" pitchFamily="18" charset="0"/>
                <a:ea typeface="Arial" panose="020B0604020202020204" pitchFamily="34" charset="0"/>
                <a:cs typeface="Times New Roman" panose="02020603050405020304" pitchFamily="18" charset="0"/>
              </a:rPr>
              <a:t>tecahers</a:t>
            </a:r>
            <a:r>
              <a:rPr lang="en-US" dirty="0">
                <a:effectLst/>
                <a:uFill>
                  <a:solidFill>
                    <a:srgbClr val="000000"/>
                  </a:solidFill>
                </a:uFill>
                <a:latin typeface="Times New Roman" panose="02020603050405020304" pitchFamily="18" charset="0"/>
                <a:ea typeface="Arial" panose="020B0604020202020204" pitchFamily="34" charset="0"/>
                <a:cs typeface="Times New Roman" panose="02020603050405020304" pitchFamily="18" charset="0"/>
              </a:rPr>
              <a:t> and policy makers are highly concerned regarding sex education. </a:t>
            </a:r>
          </a:p>
          <a:p>
            <a:pPr marL="285750" indent="-285750" algn="just">
              <a:lnSpc>
                <a:spcPct val="150000"/>
              </a:lnSpc>
              <a:buFont typeface="Arial" panose="020B0604020202020204" pitchFamily="34" charset="0"/>
              <a:buChar char="•"/>
            </a:pPr>
            <a:r>
              <a:rPr lang="en-US" dirty="0">
                <a:uFill>
                  <a:solidFill>
                    <a:srgbClr val="000000"/>
                  </a:solidFill>
                </a:uFill>
                <a:latin typeface="Times New Roman" panose="02020603050405020304" pitchFamily="18" charset="0"/>
                <a:ea typeface="Arial" panose="020B0604020202020204" pitchFamily="34" charset="0"/>
                <a:cs typeface="Times New Roman" panose="02020603050405020304" pitchFamily="18" charset="0"/>
              </a:rPr>
              <a:t>Sustaining sexual health in Adolescents</a:t>
            </a:r>
          </a:p>
          <a:p>
            <a:pPr marL="285750" indent="-285750" algn="just">
              <a:lnSpc>
                <a:spcPct val="150000"/>
              </a:lnSpc>
              <a:buFont typeface="Arial" panose="020B0604020202020204" pitchFamily="34" charset="0"/>
              <a:buChar char="•"/>
            </a:pPr>
            <a:r>
              <a:rPr lang="en-US" dirty="0">
                <a:uFill>
                  <a:solidFill>
                    <a:srgbClr val="000000"/>
                  </a:solidFill>
                </a:uFill>
                <a:latin typeface="Times New Roman" panose="02020603050405020304" pitchFamily="18" charset="0"/>
                <a:ea typeface="Arial" panose="020B0604020202020204" pitchFamily="34" charset="0"/>
                <a:cs typeface="Times New Roman" panose="02020603050405020304" pitchFamily="18" charset="0"/>
              </a:rPr>
              <a:t>Ethiopian parents' perspectives on their children's sexual AND reproductive health practices in high school</a:t>
            </a:r>
          </a:p>
          <a:p>
            <a:pPr marL="285750" indent="-285750" algn="just">
              <a:lnSpc>
                <a:spcPct val="150000"/>
              </a:lnSpc>
              <a:buFont typeface="Arial" panose="020B0604020202020204" pitchFamily="34" charset="0"/>
              <a:buChar char="•"/>
            </a:pPr>
            <a:r>
              <a:rPr lang="en-US" dirty="0">
                <a:effectLst/>
                <a:uFill>
                  <a:solidFill>
                    <a:srgbClr val="000000"/>
                  </a:solidFill>
                </a:uFill>
                <a:latin typeface="Times New Roman" panose="02020603050405020304" pitchFamily="18" charset="0"/>
                <a:ea typeface="Arial" panose="020B0604020202020204" pitchFamily="34" charset="0"/>
                <a:cs typeface="Times New Roman" panose="02020603050405020304" pitchFamily="18" charset="0"/>
              </a:rPr>
              <a:t>Media Aware Parent: A Web-Based Parenting Intervention to Improve Young People's Sexual Health</a:t>
            </a:r>
          </a:p>
          <a:p>
            <a:pPr marL="285750" indent="-285750" algn="just">
              <a:lnSpc>
                <a:spcPct val="150000"/>
              </a:lnSpc>
              <a:buFont typeface="Arial" panose="020B0604020202020204" pitchFamily="34" charset="0"/>
              <a:buChar char="•"/>
            </a:pPr>
            <a:r>
              <a:rPr lang="en-US" dirty="0">
                <a:effectLst/>
                <a:uFill>
                  <a:solidFill>
                    <a:srgbClr val="000000"/>
                  </a:solidFill>
                </a:uFill>
                <a:latin typeface="Times New Roman" panose="02020603050405020304" pitchFamily="18" charset="0"/>
                <a:ea typeface="Arial" panose="020B0604020202020204" pitchFamily="34" charset="0"/>
                <a:cs typeface="Times New Roman" panose="02020603050405020304" pitchFamily="18" charset="0"/>
              </a:rPr>
              <a:t>Young people's culture has normalized sexting and pornographic media</a:t>
            </a:r>
          </a:p>
          <a:p>
            <a:pPr marL="285750" indent="-285750">
              <a:buFont typeface="Arial" panose="020B0604020202020204" pitchFamily="34" charset="0"/>
              <a:buChar char="•"/>
            </a:pPr>
            <a:endParaRPr lang="en-US" b="1" dirty="0">
              <a:effectLst/>
              <a:uFill>
                <a:solidFill>
                  <a:srgbClr val="000000"/>
                </a:solidFill>
              </a:uFill>
              <a:latin typeface="Times New Roman" panose="02020603050405020304" pitchFamily="18" charset="0"/>
              <a:ea typeface="Arial" panose="020B0604020202020204" pitchFamily="34" charset="0"/>
              <a:cs typeface="Times New Roman" panose="02020603050405020304" pitchFamily="18" charset="0"/>
            </a:endParaRPr>
          </a:p>
          <a:p>
            <a:endParaRPr lang="en-IN" sz="1800" b="1" u="sng" dirty="0">
              <a:effectLst/>
              <a:uFill>
                <a:solidFill>
                  <a:srgbClr val="000000"/>
                </a:solidFill>
              </a:uFill>
              <a:latin typeface="Arial" panose="020B0604020202020204" pitchFamily="34" charset="0"/>
              <a:ea typeface="Arial" panose="020B0604020202020204" pitchFamily="34" charset="0"/>
            </a:endParaRPr>
          </a:p>
          <a:p>
            <a:pPr marL="285750" indent="-285750">
              <a:buFont typeface="Arial" panose="020B0604020202020204" pitchFamily="34" charset="0"/>
              <a:buChar char="•"/>
            </a:pPr>
            <a:endParaRPr lang="en-IN" dirty="0"/>
          </a:p>
          <a:p>
            <a:pPr marL="285750" indent="-285750">
              <a:buFont typeface="Arial" panose="020B0604020202020204" pitchFamily="34" charset="0"/>
              <a:buChar char="•"/>
            </a:pPr>
            <a:endParaRPr lang="en-IN" dirty="0"/>
          </a:p>
        </p:txBody>
      </p:sp>
    </p:spTree>
    <p:extLst>
      <p:ext uri="{BB962C8B-B14F-4D97-AF65-F5344CB8AC3E}">
        <p14:creationId xmlns:p14="http://schemas.microsoft.com/office/powerpoint/2010/main" val="854015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753557" y="3008376"/>
            <a:ext cx="6400800" cy="768096"/>
          </a:xfrm>
        </p:spPr>
        <p:txBody>
          <a:bodyPr/>
          <a:lstStyle/>
          <a:p>
            <a:r>
              <a:rPr lang="en-US" sz="4400" b="1" dirty="0">
                <a:solidFill>
                  <a:schemeClr val="accent6"/>
                </a:solidFill>
                <a:latin typeface="Arial Black" panose="020B0604020202020204" pitchFamily="34" charset="0"/>
                <a:cs typeface="Arial Black" panose="020B0604020202020204" pitchFamily="34" charset="0"/>
              </a:rPr>
              <a:t>Results and discussion</a:t>
            </a:r>
          </a:p>
        </p:txBody>
      </p:sp>
    </p:spTree>
    <p:extLst>
      <p:ext uri="{BB962C8B-B14F-4D97-AF65-F5344CB8AC3E}">
        <p14:creationId xmlns:p14="http://schemas.microsoft.com/office/powerpoint/2010/main" val="2952923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dirty="0"/>
          </a:p>
        </p:txBody>
      </p:sp>
      <p:pic>
        <p:nvPicPr>
          <p:cNvPr id="14" name="image3.png">
            <a:extLst>
              <a:ext uri="{FF2B5EF4-FFF2-40B4-BE49-F238E27FC236}">
                <a16:creationId xmlns:a16="http://schemas.microsoft.com/office/drawing/2014/main" id="{8D91348F-9C57-9AC5-7797-24F744114969}"/>
              </a:ext>
            </a:extLst>
          </p:cNvPr>
          <p:cNvPicPr/>
          <p:nvPr/>
        </p:nvPicPr>
        <p:blipFill rotWithShape="1">
          <a:blip r:embed="rId2"/>
          <a:srcRect l="28952" t="27941" r="25609" b="19716"/>
          <a:stretch/>
        </p:blipFill>
        <p:spPr>
          <a:xfrm>
            <a:off x="5504154" y="921484"/>
            <a:ext cx="5291091" cy="4071299"/>
          </a:xfrm>
          <a:prstGeom prst="rect">
            <a:avLst/>
          </a:prstGeom>
          <a:ln/>
        </p:spPr>
      </p:pic>
      <p:sp>
        <p:nvSpPr>
          <p:cNvPr id="16" name="TextBox 15">
            <a:extLst>
              <a:ext uri="{FF2B5EF4-FFF2-40B4-BE49-F238E27FC236}">
                <a16:creationId xmlns:a16="http://schemas.microsoft.com/office/drawing/2014/main" id="{14040C23-4EB8-4723-9944-A2FC5DBED754}"/>
              </a:ext>
            </a:extLst>
          </p:cNvPr>
          <p:cNvSpPr txBox="1"/>
          <p:nvPr/>
        </p:nvSpPr>
        <p:spPr>
          <a:xfrm>
            <a:off x="4844101" y="4992783"/>
            <a:ext cx="7088819" cy="1782091"/>
          </a:xfrm>
          <a:prstGeom prst="rect">
            <a:avLst/>
          </a:prstGeom>
          <a:noFill/>
        </p:spPr>
        <p:txBody>
          <a:bodyPr wrap="square">
            <a:spAutoFit/>
          </a:bodyPr>
          <a:lstStyle/>
          <a:p>
            <a:pPr algn="just">
              <a:lnSpc>
                <a:spcPct val="150000"/>
              </a:lnSpc>
            </a:pPr>
            <a:r>
              <a:rPr lang="en-US" sz="1500" dirty="0">
                <a:latin typeface="Times New Roman" panose="02020603050405020304" pitchFamily="18" charset="0"/>
                <a:cs typeface="Times New Roman" panose="02020603050405020304" pitchFamily="18" charset="0"/>
              </a:rPr>
              <a:t>A total of 25 studies were included with the keywords of social media, sexual health, media conflict, etc. Among them 15 of them were included in this study which focused on global sexual health perspectives, media’s effect on sexual health and awareness and papers including media conflicts. 10 papers were excluded which focused only on sexual health and had no mention of sex education and sex and health awareness.</a:t>
            </a:r>
            <a:endParaRPr lang="en-IN" sz="15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C09A3B22-C728-3147-3D9A-93487710846C}"/>
              </a:ext>
            </a:extLst>
          </p:cNvPr>
          <p:cNvSpPr txBox="1"/>
          <p:nvPr/>
        </p:nvSpPr>
        <p:spPr>
          <a:xfrm>
            <a:off x="5610687" y="257452"/>
            <a:ext cx="5184558" cy="400110"/>
          </a:xfrm>
          <a:prstGeom prst="rect">
            <a:avLst/>
          </a:prstGeom>
          <a:noFill/>
        </p:spPr>
        <p:txBody>
          <a:bodyPr wrap="square" rtlCol="0">
            <a:spAutoFit/>
          </a:bodyPr>
          <a:lstStyle/>
          <a:p>
            <a:pPr algn="ctr"/>
            <a:r>
              <a:rPr lang="en-IN" sz="2000" b="1" dirty="0"/>
              <a:t>Prisma Flowchart</a:t>
            </a:r>
          </a:p>
        </p:txBody>
      </p:sp>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image2.png">
            <a:extLst>
              <a:ext uri="{FF2B5EF4-FFF2-40B4-BE49-F238E27FC236}">
                <a16:creationId xmlns:a16="http://schemas.microsoft.com/office/drawing/2014/main" id="{05EBCFCA-4170-E923-C342-A8365F5B517E}"/>
              </a:ext>
            </a:extLst>
          </p:cNvPr>
          <p:cNvPicPr/>
          <p:nvPr/>
        </p:nvPicPr>
        <p:blipFill>
          <a:blip r:embed="rId2"/>
          <a:srcRect/>
          <a:stretch>
            <a:fillRect/>
          </a:stretch>
        </p:blipFill>
        <p:spPr>
          <a:xfrm>
            <a:off x="421571" y="877213"/>
            <a:ext cx="5570855" cy="3748054"/>
          </a:xfrm>
          <a:prstGeom prst="rect">
            <a:avLst/>
          </a:prstGeom>
          <a:ln/>
        </p:spPr>
      </p:pic>
      <p:sp>
        <p:nvSpPr>
          <p:cNvPr id="12" name="TextBox 11">
            <a:extLst>
              <a:ext uri="{FF2B5EF4-FFF2-40B4-BE49-F238E27FC236}">
                <a16:creationId xmlns:a16="http://schemas.microsoft.com/office/drawing/2014/main" id="{0E572418-BC32-36D6-61A3-CD844DF39773}"/>
              </a:ext>
            </a:extLst>
          </p:cNvPr>
          <p:cNvSpPr txBox="1"/>
          <p:nvPr/>
        </p:nvSpPr>
        <p:spPr>
          <a:xfrm>
            <a:off x="510346" y="4706035"/>
            <a:ext cx="5482080" cy="584775"/>
          </a:xfrm>
          <a:prstGeom prst="rect">
            <a:avLst/>
          </a:prstGeom>
          <a:noFill/>
        </p:spPr>
        <p:txBody>
          <a:bodyPr wrap="square">
            <a:spAutoFit/>
          </a:bodyPr>
          <a:lstStyle/>
          <a:p>
            <a:pPr algn="just"/>
            <a:r>
              <a:rPr lang="en-US" sz="1600" dirty="0">
                <a:latin typeface="Times New Roman" panose="02020603050405020304" pitchFamily="18" charset="0"/>
                <a:cs typeface="Times New Roman" panose="02020603050405020304" pitchFamily="18" charset="0"/>
              </a:rPr>
              <a:t>Figure : The percentage of respondents according to the person who should promote sex education to adolescents. </a:t>
            </a:r>
            <a:endParaRPr lang="en-IN" sz="16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85CF3C97-5304-3697-A6A3-CC00E415D294}"/>
              </a:ext>
            </a:extLst>
          </p:cNvPr>
          <p:cNvPicPr>
            <a:picLocks noChangeAspect="1"/>
          </p:cNvPicPr>
          <p:nvPr/>
        </p:nvPicPr>
        <p:blipFill>
          <a:blip r:embed="rId3"/>
          <a:stretch>
            <a:fillRect/>
          </a:stretch>
        </p:blipFill>
        <p:spPr>
          <a:xfrm>
            <a:off x="7518124" y="708925"/>
            <a:ext cx="3463234" cy="3832198"/>
          </a:xfrm>
          <a:prstGeom prst="rect">
            <a:avLst/>
          </a:prstGeom>
          <a:ln>
            <a:solidFill>
              <a:schemeClr val="tx2"/>
            </a:solidFill>
          </a:ln>
        </p:spPr>
      </p:pic>
      <p:sp>
        <p:nvSpPr>
          <p:cNvPr id="15" name="TextBox 14">
            <a:extLst>
              <a:ext uri="{FF2B5EF4-FFF2-40B4-BE49-F238E27FC236}">
                <a16:creationId xmlns:a16="http://schemas.microsoft.com/office/drawing/2014/main" id="{293B96DC-54A2-977C-CD78-AB304072D24F}"/>
              </a:ext>
            </a:extLst>
          </p:cNvPr>
          <p:cNvSpPr txBox="1"/>
          <p:nvPr/>
        </p:nvSpPr>
        <p:spPr>
          <a:xfrm>
            <a:off x="7716914" y="4625267"/>
            <a:ext cx="3797424" cy="584775"/>
          </a:xfrm>
          <a:prstGeom prst="rect">
            <a:avLst/>
          </a:prstGeom>
          <a:noFill/>
        </p:spPr>
        <p:txBody>
          <a:bodyPr wrap="square">
            <a:spAutoFit/>
          </a:bodyPr>
          <a:lstStyle/>
          <a:p>
            <a:r>
              <a:rPr lang="en-US" sz="1600" dirty="0">
                <a:latin typeface="Times New Roman" panose="02020603050405020304" pitchFamily="18" charset="0"/>
                <a:cs typeface="Times New Roman" panose="02020603050405020304" pitchFamily="18" charset="0"/>
              </a:rPr>
              <a:t>Figure: Resultants of the PASH conference on sexual health and awareness.</a:t>
            </a:r>
            <a:endParaRPr lang="en-IN"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03841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559249" y="391889"/>
            <a:ext cx="9259454" cy="768096"/>
          </a:xfrm>
        </p:spPr>
        <p:txBody>
          <a:bodyPr/>
          <a:lstStyle/>
          <a:p>
            <a:r>
              <a:rPr lang="en-US" sz="3600" dirty="0"/>
              <a:t>Conclusion &amp; recommendation </a:t>
            </a:r>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479395" y="1333013"/>
            <a:ext cx="9614516" cy="2700528"/>
          </a:xfrm>
        </p:spPr>
        <p:txBody>
          <a:bodyPr/>
          <a:lstStyle/>
          <a:p>
            <a:pPr marL="285750" lvl="0" indent="-285750" algn="just">
              <a:lnSpc>
                <a:spcPct val="150000"/>
              </a:lnSpc>
              <a:buFont typeface="Arial" panose="020B0604020202020204" pitchFamily="34" charset="0"/>
              <a:buChar char="•"/>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Those in the health care field have a responsibility to offer teenagers with factual, non-slanted information.</a:t>
            </a:r>
            <a:endParaRPr lang="en-IN"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Adolescent-friendly services include those that are safe and accepting for all adolescents, regardless of their sexual orientation or marital status. Health professionals may be able to give teenagers with the same level of care they provide older women by engaging in value clarification activities that reveal underlying judgements and attitudes about adolescent sexual health.</a:t>
            </a:r>
            <a:endParaRPr lang="en-IN"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Young people who are sexually active but not yet married need to have access to many sources of information on contraception so that their initial encounter with the health care system is not for pregnancy-related services.</a:t>
            </a:r>
            <a:endParaRPr lang="en-IN"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IN" sz="1600" dirty="0">
                <a:effectLst/>
                <a:latin typeface="Times New Roman" panose="02020603050405020304" pitchFamily="18" charset="0"/>
                <a:ea typeface="Times New Roman" panose="02020603050405020304" pitchFamily="18" charset="0"/>
                <a:cs typeface="Times New Roman" panose="02020603050405020304" pitchFamily="18" charset="0"/>
              </a:rPr>
              <a:t>Adolescents who seek contraceptive counselling should be provided with information on a variety of contraceptive methods, including the effectiveness, potential side effects, and cost of each method; assistance in choosing a method that matches their childbearing goals.</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481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1DB74-66E2-F929-654C-095D273592B8}"/>
              </a:ext>
            </a:extLst>
          </p:cNvPr>
          <p:cNvSpPr>
            <a:spLocks noGrp="1"/>
          </p:cNvSpPr>
          <p:nvPr>
            <p:ph type="title"/>
          </p:nvPr>
        </p:nvSpPr>
        <p:spPr>
          <a:xfrm>
            <a:off x="594360" y="152519"/>
            <a:ext cx="6766560" cy="768096"/>
          </a:xfrm>
        </p:spPr>
        <p:txBody>
          <a:bodyPr/>
          <a:lstStyle/>
          <a:p>
            <a:r>
              <a:rPr lang="en-IN" sz="3600" dirty="0" err="1"/>
              <a:t>Refernces</a:t>
            </a:r>
            <a:endParaRPr lang="en-IN" sz="3600" dirty="0"/>
          </a:p>
        </p:txBody>
      </p:sp>
      <p:sp>
        <p:nvSpPr>
          <p:cNvPr id="3" name="Content Placeholder 2">
            <a:extLst>
              <a:ext uri="{FF2B5EF4-FFF2-40B4-BE49-F238E27FC236}">
                <a16:creationId xmlns:a16="http://schemas.microsoft.com/office/drawing/2014/main" id="{596434F5-5137-1E3F-EB0D-7C952239B3DC}"/>
              </a:ext>
            </a:extLst>
          </p:cNvPr>
          <p:cNvSpPr>
            <a:spLocks noGrp="1"/>
          </p:cNvSpPr>
          <p:nvPr>
            <p:ph idx="1"/>
          </p:nvPr>
        </p:nvSpPr>
        <p:spPr>
          <a:xfrm>
            <a:off x="594359" y="917952"/>
            <a:ext cx="10564872" cy="2700528"/>
          </a:xfrm>
        </p:spPr>
        <p:txBody>
          <a:bodyPr/>
          <a:lstStyle/>
          <a:p>
            <a:pPr marL="342900" marR="406400" lvl="0" indent="-342900">
              <a:lnSpc>
                <a:spcPct val="115000"/>
              </a:lnSpc>
              <a:spcBef>
                <a:spcPts val="300"/>
              </a:spcBef>
              <a:spcAft>
                <a:spcPts val="0"/>
              </a:spcAft>
              <a:buFont typeface="+mj-lt"/>
              <a:buAutoNum type="arabicPeriod"/>
            </a:pP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Albury, K., </a:t>
            </a:r>
            <a:r>
              <a:rPr lang="en-US" sz="14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McCosker</a:t>
            </a: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 Pym, T. and Byron, P., 2020. Dating apps as public health ‘problems’: cautionary tales and vernacular pedagogies in news media. Health Sociology Review, 29(3), pp.232-248.</a:t>
            </a:r>
          </a:p>
          <a:p>
            <a:pPr marL="342900" marR="406400" lvl="0" indent="-342900">
              <a:lnSpc>
                <a:spcPct val="115000"/>
              </a:lnSpc>
              <a:spcBef>
                <a:spcPts val="300"/>
              </a:spcBef>
              <a:spcAft>
                <a:spcPts val="0"/>
              </a:spcAft>
              <a:buFont typeface="+mj-lt"/>
              <a:buAutoNum type="arabicPeriod"/>
            </a:pP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ASPE (2022) Influence of New Media on Adolescent Sexual Health: Evidence and Opportunities Ford, J.V., Corona Vargas, E., </a:t>
            </a:r>
            <a:r>
              <a:rPr lang="en-US" sz="14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Finotelli</a:t>
            </a: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Jr, I., Fortenberry, J.D., </a:t>
            </a:r>
            <a:r>
              <a:rPr lang="en-US" sz="14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Kismödi</a:t>
            </a: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 Philpott, A., Rubio-</a:t>
            </a:r>
            <a:r>
              <a:rPr lang="en-US" sz="14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Aurioles</a:t>
            </a: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E. and Coleman, E., 2019. Why pleasure matters: Its global relevance for sexual health, sexual rights and wellbeing. </a:t>
            </a:r>
            <a:r>
              <a:rPr lang="en-US"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Sexual Health</a:t>
            </a: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31</a:t>
            </a: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(3), pp.217-230.</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406400" lvl="0" indent="-342900">
              <a:lnSpc>
                <a:spcPct val="115000"/>
              </a:lnSpc>
              <a:spcBef>
                <a:spcPts val="300"/>
              </a:spcBef>
              <a:spcAft>
                <a:spcPts val="0"/>
              </a:spcAft>
              <a:buFont typeface="+mj-lt"/>
              <a:buAutoNum type="arabicPeriod"/>
            </a:pPr>
            <a:r>
              <a:rPr lang="en-US" sz="14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Franjić</a:t>
            </a:r>
            <a:r>
              <a:rPr lang="en-US" sz="14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S. 2018. Adolescent pregnancy is a serious social problem. </a:t>
            </a:r>
            <a:r>
              <a:rPr lang="en-US" sz="14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Journal of Gynecological Research and Obstetrics</a:t>
            </a:r>
            <a:r>
              <a:rPr lang="en-US" sz="14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4</a:t>
            </a:r>
            <a:r>
              <a:rPr lang="en-US" sz="14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(1), 006-008. </a:t>
            </a:r>
          </a:p>
          <a:p>
            <a:pPr marL="342900" marR="406400" lvl="0" indent="-342900">
              <a:lnSpc>
                <a:spcPct val="115000"/>
              </a:lnSpc>
              <a:spcBef>
                <a:spcPts val="300"/>
              </a:spcBef>
              <a:spcAft>
                <a:spcPts val="0"/>
              </a:spcAft>
              <a:buFont typeface="+mj-lt"/>
              <a:buAutoNum type="arabicPeriod"/>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Hadley, A., Ingham, R., AND Chandra-</a:t>
            </a:r>
            <a:r>
              <a:rPr lang="en-US" sz="1400" dirty="0" err="1">
                <a:effectLst/>
                <a:latin typeface="Times New Roman" panose="02020603050405020304" pitchFamily="18" charset="0"/>
                <a:ea typeface="Times New Roman" panose="02020603050405020304" pitchFamily="18" charset="0"/>
                <a:cs typeface="Times New Roman" panose="02020603050405020304" pitchFamily="18" charset="0"/>
              </a:rPr>
              <a:t>Mouli</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V. 2016. Implementing the United Kingdom’s ten-year teenage pregnancy strategy for England (1999-2010): How was this done and what did it achieve?. Reproductive health, 13(1), 1-11. </a:t>
            </a:r>
          </a:p>
          <a:p>
            <a:pPr marL="342900" marR="406400" lvl="0" indent="-342900">
              <a:lnSpc>
                <a:spcPct val="115000"/>
              </a:lnSpc>
              <a:spcBef>
                <a:spcPts val="300"/>
              </a:spcBef>
              <a:spcAft>
                <a:spcPts val="0"/>
              </a:spcAft>
              <a:buFont typeface="+mj-lt"/>
              <a:buAutoNum type="arabicPeriod"/>
            </a:pP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Irish, M., </a:t>
            </a:r>
            <a:r>
              <a:rPr lang="en-US" sz="1400" dirty="0" err="1">
                <a:effectLst/>
                <a:latin typeface="Times New Roman" panose="02020603050405020304" pitchFamily="18" charset="0"/>
                <a:ea typeface="Times New Roman" panose="02020603050405020304" pitchFamily="18" charset="0"/>
                <a:cs typeface="Times New Roman" panose="02020603050405020304" pitchFamily="18" charset="0"/>
              </a:rPr>
              <a:t>Solmi</a:t>
            </a:r>
            <a:r>
              <a:rPr lang="en-US" sz="1400" dirty="0">
                <a:effectLst/>
                <a:latin typeface="Times New Roman" panose="02020603050405020304" pitchFamily="18" charset="0"/>
                <a:ea typeface="Times New Roman" panose="02020603050405020304" pitchFamily="18" charset="0"/>
                <a:cs typeface="Times New Roman" panose="02020603050405020304" pitchFamily="18" charset="0"/>
              </a:rPr>
              <a:t>, F., Mars, B., King, M., Lewis, G., Pearson, R.M., Pitman, A., Rowe, S., Srinivasan, R. and Lewis, G., 2019. Depression and self-harm from adolescence to young adulthood in sexual minorities compared with heterosexuals in the UK: a population-based cohort study. The Lancet Child &amp; Adolescent Health, 3(2), pp.91-98.</a:t>
            </a:r>
          </a:p>
          <a:p>
            <a:pPr marL="342900" marR="406400" indent="-342900">
              <a:lnSpc>
                <a:spcPct val="115000"/>
              </a:lnSpc>
              <a:spcBef>
                <a:spcPts val="300"/>
              </a:spcBef>
              <a:buFont typeface="+mj-lt"/>
              <a:buAutoNum type="arabicPeriod"/>
            </a:pPr>
            <a:r>
              <a:rPr lang="en-US" sz="14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Jørgensen</a:t>
            </a:r>
            <a:r>
              <a:rPr lang="en-US" sz="14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C. R., </a:t>
            </a:r>
            <a:r>
              <a:rPr lang="en-US" sz="1400" dirty="0" err="1">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Weckesser</a:t>
            </a:r>
            <a:r>
              <a:rPr lang="en-US" sz="14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 Turner, J., AND Wade, A. 2019. Young people’s views on sexting education and support needs: Findings and recommendations from a UK-based study. </a:t>
            </a:r>
            <a:r>
              <a:rPr lang="en-US" sz="14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Sex education</a:t>
            </a:r>
            <a:r>
              <a:rPr lang="en-US" sz="14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19</a:t>
            </a:r>
            <a:r>
              <a:rPr lang="en-US" sz="14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rPr>
              <a:t>(1), 25-40. </a:t>
            </a:r>
          </a:p>
          <a:p>
            <a:pPr marL="342900" marR="406400" indent="-342900">
              <a:lnSpc>
                <a:spcPct val="115000"/>
              </a:lnSpc>
              <a:spcBef>
                <a:spcPts val="300"/>
              </a:spcBef>
              <a:buFont typeface="+mj-lt"/>
              <a:buAutoNum type="arabicPeriod"/>
            </a:pPr>
            <a:r>
              <a:rPr lang="en-US" sz="14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Haruna, H., Hu, X., Chu, S.K.W., </a:t>
            </a:r>
            <a:r>
              <a:rPr lang="en-US" sz="14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Mellecker</a:t>
            </a:r>
            <a:r>
              <a:rPr lang="en-US" sz="14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R.R., Gabriel, G. and </a:t>
            </a:r>
            <a:r>
              <a:rPr lang="en-US" sz="1400" dirty="0" err="1">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Ndekao</a:t>
            </a:r>
            <a:r>
              <a:rPr lang="en-US" sz="14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P.S., 2018. Improving sexual health education programs for adolescent students through game-based learning and gamification. </a:t>
            </a:r>
            <a:r>
              <a:rPr lang="en-US" sz="14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International journal of environmental research and public health</a:t>
            </a:r>
            <a:r>
              <a:rPr lang="en-US" sz="14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US" sz="14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15</a:t>
            </a:r>
            <a:r>
              <a:rPr lang="en-US" sz="14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(9), p.2027</a:t>
            </a:r>
            <a:endParaRPr lang="en-IN"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406400" indent="-342900">
              <a:lnSpc>
                <a:spcPct val="115000"/>
              </a:lnSpc>
              <a:spcBef>
                <a:spcPts val="300"/>
              </a:spcBef>
              <a:buFont typeface="+mj-lt"/>
              <a:buAutoNum type="arabicPeriod"/>
            </a:pP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Kim, S., Colwell, S.R., Kata, A., Boyle, M.H. and Georgiades, K., 2018. Cyberbullying victimization and adolescent mental health: Evidence of differential effects by sex and mental health problem type. </a:t>
            </a:r>
            <a:r>
              <a:rPr lang="en-US"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Journal of youth and adolescence</a:t>
            </a: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47</a:t>
            </a: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(3), pp.661-672.</a:t>
            </a:r>
          </a:p>
          <a:p>
            <a:pPr marL="342900" marR="406400" indent="-342900">
              <a:lnSpc>
                <a:spcPct val="115000"/>
              </a:lnSpc>
              <a:spcBef>
                <a:spcPts val="300"/>
              </a:spcBef>
              <a:buFont typeface="+mj-lt"/>
              <a:buAutoNum type="arabicPeriod"/>
            </a:pPr>
            <a:endParaRPr lang="en-IN"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406400" lvl="0" indent="-342900">
              <a:lnSpc>
                <a:spcPct val="115000"/>
              </a:lnSpc>
              <a:spcBef>
                <a:spcPts val="300"/>
              </a:spcBef>
              <a:spcAft>
                <a:spcPts val="0"/>
              </a:spcAft>
              <a:buFont typeface="+mj-lt"/>
              <a:buAutoNum type="arabicPeriod"/>
            </a:pP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406400" lvl="0" indent="-342900">
              <a:lnSpc>
                <a:spcPct val="115000"/>
              </a:lnSpc>
              <a:spcBef>
                <a:spcPts val="300"/>
              </a:spcBef>
              <a:spcAft>
                <a:spcPts val="0"/>
              </a:spcAft>
              <a:buFont typeface="+mj-lt"/>
              <a:buAutoNum type="arabicPeriod"/>
            </a:pP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marR="406400" lvl="0" indent="-342900">
              <a:lnSpc>
                <a:spcPct val="115000"/>
              </a:lnSpc>
              <a:spcBef>
                <a:spcPts val="300"/>
              </a:spcBef>
              <a:spcAft>
                <a:spcPts val="0"/>
              </a:spcAft>
              <a:buFont typeface="+mj-lt"/>
              <a:buAutoNum type="arabicPeriod"/>
            </a:pPr>
            <a:endParaRPr lang="en-IN"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394636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988687" y="3182467"/>
            <a:ext cx="4169664" cy="667512"/>
          </a:xfrm>
        </p:spPr>
        <p:txBody>
          <a:bodyPr/>
          <a:lstStyle/>
          <a:p>
            <a:r>
              <a:rPr lang="en-US" dirty="0"/>
              <a:t>THANK YOU</a:t>
            </a: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{AE808F46-EADC-4788-AC2F-FBA777FB78F1}tf78438558_win32</Template>
  <TotalTime>0</TotalTime>
  <Words>1211</Words>
  <Application>Microsoft Office PowerPoint</Application>
  <PresentationFormat>Widescreen</PresentationFormat>
  <Paragraphs>61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 Black</vt:lpstr>
      <vt:lpstr>Sabon Next LT</vt:lpstr>
      <vt:lpstr>Times New Roman</vt:lpstr>
      <vt:lpstr>Office Theme</vt:lpstr>
      <vt:lpstr>Investigating the problem of conflicting messages in the context of teenage sexual health </vt:lpstr>
      <vt:lpstr>Contents</vt:lpstr>
      <vt:lpstr>Introduction</vt:lpstr>
      <vt:lpstr>Aims and objective</vt:lpstr>
      <vt:lpstr>Background</vt:lpstr>
      <vt:lpstr>Results and discussion</vt:lpstr>
      <vt:lpstr>PowerPoint Presentation</vt:lpstr>
      <vt:lpstr>PowerPoint Presentation</vt:lpstr>
      <vt:lpstr>Conclusion &amp; recommendation </vt:lpstr>
      <vt:lpstr>Refernces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2022-11-11T06:01:20Z</dcterms:created>
  <dcterms:modified xsi:type="dcterms:W3CDTF">2023-01-16T13:21:41Z</dcterms:modified>
</cp:coreProperties>
</file>