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94" r:id="rId5"/>
    <p:sldId id="281" r:id="rId6"/>
    <p:sldId id="292" r:id="rId7"/>
    <p:sldId id="256" r:id="rId8"/>
    <p:sldId id="282" r:id="rId9"/>
    <p:sldId id="29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856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258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856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682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0617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820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00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231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236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75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6833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4784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843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207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57B52D90-5406-4B94-8E30-C09377D01E3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F0C47F62-D117-4660-8FD8-70B14B5CC5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9928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open-organizationalbehavior/chapter/business-ethics-in-organizational-behavior/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://www.tameyourassets.com/tag/professional-ethics/" TargetMode="Externa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dx.doi.org/10.4135/978152640228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837D6C7-FAE3-48AD-A814-2AD25C16A998}"/>
              </a:ext>
            </a:extLst>
          </p:cNvPr>
          <p:cNvSpPr txBox="1"/>
          <p:nvPr/>
        </p:nvSpPr>
        <p:spPr>
          <a:xfrm>
            <a:off x="7433037" y="2035862"/>
            <a:ext cx="4524232" cy="2031325"/>
          </a:xfrm>
          <a:prstGeom prst="rect">
            <a:avLst/>
          </a:prstGeom>
          <a:noFill/>
          <a:ln w="12700">
            <a:solidFill>
              <a:srgbClr val="FFFF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 &amp; Time of your presentation:</a:t>
            </a:r>
          </a:p>
          <a:p>
            <a:endParaRPr lang="en-GB" dirty="0"/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Date: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03/03/2022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Time: 2:15</a:t>
            </a:r>
          </a:p>
          <a:p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Tutor’s Name: Dr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Seyed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Nasiropour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071310-1209-4ADC-8FB6-272211DC8690}"/>
              </a:ext>
            </a:extLst>
          </p:cNvPr>
          <p:cNvSpPr txBox="1"/>
          <p:nvPr/>
        </p:nvSpPr>
        <p:spPr>
          <a:xfrm>
            <a:off x="184242" y="258619"/>
            <a:ext cx="9726375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Digital Skills and Research Method </a:t>
            </a:r>
            <a:r>
              <a:rPr lang="en-GB"/>
              <a:t>BMSW4003</a:t>
            </a:r>
          </a:p>
          <a:p>
            <a:endParaRPr lang="en-GB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 we use technology to collaborate at the UWTSD?  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A6D16074-F3D0-46DE-A187-76AACD24F8D4}"/>
              </a:ext>
            </a:extLst>
          </p:cNvPr>
          <p:cNvGraphicFramePr>
            <a:graphicFrameLocks noGrp="1"/>
          </p:cNvGraphicFramePr>
          <p:nvPr/>
        </p:nvGraphicFramePr>
        <p:xfrm>
          <a:off x="277091" y="1366981"/>
          <a:ext cx="7097110" cy="5542458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006109">
                  <a:extLst>
                    <a:ext uri="{9D8B030D-6E8A-4147-A177-3AD203B41FA5}">
                      <a16:colId xmlns:a16="http://schemas.microsoft.com/office/drawing/2014/main" val="789450227"/>
                    </a:ext>
                  </a:extLst>
                </a:gridCol>
                <a:gridCol w="2091001">
                  <a:extLst>
                    <a:ext uri="{9D8B030D-6E8A-4147-A177-3AD203B41FA5}">
                      <a16:colId xmlns:a16="http://schemas.microsoft.com/office/drawing/2014/main" val="3911667420"/>
                    </a:ext>
                  </a:extLst>
                </a:gridCol>
              </a:tblGrid>
              <a:tr h="408532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bg1"/>
                          </a:solidFill>
                        </a:rPr>
                        <a:t>Student’s  Full Name  &amp; Student’s ID Number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solidFill>
                            <a:schemeClr val="bg1"/>
                          </a:solidFill>
                        </a:rPr>
                        <a:t>Picture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16290731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endParaRPr lang="en-GB" b="1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</a:rPr>
                        <a:t>Full Name:  David Thomas </a:t>
                      </a:r>
                    </a:p>
                    <a:p>
                      <a:pPr marL="0" indent="0">
                        <a:buNone/>
                      </a:pPr>
                      <a:endParaRPr lang="en-GB" b="1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</a:rPr>
                        <a:t>Student ID Number: 1919727</a:t>
                      </a:r>
                    </a:p>
                    <a:p>
                      <a:endParaRPr lang="en-GB" b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>
                          <a:solidFill>
                            <a:schemeClr val="bg1"/>
                          </a:solidFill>
                          <a:effectLst/>
                        </a:rPr>
                        <a:t>1</a:t>
                      </a:r>
                      <a:r>
                        <a:rPr lang="en-GB" sz="1200" b="0" baseline="30000">
                          <a:solidFill>
                            <a:schemeClr val="bg1"/>
                          </a:solidFill>
                          <a:effectLst/>
                        </a:rPr>
                        <a:t>st</a:t>
                      </a:r>
                      <a:r>
                        <a:rPr lang="en-GB" sz="1200" b="0">
                          <a:solidFill>
                            <a:schemeClr val="bg1"/>
                          </a:solidFill>
                          <a:effectLst/>
                        </a:rPr>
                        <a:t> Presenter </a:t>
                      </a:r>
                    </a:p>
                    <a:p>
                      <a:pPr algn="ctr"/>
                      <a:r>
                        <a:rPr lang="en-GB" sz="1200" b="0">
                          <a:solidFill>
                            <a:schemeClr val="bg1"/>
                          </a:solidFill>
                          <a:effectLst/>
                        </a:rPr>
                        <a:t>Add Your Picture Here </a:t>
                      </a:r>
                    </a:p>
                    <a:p>
                      <a:pPr algn="ctr"/>
                      <a:endParaRPr lang="en-GB" sz="1200" b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97590125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b="1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</a:rPr>
                        <a:t>Full Name: Shaneika Salmon </a:t>
                      </a:r>
                    </a:p>
                    <a:p>
                      <a:pPr marL="0" indent="0">
                        <a:buNone/>
                      </a:pPr>
                      <a:endParaRPr lang="en-GB" b="1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</a:rPr>
                        <a:t>Student ID Number:2117481</a:t>
                      </a:r>
                    </a:p>
                    <a:p>
                      <a:pPr marL="0" indent="0">
                        <a:buNone/>
                      </a:pPr>
                      <a:endParaRPr lang="en-GB" b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r>
                        <a:rPr lang="en-GB" sz="1200" b="0" baseline="30000">
                          <a:solidFill>
                            <a:schemeClr val="bg1"/>
                          </a:solidFill>
                          <a:effectLst/>
                        </a:rPr>
                        <a:t>nd</a:t>
                      </a:r>
                      <a:r>
                        <a:rPr lang="en-GB" sz="1200" b="0">
                          <a:solidFill>
                            <a:schemeClr val="bg1"/>
                          </a:solidFill>
                          <a:effectLst/>
                        </a:rPr>
                        <a:t> Presenter </a:t>
                      </a:r>
                    </a:p>
                    <a:p>
                      <a:pPr algn="ctr"/>
                      <a:r>
                        <a:rPr lang="en-GB" sz="1200" b="0">
                          <a:solidFill>
                            <a:schemeClr val="bg1"/>
                          </a:solidFill>
                          <a:effectLst/>
                        </a:rPr>
                        <a:t>Add Your Picture Here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99306743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b="1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</a:rPr>
                        <a:t>Full Name: Toni-Ann Gordon </a:t>
                      </a:r>
                    </a:p>
                    <a:p>
                      <a:pPr marL="0" indent="0">
                        <a:buNone/>
                      </a:pPr>
                      <a:endParaRPr lang="en-GB" b="1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</a:rPr>
                        <a:t>Student ID Number: 2121742</a:t>
                      </a:r>
                    </a:p>
                    <a:p>
                      <a:pPr marL="0" indent="0">
                        <a:buNone/>
                      </a:pPr>
                      <a:endParaRPr lang="en-GB" b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b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99039680"/>
                  </a:ext>
                </a:extLst>
              </a:tr>
            </a:tbl>
          </a:graphicData>
        </a:graphic>
      </p:graphicFrame>
      <p:pic>
        <p:nvPicPr>
          <p:cNvPr id="1026" name="Picture 2" descr="Location and Travel to the Birmingham Campus | UWTSD">
            <a:extLst>
              <a:ext uri="{FF2B5EF4-FFF2-40B4-BE49-F238E27FC236}">
                <a16:creationId xmlns:a16="http://schemas.microsoft.com/office/drawing/2014/main" id="{0609A257-FD0A-4FF2-BD18-E77591111E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4752" y="66735"/>
            <a:ext cx="1540612" cy="1027074"/>
          </a:xfrm>
          <a:prstGeom prst="rect">
            <a:avLst/>
          </a:prstGeom>
          <a:noFill/>
          <a:ln w="1905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1C442FA-008F-413D-9B6C-E6279E4E0F12}"/>
              </a:ext>
            </a:extLst>
          </p:cNvPr>
          <p:cNvSpPr/>
          <p:nvPr/>
        </p:nvSpPr>
        <p:spPr>
          <a:xfrm>
            <a:off x="8154986" y="4232312"/>
            <a:ext cx="2988319" cy="369332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Presentation – AS1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7B1E5B-9F84-48AB-B039-265584060FED}"/>
              </a:ext>
            </a:extLst>
          </p:cNvPr>
          <p:cNvSpPr txBox="1"/>
          <p:nvPr/>
        </p:nvSpPr>
        <p:spPr>
          <a:xfrm>
            <a:off x="10050970" y="1251014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GB" b="1" i="1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A person taking a selfie&#10;&#10;Description automatically generated">
            <a:extLst>
              <a:ext uri="{FF2B5EF4-FFF2-40B4-BE49-F238E27FC236}">
                <a16:creationId xmlns:a16="http://schemas.microsoft.com/office/drawing/2014/main" id="{04E0C7CC-F839-4810-B26E-5B651325D6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6554" y="5258142"/>
            <a:ext cx="2067464" cy="1724728"/>
          </a:xfrm>
          <a:prstGeom prst="rect">
            <a:avLst/>
          </a:prstGeom>
        </p:spPr>
      </p:pic>
      <p:pic>
        <p:nvPicPr>
          <p:cNvPr id="8" name="Picture 9" descr="A picture containing person, wearing, posing&#10;&#10;Description automatically generated">
            <a:extLst>
              <a:ext uri="{FF2B5EF4-FFF2-40B4-BE49-F238E27FC236}">
                <a16:creationId xmlns:a16="http://schemas.microsoft.com/office/drawing/2014/main" id="{89818158-87D6-4415-A1E1-2E39D53125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5898" y="1964316"/>
            <a:ext cx="2093770" cy="1725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8498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AB6CF9FB-B5C8-49DB-B2F4-750A81E2B3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63742" y="656017"/>
            <a:ext cx="3980139" cy="2666693"/>
          </a:xfrm>
          <a:prstGeom prst="rect">
            <a:avLst/>
          </a:prstGeom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E8EB1AB-8FBC-4F8B-90AF-E6CB239A8518}"/>
              </a:ext>
            </a:extLst>
          </p:cNvPr>
          <p:cNvSpPr txBox="1"/>
          <p:nvPr/>
        </p:nvSpPr>
        <p:spPr>
          <a:xfrm>
            <a:off x="287548" y="413900"/>
            <a:ext cx="7372710" cy="64441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2400" b="1" dirty="0">
              <a:latin typeface="Arial"/>
              <a:ea typeface="+mj-ea"/>
              <a:cs typeface="Arial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400" b="1" dirty="0"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2000" dirty="0">
              <a:latin typeface="Arial"/>
              <a:ea typeface="+mj-ea"/>
              <a:cs typeface="Arial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sz="2000" dirty="0">
              <a:latin typeface="Arial"/>
              <a:ea typeface="+mj-ea"/>
              <a:cs typeface="Arial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 dirty="0">
                <a:latin typeface="Arial"/>
                <a:ea typeface="+mj-ea"/>
                <a:cs typeface="Arial"/>
              </a:rPr>
              <a:t>Ethics help us decide what we should do and why.' (Barrett et al. )(2016, pg.7)</a:t>
            </a:r>
            <a:endParaRPr lang="en-US" sz="1400" dirty="0">
              <a:latin typeface="Arial"/>
              <a:ea typeface="+mj-ea"/>
              <a:cs typeface="Arial"/>
            </a:endParaRPr>
          </a:p>
          <a:p>
            <a:pPr>
              <a:spcBef>
                <a:spcPts val="1000"/>
              </a:spcBef>
            </a:pPr>
            <a:r>
              <a:rPr lang="en-US" sz="2000" dirty="0">
                <a:latin typeface="Arial"/>
                <a:ea typeface="+mj-ea"/>
                <a:cs typeface="Arial"/>
              </a:rPr>
              <a:t>Ethical guidelines have been developed to prevent unethical research from happening.</a:t>
            </a:r>
          </a:p>
          <a:p>
            <a:pPr>
              <a:spcBef>
                <a:spcPts val="1000"/>
              </a:spcBef>
            </a:pPr>
            <a:r>
              <a:rPr lang="en-US" sz="2000" dirty="0">
                <a:latin typeface="Arial"/>
                <a:ea typeface="+mj-ea"/>
                <a:cs typeface="Arial"/>
              </a:rPr>
              <a:t>The guidelines protect the participants and the researchers from various types of potential harm.  </a:t>
            </a:r>
            <a:endParaRPr lang="en-US" dirty="0">
              <a:ea typeface="+mj-ea"/>
            </a:endParaRPr>
          </a:p>
          <a:p>
            <a:pPr>
              <a:spcBef>
                <a:spcPts val="1000"/>
              </a:spcBef>
            </a:pPr>
            <a:r>
              <a:rPr lang="en-US" sz="2000" dirty="0">
                <a:latin typeface="Arial"/>
                <a:ea typeface="+mj-ea"/>
                <a:cs typeface="Arial"/>
              </a:rPr>
              <a:t>The main purposes/ use of ethics is to promote good practice and prevent deception/any intention to cause harm to human participants of any research being carried out.</a:t>
            </a:r>
            <a:endParaRPr lang="en-US" dirty="0">
              <a:ea typeface="+mj-ea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1800" dirty="0">
                <a:latin typeface="Arial"/>
                <a:ea typeface="+mj-ea"/>
                <a:cs typeface="Arial"/>
              </a:rPr>
              <a:t>Ethical practices are used as guidelines and are a set of moral principles used when conducting reports/research. </a:t>
            </a:r>
            <a:endParaRPr lang="en-GB" dirty="0"/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dirty="0">
              <a:latin typeface="+mj-lt"/>
              <a:ea typeface="+mj-ea"/>
              <a:cs typeface="+mj-cs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0258BD81-E6AB-4810-8F73-701438B4AB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739527" y="3526971"/>
            <a:ext cx="3628569" cy="2721427"/>
          </a:xfrm>
          <a:prstGeom prst="rect">
            <a:avLst/>
          </a:prstGeom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B49891-E7ED-4438-AA9D-31AFBCC7D8D9}"/>
              </a:ext>
            </a:extLst>
          </p:cNvPr>
          <p:cNvSpPr txBox="1"/>
          <p:nvPr/>
        </p:nvSpPr>
        <p:spPr>
          <a:xfrm>
            <a:off x="8666715" y="6048343"/>
            <a:ext cx="270138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F11302-3260-403C-8C13-1A9BF3E3E6F9}"/>
              </a:ext>
            </a:extLst>
          </p:cNvPr>
          <p:cNvSpPr txBox="1"/>
          <p:nvPr/>
        </p:nvSpPr>
        <p:spPr>
          <a:xfrm>
            <a:off x="8983565" y="3122655"/>
            <a:ext cx="256031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9D07FD-4A11-48B2-BB60-F65E1B2625C3}"/>
              </a:ext>
            </a:extLst>
          </p:cNvPr>
          <p:cNvSpPr/>
          <p:nvPr/>
        </p:nvSpPr>
        <p:spPr>
          <a:xfrm>
            <a:off x="-331259" y="311330"/>
            <a:ext cx="8828841" cy="175432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"/>
                <a:ea typeface="+mj-ea"/>
                <a:cs typeface="Arial"/>
              </a:rPr>
              <a:t>Ethical </a:t>
            </a:r>
            <a:r>
              <a:rPr lang="en-US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"/>
                <a:ea typeface="+mj-ea"/>
                <a:cs typeface="Arial"/>
              </a:rPr>
              <a:t>Research Considerations</a:t>
            </a:r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"/>
                <a:ea typeface="+mj-ea"/>
                <a:cs typeface="Arial"/>
              </a:rPr>
              <a:t> </a:t>
            </a:r>
            <a:endParaRPr lang="en-GB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7838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B509F-0536-4F50-9B3E-C73839CA8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5077"/>
            <a:ext cx="10335328" cy="1114022"/>
          </a:xfrm>
        </p:spPr>
        <p:txBody>
          <a:bodyPr/>
          <a:lstStyle/>
          <a:p>
            <a:r>
              <a:rPr lang="en-GB" dirty="0"/>
              <a:t>Ethical considerations in research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D4CC6-5297-49BA-9404-3624EC8B3A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641" y="2257541"/>
            <a:ext cx="10869687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Drew et all (2018, </a:t>
            </a:r>
            <a:r>
              <a:rPr lang="en-US" dirty="0" err="1"/>
              <a:t>pg</a:t>
            </a:r>
            <a:r>
              <a:rPr lang="en-US" dirty="0"/>
              <a:t> 55-87 )Ethical consideration in research focuses on the principles that are guiding your research design &amp;practice, theses principles are fundamentally important as they often work to</a:t>
            </a:r>
          </a:p>
          <a:p>
            <a:pPr marL="0" indent="0">
              <a:buNone/>
            </a:pPr>
            <a:r>
              <a:rPr lang="en-US" dirty="0"/>
              <a:t>Enhance research validity</a:t>
            </a:r>
          </a:p>
          <a:p>
            <a:pPr marL="0" indent="0">
              <a:buNone/>
            </a:pPr>
            <a:r>
              <a:rPr lang="en-US" dirty="0"/>
              <a:t>Maintain scientific integrity</a:t>
            </a:r>
          </a:p>
          <a:p>
            <a:pPr marL="0" indent="0">
              <a:buNone/>
            </a:pPr>
            <a:r>
              <a:rPr lang="en-US" dirty="0"/>
              <a:t>Protect the rights of research participants.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US" dirty="0" err="1"/>
              <a:t>Eg</a:t>
            </a:r>
            <a:endParaRPr lang="en-US" dirty="0"/>
          </a:p>
          <a:p>
            <a:pPr>
              <a:buClr>
                <a:srgbClr val="8AD0D6"/>
              </a:buClr>
            </a:pPr>
            <a:r>
              <a:rPr lang="en-US" dirty="0"/>
              <a:t>Voluntary Participation &amp; rights to withdraw.</a:t>
            </a:r>
          </a:p>
          <a:p>
            <a:pPr>
              <a:buClr>
                <a:srgbClr val="8AD0D6"/>
              </a:buClr>
            </a:pPr>
            <a:r>
              <a:rPr lang="en-US" dirty="0"/>
              <a:t>Seek Informed Consent</a:t>
            </a:r>
          </a:p>
          <a:p>
            <a:pPr>
              <a:buClr>
                <a:srgbClr val="8AD0D6"/>
              </a:buClr>
            </a:pPr>
            <a:r>
              <a:rPr lang="en-US" dirty="0"/>
              <a:t>Anonymity, Confidentiality &amp; Data Protection regulation; by law there is a statutory requirement to follow legislations such as the Data Protection act (2018).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18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9BE1A-3E9C-4BE8-BBD9-DFBB6F6B53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6965" y="-563592"/>
            <a:ext cx="9195759" cy="1800045"/>
          </a:xfrm>
        </p:spPr>
        <p:txBody>
          <a:bodyPr>
            <a:normAutofit/>
          </a:bodyPr>
          <a:lstStyle/>
          <a:p>
            <a:r>
              <a:rPr lang="en-GB" dirty="0"/>
              <a:t>Ethical Principles includes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AD3749-F7EA-407A-96B5-4F5E1DFF08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0808" y="1282460"/>
            <a:ext cx="11536391" cy="5129842"/>
          </a:xfrm>
        </p:spPr>
        <p:txBody>
          <a:bodyPr>
            <a:normAutofit/>
          </a:bodyPr>
          <a:lstStyle/>
          <a:p>
            <a:pPr>
              <a:buClr>
                <a:srgbClr val="8AD0D6"/>
              </a:buClr>
            </a:pPr>
            <a:endParaRPr lang="en-US" dirty="0">
              <a:latin typeface="Arial"/>
              <a:ea typeface="+mj-ea"/>
              <a:cs typeface="Arial"/>
            </a:endParaRPr>
          </a:p>
          <a:p>
            <a:pPr>
              <a:buClr>
                <a:srgbClr val="8AD0D6"/>
              </a:buClr>
            </a:pPr>
            <a:r>
              <a:rPr lang="en-US" dirty="0"/>
              <a:t>Anonymity; Respect for persons autonomy and protecting those with diminished autonomies /disabilities.</a:t>
            </a:r>
          </a:p>
          <a:p>
            <a:pPr>
              <a:buClr>
                <a:srgbClr val="8AD0D6"/>
              </a:buClr>
            </a:pPr>
            <a:r>
              <a:rPr lang="en-US" dirty="0"/>
              <a:t>Assurance about privacy, confidentiality must be upheld when conducting research &amp;analyzing data.</a:t>
            </a:r>
          </a:p>
          <a:p>
            <a:pPr>
              <a:buClr>
                <a:srgbClr val="8AD0D6"/>
              </a:buClr>
            </a:pPr>
            <a:r>
              <a:rPr lang="en-US" dirty="0"/>
              <a:t>Beneficence &amp;maleficence –Assess Potential for harm: any harm to participants should be avoided</a:t>
            </a:r>
          </a:p>
          <a:p>
            <a:pPr marL="285750" indent="-285750">
              <a:buClr>
                <a:srgbClr val="8AD0D6"/>
              </a:buClr>
              <a:buFont typeface="Wingdings" panose="05000000000000000000" pitchFamily="2" charset="2"/>
              <a:buChar char="ü"/>
            </a:pPr>
            <a:r>
              <a:rPr lang="en-US" dirty="0"/>
              <a:t>Integrity</a:t>
            </a:r>
          </a:p>
          <a:p>
            <a:pPr marL="285750" indent="-285750">
              <a:buClr>
                <a:srgbClr val="8AD0D6"/>
              </a:buClr>
              <a:buFont typeface="Wingdings" panose="05000000000000000000" pitchFamily="2" charset="2"/>
              <a:buChar char="ü"/>
            </a:pPr>
            <a:r>
              <a:rPr lang="en-US" dirty="0"/>
              <a:t>Conflict of interest</a:t>
            </a:r>
          </a:p>
          <a:p>
            <a:pPr marL="285750" indent="-285750">
              <a:buClr>
                <a:srgbClr val="8AD0D6"/>
              </a:buClr>
              <a:buFont typeface="Wingdings" panose="05000000000000000000" pitchFamily="2" charset="2"/>
              <a:buChar char="ü"/>
            </a:pPr>
            <a:r>
              <a:rPr lang="en-US" dirty="0"/>
              <a:t>Informed consent</a:t>
            </a:r>
          </a:p>
          <a:p>
            <a:pPr marL="285750" indent="-285750">
              <a:buClr>
                <a:srgbClr val="8AD0D6"/>
              </a:buClr>
              <a:buFont typeface="Wingdings" panose="05000000000000000000" pitchFamily="2" charset="2"/>
              <a:buChar char="ü"/>
            </a:pPr>
            <a:r>
              <a:rPr lang="en-GB" dirty="0"/>
              <a:t>Ethical research approval</a:t>
            </a:r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r>
              <a:rPr lang="en-US" dirty="0"/>
              <a:t>A value base approach is a golden rule practice it promotes/ depicts having Respect, care, honesty and fairness  for others.</a:t>
            </a:r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1691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05F34-CD00-434B-83E5-F1BBEA38D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Conducting Ethical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7F36D-911E-4F4E-A907-4160142FC6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Researchers and scientist must at all times adhere a certain code of conduct when collecting any type of data from subjects/participants. Data Protection (2018)</a:t>
            </a:r>
          </a:p>
          <a:p>
            <a:r>
              <a:rPr lang="en-GB" dirty="0"/>
              <a:t>The main goal/purpose of human research is understanding </a:t>
            </a:r>
            <a:r>
              <a:rPr lang="en-GB" dirty="0" err="1"/>
              <a:t>reali</a:t>
            </a:r>
            <a:r>
              <a:rPr lang="en-GB" dirty="0"/>
              <a:t>-life circumstances and phenomena. Clifford </a:t>
            </a:r>
            <a:r>
              <a:rPr lang="en-GB" dirty="0" err="1"/>
              <a:t>J.Drew,Michael</a:t>
            </a:r>
            <a:r>
              <a:rPr lang="en-GB" dirty="0"/>
              <a:t> </a:t>
            </a:r>
            <a:r>
              <a:rPr lang="en-GB" dirty="0" err="1"/>
              <a:t>L.Hardman&amp;John</a:t>
            </a:r>
            <a:r>
              <a:rPr lang="en-GB" dirty="0"/>
              <a:t> </a:t>
            </a:r>
            <a:r>
              <a:rPr lang="en-GB" dirty="0" err="1"/>
              <a:t>L.Hosp</a:t>
            </a:r>
            <a:r>
              <a:rPr lang="en-GB" dirty="0"/>
              <a:t>.(2008)</a:t>
            </a:r>
          </a:p>
          <a:p>
            <a:r>
              <a:rPr lang="en-GB" dirty="0" err="1"/>
              <a:t>Eg</a:t>
            </a:r>
            <a:r>
              <a:rPr lang="en-GB" dirty="0"/>
              <a:t>- investigating behaviours, studying effective methods of treatments or in this case improving the lives of others.</a:t>
            </a:r>
          </a:p>
        </p:txBody>
      </p:sp>
    </p:spTree>
    <p:extLst>
      <p:ext uri="{BB962C8B-B14F-4D97-AF65-F5344CB8AC3E}">
        <p14:creationId xmlns:p14="http://schemas.microsoft.com/office/powerpoint/2010/main" val="1963174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97E9F-00EC-4F86-B83F-06F6F9139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 List; of references, in Citations/</a:t>
            </a:r>
            <a:r>
              <a:rPr lang="en-GB" dirty="0" err="1"/>
              <a:t>jurnals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C7A36-3D38-42DD-994E-E0966EA154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288" y="3052293"/>
            <a:ext cx="10571998" cy="2806505"/>
          </a:xfrm>
        </p:spPr>
        <p:txBody>
          <a:bodyPr>
            <a:normAutofit fontScale="92500"/>
          </a:bodyPr>
          <a:lstStyle/>
          <a:p>
            <a:r>
              <a:rPr lang="en-GB" dirty="0"/>
              <a:t>SAGE Publication,</a:t>
            </a:r>
            <a:r>
              <a:rPr lang="en-GB" dirty="0" err="1"/>
              <a:t>inc</a:t>
            </a:r>
            <a:r>
              <a:rPr lang="en-GB" dirty="0"/>
              <a:t>.,https://dx.doi.org/10.4135/97814p[81483385648. access date:25/02/2022</a:t>
            </a:r>
          </a:p>
          <a:p>
            <a:r>
              <a:rPr lang="en-GB" dirty="0"/>
              <a:t>Clifford </a:t>
            </a:r>
            <a:r>
              <a:rPr lang="en-GB" dirty="0" err="1"/>
              <a:t>J.Drew,Michael</a:t>
            </a:r>
            <a:r>
              <a:rPr lang="en-GB" dirty="0"/>
              <a:t> </a:t>
            </a:r>
            <a:r>
              <a:rPr lang="en-GB" dirty="0" err="1"/>
              <a:t>L.Hardman&amp;John</a:t>
            </a:r>
            <a:r>
              <a:rPr lang="en-GB" dirty="0"/>
              <a:t> </a:t>
            </a:r>
            <a:r>
              <a:rPr lang="en-GB" dirty="0" err="1"/>
              <a:t>L.Hosp</a:t>
            </a:r>
            <a:r>
              <a:rPr lang="en-GB" dirty="0"/>
              <a:t>.(2008)Ethical issues in conducting Research. </a:t>
            </a:r>
          </a:p>
          <a:p>
            <a:r>
              <a:rPr lang="en-GB" dirty="0"/>
              <a:t>Denicolo, </a:t>
            </a:r>
            <a:r>
              <a:rPr lang="en-GB" dirty="0" err="1"/>
              <a:t>P.&amp;Reeves</a:t>
            </a:r>
            <a:r>
              <a:rPr lang="en-GB" dirty="0"/>
              <a:t>, J.(2014). Developing Transferable skills (pp.55-67);Enhancing your research and employment Potential, sage </a:t>
            </a:r>
            <a:r>
              <a:rPr lang="en-GB" dirty="0" err="1"/>
              <a:t>publication,ltd</a:t>
            </a:r>
            <a:r>
              <a:rPr lang="en-GB" dirty="0"/>
              <a:t>.</a:t>
            </a:r>
          </a:p>
          <a:p>
            <a:r>
              <a:rPr lang="en-GB" sz="1800" dirty="0">
                <a:effectLst/>
                <a:latin typeface="Segoe UI" panose="020B0502040204020203" pitchFamily="34" charset="0"/>
              </a:rPr>
              <a:t>Drew,C.J.,Hardman,M.L.&amp;</a:t>
            </a:r>
            <a:r>
              <a:rPr lang="en-GB" sz="1800" dirty="0" err="1">
                <a:effectLst/>
                <a:latin typeface="Segoe UI" panose="020B0502040204020203" pitchFamily="34" charset="0"/>
              </a:rPr>
              <a:t>Hosp,J.L</a:t>
            </a:r>
            <a:r>
              <a:rPr lang="en-GB" sz="1800" dirty="0">
                <a:effectLst/>
                <a:latin typeface="Segoe UI" panose="020B0502040204020203" pitchFamily="34" charset="0"/>
              </a:rPr>
              <a:t>.(2008).Ethical issues in conducting research in education(pp.55-87).</a:t>
            </a:r>
          </a:p>
          <a:p>
            <a:r>
              <a:rPr lang="en-GB" dirty="0">
                <a:latin typeface="Segoe UI" panose="020B0502040204020203" pitchFamily="34" charset="0"/>
                <a:hlinkClick r:id="rId2"/>
              </a:rPr>
              <a:t>https://dx.doi.org/10.4135/9781526402288</a:t>
            </a:r>
            <a:r>
              <a:rPr lang="en-GB" dirty="0">
                <a:latin typeface="Segoe UI" panose="020B0502040204020203" pitchFamily="34" charset="0"/>
              </a:rPr>
              <a:t> access date:26/02/2022</a:t>
            </a:r>
            <a:endParaRPr lang="en-GB" sz="1800" dirty="0">
              <a:effectLst/>
              <a:latin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8070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7410AC8C6F95F4D9E71F942A85CABE2" ma:contentTypeVersion="0" ma:contentTypeDescription="Create a new document." ma:contentTypeScope="" ma:versionID="bf0ebf7c5eabaabd71b7b7a99829edf9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6154d1c28ff6baa1249d319d9d477b3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AD5FE37-CF84-408E-968B-2072B557A56D}">
  <ds:schemaRefs>
    <ds:schemaRef ds:uri="http://www.w3.org/XML/1998/namespace"/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E624F9DF-94F8-4903-9581-FEA87AC9EF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F88FE21-46F7-494E-AC9A-1572A823D37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912</TotalTime>
  <Words>601</Words>
  <Application>Microsoft Office PowerPoint</Application>
  <PresentationFormat>Widescreen</PresentationFormat>
  <Paragraphs>74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Century Gothic</vt:lpstr>
      <vt:lpstr>Segoe UI</vt:lpstr>
      <vt:lpstr>Wingdings</vt:lpstr>
      <vt:lpstr>Wingdings 2</vt:lpstr>
      <vt:lpstr>Wingdings 3</vt:lpstr>
      <vt:lpstr>Quotable</vt:lpstr>
      <vt:lpstr>PowerPoint Presentation</vt:lpstr>
      <vt:lpstr>PowerPoint Presentation</vt:lpstr>
      <vt:lpstr>Ethical considerations in research </vt:lpstr>
      <vt:lpstr>Ethical Principles includes </vt:lpstr>
      <vt:lpstr>Conducting Ethical Research</vt:lpstr>
      <vt:lpstr>Resource List; of references, in Citations/jurnals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Shaneika Lateisha Salmon (2117481)</dc:creator>
  <cp:lastModifiedBy>Shaneika</cp:lastModifiedBy>
  <cp:revision>18</cp:revision>
  <dcterms:created xsi:type="dcterms:W3CDTF">2022-02-26T22:26:58Z</dcterms:created>
  <dcterms:modified xsi:type="dcterms:W3CDTF">2022-03-02T17:58:52Z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0x01010007410AC8C6F95F4D9E71F942A85CABE2</vt:lpwstr>
  </property>
</Properties>
</file>