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43"/>
  </p:notesMasterIdLst>
  <p:sldIdLst>
    <p:sldId id="256" r:id="rId7"/>
    <p:sldId id="810" r:id="rId8"/>
    <p:sldId id="754" r:id="rId9"/>
    <p:sldId id="755" r:id="rId10"/>
    <p:sldId id="379" r:id="rId11"/>
    <p:sldId id="857" r:id="rId12"/>
    <p:sldId id="841" r:id="rId13"/>
    <p:sldId id="641" r:id="rId14"/>
    <p:sldId id="840" r:id="rId15"/>
    <p:sldId id="397" r:id="rId16"/>
    <p:sldId id="839" r:id="rId17"/>
    <p:sldId id="849" r:id="rId18"/>
    <p:sldId id="838" r:id="rId19"/>
    <p:sldId id="777" r:id="rId20"/>
    <p:sldId id="396" r:id="rId21"/>
    <p:sldId id="647" r:id="rId22"/>
    <p:sldId id="638" r:id="rId23"/>
    <p:sldId id="415" r:id="rId24"/>
    <p:sldId id="837" r:id="rId25"/>
    <p:sldId id="637" r:id="rId26"/>
    <p:sldId id="581" r:id="rId27"/>
    <p:sldId id="385" r:id="rId28"/>
    <p:sldId id="737" r:id="rId29"/>
    <p:sldId id="842" r:id="rId30"/>
    <p:sldId id="740" r:id="rId31"/>
    <p:sldId id="757" r:id="rId32"/>
    <p:sldId id="844" r:id="rId33"/>
    <p:sldId id="573" r:id="rId34"/>
    <p:sldId id="578" r:id="rId35"/>
    <p:sldId id="852" r:id="rId36"/>
    <p:sldId id="853" r:id="rId37"/>
    <p:sldId id="854" r:id="rId38"/>
    <p:sldId id="855" r:id="rId39"/>
    <p:sldId id="856" r:id="rId40"/>
    <p:sldId id="850" r:id="rId41"/>
    <p:sldId id="851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78026" autoAdjust="0"/>
  </p:normalViewPr>
  <p:slideViewPr>
    <p:cSldViewPr snapToGrid="0" snapToObjects="1">
      <p:cViewPr varScale="1">
        <p:scale>
          <a:sx n="80" d="100"/>
          <a:sy n="80" d="100"/>
        </p:scale>
        <p:origin x="44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theme" Target="theme/theme1.xml"/><Relationship Id="rId20" Type="http://schemas.openxmlformats.org/officeDocument/2006/relationships/slide" Target="slides/slide14.xml"/><Relationship Id="rId41" Type="http://schemas.openxmlformats.org/officeDocument/2006/relationships/slide" Target="slides/slide3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0DE80-941F-48E9-8A2A-3382DB3F6389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4ADC20-35D4-409C-ABE0-C13E873BF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856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998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4690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9929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1159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5219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2587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4183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9305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1855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7602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8355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0110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cap="all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1998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3989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8164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1952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err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293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90892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78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343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242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70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1-GucBaM8U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kcqGU7l_zU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199F728-26D7-03C4-EEF5-7D330E1A3827}"/>
              </a:ext>
            </a:extLst>
          </p:cNvPr>
          <p:cNvSpPr txBox="1"/>
          <p:nvPr/>
        </p:nvSpPr>
        <p:spPr>
          <a:xfrm>
            <a:off x="1995777" y="1962516"/>
            <a:ext cx="844428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200" b="1" i="1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Methodological considerations</a:t>
            </a:r>
            <a:endParaRPr lang="en-GB" sz="4200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7A4EDB-8408-BC4C-E185-F1675F98A4C0}"/>
              </a:ext>
            </a:extLst>
          </p:cNvPr>
          <p:cNvSpPr txBox="1"/>
          <p:nvPr/>
        </p:nvSpPr>
        <p:spPr>
          <a:xfrm>
            <a:off x="2573079" y="767610"/>
            <a:ext cx="70104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Practice-based Research</a:t>
            </a:r>
          </a:p>
          <a:p>
            <a:endParaRPr lang="en-GB" sz="4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92985D-2289-75AD-E66C-E339CD0F7803}"/>
              </a:ext>
            </a:extLst>
          </p:cNvPr>
          <p:cNvSpPr txBox="1"/>
          <p:nvPr/>
        </p:nvSpPr>
        <p:spPr>
          <a:xfrm>
            <a:off x="2402958" y="3025814"/>
            <a:ext cx="60960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/>
            <a:r>
              <a:rPr lang="en-GB" altLang="en-US" sz="4000" b="1" dirty="0">
                <a:solidFill>
                  <a:schemeClr val="bg1"/>
                </a:solidFill>
              </a:rPr>
              <a:t>LCHS7008</a:t>
            </a:r>
          </a:p>
          <a:p>
            <a:pPr algn="ctr" eaLnBrk="1" hangingPunct="1"/>
            <a:endParaRPr lang="en-GB" altLang="en-US" sz="4000" b="1" dirty="0">
              <a:solidFill>
                <a:schemeClr val="bg1"/>
              </a:solidFill>
            </a:endParaRPr>
          </a:p>
          <a:p>
            <a:pPr algn="ctr" eaLnBrk="1" hangingPunct="1"/>
            <a:r>
              <a:rPr lang="en-GB" altLang="en-US" sz="4000" b="1" dirty="0">
                <a:solidFill>
                  <a:schemeClr val="bg1"/>
                </a:solidFill>
              </a:rPr>
              <a:t>Week 6 </a:t>
            </a:r>
          </a:p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</a:rPr>
              <a:t> 	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5C3DA-0D6E-E27B-94E5-C5F16F391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1015" y="-322231"/>
            <a:ext cx="11481847" cy="1325563"/>
          </a:xfrm>
        </p:spPr>
        <p:txBody>
          <a:bodyPr>
            <a:normAutofit/>
          </a:bodyPr>
          <a:lstStyle/>
          <a:p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Important activities and timelines</a:t>
            </a:r>
            <a:endParaRPr lang="en-GB" sz="3800" dirty="0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0F15D880-2A91-3338-F77F-EBDE414432B6}"/>
              </a:ext>
            </a:extLst>
          </p:cNvPr>
          <p:cNvGraphicFramePr>
            <a:graphicFrameLocks noGrp="1"/>
          </p:cNvGraphicFramePr>
          <p:nvPr/>
        </p:nvGraphicFramePr>
        <p:xfrm>
          <a:off x="1869359" y="737421"/>
          <a:ext cx="9769266" cy="59502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75597">
                  <a:extLst>
                    <a:ext uri="{9D8B030D-6E8A-4147-A177-3AD203B41FA5}">
                      <a16:colId xmlns:a16="http://schemas.microsoft.com/office/drawing/2014/main" val="3319213380"/>
                    </a:ext>
                  </a:extLst>
                </a:gridCol>
                <a:gridCol w="4793669">
                  <a:extLst>
                    <a:ext uri="{9D8B030D-6E8A-4147-A177-3AD203B41FA5}">
                      <a16:colId xmlns:a16="http://schemas.microsoft.com/office/drawing/2014/main" val="3280279402"/>
                    </a:ext>
                  </a:extLst>
                </a:gridCol>
              </a:tblGrid>
              <a:tr h="541024"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Task</a:t>
                      </a:r>
                    </a:p>
                  </a:txBody>
                  <a:tcPr marL="29899" marR="29899" marT="0" marB="0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</a:rPr>
                        <a:t>Deadlines 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extLst>
                  <a:ext uri="{0D108BD9-81ED-4DB2-BD59-A6C34878D82A}">
                    <a16:rowId xmlns:a16="http://schemas.microsoft.com/office/drawing/2014/main" val="7050341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lvl="0" indent="-285750">
                        <a:lnSpc>
                          <a:spcPct val="115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00" dirty="0">
                          <a:effectLst/>
                        </a:rPr>
                        <a:t>2 compulsory meetings with your allocated supervisor during term 2</a:t>
                      </a:r>
                    </a:p>
                    <a:p>
                      <a:pPr marL="514350" indent="-28575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Meeting 1 (week 3 – 6) </a:t>
                      </a:r>
                    </a:p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Meeting 2 (week 7 – 10)</a:t>
                      </a:r>
                    </a:p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GB" sz="1600" b="1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extLst>
                  <a:ext uri="{0D108BD9-81ED-4DB2-BD59-A6C34878D82A}">
                    <a16:rowId xmlns:a16="http://schemas.microsoft.com/office/drawing/2014/main" val="3376434319"/>
                  </a:ext>
                </a:extLst>
              </a:tr>
              <a:tr h="515838">
                <a:tc>
                  <a:txBody>
                    <a:bodyPr/>
                    <a:lstStyle/>
                    <a:p>
                      <a:pPr marL="285750" lvl="0" indent="-28575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00" dirty="0">
                          <a:effectLst/>
                        </a:rPr>
                        <a:t>Create Test Presentation Recording on Panopto </a:t>
                      </a:r>
                    </a:p>
                    <a:p>
                      <a:pPr marL="457200" indent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Friday 16</a:t>
                      </a:r>
                      <a:r>
                        <a:rPr lang="en-GB" sz="1600" b="1" kern="100" baseline="30000" dirty="0">
                          <a:solidFill>
                            <a:srgbClr val="FF0000"/>
                          </a:solidFill>
                          <a:effectLst/>
                        </a:rPr>
                        <a:t>th</a:t>
                      </a: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1600" b="1" kern="100" baseline="30000" dirty="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October by 2pm, (Week 3) </a:t>
                      </a:r>
                      <a:endParaRPr lang="en-GB" sz="1600" b="1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extLst>
                  <a:ext uri="{0D108BD9-81ED-4DB2-BD59-A6C34878D82A}">
                    <a16:rowId xmlns:a16="http://schemas.microsoft.com/office/drawing/2014/main" val="4726514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lvl="0" indent="-28575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00" dirty="0">
                          <a:effectLst/>
                        </a:rPr>
                        <a:t>Book your slot for the Study Room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Friday 16</a:t>
                      </a:r>
                      <a:r>
                        <a:rPr lang="en-GB" sz="1600" b="1" kern="100" baseline="30000" dirty="0">
                          <a:solidFill>
                            <a:srgbClr val="FF0000"/>
                          </a:solidFill>
                          <a:effectLst/>
                        </a:rPr>
                        <a:t>th </a:t>
                      </a: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October, (Week 3) </a:t>
                      </a:r>
                    </a:p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GB" sz="1600" b="1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extLst>
                  <a:ext uri="{0D108BD9-81ED-4DB2-BD59-A6C34878D82A}">
                    <a16:rowId xmlns:a16="http://schemas.microsoft.com/office/drawing/2014/main" val="28846360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lvl="0" indent="-285750">
                        <a:lnSpc>
                          <a:spcPct val="115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00" dirty="0">
                          <a:effectLst/>
                        </a:rPr>
                        <a:t>Submit Poster (topic, aims, objectives, impact) on Turnitin</a:t>
                      </a:r>
                    </a:p>
                    <a:p>
                      <a:pPr marL="228600" indent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Monday 26</a:t>
                      </a:r>
                      <a:r>
                        <a:rPr lang="en-GB" sz="1600" b="1" kern="100" baseline="30000" dirty="0">
                          <a:solidFill>
                            <a:srgbClr val="FF0000"/>
                          </a:solidFill>
                          <a:effectLst/>
                        </a:rPr>
                        <a:t>th </a:t>
                      </a: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October by 2pm, (Week 5)</a:t>
                      </a:r>
                    </a:p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GB" sz="1600" b="1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extLst>
                  <a:ext uri="{0D108BD9-81ED-4DB2-BD59-A6C34878D82A}">
                    <a16:rowId xmlns:a16="http://schemas.microsoft.com/office/drawing/2014/main" val="27078819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lvl="0" indent="-28575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00" dirty="0">
                          <a:effectLst/>
                        </a:rPr>
                        <a:t>Complete Poster Presentation using Panopto Final link</a:t>
                      </a:r>
                    </a:p>
                    <a:p>
                      <a:pPr marL="457200" indent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Monday 26</a:t>
                      </a:r>
                      <a:r>
                        <a:rPr lang="en-GB" sz="1600" b="1" kern="100" baseline="30000" dirty="0">
                          <a:solidFill>
                            <a:srgbClr val="FF0000"/>
                          </a:solidFill>
                          <a:effectLst/>
                        </a:rPr>
                        <a:t>th </a:t>
                      </a: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October by 2pm, (Week 5)</a:t>
                      </a:r>
                    </a:p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GB" sz="1600" b="1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extLst>
                  <a:ext uri="{0D108BD9-81ED-4DB2-BD59-A6C34878D82A}">
                    <a16:rowId xmlns:a16="http://schemas.microsoft.com/office/drawing/2014/main" val="3894196181"/>
                  </a:ext>
                </a:extLst>
              </a:tr>
              <a:tr h="471191">
                <a:tc>
                  <a:txBody>
                    <a:bodyPr/>
                    <a:lstStyle/>
                    <a:p>
                      <a:pPr marL="285750" lvl="0" indent="-28575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00" dirty="0">
                          <a:effectLst/>
                        </a:rPr>
                        <a:t>Submit Written research proposal (methodology)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Monday 7</a:t>
                      </a:r>
                      <a:r>
                        <a:rPr lang="en-GB" sz="1600" b="1" kern="100" baseline="30000" dirty="0">
                          <a:solidFill>
                            <a:srgbClr val="FF0000"/>
                          </a:solidFill>
                          <a:effectLst/>
                        </a:rPr>
                        <a:t>th</a:t>
                      </a: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 December by 2pm, (week 11)</a:t>
                      </a:r>
                    </a:p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GB" sz="1600" b="1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extLst>
                  <a:ext uri="{0D108BD9-81ED-4DB2-BD59-A6C34878D82A}">
                    <a16:rowId xmlns:a16="http://schemas.microsoft.com/office/drawing/2014/main" val="33210684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lvl="0" indent="-28575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00" dirty="0">
                          <a:effectLst/>
                        </a:rPr>
                        <a:t>Draft final ethics form ready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Monday 30</a:t>
                      </a:r>
                      <a:r>
                        <a:rPr lang="en-GB" sz="1600" b="1" kern="100" baseline="30000" dirty="0">
                          <a:solidFill>
                            <a:srgbClr val="FF0000"/>
                          </a:solidFill>
                          <a:effectLst/>
                        </a:rPr>
                        <a:t>th</a:t>
                      </a: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 November</a:t>
                      </a:r>
                      <a:r>
                        <a:rPr lang="en-GB" sz="1600" b="1" i="1" kern="100" dirty="0">
                          <a:solidFill>
                            <a:srgbClr val="FF0000"/>
                          </a:solidFill>
                          <a:effectLst/>
                        </a:rPr>
                        <a:t>, </a:t>
                      </a: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(week 10)</a:t>
                      </a:r>
                    </a:p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GB" sz="1600" b="1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extLst>
                  <a:ext uri="{0D108BD9-81ED-4DB2-BD59-A6C34878D82A}">
                    <a16:rowId xmlns:a16="http://schemas.microsoft.com/office/drawing/2014/main" val="30886819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lvl="0" indent="-28575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00" dirty="0">
                          <a:effectLst/>
                        </a:rPr>
                        <a:t>Submit ethics form (Moodle link) </a:t>
                      </a:r>
                    </a:p>
                    <a:p>
                      <a:pPr marL="457200" indent="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Wednesday 9</a:t>
                      </a:r>
                      <a:r>
                        <a:rPr lang="en-GB" sz="1600" b="1" kern="100" baseline="30000" dirty="0">
                          <a:solidFill>
                            <a:srgbClr val="FF0000"/>
                          </a:solidFill>
                          <a:effectLst/>
                        </a:rPr>
                        <a:t>th</a:t>
                      </a: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 December by 2pm, (week 11)</a:t>
                      </a:r>
                    </a:p>
                    <a:p>
                      <a:pPr marL="457200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GB" sz="1600" b="1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9899" marR="29899" marT="0" marB="0"/>
                </a:tc>
                <a:extLst>
                  <a:ext uri="{0D108BD9-81ED-4DB2-BD59-A6C34878D82A}">
                    <a16:rowId xmlns:a16="http://schemas.microsoft.com/office/drawing/2014/main" val="5877027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8154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7568" y="260649"/>
            <a:ext cx="7886700" cy="994169"/>
          </a:xfrm>
          <a:noFill/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50790" y="1254818"/>
            <a:ext cx="9851666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 successful completion of the module, the student will be able to: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ClrTx/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Engage in practice-based research in public health and social care settings and identify areas for improvement in terms of physical and/or mental health of the target group or community of interest. </a:t>
            </a:r>
          </a:p>
          <a:p>
            <a:pPr lvl="0">
              <a:buClrTx/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 critical reflection skills, including skills of critical analysis, appraisal, and evaluation of research findings and provide relevant recommendations for health and social care professionals, policymakers, services, practice, and/or the wider population.</a:t>
            </a:r>
          </a:p>
          <a:p>
            <a:pPr lvl="0">
              <a:buClrTx/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Critically analyse the data collection and findings from quantitative, qualitative or mixed methods research.</a:t>
            </a:r>
          </a:p>
          <a:p>
            <a:pPr lvl="0">
              <a:buClrTx/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 knowledge and understanding of professional integrity and ethics in research and potential risks for participants and how to prevent them. </a:t>
            </a:r>
          </a:p>
        </p:txBody>
      </p:sp>
    </p:spTree>
    <p:extLst>
      <p:ext uri="{BB962C8B-B14F-4D97-AF65-F5344CB8AC3E}">
        <p14:creationId xmlns:p14="http://schemas.microsoft.com/office/powerpoint/2010/main" val="299178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7568" y="275622"/>
            <a:ext cx="7886700" cy="994169"/>
          </a:xfrm>
          <a:noFill/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90546" y="1797249"/>
            <a:ext cx="8714629" cy="326350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module aims overall to develop student to gain knowledge of the main principles of designing, conducting, evaluating the impacts and dissemination of evidence-based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conduct an independent practice-based research project within a public health and social care setting with professional integrity.</a:t>
            </a:r>
          </a:p>
        </p:txBody>
      </p:sp>
    </p:spTree>
    <p:extLst>
      <p:ext uri="{BB962C8B-B14F-4D97-AF65-F5344CB8AC3E}">
        <p14:creationId xmlns:p14="http://schemas.microsoft.com/office/powerpoint/2010/main" val="2899659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620688"/>
            <a:ext cx="8229600" cy="106680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Session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4763" y="1916832"/>
            <a:ext cx="8595673" cy="3569568"/>
          </a:xfrm>
        </p:spPr>
        <p:txBody>
          <a:bodyPr>
            <a:normAutofit fontScale="92500" lnSpcReduction="10000"/>
          </a:bodyPr>
          <a:lstStyle/>
          <a:p>
            <a:pPr>
              <a:buClrTx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the end of this session you should be able to;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the use/types of variables and hypothesis testing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different common research methodologies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Research Paradigms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the Research Process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deductive and inductive approaches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Understand your assignment 2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843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E86A8-DE07-BBDA-66CB-7301FB5FE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Quiz announcements</a:t>
            </a:r>
            <a:r>
              <a:rPr lang="en-GB" dirty="0"/>
              <a:t>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395CA-7CCA-93A1-2635-C6E2860157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Break into smaller groups ( 4-6 students).</a:t>
            </a:r>
          </a:p>
          <a:p>
            <a:r>
              <a:rPr lang="en-GB" dirty="0"/>
              <a:t>There are 12 research-related questions. </a:t>
            </a:r>
          </a:p>
          <a:p>
            <a:r>
              <a:rPr lang="en-GB" dirty="0"/>
              <a:t>As a group discuss, note down and present your selected answer in the class.</a:t>
            </a:r>
          </a:p>
          <a:p>
            <a:r>
              <a:rPr lang="en-GB" dirty="0"/>
              <a:t>Groups will have 1-2minutes discussion and response time to each question.</a:t>
            </a:r>
          </a:p>
          <a:p>
            <a:r>
              <a:rPr lang="en-GB" dirty="0"/>
              <a:t>The lecturer keeps notes of scores for each group.</a:t>
            </a:r>
          </a:p>
          <a:p>
            <a:r>
              <a:rPr lang="en-GB" dirty="0"/>
              <a:t>Groups will get one point for each accurate response/answer.</a:t>
            </a:r>
          </a:p>
          <a:p>
            <a:r>
              <a:rPr lang="en-GB" dirty="0"/>
              <a:t>At the end the lecturer will add up the obtained points per groups.</a:t>
            </a:r>
          </a:p>
          <a:p>
            <a:r>
              <a:rPr lang="en-GB" dirty="0"/>
              <a:t>The lecturer announces the winner </a:t>
            </a:r>
            <a:r>
              <a:rPr lang="en-GB"/>
              <a:t>(prize)!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8448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A9CA0-8B13-1F74-35DC-BF3CB6D5B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776" y="1916832"/>
            <a:ext cx="8204448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Key Terminologies in Research</a:t>
            </a:r>
            <a:br>
              <a:rPr lang="en-GB" i="1" dirty="0"/>
            </a:br>
            <a:br>
              <a:rPr lang="en-GB" i="1" dirty="0"/>
            </a:br>
            <a:r>
              <a:rPr lang="en-GB" i="1" dirty="0"/>
              <a:t>What is a hypothesis?</a:t>
            </a:r>
            <a:br>
              <a:rPr lang="en-GB" i="1" dirty="0"/>
            </a:br>
            <a:r>
              <a:rPr lang="en-GB" i="1" dirty="0">
                <a:ea typeface="+mj-lt"/>
                <a:cs typeface="+mj-lt"/>
              </a:rPr>
              <a:t>Q1</a:t>
            </a:r>
            <a:endParaRPr lang="en-GB" i="1" dirty="0"/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2D700FC-BDB8-E030-77E8-4C43A0FC510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1049" y="3789041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887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FE9A9-0A69-4B62-9E9F-830E6CD29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620688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Hypothesis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E4A9C-D22E-40D9-B5A5-5EB53CAD0F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7725" y="1687488"/>
            <a:ext cx="8229600" cy="469384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en-GB" sz="3200" dirty="0"/>
              <a:t>It is a tentative answer to your research question that has not yet been tested. </a:t>
            </a:r>
          </a:p>
          <a:p>
            <a:pPr marL="514350" indent="-514350">
              <a:buFont typeface="+mj-lt"/>
              <a:buAutoNum type="alphaUcPeriod"/>
            </a:pPr>
            <a:r>
              <a:rPr lang="en-GB" sz="3200" dirty="0"/>
              <a:t>A hypothesis states your predictions about what your research will find. </a:t>
            </a:r>
          </a:p>
          <a:p>
            <a:pPr marL="514350" indent="-514350">
              <a:buFont typeface="+mj-lt"/>
              <a:buAutoNum type="alphaUcPeriod"/>
            </a:pPr>
            <a:r>
              <a:rPr lang="en-GB" sz="3200" dirty="0"/>
              <a:t>A statement which can be tested through research</a:t>
            </a:r>
          </a:p>
          <a:p>
            <a:endParaRPr lang="en-GB" sz="3200" dirty="0"/>
          </a:p>
          <a:p>
            <a:pPr marL="109728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01079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A9CA0-8B13-1F74-35DC-BF3CB6D5B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776" y="2204864"/>
            <a:ext cx="8204448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What are the two features of a hypothesis?</a:t>
            </a:r>
            <a:br>
              <a:rPr lang="en-GB" i="1" dirty="0"/>
            </a:br>
            <a:r>
              <a:rPr lang="en-GB" i="1" dirty="0">
                <a:ea typeface="+mj-lt"/>
                <a:cs typeface="+mj-lt"/>
              </a:rPr>
              <a:t>Q2</a:t>
            </a: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2D700FC-BDB8-E030-77E8-4C43A0FC510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1049" y="3789041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9515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3601" y="154664"/>
            <a:ext cx="8229600" cy="1066800"/>
          </a:xfrm>
        </p:spPr>
        <p:txBody>
          <a:bodyPr/>
          <a:lstStyle/>
          <a:p>
            <a:r>
              <a:rPr lang="en-GB" b="1" dirty="0"/>
              <a:t>Hypothesis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266444"/>
            <a:ext cx="8229600" cy="43251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en-GB" sz="3200" b="1" dirty="0"/>
              <a:t>Null Hypothesis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This predicts an effect/relationship between something (something will change) </a:t>
            </a: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B. Experimental Hypothesis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/>
              <a:t>This predicts no effect/relationship between variables (there will be no change)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sz="3200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0104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A9CA0-8B13-1F74-35DC-BF3CB6D5B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776" y="2204864"/>
            <a:ext cx="8204448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What are variables?</a:t>
            </a:r>
            <a:br>
              <a:rPr lang="en-GB" i="1" dirty="0"/>
            </a:br>
            <a:br>
              <a:rPr lang="en-GB" i="1" dirty="0"/>
            </a:br>
            <a:r>
              <a:rPr lang="en-GB" sz="3600" i="1" dirty="0">
                <a:ea typeface="+mj-lt"/>
                <a:cs typeface="+mj-lt"/>
              </a:rPr>
              <a:t>Q3</a:t>
            </a:r>
            <a:endParaRPr lang="en-GB" i="1" dirty="0"/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2D700FC-BDB8-E030-77E8-4C43A0FC510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1049" y="3789041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6859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CB052-2D33-46E9-BC03-A9CEEB067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3552" y="188640"/>
            <a:ext cx="8229600" cy="1066800"/>
          </a:xfrm>
        </p:spPr>
        <p:txBody>
          <a:bodyPr/>
          <a:lstStyle/>
          <a:p>
            <a:r>
              <a:rPr lang="en-GB" b="1" dirty="0"/>
              <a:t>Variable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58341-75E5-4347-B518-4E1CFDB24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3552" y="1412776"/>
            <a:ext cx="8229600" cy="43251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Variables are only persons that can take on different characteristics, such as height, age, temperature, or test scores.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Variables are any characteristics that can take on different values, such as height, age, temperature, or test scores.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87244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A9CA0-8B13-1F74-35DC-BF3CB6D5B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776" y="1844824"/>
            <a:ext cx="8204448" cy="720080"/>
          </a:xfrm>
        </p:spPr>
        <p:txBody>
          <a:bodyPr>
            <a:noAutofit/>
          </a:bodyPr>
          <a:lstStyle/>
          <a:p>
            <a:pPr algn="ctr"/>
            <a:r>
              <a:rPr lang="en-GB" sz="3200" i="1" dirty="0"/>
              <a:t>What are the two major variables required to formulate an hypothesis?</a:t>
            </a:r>
            <a:br>
              <a:rPr lang="en-GB" sz="3200" i="1" dirty="0"/>
            </a:br>
            <a:br>
              <a:rPr lang="en-GB" sz="3200" i="1" dirty="0"/>
            </a:br>
            <a:r>
              <a:rPr lang="en-GB" sz="3200" i="1" dirty="0">
                <a:ea typeface="+mj-lt"/>
                <a:cs typeface="+mj-lt"/>
              </a:rPr>
              <a:t>Q4</a:t>
            </a:r>
            <a:br>
              <a:rPr lang="en-GB" sz="3200" i="1" dirty="0"/>
            </a:br>
            <a:endParaRPr lang="en-GB" sz="3200" i="1" dirty="0"/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2D700FC-BDB8-E030-77E8-4C43A0FC510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1049" y="3789041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0031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CB052-2D33-46E9-BC03-A9CEEB067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3552" y="188640"/>
            <a:ext cx="8229600" cy="1066800"/>
          </a:xfrm>
        </p:spPr>
        <p:txBody>
          <a:bodyPr/>
          <a:lstStyle/>
          <a:p>
            <a:r>
              <a:rPr lang="en-GB" b="1" dirty="0"/>
              <a:t>Variable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58341-75E5-4347-B518-4E1CFDB24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3552" y="1412776"/>
            <a:ext cx="8229600" cy="43251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Researchers often manipulate or measure </a:t>
            </a:r>
            <a:r>
              <a:rPr lang="en-GB" b="1" i="1" dirty="0"/>
              <a:t>independent</a:t>
            </a:r>
            <a:r>
              <a:rPr lang="en-GB" dirty="0"/>
              <a:t> and </a:t>
            </a:r>
            <a:r>
              <a:rPr lang="en-GB" b="1" i="1" dirty="0"/>
              <a:t>dependent </a:t>
            </a:r>
            <a:r>
              <a:rPr lang="en-GB" dirty="0"/>
              <a:t>variables in studies to test cause-and-effect relationships.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Researchers often manipulate or measure </a:t>
            </a:r>
            <a:r>
              <a:rPr lang="en-GB" b="1" i="1" dirty="0"/>
              <a:t>independency</a:t>
            </a:r>
            <a:r>
              <a:rPr lang="en-GB" dirty="0"/>
              <a:t> and </a:t>
            </a:r>
            <a:r>
              <a:rPr lang="en-GB" b="1" i="1" dirty="0"/>
              <a:t>dependency </a:t>
            </a:r>
            <a:r>
              <a:rPr lang="en-GB" dirty="0"/>
              <a:t>variables in studies to test cause-and-cause relationships.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4344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Independent Variable (Cause) (X)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This is the variable which causes a change in a study.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That is something the researcher changes or controls</a:t>
            </a:r>
          </a:p>
          <a:p>
            <a:r>
              <a:rPr lang="en-GB" b="1" dirty="0"/>
              <a:t>Dependent Variable (Effect) (Y)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This is the outcome or effect that is measured.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That is something the researcher observes and measures.</a:t>
            </a:r>
          </a:p>
          <a:p>
            <a:pPr marL="411480" lvl="1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631504" y="620688"/>
            <a:ext cx="8229600" cy="1066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Variables in hypotheses</a:t>
            </a:r>
          </a:p>
        </p:txBody>
      </p:sp>
    </p:spTree>
    <p:extLst>
      <p:ext uri="{BB962C8B-B14F-4D97-AF65-F5344CB8AC3E}">
        <p14:creationId xmlns:p14="http://schemas.microsoft.com/office/powerpoint/2010/main" val="15755285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74B2E-6525-40BA-BA34-A9BC1C26C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5560" y="116632"/>
            <a:ext cx="8229600" cy="1066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Variables in hypotheses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4C8A1-2A77-4E71-9832-6BE8D09B71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For example:</a:t>
            </a:r>
          </a:p>
          <a:p>
            <a:pPr lvl="1"/>
            <a:r>
              <a:rPr lang="en-GB" dirty="0"/>
              <a:t>The presence of nicotine will affect a sports player’s blood pressure </a:t>
            </a: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en-GB" b="1" dirty="0">
                <a:solidFill>
                  <a:schemeClr val="tx1"/>
                </a:solidFill>
              </a:rPr>
              <a:t>IV</a:t>
            </a:r>
            <a:r>
              <a:rPr lang="en-GB" dirty="0">
                <a:solidFill>
                  <a:schemeClr val="tx1"/>
                </a:solidFill>
              </a:rPr>
              <a:t>=Nicotine, </a:t>
            </a:r>
            <a:r>
              <a:rPr lang="en-GB" b="1" dirty="0">
                <a:solidFill>
                  <a:schemeClr val="tx1"/>
                </a:solidFill>
              </a:rPr>
              <a:t>DV</a:t>
            </a:r>
            <a:r>
              <a:rPr lang="en-GB" dirty="0">
                <a:solidFill>
                  <a:schemeClr val="tx1"/>
                </a:solidFill>
              </a:rPr>
              <a:t>= Player's blood pressure)</a:t>
            </a:r>
          </a:p>
          <a:p>
            <a:pPr lvl="1"/>
            <a:endParaRPr lang="en-GB" dirty="0">
              <a:solidFill>
                <a:schemeClr val="tx1"/>
              </a:solidFill>
            </a:endParaRPr>
          </a:p>
          <a:p>
            <a:pPr lvl="1"/>
            <a:r>
              <a:rPr lang="en-GB" dirty="0"/>
              <a:t>Using high portions of fast food will affect a young person’s weight </a:t>
            </a: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en-GB" b="1" dirty="0">
                <a:solidFill>
                  <a:schemeClr val="tx1"/>
                </a:solidFill>
              </a:rPr>
              <a:t>IV</a:t>
            </a:r>
            <a:r>
              <a:rPr lang="en-GB" dirty="0">
                <a:solidFill>
                  <a:schemeClr val="tx1"/>
                </a:solidFill>
              </a:rPr>
              <a:t>= </a:t>
            </a:r>
            <a:r>
              <a:rPr lang="en-GB" dirty="0"/>
              <a:t>High portion fast food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b="1" dirty="0">
                <a:solidFill>
                  <a:schemeClr val="tx1"/>
                </a:solidFill>
              </a:rPr>
              <a:t>DV</a:t>
            </a:r>
            <a:r>
              <a:rPr lang="en-GB" dirty="0">
                <a:solidFill>
                  <a:schemeClr val="tx1"/>
                </a:solidFill>
              </a:rPr>
              <a:t>= Young people’s weight)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03927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CFC55-005A-4D6E-87DA-29055D3C0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332656"/>
            <a:ext cx="8229600" cy="106680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4E264-F399-4DFA-A2B2-7086FF896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0725" y="1556792"/>
            <a:ext cx="8229600" cy="43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Watch the video below then discuss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https://www.youtube.com/watch?v=71-GucBaM8U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/>
              <a:t>Take notes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12693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767828"/>
            <a:ext cx="8229600" cy="1066800"/>
          </a:xfrm>
        </p:spPr>
        <p:txBody>
          <a:bodyPr vert="horz" anchor="ctr">
            <a:normAutofit fontScale="90000"/>
          </a:bodyPr>
          <a:lstStyle/>
          <a:p>
            <a:pPr algn="ctr"/>
            <a:r>
              <a:rPr lang="en-US" b="1" dirty="0"/>
              <a:t>What makes a good research question? </a:t>
            </a:r>
            <a:r>
              <a:rPr lang="en-GB" i="1" dirty="0">
                <a:ea typeface="+mj-lt"/>
                <a:cs typeface="+mj-lt"/>
              </a:rPr>
              <a:t>Q5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465793" y="2617371"/>
            <a:ext cx="2882414" cy="923330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350" b="1" dirty="0"/>
              <a:t>?</a:t>
            </a:r>
          </a:p>
          <a:p>
            <a:endParaRPr lang="en-US" sz="1350" b="1" dirty="0"/>
          </a:p>
          <a:p>
            <a:endParaRPr lang="en-US" sz="1350" b="1" dirty="0"/>
          </a:p>
          <a:p>
            <a:endParaRPr lang="en-US" sz="1350" dirty="0"/>
          </a:p>
        </p:txBody>
      </p:sp>
      <p:sp>
        <p:nvSpPr>
          <p:cNvPr id="5" name="TextBox 4"/>
          <p:cNvSpPr txBox="1"/>
          <p:nvPr/>
        </p:nvSpPr>
        <p:spPr>
          <a:xfrm>
            <a:off x="3886078" y="4454884"/>
            <a:ext cx="4298154" cy="923330"/>
          </a:xfrm>
          <a:prstGeom prst="rect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350" b="1" dirty="0"/>
              <a:t>?</a:t>
            </a:r>
          </a:p>
          <a:p>
            <a:endParaRPr lang="en-US" sz="1350" b="1" dirty="0"/>
          </a:p>
          <a:p>
            <a:endParaRPr lang="en-US" sz="1350" b="1" dirty="0"/>
          </a:p>
          <a:p>
            <a:r>
              <a:rPr lang="en-US" sz="1350" dirty="0"/>
              <a:t>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837439" y="2617370"/>
            <a:ext cx="3009510" cy="923330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350" b="1" dirty="0"/>
              <a:t>?</a:t>
            </a:r>
          </a:p>
          <a:p>
            <a:endParaRPr lang="en-US" sz="1350" b="1" dirty="0"/>
          </a:p>
          <a:p>
            <a:endParaRPr lang="en-US" sz="1350" b="1" dirty="0"/>
          </a:p>
          <a:p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29198989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A9CA0-8B13-1F74-35DC-BF3CB6D5B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776" y="2348880"/>
            <a:ext cx="8204448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i="1" dirty="0"/>
              <a:t>What is a Research Process?</a:t>
            </a:r>
            <a:br>
              <a:rPr lang="en-GB" sz="3600" i="1" dirty="0"/>
            </a:br>
            <a:br>
              <a:rPr lang="en-GB" sz="3600" i="1" dirty="0"/>
            </a:br>
            <a:r>
              <a:rPr lang="en-GB" sz="3600" i="1" dirty="0">
                <a:ea typeface="+mj-lt"/>
                <a:cs typeface="+mj-lt"/>
              </a:rPr>
              <a:t>Q6</a:t>
            </a: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2D700FC-BDB8-E030-77E8-4C43A0FC510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1049" y="3789041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2972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F83F0-0A0B-49BA-81C4-FA62CB768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0726" y="116632"/>
            <a:ext cx="8268159" cy="121081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Research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21DD2-DA60-4A09-8F23-2DA1A591B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9284" y="1323281"/>
            <a:ext cx="8229600" cy="43251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Research process consists of a series of steps or actions required for effectively conducting research starting with formulating the research problem, design, and ending with the reporting of results 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Research process is an extensive literature survey. 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Research is only the collection of data, analysis of data and hypothesis testing. </a:t>
            </a:r>
          </a:p>
        </p:txBody>
      </p:sp>
    </p:spTree>
    <p:extLst>
      <p:ext uri="{BB962C8B-B14F-4D97-AF65-F5344CB8AC3E}">
        <p14:creationId xmlns:p14="http://schemas.microsoft.com/office/powerpoint/2010/main" val="13712225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80570-4807-4DF9-BE03-86825BEC6E5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96665" y="1"/>
            <a:ext cx="7886700" cy="994169"/>
          </a:xfrm>
        </p:spPr>
        <p:txBody>
          <a:bodyPr/>
          <a:lstStyle/>
          <a:p>
            <a:pPr lvl="0"/>
            <a:r>
              <a:rPr lang="en-GB" b="1" dirty="0"/>
              <a:t>Research Process</a:t>
            </a:r>
          </a:p>
        </p:txBody>
      </p:sp>
      <p:pic>
        <p:nvPicPr>
          <p:cNvPr id="3" name="Content Placeholder 2" descr="Image result for steps in qualitative research">
            <a:extLst>
              <a:ext uri="{FF2B5EF4-FFF2-40B4-BE49-F238E27FC236}">
                <a16:creationId xmlns:a16="http://schemas.microsoft.com/office/drawing/2014/main" id="{0ADDDE08-6079-43B6-88A4-4BEDB38539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27648" y="1260450"/>
            <a:ext cx="6336705" cy="4112766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552" y="260648"/>
            <a:ext cx="8229600" cy="10668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What is a research methodology?</a:t>
            </a:r>
            <a:br>
              <a:rPr lang="en-GB" b="1" dirty="0"/>
            </a:br>
            <a:r>
              <a:rPr lang="en-GB" b="1" dirty="0"/>
              <a:t> </a:t>
            </a:r>
            <a:r>
              <a:rPr lang="en-GB" sz="4000" i="1" dirty="0">
                <a:ea typeface="+mj-lt"/>
                <a:cs typeface="+mj-lt"/>
              </a:rPr>
              <a:t>Q7</a:t>
            </a:r>
            <a:endParaRPr lang="en-GB" b="1" dirty="0">
              <a:ea typeface="+mj-lt"/>
              <a:cs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2141" y="1828742"/>
            <a:ext cx="8229600" cy="46085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A </a:t>
            </a:r>
            <a:r>
              <a:rPr lang="en-GB" b="1" dirty="0"/>
              <a:t>qualitative</a:t>
            </a:r>
            <a:r>
              <a:rPr lang="en-GB" dirty="0"/>
              <a:t> approach to deal with the investigation?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Both a </a:t>
            </a:r>
            <a:r>
              <a:rPr lang="en-GB" b="1" dirty="0"/>
              <a:t>secondary</a:t>
            </a:r>
            <a:r>
              <a:rPr lang="en-GB" dirty="0"/>
              <a:t> approach to deal with the investigation?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A </a:t>
            </a:r>
            <a:r>
              <a:rPr lang="en-GB" b="1" dirty="0"/>
              <a:t>quantitative </a:t>
            </a:r>
            <a:r>
              <a:rPr lang="en-GB" dirty="0"/>
              <a:t>approach to deal with the investigation?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Both a </a:t>
            </a:r>
            <a:r>
              <a:rPr lang="en-GB" b="1" dirty="0"/>
              <a:t>quantitative</a:t>
            </a:r>
            <a:r>
              <a:rPr lang="en-GB" dirty="0"/>
              <a:t> or </a:t>
            </a:r>
            <a:r>
              <a:rPr lang="en-GB" b="1" dirty="0"/>
              <a:t>qualitative</a:t>
            </a:r>
            <a:r>
              <a:rPr lang="en-GB" dirty="0"/>
              <a:t> approach to deal with the investigation?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26944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3D6B1-40BD-44C2-975C-2BAA58343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0394" y="161165"/>
            <a:ext cx="8229600" cy="10668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What is a theoretical framework?</a:t>
            </a:r>
            <a:br>
              <a:rPr lang="en-GB" b="1" dirty="0"/>
            </a:br>
            <a:r>
              <a:rPr lang="en-GB" i="1" dirty="0">
                <a:ea typeface="+mj-lt"/>
                <a:cs typeface="+mj-lt"/>
              </a:rPr>
              <a:t>Q8</a:t>
            </a:r>
            <a:r>
              <a:rPr lang="en-GB" b="1" dirty="0"/>
              <a:t>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41806-C10F-416F-8BA3-904884113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3730" y="2060848"/>
            <a:ext cx="8229600" cy="4325112"/>
          </a:xfrm>
        </p:spPr>
        <p:txBody>
          <a:bodyPr/>
          <a:lstStyle/>
          <a:p>
            <a:r>
              <a:rPr lang="en-GB" dirty="0"/>
              <a:t>Working in groups research the terms “</a:t>
            </a:r>
            <a:r>
              <a:rPr lang="en-GB" b="1" dirty="0"/>
              <a:t>Theoretical framework</a:t>
            </a:r>
            <a:r>
              <a:rPr lang="en-GB" dirty="0"/>
              <a:t>”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109728" indent="0" algn="ctr">
              <a:buNone/>
            </a:pPr>
            <a:r>
              <a:rPr lang="en-GB" b="1" dirty="0"/>
              <a:t>Feedback your findings to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1622745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A9CA0-8B13-1F74-35DC-BF3CB6D5B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776" y="2348880"/>
            <a:ext cx="8204448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What is a Research Paradigm?</a:t>
            </a:r>
            <a:br>
              <a:rPr lang="en-GB" i="1" dirty="0"/>
            </a:br>
            <a:r>
              <a:rPr lang="en-GB" i="1" dirty="0">
                <a:ea typeface="+mj-lt"/>
                <a:cs typeface="+mj-lt"/>
              </a:rPr>
              <a:t>Q9</a:t>
            </a: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2D700FC-BDB8-E030-77E8-4C43A0FC510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1049" y="3789041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803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B7A40-A519-465E-B0CE-579DD8889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Paradigm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8F9D-AB52-49C9-949A-E32CE4FFB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/>
              <a:t>The theoretical paradigm includes </a:t>
            </a:r>
          </a:p>
          <a:p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Positivism, 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Cognitivism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Interpretivism </a:t>
            </a:r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Pragmatism.</a:t>
            </a:r>
          </a:p>
        </p:txBody>
      </p:sp>
    </p:spTree>
    <p:extLst>
      <p:ext uri="{BB962C8B-B14F-4D97-AF65-F5344CB8AC3E}">
        <p14:creationId xmlns:p14="http://schemas.microsoft.com/office/powerpoint/2010/main" val="28315545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6C101-7DAB-4123-37A0-DDA059A3F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Summary: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D02E8-8FDA-6B17-6935-377C60D4F2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Watch the video below then discuss</a:t>
            </a:r>
          </a:p>
          <a:p>
            <a:pPr marL="109728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https://www.youtube.com/watch?v=hkcqGU7l_zU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94193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A9CA0-8B13-1F74-35DC-BF3CB6D5B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776" y="2348880"/>
            <a:ext cx="8204448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What are deductive and inductive approaches?</a:t>
            </a:r>
            <a:br>
              <a:rPr lang="en-GB" i="1" dirty="0"/>
            </a:br>
            <a:br>
              <a:rPr lang="en-GB" i="1" dirty="0"/>
            </a:br>
            <a:r>
              <a:rPr lang="en-GB" i="1" dirty="0">
                <a:ea typeface="+mj-lt"/>
                <a:cs typeface="+mj-lt"/>
              </a:rPr>
              <a:t>Q10</a:t>
            </a:r>
            <a:endParaRPr lang="en-GB" i="1" dirty="0"/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2D700FC-BDB8-E030-77E8-4C43A0FC510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1049" y="3789041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2291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43352-9BEA-45AA-ACDE-B6B9469D3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423"/>
            <a:ext cx="7886700" cy="994169"/>
          </a:xfrm>
        </p:spPr>
        <p:txBody>
          <a:bodyPr/>
          <a:lstStyle/>
          <a:p>
            <a:pPr algn="ctr"/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Deductive research approach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F20EC-9D8C-42E1-955A-A070E3299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7106" y="1298581"/>
            <a:ext cx="8352928" cy="4896544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two broad methods of logical reasoning  called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deductive and inductive approaches.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Deductive reasoning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works from the more general to the more specific.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Sometimes this is informally called 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“top-down” approach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We might begin with thinking up a theory about our topic of interest.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 then narrow that down into more specific hypotheses that we can test.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 narrow down even further when we collect observations to address the hypotheses. This ultimately leads us to be able to test the hypotheses with specific data – a confirmation (or not) of our original theories.</a:t>
            </a:r>
          </a:p>
        </p:txBody>
      </p:sp>
    </p:spTree>
    <p:extLst>
      <p:ext uri="{BB962C8B-B14F-4D97-AF65-F5344CB8AC3E}">
        <p14:creationId xmlns:p14="http://schemas.microsoft.com/office/powerpoint/2010/main" val="29487779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4437-9893-403E-8874-9DF265BE2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6147" y="188641"/>
            <a:ext cx="8819707" cy="994169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What is Inductive and Deductive Research Approach</a:t>
            </a:r>
            <a:endParaRPr lang="en-GB" sz="3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D7853-4266-4722-BBCB-045824471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6147" y="1836954"/>
            <a:ext cx="7886700" cy="460725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Inductive reasoning, by its very nature, is more </a:t>
            </a: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open-ended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exploratory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, especially at the beginning. </a:t>
            </a:r>
          </a:p>
          <a:p>
            <a:pPr marL="514350" indent="-514350">
              <a:buFont typeface="+mj-lt"/>
              <a:buAutoNum type="alphaU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Deductive reasoning is more narrow in nature and is concerned with </a:t>
            </a: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testing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confirming hypotheses. </a:t>
            </a:r>
          </a:p>
          <a:p>
            <a:pPr marL="514350" indent="-514350">
              <a:buFont typeface="+mj-lt"/>
              <a:buAutoNum type="alphaUcPeriod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Inductive reasoning is </a:t>
            </a: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narrow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and is concerned with testing or </a:t>
            </a: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confirming hypotheses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33414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A9CA0-8B13-1F74-35DC-BF3CB6D5B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543" y="2705666"/>
            <a:ext cx="8204448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What is data?</a:t>
            </a:r>
            <a:br>
              <a:rPr lang="en-GB" i="1" dirty="0"/>
            </a:br>
            <a:r>
              <a:rPr lang="en-GB" i="1" dirty="0"/>
              <a:t>Q11</a:t>
            </a: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2D700FC-BDB8-E030-77E8-4C43A0FC510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1049" y="3789041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2375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1B688-00EC-44BC-B2DE-73D202618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4996" y="116632"/>
            <a:ext cx="8229600" cy="1066800"/>
          </a:xfrm>
        </p:spPr>
        <p:txBody>
          <a:bodyPr/>
          <a:lstStyle/>
          <a:p>
            <a:pPr algn="ctr"/>
            <a:r>
              <a:rPr lang="en-GB" b="1" dirty="0"/>
              <a:t>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43B64-A448-4EFA-8BCA-5C914881A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4996" y="1556792"/>
            <a:ext cx="8229600" cy="43251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en-GB" sz="3200" b="1" dirty="0"/>
              <a:t>Data </a:t>
            </a:r>
            <a:r>
              <a:rPr lang="en-GB" sz="3200" dirty="0"/>
              <a:t>is the information that is offered to analyse your </a:t>
            </a:r>
            <a:r>
              <a:rPr lang="en-GB" sz="3200" b="1" dirty="0"/>
              <a:t>research question</a:t>
            </a:r>
            <a:r>
              <a:rPr lang="en-GB" sz="3200" dirty="0"/>
              <a:t>.</a:t>
            </a:r>
          </a:p>
          <a:p>
            <a:pPr marL="514350" indent="-514350">
              <a:buFont typeface="+mj-lt"/>
              <a:buAutoNum type="alphaUcPeriod"/>
            </a:pPr>
            <a:r>
              <a:rPr lang="en-GB" sz="3200" b="1" dirty="0"/>
              <a:t>Data</a:t>
            </a:r>
            <a:r>
              <a:rPr lang="en-GB" sz="3200" dirty="0"/>
              <a:t> is the information that you collect for the purposes of answering your </a:t>
            </a:r>
            <a:r>
              <a:rPr lang="en-GB" sz="3200" b="1" dirty="0"/>
              <a:t>research question</a:t>
            </a:r>
            <a:r>
              <a:rPr lang="en-GB" sz="3200" dirty="0"/>
              <a:t>. </a:t>
            </a:r>
          </a:p>
          <a:p>
            <a:pPr marL="514350" indent="-514350">
              <a:buFont typeface="+mj-lt"/>
              <a:buAutoNum type="alphaUcPeriod"/>
            </a:pPr>
            <a:r>
              <a:rPr lang="en-GB" sz="3200" b="1" dirty="0"/>
              <a:t>Data</a:t>
            </a:r>
            <a:r>
              <a:rPr lang="en-GB" sz="3200" dirty="0"/>
              <a:t> is the information that you buy for the purpose of answering your </a:t>
            </a:r>
            <a:r>
              <a:rPr lang="en-GB" sz="3200" b="1" dirty="0"/>
              <a:t>research question</a:t>
            </a:r>
            <a:r>
              <a:rPr lang="en-GB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311679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A9CA0-8B13-1F74-35DC-BF3CB6D5B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776" y="2348880"/>
            <a:ext cx="8204448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/>
              <a:t>What are Primary vs. secondary data?</a:t>
            </a:r>
            <a:br>
              <a:rPr lang="en-GB" i="1" dirty="0"/>
            </a:br>
            <a:r>
              <a:rPr lang="en-GB" i="1" dirty="0"/>
              <a:t>Q12</a:t>
            </a: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2D700FC-BDB8-E030-77E8-4C43A0FC510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1049" y="3789041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6206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D2B8C-C3B3-4EE2-AC5C-F68F2F1D0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1833" y="159296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What is Primary vs. secondary data?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93CAF-75C7-4CDC-AE6D-DE09DBB6D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340768"/>
            <a:ext cx="8229600" cy="43251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Primary data is any original information that you collect for the purposes of answering your research question (e.g. through surveys, observations and experiments). 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Secondary data is information that has already been collected by other researchers (e.g. in a government census or previous scientific studies).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2855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nd The Winner Is - HSM Engineering">
            <a:extLst>
              <a:ext uri="{FF2B5EF4-FFF2-40B4-BE49-F238E27FC236}">
                <a16:creationId xmlns:a16="http://schemas.microsoft.com/office/drawing/2014/main" id="{178B5F77-81EB-E7FC-0925-548552A13C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" r="9616" b="4"/>
          <a:stretch/>
        </p:blipFill>
        <p:spPr>
          <a:xfrm>
            <a:off x="1524020" y="10"/>
            <a:ext cx="9143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160012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BBE21-9011-986C-5DFE-9EBA773DD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+mn-lt"/>
              </a:rPr>
              <a:t>SEMINAR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1BA82-1175-2978-0D29-46B4FE5A2E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717" y="2223978"/>
            <a:ext cx="10972800" cy="3917032"/>
          </a:xfrm>
        </p:spPr>
        <p:txBody>
          <a:bodyPr>
            <a:normAutofit/>
          </a:bodyPr>
          <a:lstStyle/>
          <a:p>
            <a:r>
              <a:rPr lang="en-GB" sz="3300" dirty="0"/>
              <a:t>Formative assessment Written Research Proposal</a:t>
            </a:r>
          </a:p>
          <a:p>
            <a:pPr lvl="1"/>
            <a:r>
              <a:rPr lang="en-GB" sz="3300" dirty="0"/>
              <a:t>Self-assessment criteria available on module Moodle page</a:t>
            </a:r>
          </a:p>
          <a:p>
            <a:pPr lvl="1"/>
            <a:r>
              <a:rPr lang="en-GB" sz="3300" dirty="0"/>
              <a:t>40 minutes</a:t>
            </a:r>
          </a:p>
          <a:p>
            <a:pPr lvl="1"/>
            <a:r>
              <a:rPr lang="en-GB" sz="3300" dirty="0"/>
              <a:t>Independent studying</a:t>
            </a:r>
          </a:p>
        </p:txBody>
      </p:sp>
    </p:spTree>
    <p:extLst>
      <p:ext uri="{BB962C8B-B14F-4D97-AF65-F5344CB8AC3E}">
        <p14:creationId xmlns:p14="http://schemas.microsoft.com/office/powerpoint/2010/main" val="38183115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0CB9A-4E9E-0A71-7D0F-DB71E9C7E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+mn-lt"/>
              </a:rPr>
              <a:t>What did you learn today?</a:t>
            </a:r>
          </a:p>
        </p:txBody>
      </p:sp>
      <p:pic>
        <p:nvPicPr>
          <p:cNvPr id="1026" name="Picture 2" descr="So what did you learn today? – Lilia Natukunda-Bagabo's Blog">
            <a:extLst>
              <a:ext uri="{FF2B5EF4-FFF2-40B4-BE49-F238E27FC236}">
                <a16:creationId xmlns:a16="http://schemas.microsoft.com/office/drawing/2014/main" id="{7E55397B-5BCB-5D40-D3D7-BD7E03B98E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439" y="2357439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716590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1358</Words>
  <Application>Microsoft Office PowerPoint</Application>
  <PresentationFormat>Widescreen</PresentationFormat>
  <Paragraphs>193</Paragraphs>
  <Slides>36</Slides>
  <Notes>19</Notes>
  <HiddenSlides>2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36</vt:i4>
      </vt:variant>
    </vt:vector>
  </HeadingPairs>
  <TitlesOfParts>
    <vt:vector size="44" baseType="lpstr">
      <vt:lpstr>Aptos</vt:lpstr>
      <vt:lpstr>Arial</vt:lpstr>
      <vt:lpstr>Calibri</vt:lpstr>
      <vt:lpstr>Calibri Light</vt:lpstr>
      <vt:lpstr>Wingdings</vt:lpstr>
      <vt:lpstr>UWTSD Holding Page</vt:lpstr>
      <vt:lpstr>UWTSD Text 2</vt:lpstr>
      <vt:lpstr>UWTSD Logo Variations place image in Background</vt:lpstr>
      <vt:lpstr>PowerPoint Presentation</vt:lpstr>
      <vt:lpstr>Important activities and timelines</vt:lpstr>
      <vt:lpstr>Learning outcomes</vt:lpstr>
      <vt:lpstr>Module Summary</vt:lpstr>
      <vt:lpstr>Session Aims</vt:lpstr>
      <vt:lpstr>Quiz announcements  </vt:lpstr>
      <vt:lpstr>Key Terminologies in Research  What is a hypothesis? Q1</vt:lpstr>
      <vt:lpstr>Hypothesis </vt:lpstr>
      <vt:lpstr>What are the two features of a hypothesis? Q2</vt:lpstr>
      <vt:lpstr>Hypothesis</vt:lpstr>
      <vt:lpstr>What are variables?  Q3</vt:lpstr>
      <vt:lpstr>Variable</vt:lpstr>
      <vt:lpstr>What are the two major variables required to formulate an hypothesis?  Q4 </vt:lpstr>
      <vt:lpstr>Variable</vt:lpstr>
      <vt:lpstr>Variables in hypotheses</vt:lpstr>
      <vt:lpstr>Variables in hypotheses</vt:lpstr>
      <vt:lpstr>Activity  </vt:lpstr>
      <vt:lpstr>What makes a good research question? Q5</vt:lpstr>
      <vt:lpstr>What is a Research Process?  Q6</vt:lpstr>
      <vt:lpstr>Research Process</vt:lpstr>
      <vt:lpstr>Research Process</vt:lpstr>
      <vt:lpstr>What is a research methodology?  Q7</vt:lpstr>
      <vt:lpstr>What is a theoretical framework? Q8 </vt:lpstr>
      <vt:lpstr>What is a Research Paradigm? Q9</vt:lpstr>
      <vt:lpstr>Paradigm</vt:lpstr>
      <vt:lpstr>Summary: Activity</vt:lpstr>
      <vt:lpstr>What are deductive and inductive approaches?  Q10</vt:lpstr>
      <vt:lpstr>Deductive research approach </vt:lpstr>
      <vt:lpstr>What is Inductive and Deductive Research Approach</vt:lpstr>
      <vt:lpstr>What is data? Q11</vt:lpstr>
      <vt:lpstr>Data</vt:lpstr>
      <vt:lpstr>What are Primary vs. secondary data? Q12</vt:lpstr>
      <vt:lpstr>What is Primary vs. secondary data?</vt:lpstr>
      <vt:lpstr>PowerPoint Presentation</vt:lpstr>
      <vt:lpstr>SEMINAR ACTIVITY</vt:lpstr>
      <vt:lpstr>What did you learn today?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Diola Bijlhout</cp:lastModifiedBy>
  <cp:revision>36</cp:revision>
  <dcterms:created xsi:type="dcterms:W3CDTF">2021-03-09T15:35:42Z</dcterms:created>
  <dcterms:modified xsi:type="dcterms:W3CDTF">2026-10-17T14:58:07Z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