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3" r:id="rId4"/>
  </p:sldMasterIdLst>
  <p:notesMasterIdLst>
    <p:notesMasterId r:id="rId19"/>
  </p:notesMasterIdLst>
  <p:sldIdLst>
    <p:sldId id="281" r:id="rId5"/>
    <p:sldId id="258" r:id="rId6"/>
    <p:sldId id="276" r:id="rId7"/>
    <p:sldId id="262" r:id="rId8"/>
    <p:sldId id="279" r:id="rId9"/>
    <p:sldId id="263" r:id="rId10"/>
    <p:sldId id="278" r:id="rId11"/>
    <p:sldId id="264" r:id="rId12"/>
    <p:sldId id="280" r:id="rId13"/>
    <p:sldId id="283" r:id="rId14"/>
    <p:sldId id="286" r:id="rId15"/>
    <p:sldId id="285" r:id="rId16"/>
    <p:sldId id="260" r:id="rId17"/>
    <p:sldId id="28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26D8B-B062-4C38-A9F4-42E84B773B56}" v="88" dt="2020-05-28T17:54:30.145"/>
    <p1510:client id="{91BA57E2-22FA-4E7B-9D81-97DFD859389C}" v="6" dt="2020-05-28T18:19:23.006"/>
    <p1510:client id="{E0956432-3443-42B1-BEFF-E897CED17593}" v="79" dt="2020-05-28T16:02:22.8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981A7-1900-452C-BD94-9E5D3DBA6BC5}" type="datetimeFigureOut">
              <a:rPr lang="en-GB" smtClean="0"/>
              <a:t>13/10/2020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797D21-4CDB-492B-B8FE-9EE8EAD56698}" type="slidenum">
              <a:rPr lang="en-GB" smtClean="0"/>
              <a:t>‹#›</a:t>
            </a:fld>
            <a:endParaRPr lang="en-GB"/>
          </a:p>
        </p:txBody>
      </p:sp>
    </p:spTree>
    <p:extLst>
      <p:ext uri="{BB962C8B-B14F-4D97-AF65-F5344CB8AC3E}">
        <p14:creationId xmlns:p14="http://schemas.microsoft.com/office/powerpoint/2010/main" val="3556635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Suggestion 1 for PPT template – clear and simple, with a hint of brand colour</a:t>
            </a:r>
          </a:p>
        </p:txBody>
      </p:sp>
      <p:sp>
        <p:nvSpPr>
          <p:cNvPr id="4" name="Slide Number Placeholder 3"/>
          <p:cNvSpPr>
            <a:spLocks noGrp="1"/>
          </p:cNvSpPr>
          <p:nvPr>
            <p:ph type="sldNum" sz="quarter" idx="5"/>
          </p:nvPr>
        </p:nvSpPr>
        <p:spPr/>
        <p:txBody>
          <a:bodyPr/>
          <a:lstStyle/>
          <a:p>
            <a:fld id="{68797D21-4CDB-492B-B8FE-9EE8EAD56698}" type="slidenum">
              <a:rPr lang="en-GB" smtClean="0"/>
              <a:t>1</a:t>
            </a:fld>
            <a:endParaRPr lang="en-GB"/>
          </a:p>
        </p:txBody>
      </p:sp>
    </p:spTree>
    <p:extLst>
      <p:ext uri="{BB962C8B-B14F-4D97-AF65-F5344CB8AC3E}">
        <p14:creationId xmlns:p14="http://schemas.microsoft.com/office/powerpoint/2010/main" val="2390103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38657852-80C5-46AE-AD98-78F324F19213}"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DF235-9F77-4AA3-A5A7-C10710C0143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295723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8657852-80C5-46AE-AD98-78F324F19213}"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1459854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657852-80C5-46AE-AD98-78F324F19213}"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DF235-9F77-4AA3-A5A7-C10710C0143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3830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657852-80C5-46AE-AD98-78F324F19213}" type="datetimeFigureOut">
              <a:rPr lang="en-GB" smtClean="0"/>
              <a:t>13/10/2020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3307738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8657852-80C5-46AE-AD98-78F324F19213}" type="datetimeFigureOut">
              <a:rPr lang="en-GB" smtClean="0"/>
              <a:t>13/10/2020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988523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8657852-80C5-46AE-AD98-78F324F19213}" type="datetimeFigureOut">
              <a:rPr lang="en-GB" smtClean="0"/>
              <a:t>13/10/2020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3365781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8657852-80C5-46AE-AD98-78F324F19213}" type="datetimeFigureOut">
              <a:rPr lang="en-GB" smtClean="0"/>
              <a:t>13/10/2020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268346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8657852-80C5-46AE-AD98-78F324F19213}" type="datetimeFigureOut">
              <a:rPr lang="en-GB" smtClean="0"/>
              <a:t>13/10/2020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90DF235-9F77-4AA3-A5A7-C10710C01436}" type="slidenum">
              <a:rPr lang="en-GB" smtClean="0"/>
              <a:t>‹#›</a:t>
            </a:fld>
            <a:endParaRPr lang="en-GB"/>
          </a:p>
        </p:txBody>
      </p:sp>
    </p:spTree>
    <p:extLst>
      <p:ext uri="{BB962C8B-B14F-4D97-AF65-F5344CB8AC3E}">
        <p14:creationId xmlns:p14="http://schemas.microsoft.com/office/powerpoint/2010/main" val="2859934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657852-80C5-46AE-AD98-78F324F19213}" type="datetimeFigureOut">
              <a:rPr lang="en-GB" smtClean="0"/>
              <a:t>13/10/2020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372540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8657852-80C5-46AE-AD98-78F324F19213}"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373992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8657852-80C5-46AE-AD98-78F324F19213}" type="datetimeFigureOut">
              <a:rPr lang="en-GB" smtClean="0"/>
              <a:t>13/10/2020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DF235-9F77-4AA3-A5A7-C10710C01436}" type="slidenum">
              <a:rPr lang="en-GB" smtClean="0"/>
              <a:t>‹#›</a:t>
            </a:fld>
            <a:endParaRPr lang="en-GB"/>
          </a:p>
        </p:txBody>
      </p:sp>
    </p:spTree>
    <p:extLst>
      <p:ext uri="{BB962C8B-B14F-4D97-AF65-F5344CB8AC3E}">
        <p14:creationId xmlns:p14="http://schemas.microsoft.com/office/powerpoint/2010/main" val="240255317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8657852-80C5-46AE-AD98-78F324F19213}" type="datetimeFigureOut">
              <a:rPr lang="en-GB" smtClean="0"/>
              <a:t>13/10/2020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90DF235-9F77-4AA3-A5A7-C10710C0143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8720792"/>
      </p:ext>
    </p:extLst>
  </p:cSld>
  <p:clrMap bg1="lt1" tx1="dk1" bg2="lt2" tx2="dk2" accent1="accent1" accent2="accent2" accent3="accent3" accent4="accent4" accent5="accent5" accent6="accent6" hlink="hlink" folHlink="folHlink"/>
  <p:sldLayoutIdLst>
    <p:sldLayoutId id="2147484254" r:id="rId1"/>
    <p:sldLayoutId id="2147484255" r:id="rId2"/>
    <p:sldLayoutId id="2147484256" r:id="rId3"/>
    <p:sldLayoutId id="2147484257" r:id="rId4"/>
    <p:sldLayoutId id="2147484258" r:id="rId5"/>
    <p:sldLayoutId id="2147484259" r:id="rId6"/>
    <p:sldLayoutId id="2147484260" r:id="rId7"/>
    <p:sldLayoutId id="2147484261" r:id="rId8"/>
    <p:sldLayoutId id="2147484262" r:id="rId9"/>
    <p:sldLayoutId id="2147484263" r:id="rId10"/>
    <p:sldLayoutId id="214748426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just-the-word.com/" TargetMode="External"/><Relationship Id="rId2" Type="http://schemas.openxmlformats.org/officeDocument/2006/relationships/hyperlink" Target="https://www.oxfordlearnersdictionaries.com/" TargetMode="External"/><Relationship Id="rId1" Type="http://schemas.openxmlformats.org/officeDocument/2006/relationships/slideLayout" Target="../slideLayouts/slideLayout2.xml"/><Relationship Id="rId5" Type="http://schemas.openxmlformats.org/officeDocument/2006/relationships/hyperlink" Target="http://www.uefap.net/vocabulary/vocabulary-selecting/vocabulary-selecting-awl" TargetMode="External"/><Relationship Id="rId4" Type="http://schemas.openxmlformats.org/officeDocument/2006/relationships/hyperlink" Target="https://skell.sketchengine.co.uk/run.cgi/skell"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nglishvocabularyexercises.com/academic-word-lis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2DD87-C67C-4D53-B8AA-8AEDAC67D2F1}"/>
              </a:ext>
            </a:extLst>
          </p:cNvPr>
          <p:cNvSpPr>
            <a:spLocks noGrp="1"/>
          </p:cNvSpPr>
          <p:nvPr>
            <p:ph type="ctrTitle"/>
          </p:nvPr>
        </p:nvSpPr>
        <p:spPr>
          <a:xfrm>
            <a:off x="1066800" y="3215811"/>
            <a:ext cx="10058400" cy="1068204"/>
          </a:xfrm>
        </p:spPr>
        <p:txBody>
          <a:bodyPr>
            <a:normAutofit/>
          </a:bodyPr>
          <a:lstStyle/>
          <a:p>
            <a:r>
              <a:rPr lang="en-GB" sz="5400" b="1" dirty="0"/>
              <a:t>UWTSD Reading for detail</a:t>
            </a:r>
          </a:p>
        </p:txBody>
      </p:sp>
      <p:sp>
        <p:nvSpPr>
          <p:cNvPr id="3" name="Subtitle 2">
            <a:extLst>
              <a:ext uri="{FF2B5EF4-FFF2-40B4-BE49-F238E27FC236}">
                <a16:creationId xmlns:a16="http://schemas.microsoft.com/office/drawing/2014/main" id="{3DCCBBB7-1C51-4B5E-8A3B-46F10E972576}"/>
              </a:ext>
            </a:extLst>
          </p:cNvPr>
          <p:cNvSpPr>
            <a:spLocks noGrp="1"/>
          </p:cNvSpPr>
          <p:nvPr>
            <p:ph type="subTitle" idx="1"/>
          </p:nvPr>
        </p:nvSpPr>
        <p:spPr/>
        <p:txBody>
          <a:bodyPr vert="horz" lIns="91440" tIns="45720" rIns="91440" bIns="45720" rtlCol="0" anchor="t">
            <a:normAutofit/>
          </a:bodyPr>
          <a:lstStyle/>
          <a:p>
            <a:r>
              <a:rPr lang="en-GB" dirty="0"/>
              <a:t>Reading: introduction to timelines</a:t>
            </a:r>
          </a:p>
        </p:txBody>
      </p:sp>
    </p:spTree>
    <p:extLst>
      <p:ext uri="{BB962C8B-B14F-4D97-AF65-F5344CB8AC3E}">
        <p14:creationId xmlns:p14="http://schemas.microsoft.com/office/powerpoint/2010/main" val="3538859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a:solidFill>
                  <a:schemeClr val="tx1"/>
                </a:solidFill>
                <a:ea typeface="+mj-lt"/>
                <a:cs typeface="+mj-lt"/>
              </a:rPr>
              <a:t>Lesson aims</a:t>
            </a:r>
            <a:br>
              <a:rPr lang="en-GB" sz="2500">
                <a:solidFill>
                  <a:schemeClr val="tx1"/>
                </a:solidFill>
                <a:ea typeface="+mj-lt"/>
                <a:cs typeface="+mj-lt"/>
              </a:rPr>
            </a:br>
            <a:endParaRPr lang="en-GB" sz="2500">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4" name="TextBox 3">
            <a:extLst>
              <a:ext uri="{FF2B5EF4-FFF2-40B4-BE49-F238E27FC236}">
                <a16:creationId xmlns:a16="http://schemas.microsoft.com/office/drawing/2014/main" id="{589A8527-B6A8-4670-94EE-02AE4459B2C4}"/>
              </a:ext>
            </a:extLst>
          </p:cNvPr>
          <p:cNvSpPr txBox="1"/>
          <p:nvPr/>
        </p:nvSpPr>
        <p:spPr>
          <a:xfrm>
            <a:off x="1231187" y="1847636"/>
            <a:ext cx="10012165"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dirty="0">
                <a:ea typeface="+mn-lt"/>
                <a:cs typeface="+mn-lt"/>
              </a:rPr>
              <a:t>You will have a better understanding of what the Academic Word List is</a:t>
            </a:r>
            <a:endParaRPr lang="en-US" sz="2000" dirty="0"/>
          </a:p>
          <a:p>
            <a:pPr marL="285750" indent="-285750">
              <a:buFont typeface="Arial"/>
              <a:buChar char="•"/>
            </a:pPr>
            <a:endParaRPr lang="en-GB" sz="2800" dirty="0">
              <a:ea typeface="+mn-lt"/>
              <a:cs typeface="+mn-lt"/>
            </a:endParaRPr>
          </a:p>
          <a:p>
            <a:pPr marL="285750" indent="-285750">
              <a:buFont typeface="Arial"/>
              <a:buChar char="•"/>
            </a:pPr>
            <a:r>
              <a:rPr lang="en-GB" sz="2800" dirty="0">
                <a:ea typeface="+mn-lt"/>
                <a:cs typeface="+mn-lt"/>
              </a:rPr>
              <a:t>You will be better able to use vocabulary cards to record and revise academic vocabulary</a:t>
            </a:r>
            <a:endParaRPr lang="en-GB" sz="2800" dirty="0">
              <a:cs typeface="Calibri" panose="020F0502020204030204"/>
            </a:endParaRPr>
          </a:p>
          <a:p>
            <a:pPr marL="285750" indent="-285750">
              <a:buFont typeface="Arial"/>
              <a:buChar char="•"/>
            </a:pPr>
            <a:endParaRPr lang="en-GB" sz="2800" dirty="0">
              <a:ea typeface="+mn-lt"/>
              <a:cs typeface="+mn-lt"/>
            </a:endParaRPr>
          </a:p>
          <a:p>
            <a:pPr marL="285750" indent="-285750">
              <a:buFont typeface="Arial"/>
              <a:buChar char="•"/>
            </a:pPr>
            <a:r>
              <a:rPr lang="en-GB" sz="2800" dirty="0">
                <a:ea typeface="+mn-lt"/>
                <a:cs typeface="+mn-lt"/>
              </a:rPr>
              <a:t>You will be better able to organise dates in chronological order</a:t>
            </a:r>
          </a:p>
          <a:p>
            <a:pPr marL="285750" indent="-285750">
              <a:buFont typeface="Arial"/>
              <a:buChar char="•"/>
            </a:pPr>
            <a:endParaRPr lang="en-GB" sz="2400" dirty="0">
              <a:ea typeface="+mn-lt"/>
              <a:cs typeface="+mn-lt"/>
            </a:endParaRPr>
          </a:p>
          <a:p>
            <a:endParaRPr lang="en-GB" sz="2400" dirty="0">
              <a:ea typeface="+mn-lt"/>
              <a:cs typeface="+mn-lt"/>
            </a:endParaRPr>
          </a:p>
        </p:txBody>
      </p:sp>
    </p:spTree>
    <p:extLst>
      <p:ext uri="{BB962C8B-B14F-4D97-AF65-F5344CB8AC3E}">
        <p14:creationId xmlns:p14="http://schemas.microsoft.com/office/powerpoint/2010/main" val="2707727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a:ea typeface="+mj-lt"/>
                <a:cs typeface="+mj-lt"/>
              </a:rPr>
              <a:t>Learning vocabulary</a:t>
            </a:r>
            <a:br>
              <a:rPr lang="en-GB" sz="3600" b="1">
                <a:ea typeface="+mj-lt"/>
                <a:cs typeface="+mj-lt"/>
              </a:rPr>
            </a:br>
            <a:r>
              <a:rPr lang="en-GB" sz="2500" b="1">
                <a:solidFill>
                  <a:schemeClr val="tx1"/>
                </a:solidFill>
                <a:ea typeface="+mj-lt"/>
                <a:cs typeface="+mj-lt"/>
              </a:rPr>
              <a:t> </a:t>
            </a:r>
            <a:br>
              <a:rPr lang="en-GB" sz="3600" b="1">
                <a:ea typeface="+mj-lt"/>
                <a:cs typeface="+mj-lt"/>
              </a:rPr>
            </a:br>
            <a:r>
              <a:rPr lang="en-GB" sz="2500" b="1">
                <a:solidFill>
                  <a:schemeClr val="tx1"/>
                </a:solidFill>
                <a:ea typeface="+mj-lt"/>
                <a:cs typeface="+mj-lt"/>
              </a:rPr>
              <a:t>English vocabulary quiz</a:t>
            </a:r>
            <a:endParaRPr lang="en-GB" sz="1200" b="1">
              <a:solidFill>
                <a:schemeClr val="tx1"/>
              </a:solidFill>
              <a:cs typeface="Calibri Ligh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5" name="TextBox 4">
            <a:extLst>
              <a:ext uri="{FF2B5EF4-FFF2-40B4-BE49-F238E27FC236}">
                <a16:creationId xmlns:a16="http://schemas.microsoft.com/office/drawing/2014/main" id="{9CCC5BDF-2DBE-4E90-895D-4CB282ACA01B}"/>
              </a:ext>
            </a:extLst>
          </p:cNvPr>
          <p:cNvSpPr txBox="1"/>
          <p:nvPr/>
        </p:nvSpPr>
        <p:spPr>
          <a:xfrm>
            <a:off x="1231186" y="1965193"/>
            <a:ext cx="100121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1. How many words are there (at least) in the English language? </a:t>
            </a:r>
            <a:endParaRPr lang="en-US" sz="2000">
              <a:cs typeface="Calibri" panose="020F0502020204030204"/>
            </a:endParaRPr>
          </a:p>
          <a:p>
            <a:r>
              <a:rPr lang="en-GB" sz="2000">
                <a:ea typeface="+mn-lt"/>
                <a:cs typeface="+mn-lt"/>
              </a:rPr>
              <a:t>A 10,000        B 100,000            C 250,000              D 500,000</a:t>
            </a:r>
            <a:endParaRPr lang="en-GB">
              <a:cs typeface="Calibri" panose="020F0502020204030204"/>
            </a:endParaRPr>
          </a:p>
        </p:txBody>
      </p:sp>
      <p:sp>
        <p:nvSpPr>
          <p:cNvPr id="6" name="TextBox 5">
            <a:extLst>
              <a:ext uri="{FF2B5EF4-FFF2-40B4-BE49-F238E27FC236}">
                <a16:creationId xmlns:a16="http://schemas.microsoft.com/office/drawing/2014/main" id="{91D2E2E4-8CCE-43B4-9C8E-7E93EE53A14E}"/>
              </a:ext>
            </a:extLst>
          </p:cNvPr>
          <p:cNvSpPr txBox="1"/>
          <p:nvPr/>
        </p:nvSpPr>
        <p:spPr>
          <a:xfrm>
            <a:off x="1231185" y="2786100"/>
            <a:ext cx="100121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2. How many words does the average native English speaker use in his/her everyday speech? </a:t>
            </a:r>
            <a:endParaRPr lang="en-US"/>
          </a:p>
          <a:p>
            <a:r>
              <a:rPr lang="en-GB" sz="2000">
                <a:cs typeface="Calibri" panose="020F0502020204030204"/>
              </a:rPr>
              <a:t>A 2,500        B 5,000            C 7,500              D 10,000</a:t>
            </a:r>
            <a:endParaRPr lang="en-GB"/>
          </a:p>
        </p:txBody>
      </p:sp>
      <p:sp>
        <p:nvSpPr>
          <p:cNvPr id="8" name="TextBox 7">
            <a:extLst>
              <a:ext uri="{FF2B5EF4-FFF2-40B4-BE49-F238E27FC236}">
                <a16:creationId xmlns:a16="http://schemas.microsoft.com/office/drawing/2014/main" id="{70153109-9C7E-467F-A130-05011150B449}"/>
              </a:ext>
            </a:extLst>
          </p:cNvPr>
          <p:cNvSpPr txBox="1"/>
          <p:nvPr/>
        </p:nvSpPr>
        <p:spPr>
          <a:xfrm>
            <a:off x="1231184" y="3607008"/>
            <a:ext cx="100121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3. How many words make up 45% of everything written in English? </a:t>
            </a:r>
            <a:endParaRPr lang="en-US"/>
          </a:p>
          <a:p>
            <a:r>
              <a:rPr lang="en-GB" sz="2000">
                <a:cs typeface="Calibri" panose="020F0502020204030204"/>
              </a:rPr>
              <a:t>A 50        B 250          C 1,000             D 2,500</a:t>
            </a:r>
            <a:endParaRPr lang="en-GB"/>
          </a:p>
        </p:txBody>
      </p:sp>
      <p:sp>
        <p:nvSpPr>
          <p:cNvPr id="10" name="TextBox 9">
            <a:extLst>
              <a:ext uri="{FF2B5EF4-FFF2-40B4-BE49-F238E27FC236}">
                <a16:creationId xmlns:a16="http://schemas.microsoft.com/office/drawing/2014/main" id="{A7A57741-1A84-43B8-B5DD-20BDF200F864}"/>
              </a:ext>
            </a:extLst>
          </p:cNvPr>
          <p:cNvSpPr txBox="1"/>
          <p:nvPr/>
        </p:nvSpPr>
        <p:spPr>
          <a:xfrm>
            <a:off x="1231182" y="4424918"/>
            <a:ext cx="1058725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4. How many times must a student encounter a new word before it can be remembered adequately?</a:t>
            </a:r>
            <a:endParaRPr lang="en-US">
              <a:ea typeface="+mn-lt"/>
              <a:cs typeface="+mn-lt"/>
            </a:endParaRPr>
          </a:p>
          <a:p>
            <a:r>
              <a:rPr lang="en-GB" sz="2000">
                <a:cs typeface="Calibri" panose="020F0502020204030204"/>
              </a:rPr>
              <a:t>A 2+        B 4+          C 6+             D 8+</a:t>
            </a:r>
            <a:endParaRPr lang="en-GB"/>
          </a:p>
        </p:txBody>
      </p:sp>
      <p:sp>
        <p:nvSpPr>
          <p:cNvPr id="7" name="Rectangle: Rounded Corners 6">
            <a:extLst>
              <a:ext uri="{FF2B5EF4-FFF2-40B4-BE49-F238E27FC236}">
                <a16:creationId xmlns:a16="http://schemas.microsoft.com/office/drawing/2014/main" id="{D1CD6C16-BBAB-49ED-84CC-82E56690C448}"/>
              </a:ext>
            </a:extLst>
          </p:cNvPr>
          <p:cNvSpPr/>
          <p:nvPr/>
        </p:nvSpPr>
        <p:spPr>
          <a:xfrm>
            <a:off x="6120342" y="2320925"/>
            <a:ext cx="1365249" cy="30691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CA765E1D-E3F0-40C5-8E48-770C03AE89B2}"/>
              </a:ext>
            </a:extLst>
          </p:cNvPr>
          <p:cNvSpPr/>
          <p:nvPr/>
        </p:nvSpPr>
        <p:spPr>
          <a:xfrm>
            <a:off x="2363258" y="3125257"/>
            <a:ext cx="1365249" cy="30691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945C9361-713B-4AF1-B24A-A3B6193ECBD3}"/>
              </a:ext>
            </a:extLst>
          </p:cNvPr>
          <p:cNvSpPr/>
          <p:nvPr/>
        </p:nvSpPr>
        <p:spPr>
          <a:xfrm>
            <a:off x="3178175" y="3961341"/>
            <a:ext cx="1365249" cy="30691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93774C57-23B8-4D59-9FDF-A0AED2F42442}"/>
              </a:ext>
            </a:extLst>
          </p:cNvPr>
          <p:cNvSpPr/>
          <p:nvPr/>
        </p:nvSpPr>
        <p:spPr>
          <a:xfrm>
            <a:off x="2860675" y="4776258"/>
            <a:ext cx="1365249" cy="30691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746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ea typeface="+mj-lt"/>
                <a:cs typeface="+mj-lt"/>
              </a:rPr>
              <a:t>Learning Academic Vocabulary  </a:t>
            </a:r>
            <a:br>
              <a:rPr lang="en-GB" sz="3600" b="1" dirty="0">
                <a:ea typeface="+mj-lt"/>
                <a:cs typeface="+mj-lt"/>
              </a:rPr>
            </a:br>
            <a:r>
              <a:rPr lang="en-GB" sz="2500" b="1" dirty="0">
                <a:solidFill>
                  <a:schemeClr val="tx1"/>
                </a:solidFill>
                <a:ea typeface="+mj-lt"/>
                <a:cs typeface="+mj-lt"/>
              </a:rPr>
              <a:t> </a:t>
            </a:r>
            <a:br>
              <a:rPr lang="en-GB" sz="3600" b="1" dirty="0">
                <a:ea typeface="+mj-lt"/>
                <a:cs typeface="+mj-lt"/>
              </a:rPr>
            </a:br>
            <a:r>
              <a:rPr lang="en-GB" sz="3200" b="1" dirty="0">
                <a:solidFill>
                  <a:srgbClr val="FF0000"/>
                </a:solidFill>
                <a:ea typeface="+mj-lt"/>
                <a:cs typeface="+mj-lt"/>
              </a:rPr>
              <a:t>Learning new vocabulary</a:t>
            </a:r>
            <a:endParaRPr lang="en-GB" sz="1200" b="1" dirty="0">
              <a:solidFill>
                <a:srgbClr val="FF0000"/>
              </a:solidFill>
              <a:cs typeface="Calibri Ligh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5" name="TextBox 4">
            <a:extLst>
              <a:ext uri="{FF2B5EF4-FFF2-40B4-BE49-F238E27FC236}">
                <a16:creationId xmlns:a16="http://schemas.microsoft.com/office/drawing/2014/main" id="{9CCC5BDF-2DBE-4E90-895D-4CB282ACA01B}"/>
              </a:ext>
            </a:extLst>
          </p:cNvPr>
          <p:cNvSpPr txBox="1"/>
          <p:nvPr/>
        </p:nvSpPr>
        <p:spPr>
          <a:xfrm>
            <a:off x="1231186" y="1848776"/>
            <a:ext cx="100121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1. What do you do when you are reading a text in English and do not understand a word?</a:t>
            </a:r>
            <a:endParaRPr lang="en-US" sz="2000" dirty="0">
              <a:ea typeface="+mn-lt"/>
              <a:cs typeface="+mn-lt"/>
            </a:endParaRPr>
          </a:p>
        </p:txBody>
      </p:sp>
      <p:sp>
        <p:nvSpPr>
          <p:cNvPr id="6" name="TextBox 5">
            <a:extLst>
              <a:ext uri="{FF2B5EF4-FFF2-40B4-BE49-F238E27FC236}">
                <a16:creationId xmlns:a16="http://schemas.microsoft.com/office/drawing/2014/main" id="{91D2E2E4-8CCE-43B4-9C8E-7E93EE53A14E}"/>
              </a:ext>
            </a:extLst>
          </p:cNvPr>
          <p:cNvSpPr txBox="1"/>
          <p:nvPr/>
        </p:nvSpPr>
        <p:spPr>
          <a:xfrm>
            <a:off x="1237478" y="2462422"/>
            <a:ext cx="100121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2. How do you prefer to learn new words and phrases in English?</a:t>
            </a:r>
            <a:endParaRPr lang="en-US">
              <a:ea typeface="+mn-lt"/>
              <a:cs typeface="+mn-lt"/>
            </a:endParaRPr>
          </a:p>
        </p:txBody>
      </p:sp>
      <p:sp>
        <p:nvSpPr>
          <p:cNvPr id="11" name="TextBox 10">
            <a:extLst>
              <a:ext uri="{FF2B5EF4-FFF2-40B4-BE49-F238E27FC236}">
                <a16:creationId xmlns:a16="http://schemas.microsoft.com/office/drawing/2014/main" id="{CE4000BC-4270-4AF2-AA0A-F9A5EAE6E434}"/>
              </a:ext>
            </a:extLst>
          </p:cNvPr>
          <p:cNvSpPr txBox="1"/>
          <p:nvPr/>
        </p:nvSpPr>
        <p:spPr>
          <a:xfrm>
            <a:off x="1231184" y="3024979"/>
            <a:ext cx="100121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3. </a:t>
            </a:r>
            <a:r>
              <a:rPr lang="en-GB" sz="2000">
                <a:ea typeface="+mn-lt"/>
                <a:cs typeface="+mn-lt"/>
              </a:rPr>
              <a:t>What do you need to learn about a word before you can say you know it?</a:t>
            </a:r>
            <a:endParaRPr lang="en-GB" sz="2000">
              <a:cs typeface="Calibri"/>
            </a:endParaRPr>
          </a:p>
        </p:txBody>
      </p:sp>
      <p:sp>
        <p:nvSpPr>
          <p:cNvPr id="4" name="TextBox 3">
            <a:extLst>
              <a:ext uri="{FF2B5EF4-FFF2-40B4-BE49-F238E27FC236}">
                <a16:creationId xmlns:a16="http://schemas.microsoft.com/office/drawing/2014/main" id="{54C89A40-003C-48FB-954E-043467929327}"/>
              </a:ext>
            </a:extLst>
          </p:cNvPr>
          <p:cNvSpPr txBox="1"/>
          <p:nvPr/>
        </p:nvSpPr>
        <p:spPr>
          <a:xfrm>
            <a:off x="2571449" y="3611637"/>
            <a:ext cx="29367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meaning/ definition</a:t>
            </a:r>
          </a:p>
        </p:txBody>
      </p:sp>
      <p:sp>
        <p:nvSpPr>
          <p:cNvPr id="13" name="TextBox 12">
            <a:extLst>
              <a:ext uri="{FF2B5EF4-FFF2-40B4-BE49-F238E27FC236}">
                <a16:creationId xmlns:a16="http://schemas.microsoft.com/office/drawing/2014/main" id="{640FEB82-985A-40ED-8C9B-9995DDBC963F}"/>
              </a:ext>
            </a:extLst>
          </p:cNvPr>
          <p:cNvSpPr txBox="1"/>
          <p:nvPr/>
        </p:nvSpPr>
        <p:spPr>
          <a:xfrm>
            <a:off x="10082591" y="3539066"/>
            <a:ext cx="1727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word stress</a:t>
            </a:r>
          </a:p>
        </p:txBody>
      </p:sp>
      <p:sp>
        <p:nvSpPr>
          <p:cNvPr id="14" name="TextBox 13">
            <a:extLst>
              <a:ext uri="{FF2B5EF4-FFF2-40B4-BE49-F238E27FC236}">
                <a16:creationId xmlns:a16="http://schemas.microsoft.com/office/drawing/2014/main" id="{FCD4000A-B4E9-41C2-94BC-FE2CE8BF9E78}"/>
              </a:ext>
            </a:extLst>
          </p:cNvPr>
          <p:cNvSpPr txBox="1"/>
          <p:nvPr/>
        </p:nvSpPr>
        <p:spPr>
          <a:xfrm>
            <a:off x="7724018" y="3539065"/>
            <a:ext cx="20053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pronunciation</a:t>
            </a:r>
          </a:p>
        </p:txBody>
      </p:sp>
      <p:sp>
        <p:nvSpPr>
          <p:cNvPr id="15" name="TextBox 14">
            <a:extLst>
              <a:ext uri="{FF2B5EF4-FFF2-40B4-BE49-F238E27FC236}">
                <a16:creationId xmlns:a16="http://schemas.microsoft.com/office/drawing/2014/main" id="{84B78320-0073-4AF2-B73F-F809B36FBDF4}"/>
              </a:ext>
            </a:extLst>
          </p:cNvPr>
          <p:cNvSpPr txBox="1"/>
          <p:nvPr/>
        </p:nvSpPr>
        <p:spPr>
          <a:xfrm>
            <a:off x="1531257" y="4071256"/>
            <a:ext cx="12917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spelling</a:t>
            </a:r>
          </a:p>
        </p:txBody>
      </p:sp>
      <p:sp>
        <p:nvSpPr>
          <p:cNvPr id="16" name="TextBox 15">
            <a:extLst>
              <a:ext uri="{FF2B5EF4-FFF2-40B4-BE49-F238E27FC236}">
                <a16:creationId xmlns:a16="http://schemas.microsoft.com/office/drawing/2014/main" id="{0645823C-D208-44A7-BD48-CD1D8D5854B1}"/>
              </a:ext>
            </a:extLst>
          </p:cNvPr>
          <p:cNvSpPr txBox="1"/>
          <p:nvPr/>
        </p:nvSpPr>
        <p:spPr>
          <a:xfrm>
            <a:off x="4252685" y="4458303"/>
            <a:ext cx="12917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register</a:t>
            </a:r>
          </a:p>
        </p:txBody>
      </p:sp>
      <p:sp>
        <p:nvSpPr>
          <p:cNvPr id="17" name="TextBox 16">
            <a:extLst>
              <a:ext uri="{FF2B5EF4-FFF2-40B4-BE49-F238E27FC236}">
                <a16:creationId xmlns:a16="http://schemas.microsoft.com/office/drawing/2014/main" id="{FDFF5762-A162-4B6A-9240-6F5924676C58}"/>
              </a:ext>
            </a:extLst>
          </p:cNvPr>
          <p:cNvSpPr txBox="1"/>
          <p:nvPr/>
        </p:nvSpPr>
        <p:spPr>
          <a:xfrm>
            <a:off x="1422401" y="4772779"/>
            <a:ext cx="24287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frequency of use</a:t>
            </a:r>
          </a:p>
        </p:txBody>
      </p:sp>
      <p:sp>
        <p:nvSpPr>
          <p:cNvPr id="18" name="TextBox 17">
            <a:extLst>
              <a:ext uri="{FF2B5EF4-FFF2-40B4-BE49-F238E27FC236}">
                <a16:creationId xmlns:a16="http://schemas.microsoft.com/office/drawing/2014/main" id="{ABC3115D-621B-4EBD-A92D-7B0C61CB172D}"/>
              </a:ext>
            </a:extLst>
          </p:cNvPr>
          <p:cNvSpPr txBox="1"/>
          <p:nvPr/>
        </p:nvSpPr>
        <p:spPr>
          <a:xfrm>
            <a:off x="8413448" y="5075161"/>
            <a:ext cx="24650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sample sentences</a:t>
            </a:r>
          </a:p>
        </p:txBody>
      </p:sp>
      <p:sp>
        <p:nvSpPr>
          <p:cNvPr id="19" name="TextBox 18">
            <a:extLst>
              <a:ext uri="{FF2B5EF4-FFF2-40B4-BE49-F238E27FC236}">
                <a16:creationId xmlns:a16="http://schemas.microsoft.com/office/drawing/2014/main" id="{957F51FD-E42D-4F0B-AEF9-1AFE95C3FDFE}"/>
              </a:ext>
            </a:extLst>
          </p:cNvPr>
          <p:cNvSpPr txBox="1"/>
          <p:nvPr/>
        </p:nvSpPr>
        <p:spPr>
          <a:xfrm>
            <a:off x="4034971" y="5171923"/>
            <a:ext cx="30092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common collocations</a:t>
            </a:r>
            <a:endParaRPr lang="en-US"/>
          </a:p>
        </p:txBody>
      </p:sp>
      <p:sp>
        <p:nvSpPr>
          <p:cNvPr id="20" name="TextBox 19">
            <a:extLst>
              <a:ext uri="{FF2B5EF4-FFF2-40B4-BE49-F238E27FC236}">
                <a16:creationId xmlns:a16="http://schemas.microsoft.com/office/drawing/2014/main" id="{A38B7590-2648-4DFD-BD69-E7EFC6A79194}"/>
              </a:ext>
            </a:extLst>
          </p:cNvPr>
          <p:cNvSpPr txBox="1"/>
          <p:nvPr/>
        </p:nvSpPr>
        <p:spPr>
          <a:xfrm>
            <a:off x="1785257" y="5800875"/>
            <a:ext cx="29730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synonyms/antonyms</a:t>
            </a:r>
          </a:p>
        </p:txBody>
      </p:sp>
      <p:sp>
        <p:nvSpPr>
          <p:cNvPr id="21" name="TextBox 20">
            <a:extLst>
              <a:ext uri="{FF2B5EF4-FFF2-40B4-BE49-F238E27FC236}">
                <a16:creationId xmlns:a16="http://schemas.microsoft.com/office/drawing/2014/main" id="{9B6FD328-C3CB-4EBF-A961-BCDD9BEBDEB9}"/>
              </a:ext>
            </a:extLst>
          </p:cNvPr>
          <p:cNvSpPr txBox="1"/>
          <p:nvPr/>
        </p:nvSpPr>
        <p:spPr>
          <a:xfrm>
            <a:off x="7095067" y="5800875"/>
            <a:ext cx="3251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translation (be careful)</a:t>
            </a:r>
          </a:p>
        </p:txBody>
      </p:sp>
      <p:sp>
        <p:nvSpPr>
          <p:cNvPr id="23" name="TextBox 22">
            <a:extLst>
              <a:ext uri="{FF2B5EF4-FFF2-40B4-BE49-F238E27FC236}">
                <a16:creationId xmlns:a16="http://schemas.microsoft.com/office/drawing/2014/main" id="{AE8AB523-C774-4E50-B5F4-C2E730A9A655}"/>
              </a:ext>
            </a:extLst>
          </p:cNvPr>
          <p:cNvSpPr txBox="1"/>
          <p:nvPr/>
        </p:nvSpPr>
        <p:spPr>
          <a:xfrm>
            <a:off x="5154991" y="3993848"/>
            <a:ext cx="21626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part of speech </a:t>
            </a:r>
          </a:p>
        </p:txBody>
      </p:sp>
      <p:sp>
        <p:nvSpPr>
          <p:cNvPr id="25" name="TextBox 24">
            <a:extLst>
              <a:ext uri="{FF2B5EF4-FFF2-40B4-BE49-F238E27FC236}">
                <a16:creationId xmlns:a16="http://schemas.microsoft.com/office/drawing/2014/main" id="{F6F6D478-F894-4B96-863D-E954B3C2A0C4}"/>
              </a:ext>
            </a:extLst>
          </p:cNvPr>
          <p:cNvSpPr txBox="1"/>
          <p:nvPr/>
        </p:nvSpPr>
        <p:spPr>
          <a:xfrm>
            <a:off x="6243561" y="4610705"/>
            <a:ext cx="21626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 </a:t>
            </a:r>
            <a:r>
              <a:rPr lang="en-GB" sz="2400" b="1">
                <a:ea typeface="+mn-lt"/>
                <a:cs typeface="+mn-lt"/>
              </a:rPr>
              <a:t>word family</a:t>
            </a:r>
            <a:r>
              <a:rPr lang="en-GB" sz="2400" b="1">
                <a:cs typeface="Calibri"/>
              </a:rPr>
              <a:t> </a:t>
            </a:r>
          </a:p>
        </p:txBody>
      </p:sp>
      <p:sp>
        <p:nvSpPr>
          <p:cNvPr id="27" name="TextBox 26">
            <a:extLst>
              <a:ext uri="{FF2B5EF4-FFF2-40B4-BE49-F238E27FC236}">
                <a16:creationId xmlns:a16="http://schemas.microsoft.com/office/drawing/2014/main" id="{4C5C2E24-7FC7-4827-A0DA-D21E2771502A}"/>
              </a:ext>
            </a:extLst>
          </p:cNvPr>
          <p:cNvSpPr txBox="1"/>
          <p:nvPr/>
        </p:nvSpPr>
        <p:spPr>
          <a:xfrm>
            <a:off x="8173962" y="4230915"/>
            <a:ext cx="34447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grammatical information </a:t>
            </a:r>
          </a:p>
        </p:txBody>
      </p:sp>
    </p:spTree>
    <p:extLst>
      <p:ext uri="{BB962C8B-B14F-4D97-AF65-F5344CB8AC3E}">
        <p14:creationId xmlns:p14="http://schemas.microsoft.com/office/powerpoint/2010/main" val="144866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14" grpId="0"/>
      <p:bldP spid="15" grpId="0"/>
      <p:bldP spid="16" grpId="0"/>
      <p:bldP spid="17" grpId="0"/>
      <p:bldP spid="18" grpId="0"/>
      <p:bldP spid="19" grpId="0"/>
      <p:bldP spid="20" grpId="0"/>
      <p:bldP spid="21" grpId="0"/>
      <p:bldP spid="23" grpId="0"/>
      <p:bldP spid="25" grpId="0"/>
      <p:bldP spid="2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ea typeface="+mj-lt"/>
                <a:cs typeface="+mj-lt"/>
              </a:rPr>
              <a:t>Learning Academic Vocabulary </a:t>
            </a:r>
            <a:br>
              <a:rPr lang="en-GB" sz="3600" b="1" dirty="0">
                <a:ea typeface="+mj-lt"/>
                <a:cs typeface="+mj-lt"/>
              </a:rPr>
            </a:br>
            <a:r>
              <a:rPr lang="en-GB" sz="2500" b="1" dirty="0">
                <a:solidFill>
                  <a:schemeClr val="tx1"/>
                </a:solidFill>
                <a:ea typeface="+mj-lt"/>
                <a:cs typeface="+mj-lt"/>
              </a:rPr>
              <a:t> </a:t>
            </a:r>
            <a:br>
              <a:rPr lang="en-GB" sz="3600" b="1" dirty="0">
                <a:ea typeface="+mj-lt"/>
                <a:cs typeface="+mj-lt"/>
              </a:rPr>
            </a:br>
            <a:endParaRPr lang="en-GB" sz="1200" b="1" dirty="0">
              <a:solidFill>
                <a:schemeClr val="tx1"/>
              </a:solidFill>
              <a:cs typeface="Calibri Ligh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8" name="TextBox 7">
            <a:extLst>
              <a:ext uri="{FF2B5EF4-FFF2-40B4-BE49-F238E27FC236}">
                <a16:creationId xmlns:a16="http://schemas.microsoft.com/office/drawing/2014/main" id="{69DDCCC8-2F18-4E78-BF77-EFE62F33E019}"/>
              </a:ext>
            </a:extLst>
          </p:cNvPr>
          <p:cNvSpPr txBox="1"/>
          <p:nvPr/>
        </p:nvSpPr>
        <p:spPr>
          <a:xfrm>
            <a:off x="1111646" y="1318636"/>
            <a:ext cx="10048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The following resources will help you learn the different features of new words</a:t>
            </a:r>
          </a:p>
        </p:txBody>
      </p:sp>
      <p:sp>
        <p:nvSpPr>
          <p:cNvPr id="9" name="TextBox 8">
            <a:extLst>
              <a:ext uri="{FF2B5EF4-FFF2-40B4-BE49-F238E27FC236}">
                <a16:creationId xmlns:a16="http://schemas.microsoft.com/office/drawing/2014/main" id="{719EF48F-34E2-433E-83DB-6F7F12FE4625}"/>
              </a:ext>
            </a:extLst>
          </p:cNvPr>
          <p:cNvSpPr txBox="1"/>
          <p:nvPr/>
        </p:nvSpPr>
        <p:spPr>
          <a:xfrm>
            <a:off x="1148222" y="2368958"/>
            <a:ext cx="64643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Monolingual dictionaries</a:t>
            </a:r>
          </a:p>
          <a:p>
            <a:r>
              <a:rPr lang="en-GB" sz="2000" b="1" dirty="0">
                <a:cs typeface="Calibri"/>
              </a:rPr>
              <a:t>e.g. </a:t>
            </a:r>
            <a:r>
              <a:rPr lang="en-GB" sz="2000" dirty="0">
                <a:solidFill>
                  <a:srgbClr val="FF0000"/>
                </a:solidFill>
                <a:ea typeface="+mn-lt"/>
                <a:cs typeface="+mn-lt"/>
                <a:hlinkClick r:id="rId2">
                  <a:extLst>
                    <a:ext uri="{A12FA001-AC4F-418D-AE19-62706E023703}">
                      <ahyp:hlinkClr xmlns:ahyp="http://schemas.microsoft.com/office/drawing/2018/hyperlinkcolor" val="tx"/>
                    </a:ext>
                  </a:extLst>
                </a:hlinkClick>
              </a:rPr>
              <a:t>https://www.oxfordlearnersdictionaries.com/</a:t>
            </a:r>
            <a:r>
              <a:rPr lang="en-GB" sz="2400" dirty="0">
                <a:solidFill>
                  <a:srgbClr val="FF0000"/>
                </a:solidFill>
                <a:ea typeface="+mn-lt"/>
                <a:cs typeface="+mn-lt"/>
              </a:rPr>
              <a:t> </a:t>
            </a:r>
          </a:p>
        </p:txBody>
      </p:sp>
      <p:sp>
        <p:nvSpPr>
          <p:cNvPr id="10" name="TextBox 9">
            <a:extLst>
              <a:ext uri="{FF2B5EF4-FFF2-40B4-BE49-F238E27FC236}">
                <a16:creationId xmlns:a16="http://schemas.microsoft.com/office/drawing/2014/main" id="{2F342A31-3D19-4244-AAE7-A3570A82B5E9}"/>
              </a:ext>
            </a:extLst>
          </p:cNvPr>
          <p:cNvSpPr txBox="1"/>
          <p:nvPr/>
        </p:nvSpPr>
        <p:spPr>
          <a:xfrm>
            <a:off x="1142734" y="3385831"/>
            <a:ext cx="435846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n-lt"/>
                <a:cs typeface="+mn-lt"/>
              </a:rPr>
              <a:t>Collocation tools</a:t>
            </a:r>
            <a:endParaRPr lang="en-US" dirty="0">
              <a:ea typeface="+mn-lt"/>
              <a:cs typeface="+mn-lt"/>
            </a:endParaRPr>
          </a:p>
          <a:p>
            <a:r>
              <a:rPr lang="en-US" sz="2000" dirty="0">
                <a:cs typeface="Calibri"/>
              </a:rPr>
              <a:t>e.g. </a:t>
            </a:r>
            <a:r>
              <a:rPr lang="en-US" sz="2000" dirty="0">
                <a:solidFill>
                  <a:srgbClr val="FF0000"/>
                </a:solidFill>
                <a:ea typeface="+mn-lt"/>
                <a:cs typeface="+mn-lt"/>
                <a:hlinkClick r:id="rId3">
                  <a:extLst>
                    <a:ext uri="{A12FA001-AC4F-418D-AE19-62706E023703}">
                      <ahyp:hlinkClr xmlns:ahyp="http://schemas.microsoft.com/office/drawing/2018/hyperlinkcolor" val="tx"/>
                    </a:ext>
                  </a:extLst>
                </a:hlinkClick>
              </a:rPr>
              <a:t>www.just-the-word.com</a:t>
            </a:r>
            <a:r>
              <a:rPr lang="en-US" sz="2000" dirty="0">
                <a:solidFill>
                  <a:srgbClr val="FF0000"/>
                </a:solidFill>
                <a:ea typeface="+mn-lt"/>
                <a:cs typeface="+mn-lt"/>
              </a:rPr>
              <a:t> </a:t>
            </a:r>
          </a:p>
        </p:txBody>
      </p:sp>
      <p:sp>
        <p:nvSpPr>
          <p:cNvPr id="12" name="TextBox 11">
            <a:extLst>
              <a:ext uri="{FF2B5EF4-FFF2-40B4-BE49-F238E27FC236}">
                <a16:creationId xmlns:a16="http://schemas.microsoft.com/office/drawing/2014/main" id="{E9ABED44-A92B-414E-A3BF-989D55AAD05D}"/>
              </a:ext>
            </a:extLst>
          </p:cNvPr>
          <p:cNvSpPr txBox="1"/>
          <p:nvPr/>
        </p:nvSpPr>
        <p:spPr>
          <a:xfrm>
            <a:off x="1142733" y="4222593"/>
            <a:ext cx="617340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n-lt"/>
                <a:cs typeface="+mn-lt"/>
              </a:rPr>
              <a:t>Example sentences</a:t>
            </a:r>
            <a:r>
              <a:rPr lang="en-GB" sz="2400" dirty="0">
                <a:ea typeface="+mn-lt"/>
                <a:cs typeface="+mn-lt"/>
              </a:rPr>
              <a:t> </a:t>
            </a:r>
          </a:p>
          <a:p>
            <a:r>
              <a:rPr lang="en-GB" sz="2000" dirty="0">
                <a:solidFill>
                  <a:srgbClr val="FF0000"/>
                </a:solidFill>
                <a:ea typeface="+mn-lt"/>
                <a:cs typeface="+mn-lt"/>
                <a:hlinkClick r:id="rId4">
                  <a:extLst>
                    <a:ext uri="{A12FA001-AC4F-418D-AE19-62706E023703}">
                      <ahyp:hlinkClr xmlns:ahyp="http://schemas.microsoft.com/office/drawing/2018/hyperlinkcolor" val="tx"/>
                    </a:ext>
                  </a:extLst>
                </a:hlinkClick>
              </a:rPr>
              <a:t>https://skell.sketchengine.co.uk/run.cgi/skell</a:t>
            </a:r>
            <a:r>
              <a:rPr lang="en-GB" sz="2400" dirty="0">
                <a:solidFill>
                  <a:srgbClr val="FF0000"/>
                </a:solidFill>
                <a:ea typeface="+mn-lt"/>
                <a:cs typeface="+mn-lt"/>
              </a:rPr>
              <a:t> </a:t>
            </a:r>
            <a:endParaRPr lang="en-GB" dirty="0">
              <a:solidFill>
                <a:srgbClr val="FF0000"/>
              </a:solidFill>
            </a:endParaRPr>
          </a:p>
        </p:txBody>
      </p:sp>
      <p:sp>
        <p:nvSpPr>
          <p:cNvPr id="30" name="TextBox 29">
            <a:extLst>
              <a:ext uri="{FF2B5EF4-FFF2-40B4-BE49-F238E27FC236}">
                <a16:creationId xmlns:a16="http://schemas.microsoft.com/office/drawing/2014/main" id="{D0C64DFE-109C-40C3-901C-0E48E5F5B698}"/>
              </a:ext>
            </a:extLst>
          </p:cNvPr>
          <p:cNvSpPr txBox="1"/>
          <p:nvPr/>
        </p:nvSpPr>
        <p:spPr>
          <a:xfrm>
            <a:off x="1142733" y="5185090"/>
            <a:ext cx="1110562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AWL Word families</a:t>
            </a:r>
          </a:p>
          <a:p>
            <a:r>
              <a:rPr lang="en-GB" sz="2000" dirty="0">
                <a:solidFill>
                  <a:srgbClr val="FF0000"/>
                </a:solidFill>
                <a:ea typeface="+mn-lt"/>
                <a:cs typeface="+mn-lt"/>
                <a:hlinkClick r:id="rId5">
                  <a:extLst>
                    <a:ext uri="{A12FA001-AC4F-418D-AE19-62706E023703}">
                      <ahyp:hlinkClr xmlns:ahyp="http://schemas.microsoft.com/office/drawing/2018/hyperlinkcolor" val="tx"/>
                    </a:ext>
                  </a:extLst>
                </a:hlinkClick>
              </a:rPr>
              <a:t>http://www.uefap.net/vocabulary/vocabulary-selecting/vocabulary-selecting-awl</a:t>
            </a:r>
            <a:r>
              <a:rPr lang="en-GB" sz="2400" dirty="0">
                <a:solidFill>
                  <a:srgbClr val="FF0000"/>
                </a:solidFill>
                <a:ea typeface="+mn-lt"/>
                <a:cs typeface="+mn-lt"/>
              </a:rPr>
              <a:t> </a:t>
            </a:r>
            <a:endParaRPr lang="en-GB" sz="2400" b="1" dirty="0">
              <a:solidFill>
                <a:srgbClr val="FF0000"/>
              </a:solidFill>
              <a:cs typeface="Calibri"/>
            </a:endParaRPr>
          </a:p>
        </p:txBody>
      </p:sp>
    </p:spTree>
    <p:extLst>
      <p:ext uri="{BB962C8B-B14F-4D97-AF65-F5344CB8AC3E}">
        <p14:creationId xmlns:p14="http://schemas.microsoft.com/office/powerpoint/2010/main" val="663884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3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solidFill>
                  <a:schemeClr val="tx1"/>
                </a:solidFill>
                <a:ea typeface="+mj-lt"/>
                <a:cs typeface="+mj-lt"/>
              </a:rPr>
              <a:t>Learning Academic Vocabulary </a:t>
            </a:r>
            <a:br>
              <a:rPr lang="en-GB" sz="3600" b="1" dirty="0">
                <a:ea typeface="+mj-lt"/>
                <a:cs typeface="+mj-lt"/>
              </a:rPr>
            </a:br>
            <a:r>
              <a:rPr lang="en-GB" sz="2500" b="1" dirty="0">
                <a:solidFill>
                  <a:schemeClr val="tx1"/>
                </a:solidFill>
                <a:ea typeface="+mj-lt"/>
                <a:cs typeface="+mj-lt"/>
              </a:rPr>
              <a:t> </a:t>
            </a:r>
            <a:br>
              <a:rPr lang="en-GB" sz="3600" b="1" dirty="0">
                <a:ea typeface="+mj-lt"/>
                <a:cs typeface="+mj-lt"/>
              </a:rPr>
            </a:br>
            <a:r>
              <a:rPr lang="en-GB" sz="2500" b="1" dirty="0" err="1">
                <a:solidFill>
                  <a:srgbClr val="FF0000"/>
                </a:solidFill>
                <a:ea typeface="+mj-lt"/>
                <a:cs typeface="+mj-lt"/>
              </a:rPr>
              <a:t>Vocabulary</a:t>
            </a:r>
            <a:r>
              <a:rPr lang="en-GB" sz="2500" b="1" dirty="0">
                <a:solidFill>
                  <a:srgbClr val="FF0000"/>
                </a:solidFill>
                <a:ea typeface="+mj-lt"/>
                <a:cs typeface="+mj-lt"/>
              </a:rPr>
              <a:t> cards – use these for remembering new words</a:t>
            </a:r>
            <a:endParaRPr lang="en-GB" sz="1200" b="1" dirty="0">
              <a:solidFill>
                <a:srgbClr val="FF0000"/>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7" name="TextBox 6">
            <a:extLst>
              <a:ext uri="{FF2B5EF4-FFF2-40B4-BE49-F238E27FC236}">
                <a16:creationId xmlns:a16="http://schemas.microsoft.com/office/drawing/2014/main" id="{57DE8D0D-48A3-4F74-87E5-80067A840DEC}"/>
              </a:ext>
            </a:extLst>
          </p:cNvPr>
          <p:cNvSpPr txBox="1"/>
          <p:nvPr/>
        </p:nvSpPr>
        <p:spPr>
          <a:xfrm>
            <a:off x="1073946" y="1847634"/>
            <a:ext cx="100121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panose="020F0502020204030204"/>
              </a:rPr>
              <a:t>These are useful to help you record and revise academic vocabulary</a:t>
            </a:r>
            <a:endParaRPr lang="en-US"/>
          </a:p>
        </p:txBody>
      </p:sp>
      <p:graphicFrame>
        <p:nvGraphicFramePr>
          <p:cNvPr id="9" name="Table 8">
            <a:extLst>
              <a:ext uri="{FF2B5EF4-FFF2-40B4-BE49-F238E27FC236}">
                <a16:creationId xmlns:a16="http://schemas.microsoft.com/office/drawing/2014/main" id="{D843F20C-CB74-4B8E-8BF2-045455706A2A}"/>
              </a:ext>
            </a:extLst>
          </p:cNvPr>
          <p:cNvGraphicFramePr>
            <a:graphicFrameLocks noGrp="1"/>
          </p:cNvGraphicFramePr>
          <p:nvPr>
            <p:extLst>
              <p:ext uri="{D42A27DB-BD31-4B8C-83A1-F6EECF244321}">
                <p14:modId xmlns:p14="http://schemas.microsoft.com/office/powerpoint/2010/main" val="1498743905"/>
              </p:ext>
            </p:extLst>
          </p:nvPr>
        </p:nvGraphicFramePr>
        <p:xfrm>
          <a:off x="1177636" y="2410692"/>
          <a:ext cx="9935967" cy="3361666"/>
        </p:xfrm>
        <a:graphic>
          <a:graphicData uri="http://schemas.openxmlformats.org/drawingml/2006/table">
            <a:tbl>
              <a:tblPr firstRow="1" lastRow="1" bandRow="1" bandCol="1">
                <a:tableStyleId>{5940675A-B579-460E-94D1-54222C63F5DA}</a:tableStyleId>
              </a:tblPr>
              <a:tblGrid>
                <a:gridCol w="3397826">
                  <a:extLst>
                    <a:ext uri="{9D8B030D-6E8A-4147-A177-3AD203B41FA5}">
                      <a16:colId xmlns:a16="http://schemas.microsoft.com/office/drawing/2014/main" val="789034317"/>
                    </a:ext>
                  </a:extLst>
                </a:gridCol>
                <a:gridCol w="1730086">
                  <a:extLst>
                    <a:ext uri="{9D8B030D-6E8A-4147-A177-3AD203B41FA5}">
                      <a16:colId xmlns:a16="http://schemas.microsoft.com/office/drawing/2014/main" val="1207246334"/>
                    </a:ext>
                  </a:extLst>
                </a:gridCol>
                <a:gridCol w="4808055">
                  <a:extLst>
                    <a:ext uri="{9D8B030D-6E8A-4147-A177-3AD203B41FA5}">
                      <a16:colId xmlns:a16="http://schemas.microsoft.com/office/drawing/2014/main" val="1664899625"/>
                    </a:ext>
                  </a:extLst>
                </a:gridCol>
              </a:tblGrid>
              <a:tr h="500478">
                <a:tc>
                  <a:txBody>
                    <a:bodyPr/>
                    <a:lstStyle/>
                    <a:p>
                      <a:pPr algn="l"/>
                      <a:r>
                        <a:rPr lang="en-GB" b="1" dirty="0">
                          <a:effectLst/>
                        </a:rPr>
                        <a:t>Word: </a:t>
                      </a:r>
                      <a:endParaRPr lang="en-US" dirty="0"/>
                    </a:p>
                    <a:p>
                      <a:pPr lvl="0" algn="l">
                        <a:buNone/>
                      </a:pPr>
                      <a:r>
                        <a:rPr lang="en-GB" dirty="0">
                          <a:effectLst/>
                        </a:rPr>
                        <a:t>(inc. Word stress)</a:t>
                      </a:r>
                    </a:p>
                  </a:txBody>
                  <a:tcPr marL="68580" marR="68580" marT="0" marB="0"/>
                </a:tc>
                <a:tc gridSpan="2">
                  <a:txBody>
                    <a:bodyPr/>
                    <a:lstStyle/>
                    <a:p>
                      <a:pPr algn="l"/>
                      <a:r>
                        <a:rPr lang="en-GB" b="1">
                          <a:effectLst/>
                        </a:rPr>
                        <a:t>Definition : </a:t>
                      </a:r>
                      <a:endParaRPr lang="en-US"/>
                    </a:p>
                  </a:txBody>
                  <a:tcPr marL="68580" marR="68580" marT="0" marB="0"/>
                </a:tc>
                <a:tc hMerge="1">
                  <a:txBody>
                    <a:bodyPr/>
                    <a:lstStyle/>
                    <a:p>
                      <a:pPr algn="l"/>
                      <a:endParaRPr lang="en-GB">
                        <a:effectLst/>
                      </a:endParaRPr>
                    </a:p>
                  </a:txBody>
                  <a:tcPr marL="68580" marR="68580" marT="0" marB="0"/>
                </a:tc>
                <a:extLst>
                  <a:ext uri="{0D108BD9-81ED-4DB2-BD59-A6C34878D82A}">
                    <a16:rowId xmlns:a16="http://schemas.microsoft.com/office/drawing/2014/main" val="3591113066"/>
                  </a:ext>
                </a:extLst>
              </a:tr>
              <a:tr h="1511877">
                <a:tc>
                  <a:txBody>
                    <a:bodyPr/>
                    <a:lstStyle/>
                    <a:p>
                      <a:pPr algn="l"/>
                      <a:r>
                        <a:rPr lang="en-GB" b="1">
                          <a:effectLst/>
                        </a:rPr>
                        <a:t>Word family</a:t>
                      </a:r>
                      <a:r>
                        <a:rPr lang="en-GB">
                          <a:effectLst/>
                        </a:rPr>
                        <a:t>:</a:t>
                      </a:r>
                      <a:endParaRPr lang="en-US"/>
                    </a:p>
                    <a:p>
                      <a:pPr algn="l"/>
                      <a:r>
                        <a:rPr lang="en-GB">
                          <a:effectLst/>
                        </a:rPr>
                        <a:t>Noun: ………………...................</a:t>
                      </a:r>
                    </a:p>
                    <a:p>
                      <a:pPr algn="l"/>
                      <a:r>
                        <a:rPr lang="en-GB">
                          <a:effectLst/>
                        </a:rPr>
                        <a:t>Verb: ……………………........…….</a:t>
                      </a:r>
                    </a:p>
                    <a:p>
                      <a:pPr algn="l"/>
                      <a:r>
                        <a:rPr lang="en-GB">
                          <a:effectLst/>
                        </a:rPr>
                        <a:t>Adjective: …………………….......</a:t>
                      </a:r>
                    </a:p>
                    <a:p>
                      <a:pPr algn="l"/>
                      <a:r>
                        <a:rPr lang="en-GB">
                          <a:effectLst/>
                        </a:rPr>
                        <a:t>Adverb: ………………………........</a:t>
                      </a:r>
                    </a:p>
                  </a:txBody>
                  <a:tcPr marL="68580" marR="68580" marT="0" marB="0"/>
                </a:tc>
                <a:tc>
                  <a:txBody>
                    <a:bodyPr/>
                    <a:lstStyle/>
                    <a:p>
                      <a:pPr marL="228600" algn="l"/>
                      <a:r>
                        <a:rPr lang="en-GB" b="1">
                          <a:effectLst/>
                        </a:rPr>
                        <a:t>Synonyms:</a:t>
                      </a:r>
                      <a:endParaRPr lang="en-US" b="1"/>
                    </a:p>
                    <a:p>
                      <a:pPr marL="342900" lvl="0" indent="-342900" algn="l"/>
                      <a:r>
                        <a:rPr lang="en-GB">
                          <a:effectLst/>
                        </a:rPr>
                        <a:t>·</a:t>
                      </a:r>
                      <a:r>
                        <a:rPr lang="en-GB" sz="700">
                          <a:effectLst/>
                        </a:rPr>
                        <a:t>       </a:t>
                      </a:r>
                      <a:r>
                        <a:rPr lang="en-GB">
                          <a:effectLst/>
                        </a:rPr>
                        <a:t> </a:t>
                      </a:r>
                    </a:p>
                    <a:p>
                      <a:pPr marL="342900" lvl="0" indent="-342900" algn="l"/>
                      <a:r>
                        <a:rPr lang="en-GB">
                          <a:effectLst/>
                        </a:rPr>
                        <a:t>·</a:t>
                      </a:r>
                      <a:r>
                        <a:rPr lang="en-GB" sz="700">
                          <a:effectLst/>
                        </a:rPr>
                        <a:t>       </a:t>
                      </a:r>
                      <a:r>
                        <a:rPr lang="en-GB">
                          <a:effectLst/>
                        </a:rPr>
                        <a:t> </a:t>
                      </a:r>
                    </a:p>
                    <a:p>
                      <a:pPr marL="342900" lvl="0" indent="-342900" algn="l"/>
                      <a:r>
                        <a:rPr lang="en-GB">
                          <a:effectLst/>
                        </a:rPr>
                        <a:t>·</a:t>
                      </a:r>
                      <a:r>
                        <a:rPr lang="en-GB" sz="700">
                          <a:effectLst/>
                        </a:rPr>
                        <a:t>       </a:t>
                      </a:r>
                      <a:r>
                        <a:rPr lang="en-GB">
                          <a:effectLst/>
                        </a:rPr>
                        <a:t> </a:t>
                      </a:r>
                    </a:p>
                    <a:p>
                      <a:pPr marL="342900" lvl="0" indent="-342900" algn="l">
                        <a:tabLst>
                          <a:tab pos="342900" algn="l"/>
                        </a:tabLst>
                      </a:pPr>
                      <a:r>
                        <a:rPr lang="en-GB">
                          <a:effectLst/>
                        </a:rPr>
                        <a:t>·</a:t>
                      </a:r>
                      <a:r>
                        <a:rPr lang="en-GB" sz="700">
                          <a:effectLst/>
                        </a:rPr>
                        <a:t>       </a:t>
                      </a:r>
                      <a:r>
                        <a:rPr lang="en-GB">
                          <a:effectLst/>
                        </a:rPr>
                        <a:t> </a:t>
                      </a:r>
                    </a:p>
                  </a:txBody>
                  <a:tcPr marL="68580" marR="68580" marT="0" marB="0"/>
                </a:tc>
                <a:tc>
                  <a:txBody>
                    <a:bodyPr/>
                    <a:lstStyle/>
                    <a:p>
                      <a:pPr marL="342900" lvl="0" indent="-342900" algn="l">
                        <a:buNone/>
                        <a:tabLst>
                          <a:tab pos="342900" algn="l"/>
                        </a:tabLst>
                      </a:pPr>
                      <a:r>
                        <a:rPr lang="en-GB" b="1">
                          <a:effectLst/>
                        </a:rPr>
                        <a:t>Collocations</a:t>
                      </a:r>
                    </a:p>
                    <a:p>
                      <a:pPr marL="342900" lvl="0" indent="-342900" algn="l">
                        <a:buNone/>
                      </a:pPr>
                      <a:r>
                        <a:rPr lang="en-GB" sz="1800" b="0" i="0" u="none" strike="noStrike" noProof="0">
                          <a:effectLst/>
                          <a:latin typeface="Calibri"/>
                        </a:rPr>
                        <a:t>·        </a:t>
                      </a:r>
                      <a:endParaRPr lang="en-US" sz="1800" b="0" i="0" u="none" strike="noStrike" noProof="0">
                        <a:effectLst/>
                        <a:latin typeface="Calibri"/>
                      </a:endParaRPr>
                    </a:p>
                    <a:p>
                      <a:pPr marL="342900" lvl="0" indent="-342900" algn="l">
                        <a:buNone/>
                      </a:pPr>
                      <a:r>
                        <a:rPr lang="en-GB" sz="1800" b="0" i="0" u="none" strike="noStrike" noProof="0">
                          <a:effectLst/>
                          <a:latin typeface="Calibri"/>
                        </a:rPr>
                        <a:t>·        </a:t>
                      </a:r>
                      <a:endParaRPr lang="en-US" sz="1800" b="0" i="0" u="none" strike="noStrike" noProof="0">
                        <a:effectLst/>
                        <a:latin typeface="Calibri"/>
                      </a:endParaRPr>
                    </a:p>
                    <a:p>
                      <a:pPr marL="342900" lvl="0" indent="-342900" algn="l">
                        <a:buNone/>
                      </a:pPr>
                      <a:r>
                        <a:rPr lang="en-GB" sz="1800" b="0" i="0" u="none" strike="noStrike" noProof="0">
                          <a:effectLst/>
                          <a:latin typeface="Calibri"/>
                        </a:rPr>
                        <a:t>·      </a:t>
                      </a:r>
                      <a:endParaRPr lang="en-US" sz="1800" b="0" i="0" u="none" strike="noStrike" noProof="0">
                        <a:effectLst/>
                        <a:latin typeface="Calibri"/>
                      </a:endParaRPr>
                    </a:p>
                    <a:p>
                      <a:pPr marL="0" lvl="0" indent="0" algn="l">
                        <a:buNone/>
                      </a:pPr>
                      <a:r>
                        <a:rPr lang="en-US" sz="1800" b="0" i="0" u="none" strike="noStrike" noProof="0">
                          <a:effectLst/>
                        </a:rPr>
                        <a:t>·     </a:t>
                      </a:r>
                      <a:endParaRPr lang="en-US"/>
                    </a:p>
                  </a:txBody>
                  <a:tcPr marL="68580" marR="68580" marT="0" marB="0"/>
                </a:tc>
                <a:extLst>
                  <a:ext uri="{0D108BD9-81ED-4DB2-BD59-A6C34878D82A}">
                    <a16:rowId xmlns:a16="http://schemas.microsoft.com/office/drawing/2014/main" val="1344982237"/>
                  </a:ext>
                </a:extLst>
              </a:tr>
              <a:tr h="1301149">
                <a:tc gridSpan="3">
                  <a:txBody>
                    <a:bodyPr/>
                    <a:lstStyle/>
                    <a:p>
                      <a:pPr algn="l"/>
                      <a:r>
                        <a:rPr lang="en-GB" b="1" dirty="0">
                          <a:effectLst/>
                        </a:rPr>
                        <a:t>Example sentences:</a:t>
                      </a:r>
                      <a:endParaRPr lang="en-US" b="1" dirty="0"/>
                    </a:p>
                    <a:p>
                      <a:pPr marL="228600" algn="l"/>
                      <a:r>
                        <a:rPr lang="en-GB" dirty="0">
                          <a:effectLst/>
                        </a:rPr>
                        <a:t>1__________________________________________________________________</a:t>
                      </a:r>
                    </a:p>
                    <a:p>
                      <a:pPr marL="228600" algn="l"/>
                      <a:endParaRPr lang="en-GB" dirty="0">
                        <a:effectLst/>
                      </a:endParaRPr>
                    </a:p>
                    <a:p>
                      <a:pPr marL="228600" algn="l"/>
                      <a:r>
                        <a:rPr lang="en-GB" dirty="0">
                          <a:effectLst/>
                        </a:rPr>
                        <a:t>2__________________________________________________________________</a:t>
                      </a:r>
                    </a:p>
                  </a:txBody>
                  <a:tcPr marL="68580" marR="68580" marT="0" marB="0"/>
                </a:tc>
                <a:tc hMerge="1">
                  <a:txBody>
                    <a:bodyPr/>
                    <a:lstStyle/>
                    <a:p>
                      <a:endParaRPr lang="en-GB"/>
                    </a:p>
                  </a:txBody>
                  <a:tcPr/>
                </a:tc>
                <a:tc hMerge="1">
                  <a:txBody>
                    <a:bodyPr/>
                    <a:lstStyle/>
                    <a:p>
                      <a:pPr marL="228600" algn="l"/>
                      <a:endParaRPr lang="en-GB">
                        <a:effectLst/>
                      </a:endParaRPr>
                    </a:p>
                  </a:txBody>
                  <a:tcPr marL="68580" marR="68580" marT="0" marB="0"/>
                </a:tc>
                <a:extLst>
                  <a:ext uri="{0D108BD9-81ED-4DB2-BD59-A6C34878D82A}">
                    <a16:rowId xmlns:a16="http://schemas.microsoft.com/office/drawing/2014/main" val="2175582022"/>
                  </a:ext>
                </a:extLst>
              </a:tr>
            </a:tbl>
          </a:graphicData>
        </a:graphic>
      </p:graphicFrame>
    </p:spTree>
    <p:extLst>
      <p:ext uri="{BB962C8B-B14F-4D97-AF65-F5344CB8AC3E}">
        <p14:creationId xmlns:p14="http://schemas.microsoft.com/office/powerpoint/2010/main" val="1085410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solidFill>
                  <a:schemeClr val="tx1"/>
                </a:solidFill>
                <a:ea typeface="+mj-lt"/>
                <a:cs typeface="+mj-lt"/>
              </a:rPr>
              <a:t>Learning Academic Vocabulary </a:t>
            </a:r>
            <a:br>
              <a:rPr lang="en-GB" sz="3600" b="1" dirty="0">
                <a:ea typeface="+mj-lt"/>
                <a:cs typeface="+mj-lt"/>
              </a:rPr>
            </a:br>
            <a:r>
              <a:rPr lang="en-GB" sz="2500" b="1" dirty="0">
                <a:solidFill>
                  <a:schemeClr val="tx1"/>
                </a:solidFill>
                <a:ea typeface="+mj-lt"/>
                <a:cs typeface="+mj-lt"/>
              </a:rPr>
              <a:t> </a:t>
            </a:r>
            <a:br>
              <a:rPr lang="en-GB" sz="3600" b="1" dirty="0">
                <a:solidFill>
                  <a:srgbClr val="FF0000"/>
                </a:solidFill>
                <a:ea typeface="+mj-lt"/>
                <a:cs typeface="+mj-lt"/>
              </a:rPr>
            </a:br>
            <a:r>
              <a:rPr lang="en-GB" sz="2500" b="1" dirty="0" err="1">
                <a:solidFill>
                  <a:srgbClr val="FF0000"/>
                </a:solidFill>
                <a:ea typeface="+mj-lt"/>
                <a:cs typeface="+mj-lt"/>
              </a:rPr>
              <a:t>Vocabulary</a:t>
            </a:r>
            <a:r>
              <a:rPr lang="en-GB" sz="2500" b="1" dirty="0">
                <a:solidFill>
                  <a:srgbClr val="FF0000"/>
                </a:solidFill>
                <a:ea typeface="+mj-lt"/>
                <a:cs typeface="+mj-lt"/>
              </a:rPr>
              <a:t> cards – an example</a:t>
            </a:r>
            <a:endParaRPr lang="en-GB" sz="1200" b="1" dirty="0">
              <a:solidFill>
                <a:srgbClr val="FF0000"/>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vert="horz" lIns="0" tIns="45720" rIns="0" bIns="45720" rtlCol="0" anchor="t">
            <a:normAutofit/>
          </a:bodyPr>
          <a:lstStyle/>
          <a:p>
            <a:r>
              <a:rPr lang="en-GB"/>
              <a:t>  </a:t>
            </a:r>
          </a:p>
        </p:txBody>
      </p:sp>
      <p:sp>
        <p:nvSpPr>
          <p:cNvPr id="7" name="TextBox 6">
            <a:extLst>
              <a:ext uri="{FF2B5EF4-FFF2-40B4-BE49-F238E27FC236}">
                <a16:creationId xmlns:a16="http://schemas.microsoft.com/office/drawing/2014/main" id="{57DE8D0D-48A3-4F74-87E5-80067A840DEC}"/>
              </a:ext>
            </a:extLst>
          </p:cNvPr>
          <p:cNvSpPr txBox="1"/>
          <p:nvPr/>
        </p:nvSpPr>
        <p:spPr>
          <a:xfrm>
            <a:off x="1073946" y="1847634"/>
            <a:ext cx="100121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panose="020F0502020204030204"/>
              </a:rPr>
              <a:t>Example:</a:t>
            </a:r>
            <a:endParaRPr lang="en-US"/>
          </a:p>
        </p:txBody>
      </p:sp>
      <p:graphicFrame>
        <p:nvGraphicFramePr>
          <p:cNvPr id="9" name="Table 8">
            <a:extLst>
              <a:ext uri="{FF2B5EF4-FFF2-40B4-BE49-F238E27FC236}">
                <a16:creationId xmlns:a16="http://schemas.microsoft.com/office/drawing/2014/main" id="{D843F20C-CB74-4B8E-8BF2-045455706A2A}"/>
              </a:ext>
            </a:extLst>
          </p:cNvPr>
          <p:cNvGraphicFramePr>
            <a:graphicFrameLocks noGrp="1"/>
          </p:cNvGraphicFramePr>
          <p:nvPr>
            <p:extLst>
              <p:ext uri="{D42A27DB-BD31-4B8C-83A1-F6EECF244321}">
                <p14:modId xmlns:p14="http://schemas.microsoft.com/office/powerpoint/2010/main" val="2056342150"/>
              </p:ext>
            </p:extLst>
          </p:nvPr>
        </p:nvGraphicFramePr>
        <p:xfrm>
          <a:off x="1177636" y="2410692"/>
          <a:ext cx="9935959" cy="3453106"/>
        </p:xfrm>
        <a:graphic>
          <a:graphicData uri="http://schemas.openxmlformats.org/drawingml/2006/table">
            <a:tbl>
              <a:tblPr firstRow="1" lastRow="1" bandRow="1" bandCol="1">
                <a:tableStyleId>{5940675A-B579-460E-94D1-54222C63F5DA}</a:tableStyleId>
              </a:tblPr>
              <a:tblGrid>
                <a:gridCol w="4286250">
                  <a:extLst>
                    <a:ext uri="{9D8B030D-6E8A-4147-A177-3AD203B41FA5}">
                      <a16:colId xmlns:a16="http://schemas.microsoft.com/office/drawing/2014/main" val="789034317"/>
                    </a:ext>
                  </a:extLst>
                </a:gridCol>
                <a:gridCol w="1761259">
                  <a:extLst>
                    <a:ext uri="{9D8B030D-6E8A-4147-A177-3AD203B41FA5}">
                      <a16:colId xmlns:a16="http://schemas.microsoft.com/office/drawing/2014/main" val="1207246334"/>
                    </a:ext>
                  </a:extLst>
                </a:gridCol>
                <a:gridCol w="3888450">
                  <a:extLst>
                    <a:ext uri="{9D8B030D-6E8A-4147-A177-3AD203B41FA5}">
                      <a16:colId xmlns:a16="http://schemas.microsoft.com/office/drawing/2014/main" val="1664899625"/>
                    </a:ext>
                  </a:extLst>
                </a:gridCol>
              </a:tblGrid>
              <a:tr h="500478">
                <a:tc>
                  <a:txBody>
                    <a:bodyPr/>
                    <a:lstStyle/>
                    <a:p>
                      <a:pPr algn="l"/>
                      <a:r>
                        <a:rPr lang="en-GB" b="1">
                          <a:effectLst/>
                        </a:rPr>
                        <a:t>Word:                    </a:t>
                      </a:r>
                      <a:r>
                        <a:rPr lang="en-GB" sz="2400" b="1">
                          <a:effectLst/>
                        </a:rPr>
                        <a:t>res</a:t>
                      </a:r>
                      <a:r>
                        <a:rPr lang="en-GB" sz="2400" b="1" u="sng">
                          <a:effectLst/>
                        </a:rPr>
                        <a:t>pon</a:t>
                      </a:r>
                      <a:r>
                        <a:rPr lang="en-GB" sz="2400" b="1">
                          <a:effectLst/>
                        </a:rPr>
                        <a:t>dent</a:t>
                      </a:r>
                      <a:endParaRPr lang="en-US" sz="2400"/>
                    </a:p>
                    <a:p>
                      <a:pPr lvl="0" algn="l">
                        <a:buNone/>
                      </a:pPr>
                      <a:r>
                        <a:rPr lang="en-GB">
                          <a:effectLst/>
                        </a:rPr>
                        <a:t>(inc. Word stress) </a:t>
                      </a:r>
                    </a:p>
                  </a:txBody>
                  <a:tcPr marL="68580" marR="68580" marT="0" marB="0"/>
                </a:tc>
                <a:tc gridSpan="2">
                  <a:txBody>
                    <a:bodyPr/>
                    <a:lstStyle/>
                    <a:p>
                      <a:pPr algn="l"/>
                      <a:r>
                        <a:rPr lang="en-GB" b="1">
                          <a:effectLst/>
                        </a:rPr>
                        <a:t>Definition : </a:t>
                      </a:r>
                      <a:r>
                        <a:rPr lang="en-GB" sz="1800" b="0" i="0" u="none" strike="noStrike" noProof="0">
                          <a:effectLst/>
                          <a:latin typeface="Calibri"/>
                        </a:rPr>
                        <a:t>a person who provides a response or reply (usually in a survey or questionnaire)</a:t>
                      </a:r>
                      <a:endParaRPr lang="en-GB"/>
                    </a:p>
                  </a:txBody>
                  <a:tcPr marL="68580" marR="68580" marT="0" marB="0"/>
                </a:tc>
                <a:tc hMerge="1">
                  <a:txBody>
                    <a:bodyPr/>
                    <a:lstStyle/>
                    <a:p>
                      <a:pPr algn="l"/>
                      <a:endParaRPr lang="en-GB">
                        <a:effectLst/>
                      </a:endParaRPr>
                    </a:p>
                  </a:txBody>
                  <a:tcPr marL="68580" marR="68580" marT="0" marB="0"/>
                </a:tc>
                <a:extLst>
                  <a:ext uri="{0D108BD9-81ED-4DB2-BD59-A6C34878D82A}">
                    <a16:rowId xmlns:a16="http://schemas.microsoft.com/office/drawing/2014/main" val="3591113066"/>
                  </a:ext>
                </a:extLst>
              </a:tr>
              <a:tr h="1511877">
                <a:tc>
                  <a:txBody>
                    <a:bodyPr/>
                    <a:lstStyle/>
                    <a:p>
                      <a:pPr algn="l"/>
                      <a:r>
                        <a:rPr lang="en-GB" b="1">
                          <a:effectLst/>
                        </a:rPr>
                        <a:t>Word family</a:t>
                      </a:r>
                      <a:r>
                        <a:rPr lang="en-GB">
                          <a:effectLst/>
                        </a:rPr>
                        <a:t>:</a:t>
                      </a:r>
                      <a:endParaRPr lang="en-US"/>
                    </a:p>
                    <a:p>
                      <a:pPr algn="l"/>
                      <a:r>
                        <a:rPr lang="en-GB">
                          <a:effectLst/>
                        </a:rPr>
                        <a:t>Noun: …</a:t>
                      </a:r>
                      <a:r>
                        <a:rPr lang="fr" sz="1800" b="1" i="0" u="none" strike="noStrike" noProof="0">
                          <a:effectLst/>
                          <a:latin typeface="Calibri"/>
                        </a:rPr>
                        <a:t>respondent </a:t>
                      </a:r>
                      <a:r>
                        <a:rPr lang="fr" sz="1800" b="0" i="0" u="none" strike="noStrike" noProof="0">
                          <a:effectLst/>
                          <a:latin typeface="Calibri"/>
                        </a:rPr>
                        <a:t>(person)/</a:t>
                      </a:r>
                      <a:r>
                        <a:rPr lang="fr" sz="1800" b="1" i="0" u="none" strike="noStrike" noProof="0">
                          <a:effectLst/>
                          <a:latin typeface="Calibri"/>
                        </a:rPr>
                        <a:t> response</a:t>
                      </a:r>
                      <a:r>
                        <a:rPr lang="en-GB">
                          <a:effectLst/>
                        </a:rPr>
                        <a:t>...</a:t>
                      </a:r>
                    </a:p>
                    <a:p>
                      <a:pPr algn="l"/>
                      <a:r>
                        <a:rPr lang="en-GB">
                          <a:effectLst/>
                        </a:rPr>
                        <a:t>Verb: ………..</a:t>
                      </a:r>
                      <a:r>
                        <a:rPr lang="en-GB" sz="1800" b="1" i="0" u="none" strike="noStrike" noProof="0">
                          <a:effectLst/>
                          <a:latin typeface="Calibri"/>
                        </a:rPr>
                        <a:t>respond</a:t>
                      </a:r>
                      <a:r>
                        <a:rPr lang="en-GB">
                          <a:effectLst/>
                        </a:rPr>
                        <a:t>........…….</a:t>
                      </a:r>
                    </a:p>
                    <a:p>
                      <a:pPr algn="l"/>
                      <a:r>
                        <a:rPr lang="en-GB">
                          <a:effectLst/>
                        </a:rPr>
                        <a:t>Adjective: …</a:t>
                      </a:r>
                      <a:r>
                        <a:rPr lang="en-GB" sz="1800" b="1" i="0" u="none" strike="noStrike" noProof="0">
                          <a:effectLst/>
                          <a:latin typeface="Calibri"/>
                        </a:rPr>
                        <a:t>responsive.</a:t>
                      </a:r>
                      <a:r>
                        <a:rPr lang="en-GB">
                          <a:effectLst/>
                        </a:rPr>
                        <a:t>….......</a:t>
                      </a:r>
                    </a:p>
                    <a:p>
                      <a:pPr algn="l"/>
                      <a:r>
                        <a:rPr lang="en-GB">
                          <a:effectLst/>
                        </a:rPr>
                        <a:t>Adverb: ……</a:t>
                      </a:r>
                      <a:r>
                        <a:rPr lang="en-GB" sz="1800" b="1" i="0" u="none" strike="noStrike" noProof="0">
                          <a:effectLst/>
                          <a:latin typeface="Calibri"/>
                        </a:rPr>
                        <a:t>responsively</a:t>
                      </a:r>
                      <a:r>
                        <a:rPr lang="en-GB">
                          <a:effectLst/>
                        </a:rPr>
                        <a:t>…………………........</a:t>
                      </a:r>
                    </a:p>
                  </a:txBody>
                  <a:tcPr marL="68580" marR="68580" marT="0" marB="0"/>
                </a:tc>
                <a:tc>
                  <a:txBody>
                    <a:bodyPr/>
                    <a:lstStyle/>
                    <a:p>
                      <a:pPr marL="228600" algn="l"/>
                      <a:r>
                        <a:rPr lang="en-GB" b="1">
                          <a:effectLst/>
                        </a:rPr>
                        <a:t>Synonyms:</a:t>
                      </a:r>
                      <a:endParaRPr lang="en-US" b="1"/>
                    </a:p>
                    <a:p>
                      <a:pPr marL="342900" lvl="0" indent="-342900" algn="l"/>
                      <a:r>
                        <a:rPr lang="en-GB">
                          <a:effectLst/>
                        </a:rPr>
                        <a:t>·</a:t>
                      </a:r>
                      <a:r>
                        <a:rPr lang="en-GB" sz="700">
                          <a:effectLst/>
                        </a:rPr>
                        <a:t>       </a:t>
                      </a:r>
                      <a:r>
                        <a:rPr lang="en-GB" b="0">
                          <a:effectLst/>
                        </a:rPr>
                        <a:t> </a:t>
                      </a:r>
                      <a:r>
                        <a:rPr lang="en-GB" sz="1800" b="0" i="0" u="none" strike="noStrike" noProof="0">
                          <a:effectLst/>
                          <a:latin typeface="Calibri"/>
                        </a:rPr>
                        <a:t>interviewee</a:t>
                      </a:r>
                    </a:p>
                    <a:p>
                      <a:pPr marL="342900" lvl="0" indent="-342900" algn="l"/>
                      <a:r>
                        <a:rPr lang="en-GB" b="0">
                          <a:effectLst/>
                        </a:rPr>
                        <a:t>·</a:t>
                      </a:r>
                      <a:r>
                        <a:rPr lang="en-GB" sz="700" b="0">
                          <a:effectLst/>
                        </a:rPr>
                        <a:t>       </a:t>
                      </a:r>
                      <a:r>
                        <a:rPr lang="en-GB" b="0">
                          <a:effectLst/>
                        </a:rPr>
                        <a:t> </a:t>
                      </a:r>
                      <a:r>
                        <a:rPr lang="en-GB" sz="1800" b="0" i="0" u="none" strike="noStrike" noProof="0">
                          <a:effectLst/>
                          <a:latin typeface="Calibri"/>
                        </a:rPr>
                        <a:t>participant</a:t>
                      </a:r>
                    </a:p>
                    <a:p>
                      <a:pPr marL="342900" lvl="0" indent="-342900" algn="l"/>
                      <a:r>
                        <a:rPr lang="en-GB" b="0">
                          <a:effectLst/>
                        </a:rPr>
                        <a:t>·</a:t>
                      </a:r>
                      <a:r>
                        <a:rPr lang="en-GB" sz="700" b="0">
                          <a:effectLst/>
                        </a:rPr>
                        <a:t>       </a:t>
                      </a:r>
                      <a:r>
                        <a:rPr lang="en-GB" b="0">
                          <a:effectLst/>
                        </a:rPr>
                        <a:t> </a:t>
                      </a:r>
                      <a:r>
                        <a:rPr lang="en-GB" sz="1800" b="0" i="0" u="none" strike="noStrike" noProof="0">
                          <a:effectLst/>
                          <a:latin typeface="Calibri"/>
                        </a:rPr>
                        <a:t>subject</a:t>
                      </a:r>
                    </a:p>
                    <a:p>
                      <a:pPr marL="342900" lvl="0" indent="-342900" algn="l">
                        <a:tabLst>
                          <a:tab pos="342900" algn="l"/>
                        </a:tabLst>
                      </a:pPr>
                      <a:r>
                        <a:rPr lang="en-GB">
                          <a:effectLst/>
                        </a:rPr>
                        <a:t>·</a:t>
                      </a:r>
                      <a:r>
                        <a:rPr lang="en-GB" sz="700">
                          <a:effectLst/>
                        </a:rPr>
                        <a:t>       </a:t>
                      </a:r>
                      <a:r>
                        <a:rPr lang="en-GB">
                          <a:effectLst/>
                        </a:rPr>
                        <a:t> </a:t>
                      </a:r>
                    </a:p>
                  </a:txBody>
                  <a:tcPr marL="68580" marR="68580" marT="0" marB="0"/>
                </a:tc>
                <a:tc>
                  <a:txBody>
                    <a:bodyPr/>
                    <a:lstStyle/>
                    <a:p>
                      <a:pPr marL="342900" lvl="0" indent="-342900" algn="l">
                        <a:buNone/>
                        <a:tabLst>
                          <a:tab pos="342900" algn="l"/>
                        </a:tabLst>
                      </a:pPr>
                      <a:r>
                        <a:rPr lang="en-GB" b="1">
                          <a:effectLst/>
                        </a:rPr>
                        <a:t>Collocations</a:t>
                      </a:r>
                    </a:p>
                    <a:p>
                      <a:pPr marL="342900" lvl="0" indent="-342900" algn="l">
                        <a:buNone/>
                      </a:pPr>
                      <a:r>
                        <a:rPr lang="en-GB" sz="1800" b="0" i="0" u="none" strike="noStrike" noProof="0">
                          <a:effectLst/>
                          <a:latin typeface="Calibri"/>
                        </a:rPr>
                        <a:t>·  Respondents agree/ indicate/ answer  </a:t>
                      </a:r>
                      <a:endParaRPr lang="en-US" sz="1800" b="0" i="0" u="none" strike="noStrike" noProof="0">
                        <a:effectLst/>
                        <a:latin typeface="Calibri"/>
                      </a:endParaRPr>
                    </a:p>
                    <a:p>
                      <a:pPr marL="342900" lvl="0" indent="-342900" algn="l">
                        <a:buNone/>
                      </a:pPr>
                      <a:r>
                        <a:rPr lang="en-GB" sz="1800" b="0" i="0" u="none" strike="noStrike" noProof="0">
                          <a:effectLst/>
                          <a:latin typeface="Calibri"/>
                        </a:rPr>
                        <a:t>·  a respondent to a survey   </a:t>
                      </a:r>
                      <a:endParaRPr lang="en-US" sz="1800" b="0" i="0" u="none" strike="noStrike" noProof="0">
                        <a:effectLst/>
                        <a:latin typeface="Calibri"/>
                      </a:endParaRPr>
                    </a:p>
                    <a:p>
                      <a:pPr marL="342900" lvl="0" indent="-342900" algn="l">
                        <a:buNone/>
                      </a:pPr>
                      <a:r>
                        <a:rPr lang="en-GB" sz="1800" b="0" i="0" u="none" strike="noStrike" noProof="0">
                          <a:effectLst/>
                          <a:latin typeface="Calibri"/>
                        </a:rPr>
                        <a:t>·  ask/ survey a respondent</a:t>
                      </a:r>
                      <a:endParaRPr lang="en-US" sz="1800" b="0" i="0" u="none" strike="noStrike" noProof="0">
                        <a:effectLst/>
                        <a:latin typeface="Calibri"/>
                      </a:endParaRPr>
                    </a:p>
                    <a:p>
                      <a:pPr marL="0" lvl="0" indent="0" algn="l">
                        <a:buNone/>
                      </a:pPr>
                      <a:r>
                        <a:rPr lang="en-US" sz="1800" b="0" i="0" u="none" strike="noStrike" noProof="0">
                          <a:effectLst/>
                        </a:rPr>
                        <a:t>·  </a:t>
                      </a:r>
                      <a:endParaRPr lang="en-US"/>
                    </a:p>
                  </a:txBody>
                  <a:tcPr marL="68580" marR="68580" marT="0" marB="0"/>
                </a:tc>
                <a:extLst>
                  <a:ext uri="{0D108BD9-81ED-4DB2-BD59-A6C34878D82A}">
                    <a16:rowId xmlns:a16="http://schemas.microsoft.com/office/drawing/2014/main" val="1344982237"/>
                  </a:ext>
                </a:extLst>
              </a:tr>
              <a:tr h="1301149">
                <a:tc gridSpan="3">
                  <a:txBody>
                    <a:bodyPr/>
                    <a:lstStyle/>
                    <a:p>
                      <a:pPr algn="l"/>
                      <a:r>
                        <a:rPr lang="en-GB" b="1">
                          <a:effectLst/>
                        </a:rPr>
                        <a:t>Example sentences:</a:t>
                      </a:r>
                      <a:endParaRPr lang="en-US" b="1"/>
                    </a:p>
                    <a:p>
                      <a:pPr marL="228600" algn="l"/>
                      <a:r>
                        <a:rPr lang="en-GB">
                          <a:effectLst/>
                        </a:rPr>
                        <a:t>1 Respondents were asked to indicate their preference between two options.</a:t>
                      </a:r>
                    </a:p>
                    <a:p>
                      <a:pPr marL="228600" algn="l"/>
                      <a:endParaRPr lang="en-GB">
                        <a:effectLst/>
                      </a:endParaRPr>
                    </a:p>
                    <a:p>
                      <a:pPr marL="228600" algn="l"/>
                      <a:r>
                        <a:rPr lang="en-GB">
                          <a:effectLst/>
                        </a:rPr>
                        <a:t>2 The majority of respondents agreed with the statement.</a:t>
                      </a:r>
                    </a:p>
                  </a:txBody>
                  <a:tcPr marL="68580" marR="68580" marT="0" marB="0"/>
                </a:tc>
                <a:tc hMerge="1">
                  <a:txBody>
                    <a:bodyPr/>
                    <a:lstStyle/>
                    <a:p>
                      <a:endParaRPr lang="en-GB"/>
                    </a:p>
                  </a:txBody>
                  <a:tcPr/>
                </a:tc>
                <a:tc hMerge="1">
                  <a:txBody>
                    <a:bodyPr/>
                    <a:lstStyle/>
                    <a:p>
                      <a:pPr marL="228600" algn="l"/>
                      <a:endParaRPr lang="en-GB">
                        <a:effectLst/>
                      </a:endParaRPr>
                    </a:p>
                  </a:txBody>
                  <a:tcPr marL="68580" marR="68580" marT="0" marB="0"/>
                </a:tc>
                <a:extLst>
                  <a:ext uri="{0D108BD9-81ED-4DB2-BD59-A6C34878D82A}">
                    <a16:rowId xmlns:a16="http://schemas.microsoft.com/office/drawing/2014/main" val="2175582022"/>
                  </a:ext>
                </a:extLst>
              </a:tr>
            </a:tbl>
          </a:graphicData>
        </a:graphic>
      </p:graphicFrame>
      <p:sp>
        <p:nvSpPr>
          <p:cNvPr id="8" name="TextBox 7">
            <a:extLst>
              <a:ext uri="{FF2B5EF4-FFF2-40B4-BE49-F238E27FC236}">
                <a16:creationId xmlns:a16="http://schemas.microsoft.com/office/drawing/2014/main" id="{7513C264-54BC-4E52-96B0-076E9F9D3FE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228084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solidFill>
                  <a:schemeClr val="tx1"/>
                </a:solidFill>
                <a:ea typeface="+mj-lt"/>
                <a:cs typeface="+mj-lt"/>
              </a:rPr>
              <a:t>Academic Word List</a:t>
            </a:r>
            <a:br>
              <a:rPr lang="en-GB" sz="3600" b="1" dirty="0">
                <a:ea typeface="+mj-lt"/>
                <a:cs typeface="+mj-lt"/>
              </a:rPr>
            </a:br>
            <a:r>
              <a:rPr lang="en-GB" sz="2500" b="1" dirty="0">
                <a:solidFill>
                  <a:schemeClr val="tx1"/>
                </a:solidFill>
                <a:ea typeface="+mj-lt"/>
                <a:cs typeface="+mj-lt"/>
              </a:rPr>
              <a:t> </a:t>
            </a:r>
            <a:br>
              <a:rPr lang="en-GB" sz="3600" b="1" dirty="0">
                <a:solidFill>
                  <a:srgbClr val="FF0000"/>
                </a:solidFill>
                <a:ea typeface="+mj-lt"/>
                <a:cs typeface="+mj-lt"/>
              </a:rPr>
            </a:br>
            <a:r>
              <a:rPr lang="en-GB" sz="2500" b="1" dirty="0">
                <a:solidFill>
                  <a:srgbClr val="FF0000"/>
                </a:solidFill>
                <a:ea typeface="+mj-lt"/>
                <a:cs typeface="+mj-lt"/>
              </a:rPr>
              <a:t>What is the AWL?</a:t>
            </a:r>
            <a:endParaRPr lang="en-GB" sz="1200" b="1" dirty="0">
              <a:solidFill>
                <a:srgbClr val="FF0000"/>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9" name="TextBox 8">
            <a:extLst>
              <a:ext uri="{FF2B5EF4-FFF2-40B4-BE49-F238E27FC236}">
                <a16:creationId xmlns:a16="http://schemas.microsoft.com/office/drawing/2014/main" id="{CBEC08D8-E5EF-4F0A-922C-8061D2622B43}"/>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
        <p:nvSpPr>
          <p:cNvPr id="4" name="TextBox 3">
            <a:extLst>
              <a:ext uri="{FF2B5EF4-FFF2-40B4-BE49-F238E27FC236}">
                <a16:creationId xmlns:a16="http://schemas.microsoft.com/office/drawing/2014/main" id="{4C8A54B1-E0AC-4773-A4A3-5A32922D0410}"/>
              </a:ext>
            </a:extLst>
          </p:cNvPr>
          <p:cNvSpPr txBox="1"/>
          <p:nvPr/>
        </p:nvSpPr>
        <p:spPr>
          <a:xfrm>
            <a:off x="1094198" y="1732617"/>
            <a:ext cx="10063537" cy="5081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en-US" sz="2000" dirty="0">
                <a:solidFill>
                  <a:srgbClr val="1E1E1E"/>
                </a:solidFill>
                <a:latin typeface="Calibri"/>
                <a:cs typeface="Calibri"/>
              </a:rPr>
              <a:t>The </a:t>
            </a:r>
            <a:r>
              <a:rPr lang="en-US" sz="2000" dirty="0">
                <a:solidFill>
                  <a:srgbClr val="FF0000"/>
                </a:solidFill>
                <a:latin typeface="Calibri"/>
                <a:cs typeface="Calibri"/>
              </a:rPr>
              <a:t>Academic Word List </a:t>
            </a:r>
            <a:r>
              <a:rPr lang="en-US" sz="2000" dirty="0">
                <a:solidFill>
                  <a:srgbClr val="1E1E1E"/>
                </a:solidFill>
                <a:latin typeface="Calibri"/>
                <a:cs typeface="Calibri"/>
              </a:rPr>
              <a:t>is a list of 570 words that appear frequently in all academic texts. </a:t>
            </a:r>
            <a:endParaRPr lang="en-US" sz="2000" dirty="0">
              <a:solidFill>
                <a:srgbClr val="000000"/>
              </a:solidFill>
              <a:latin typeface="Calibri" panose="020F0502020204030204"/>
              <a:cs typeface="Calibri" panose="020F0502020204030204"/>
            </a:endParaRPr>
          </a:p>
          <a:p>
            <a:pPr marL="285750" indent="-285750">
              <a:lnSpc>
                <a:spcPct val="150000"/>
              </a:lnSpc>
              <a:buFont typeface="Arial"/>
              <a:buChar char="•"/>
            </a:pPr>
            <a:r>
              <a:rPr lang="en-US" sz="2000" dirty="0">
                <a:solidFill>
                  <a:srgbClr val="1E1E1E"/>
                </a:solidFill>
                <a:latin typeface="Calibri"/>
                <a:cs typeface="Calibri"/>
              </a:rPr>
              <a:t>They are general academic words. </a:t>
            </a:r>
            <a:endParaRPr lang="en-US" sz="2000" dirty="0">
              <a:solidFill>
                <a:srgbClr val="000000"/>
              </a:solidFill>
              <a:latin typeface="Calibri"/>
              <a:cs typeface="Calibri"/>
            </a:endParaRPr>
          </a:p>
          <a:p>
            <a:pPr marL="285750" indent="-285750">
              <a:lnSpc>
                <a:spcPct val="150000"/>
              </a:lnSpc>
              <a:buFont typeface="Arial"/>
              <a:buChar char="•"/>
            </a:pPr>
            <a:r>
              <a:rPr lang="en-US" sz="2000" dirty="0">
                <a:solidFill>
                  <a:srgbClr val="1E1E1E"/>
                </a:solidFill>
                <a:latin typeface="Calibri"/>
                <a:cs typeface="Calibri"/>
              </a:rPr>
              <a:t>They are </a:t>
            </a:r>
            <a:r>
              <a:rPr lang="en-US" sz="2000" dirty="0">
                <a:solidFill>
                  <a:srgbClr val="FF0000"/>
                </a:solidFill>
                <a:latin typeface="Calibri"/>
                <a:cs typeface="Calibri"/>
              </a:rPr>
              <a:t>not specific to any subject </a:t>
            </a:r>
            <a:r>
              <a:rPr lang="en-US" sz="2000" dirty="0">
                <a:solidFill>
                  <a:srgbClr val="1E1E1E"/>
                </a:solidFill>
                <a:latin typeface="Calibri"/>
                <a:cs typeface="Calibri"/>
              </a:rPr>
              <a:t>- so they are useful for all students. </a:t>
            </a:r>
            <a:endParaRPr lang="en-US" sz="2000" dirty="0">
              <a:solidFill>
                <a:srgbClr val="000000"/>
              </a:solidFill>
              <a:latin typeface="Calibri"/>
              <a:cs typeface="Calibri"/>
            </a:endParaRPr>
          </a:p>
          <a:p>
            <a:pPr marL="285750" indent="-285750">
              <a:lnSpc>
                <a:spcPct val="150000"/>
              </a:lnSpc>
              <a:buFont typeface="Arial"/>
              <a:buChar char="•"/>
            </a:pPr>
            <a:r>
              <a:rPr lang="en-US" sz="2000" dirty="0">
                <a:solidFill>
                  <a:srgbClr val="1E1E1E"/>
                </a:solidFill>
                <a:latin typeface="Calibri"/>
                <a:cs typeface="Calibri"/>
              </a:rPr>
              <a:t>570 words into 10 lists (called sub-lists of the Academic Word List) according to how frequently used they are. </a:t>
            </a:r>
            <a:endParaRPr lang="en-US" sz="2000" dirty="0">
              <a:solidFill>
                <a:srgbClr val="000000"/>
              </a:solidFill>
              <a:latin typeface="Calibri"/>
              <a:cs typeface="Calibri"/>
            </a:endParaRPr>
          </a:p>
          <a:p>
            <a:pPr marL="285750" indent="-285750">
              <a:lnSpc>
                <a:spcPct val="150000"/>
              </a:lnSpc>
              <a:buFont typeface="Arial"/>
              <a:buChar char="•"/>
            </a:pPr>
            <a:r>
              <a:rPr lang="en-US" sz="2000" dirty="0">
                <a:solidFill>
                  <a:srgbClr val="1E1E1E"/>
                </a:solidFill>
                <a:latin typeface="Calibri"/>
                <a:cs typeface="Calibri"/>
              </a:rPr>
              <a:t>Sub-list 1 has the most frequently used words, and sub-list 10 has the least frequently used words.</a:t>
            </a:r>
          </a:p>
          <a:p>
            <a:pPr marL="285750" indent="-285750">
              <a:lnSpc>
                <a:spcPct val="150000"/>
              </a:lnSpc>
              <a:buFont typeface="Arial"/>
              <a:buChar char="•"/>
            </a:pPr>
            <a:r>
              <a:rPr lang="en-US" sz="2000" dirty="0">
                <a:solidFill>
                  <a:srgbClr val="1E1E1E"/>
                </a:solidFill>
                <a:latin typeface="Calibri"/>
                <a:cs typeface="Calibri"/>
              </a:rPr>
              <a:t>You can find examples of exercises on this </a:t>
            </a:r>
            <a:r>
              <a:rPr lang="en-US" sz="2000" dirty="0" err="1">
                <a:solidFill>
                  <a:srgbClr val="1E1E1E"/>
                </a:solidFill>
                <a:latin typeface="Calibri"/>
                <a:cs typeface="Calibri"/>
              </a:rPr>
              <a:t>websit</a:t>
            </a:r>
            <a:r>
              <a:rPr lang="en-US" sz="2000" dirty="0">
                <a:solidFill>
                  <a:srgbClr val="1E1E1E"/>
                </a:solidFill>
                <a:latin typeface="Calibri"/>
                <a:cs typeface="Calibri"/>
              </a:rPr>
              <a:t>: </a:t>
            </a:r>
            <a:r>
              <a:rPr lang="en-US" sz="2000" dirty="0">
                <a:solidFill>
                  <a:srgbClr val="FF0000"/>
                </a:solidFill>
                <a:latin typeface="Calibri"/>
                <a:cs typeface="Calibri"/>
                <a:hlinkClick r:id="rId2">
                  <a:extLst>
                    <a:ext uri="{A12FA001-AC4F-418D-AE19-62706E023703}">
                      <ahyp:hlinkClr xmlns:ahyp="http://schemas.microsoft.com/office/drawing/2018/hyperlinkcolor" val="tx"/>
                    </a:ext>
                  </a:extLst>
                </a:hlinkClick>
              </a:rPr>
              <a:t>http://www.englishvocabularyexercises.com/academic-word-list/</a:t>
            </a:r>
            <a:endParaRPr lang="en-US" sz="2000" dirty="0">
              <a:solidFill>
                <a:srgbClr val="FF0000"/>
              </a:solidFill>
              <a:latin typeface="Calibri"/>
              <a:cs typeface="Calibri"/>
            </a:endParaRPr>
          </a:p>
          <a:p>
            <a:pPr marL="285750" indent="-285750">
              <a:lnSpc>
                <a:spcPct val="150000"/>
              </a:lnSpc>
              <a:buFont typeface="Arial"/>
              <a:buChar char="•"/>
            </a:pPr>
            <a:endParaRPr lang="en-US" sz="2000" dirty="0">
              <a:solidFill>
                <a:srgbClr val="1E1E1E"/>
              </a:solidFill>
              <a:latin typeface="Calibri"/>
              <a:cs typeface="Calibri"/>
            </a:endParaRPr>
          </a:p>
          <a:p>
            <a:pPr marL="285750" indent="-285750">
              <a:lnSpc>
                <a:spcPct val="150000"/>
              </a:lnSpc>
              <a:buFont typeface="Arial"/>
              <a:buChar char="•"/>
            </a:pPr>
            <a:endParaRPr lang="en-US" dirty="0">
              <a:solidFill>
                <a:srgbClr val="1E1E1E"/>
              </a:solidFill>
              <a:latin typeface="Calibri"/>
              <a:cs typeface="Calibri"/>
            </a:endParaRPr>
          </a:p>
        </p:txBody>
      </p:sp>
    </p:spTree>
    <p:extLst>
      <p:ext uri="{BB962C8B-B14F-4D97-AF65-F5344CB8AC3E}">
        <p14:creationId xmlns:p14="http://schemas.microsoft.com/office/powerpoint/2010/main" val="3046970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solidFill>
                  <a:schemeClr val="tx1"/>
                </a:solidFill>
                <a:ea typeface="+mj-lt"/>
                <a:cs typeface="+mj-lt"/>
              </a:rPr>
              <a:t>Academic Word List 1</a:t>
            </a:r>
            <a:br>
              <a:rPr lang="en-GB" sz="3600" b="1" dirty="0">
                <a:ea typeface="+mj-lt"/>
                <a:cs typeface="+mj-lt"/>
              </a:rPr>
            </a:br>
            <a:r>
              <a:rPr lang="en-GB" sz="2500" b="1" dirty="0">
                <a:solidFill>
                  <a:schemeClr val="tx1"/>
                </a:solidFill>
                <a:ea typeface="+mj-lt"/>
                <a:cs typeface="+mj-lt"/>
              </a:rPr>
              <a:t> </a:t>
            </a:r>
            <a:br>
              <a:rPr lang="en-GB" sz="3600" b="1" dirty="0">
                <a:solidFill>
                  <a:srgbClr val="FF0000"/>
                </a:solidFill>
                <a:ea typeface="+mj-lt"/>
                <a:cs typeface="+mj-lt"/>
              </a:rPr>
            </a:br>
            <a:r>
              <a:rPr lang="en-GB" sz="2500" b="1" dirty="0">
                <a:solidFill>
                  <a:srgbClr val="FF0000"/>
                </a:solidFill>
                <a:ea typeface="+mj-lt"/>
                <a:cs typeface="+mj-lt"/>
              </a:rPr>
              <a:t>Record, learn and revise the first ten AWL words – use the AWL website</a:t>
            </a:r>
            <a:endParaRPr lang="en-GB" sz="1200" b="1" dirty="0">
              <a:solidFill>
                <a:srgbClr val="FF0000"/>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graphicFrame>
        <p:nvGraphicFramePr>
          <p:cNvPr id="6" name="Table 5">
            <a:extLst>
              <a:ext uri="{FF2B5EF4-FFF2-40B4-BE49-F238E27FC236}">
                <a16:creationId xmlns:a16="http://schemas.microsoft.com/office/drawing/2014/main" id="{5C6E573C-F577-4EF0-BC9C-434EE3E97E13}"/>
              </a:ext>
            </a:extLst>
          </p:cNvPr>
          <p:cNvGraphicFramePr>
            <a:graphicFrameLocks noGrp="1"/>
          </p:cNvGraphicFramePr>
          <p:nvPr>
            <p:extLst>
              <p:ext uri="{D42A27DB-BD31-4B8C-83A1-F6EECF244321}">
                <p14:modId xmlns:p14="http://schemas.microsoft.com/office/powerpoint/2010/main" val="2534827387"/>
              </p:ext>
            </p:extLst>
          </p:nvPr>
        </p:nvGraphicFramePr>
        <p:xfrm>
          <a:off x="1233054" y="2022763"/>
          <a:ext cx="2463215" cy="3911707"/>
        </p:xfrm>
        <a:graphic>
          <a:graphicData uri="http://schemas.openxmlformats.org/drawingml/2006/table">
            <a:tbl>
              <a:tblPr firstRow="1" firstCol="1" bandRow="1">
                <a:tableStyleId>{5940675A-B579-460E-94D1-54222C63F5DA}</a:tableStyleId>
              </a:tblPr>
              <a:tblGrid>
                <a:gridCol w="2463215">
                  <a:extLst>
                    <a:ext uri="{9D8B030D-6E8A-4147-A177-3AD203B41FA5}">
                      <a16:colId xmlns:a16="http://schemas.microsoft.com/office/drawing/2014/main" val="3405771805"/>
                    </a:ext>
                  </a:extLst>
                </a:gridCol>
              </a:tblGrid>
              <a:tr h="496737">
                <a:tc>
                  <a:txBody>
                    <a:bodyPr/>
                    <a:lstStyle/>
                    <a:p>
                      <a:r>
                        <a:rPr lang="en-GB" sz="1600" b="1" u="sng" dirty="0">
                          <a:effectLst/>
                        </a:rPr>
                        <a:t>AWL 1</a:t>
                      </a:r>
                      <a:endParaRPr lang="en-GB" sz="1600" b="1" dirty="0">
                        <a:effectLst/>
                      </a:endParaRPr>
                    </a:p>
                  </a:txBody>
                  <a:tcPr marL="68580" marR="68580" marT="0" marB="0"/>
                </a:tc>
                <a:extLst>
                  <a:ext uri="{0D108BD9-81ED-4DB2-BD59-A6C34878D82A}">
                    <a16:rowId xmlns:a16="http://schemas.microsoft.com/office/drawing/2014/main" val="2410159404"/>
                  </a:ext>
                </a:extLst>
              </a:tr>
              <a:tr h="341497">
                <a:tc>
                  <a:txBody>
                    <a:bodyPr/>
                    <a:lstStyle/>
                    <a:p>
                      <a:r>
                        <a:rPr lang="en-GB" sz="2000">
                          <a:effectLst/>
                        </a:rPr>
                        <a:t>Analysis</a:t>
                      </a:r>
                    </a:p>
                  </a:txBody>
                  <a:tcPr marL="68580" marR="68580" marT="0" marB="0"/>
                </a:tc>
                <a:extLst>
                  <a:ext uri="{0D108BD9-81ED-4DB2-BD59-A6C34878D82A}">
                    <a16:rowId xmlns:a16="http://schemas.microsoft.com/office/drawing/2014/main" val="2565858769"/>
                  </a:ext>
                </a:extLst>
              </a:tr>
              <a:tr h="341497">
                <a:tc>
                  <a:txBody>
                    <a:bodyPr/>
                    <a:lstStyle/>
                    <a:p>
                      <a:r>
                        <a:rPr lang="en-GB" sz="2000">
                          <a:effectLst/>
                        </a:rPr>
                        <a:t>Approach</a:t>
                      </a:r>
                    </a:p>
                  </a:txBody>
                  <a:tcPr marL="68580" marR="68580" marT="0" marB="0"/>
                </a:tc>
                <a:extLst>
                  <a:ext uri="{0D108BD9-81ED-4DB2-BD59-A6C34878D82A}">
                    <a16:rowId xmlns:a16="http://schemas.microsoft.com/office/drawing/2014/main" val="3353179005"/>
                  </a:ext>
                </a:extLst>
              </a:tr>
              <a:tr h="341497">
                <a:tc>
                  <a:txBody>
                    <a:bodyPr/>
                    <a:lstStyle/>
                    <a:p>
                      <a:r>
                        <a:rPr lang="en-GB" sz="2000">
                          <a:effectLst/>
                        </a:rPr>
                        <a:t>Concept</a:t>
                      </a:r>
                    </a:p>
                  </a:txBody>
                  <a:tcPr marL="68580" marR="68580" marT="0" marB="0"/>
                </a:tc>
                <a:extLst>
                  <a:ext uri="{0D108BD9-81ED-4DB2-BD59-A6C34878D82A}">
                    <a16:rowId xmlns:a16="http://schemas.microsoft.com/office/drawing/2014/main" val="85814064"/>
                  </a:ext>
                </a:extLst>
              </a:tr>
              <a:tr h="341497">
                <a:tc>
                  <a:txBody>
                    <a:bodyPr/>
                    <a:lstStyle/>
                    <a:p>
                      <a:r>
                        <a:rPr lang="en-GB" sz="2000">
                          <a:effectLst/>
                        </a:rPr>
                        <a:t>Function</a:t>
                      </a:r>
                    </a:p>
                  </a:txBody>
                  <a:tcPr marL="68580" marR="68580" marT="0" marB="0"/>
                </a:tc>
                <a:extLst>
                  <a:ext uri="{0D108BD9-81ED-4DB2-BD59-A6C34878D82A}">
                    <a16:rowId xmlns:a16="http://schemas.microsoft.com/office/drawing/2014/main" val="642419521"/>
                  </a:ext>
                </a:extLst>
              </a:tr>
              <a:tr h="341497">
                <a:tc>
                  <a:txBody>
                    <a:bodyPr/>
                    <a:lstStyle/>
                    <a:p>
                      <a:r>
                        <a:rPr lang="en-GB" sz="2000">
                          <a:effectLst/>
                        </a:rPr>
                        <a:t>Indicate</a:t>
                      </a:r>
                    </a:p>
                  </a:txBody>
                  <a:tcPr marL="68580" marR="68580" marT="0" marB="0"/>
                </a:tc>
                <a:extLst>
                  <a:ext uri="{0D108BD9-81ED-4DB2-BD59-A6C34878D82A}">
                    <a16:rowId xmlns:a16="http://schemas.microsoft.com/office/drawing/2014/main" val="1330362834"/>
                  </a:ext>
                </a:extLst>
              </a:tr>
              <a:tr h="341497">
                <a:tc>
                  <a:txBody>
                    <a:bodyPr/>
                    <a:lstStyle/>
                    <a:p>
                      <a:r>
                        <a:rPr lang="en-GB" sz="2000">
                          <a:effectLst/>
                        </a:rPr>
                        <a:t>Interpretation</a:t>
                      </a:r>
                    </a:p>
                  </a:txBody>
                  <a:tcPr marL="68580" marR="68580" marT="0" marB="0"/>
                </a:tc>
                <a:extLst>
                  <a:ext uri="{0D108BD9-81ED-4DB2-BD59-A6C34878D82A}">
                    <a16:rowId xmlns:a16="http://schemas.microsoft.com/office/drawing/2014/main" val="530077193"/>
                  </a:ext>
                </a:extLst>
              </a:tr>
              <a:tr h="341497">
                <a:tc>
                  <a:txBody>
                    <a:bodyPr/>
                    <a:lstStyle/>
                    <a:p>
                      <a:r>
                        <a:rPr lang="en-GB" sz="2000">
                          <a:effectLst/>
                        </a:rPr>
                        <a:t>Issues</a:t>
                      </a:r>
                    </a:p>
                  </a:txBody>
                  <a:tcPr marL="68580" marR="68580" marT="0" marB="0"/>
                </a:tc>
                <a:extLst>
                  <a:ext uri="{0D108BD9-81ED-4DB2-BD59-A6C34878D82A}">
                    <a16:rowId xmlns:a16="http://schemas.microsoft.com/office/drawing/2014/main" val="2769983798"/>
                  </a:ext>
                </a:extLst>
              </a:tr>
              <a:tr h="341497">
                <a:tc>
                  <a:txBody>
                    <a:bodyPr/>
                    <a:lstStyle/>
                    <a:p>
                      <a:r>
                        <a:rPr lang="en-GB" sz="2000">
                          <a:effectLst/>
                        </a:rPr>
                        <a:t>Occur</a:t>
                      </a:r>
                    </a:p>
                  </a:txBody>
                  <a:tcPr marL="68580" marR="68580" marT="0" marB="0"/>
                </a:tc>
                <a:extLst>
                  <a:ext uri="{0D108BD9-81ED-4DB2-BD59-A6C34878D82A}">
                    <a16:rowId xmlns:a16="http://schemas.microsoft.com/office/drawing/2014/main" val="2730695620"/>
                  </a:ext>
                </a:extLst>
              </a:tr>
              <a:tr h="341497">
                <a:tc>
                  <a:txBody>
                    <a:bodyPr/>
                    <a:lstStyle/>
                    <a:p>
                      <a:r>
                        <a:rPr lang="en-GB" sz="2000">
                          <a:effectLst/>
                        </a:rPr>
                        <a:t>Significant</a:t>
                      </a:r>
                    </a:p>
                  </a:txBody>
                  <a:tcPr marL="68580" marR="68580" marT="0" marB="0"/>
                </a:tc>
                <a:extLst>
                  <a:ext uri="{0D108BD9-81ED-4DB2-BD59-A6C34878D82A}">
                    <a16:rowId xmlns:a16="http://schemas.microsoft.com/office/drawing/2014/main" val="2633076805"/>
                  </a:ext>
                </a:extLst>
              </a:tr>
              <a:tr h="341497">
                <a:tc>
                  <a:txBody>
                    <a:bodyPr/>
                    <a:lstStyle/>
                    <a:p>
                      <a:r>
                        <a:rPr lang="en-GB" sz="2000" dirty="0">
                          <a:effectLst/>
                        </a:rPr>
                        <a:t>Variable</a:t>
                      </a:r>
                    </a:p>
                  </a:txBody>
                  <a:tcPr marL="68580" marR="68580" marT="0" marB="0"/>
                </a:tc>
                <a:extLst>
                  <a:ext uri="{0D108BD9-81ED-4DB2-BD59-A6C34878D82A}">
                    <a16:rowId xmlns:a16="http://schemas.microsoft.com/office/drawing/2014/main" val="1395922797"/>
                  </a:ext>
                </a:extLst>
              </a:tr>
            </a:tbl>
          </a:graphicData>
        </a:graphic>
      </p:graphicFrame>
      <p:sp>
        <p:nvSpPr>
          <p:cNvPr id="9" name="TextBox 8">
            <a:extLst>
              <a:ext uri="{FF2B5EF4-FFF2-40B4-BE49-F238E27FC236}">
                <a16:creationId xmlns:a16="http://schemas.microsoft.com/office/drawing/2014/main" id="{CBEC08D8-E5EF-4F0A-922C-8061D2622B43}"/>
              </a:ext>
            </a:extLst>
          </p:cNvPr>
          <p:cNvSpPr txBox="1"/>
          <p:nvPr/>
        </p:nvSpPr>
        <p:spPr>
          <a:xfrm>
            <a:off x="4045527" y="2092036"/>
            <a:ext cx="6996544"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cs typeface="Calibri"/>
            </a:endParaRPr>
          </a:p>
          <a:p>
            <a:r>
              <a:rPr lang="en-US" sz="2400" dirty="0">
                <a:solidFill>
                  <a:srgbClr val="FF0000"/>
                </a:solidFill>
                <a:cs typeface="Calibri"/>
              </a:rPr>
              <a:t>Suggestions:</a:t>
            </a:r>
          </a:p>
          <a:p>
            <a:pPr marL="342900" indent="-342900">
              <a:buFont typeface="Arial"/>
              <a:buChar char="•"/>
            </a:pPr>
            <a:endParaRPr lang="en-US" sz="2000" dirty="0">
              <a:cs typeface="Calibri"/>
            </a:endParaRPr>
          </a:p>
          <a:p>
            <a:pPr marL="342900" indent="-342900">
              <a:buFont typeface="Arial"/>
              <a:buChar char="•"/>
            </a:pPr>
            <a:r>
              <a:rPr lang="en-US" sz="2000" dirty="0">
                <a:solidFill>
                  <a:srgbClr val="FF0000"/>
                </a:solidFill>
                <a:cs typeface="Calibri"/>
              </a:rPr>
              <a:t>Create vocabulary cards </a:t>
            </a:r>
            <a:r>
              <a:rPr lang="en-US" sz="2000" dirty="0">
                <a:cs typeface="Calibri"/>
              </a:rPr>
              <a:t>(save in your student notebook)</a:t>
            </a:r>
          </a:p>
          <a:p>
            <a:pPr marL="342900" indent="-342900">
              <a:buFont typeface="Arial"/>
              <a:buChar char="•"/>
            </a:pPr>
            <a:r>
              <a:rPr lang="en-US" sz="2000" dirty="0">
                <a:solidFill>
                  <a:srgbClr val="FF0000"/>
                </a:solidFill>
                <a:cs typeface="Calibri"/>
              </a:rPr>
              <a:t>Work with a partner </a:t>
            </a:r>
            <a:r>
              <a:rPr lang="en-US" sz="2000" dirty="0">
                <a:cs typeface="Calibri"/>
              </a:rPr>
              <a:t>to share the workload</a:t>
            </a:r>
          </a:p>
          <a:p>
            <a:pPr marL="342900" indent="-342900">
              <a:buFont typeface="Arial"/>
              <a:buChar char="•"/>
            </a:pPr>
            <a:r>
              <a:rPr lang="en-US" sz="2000" dirty="0">
                <a:solidFill>
                  <a:srgbClr val="FF0000"/>
                </a:solidFill>
                <a:cs typeface="Calibri"/>
              </a:rPr>
              <a:t>Test each other </a:t>
            </a:r>
            <a:r>
              <a:rPr lang="en-US" sz="2000" dirty="0">
                <a:cs typeface="Calibri"/>
              </a:rPr>
              <a:t>regularly</a:t>
            </a:r>
          </a:p>
          <a:p>
            <a:pPr marL="342900" indent="-342900">
              <a:buFont typeface="Arial"/>
              <a:buChar char="•"/>
            </a:pPr>
            <a:r>
              <a:rPr lang="en-US" sz="2000" dirty="0">
                <a:solidFill>
                  <a:srgbClr val="FF0000"/>
                </a:solidFill>
                <a:cs typeface="Calibri"/>
              </a:rPr>
              <a:t>Use</a:t>
            </a:r>
            <a:r>
              <a:rPr lang="en-US" sz="2000" dirty="0">
                <a:cs typeface="Calibri"/>
              </a:rPr>
              <a:t> these words in class tasks</a:t>
            </a:r>
          </a:p>
          <a:p>
            <a:pPr marL="342900" indent="-342900">
              <a:buFont typeface="Arial"/>
              <a:buChar char="•"/>
            </a:pPr>
            <a:r>
              <a:rPr lang="en-US" sz="2000" dirty="0">
                <a:solidFill>
                  <a:srgbClr val="FF0000"/>
                </a:solidFill>
                <a:cs typeface="Calibri"/>
              </a:rPr>
              <a:t>Test yourself </a:t>
            </a:r>
            <a:r>
              <a:rPr lang="en-US" sz="2000" dirty="0">
                <a:cs typeface="Calibri"/>
              </a:rPr>
              <a:t>by completing exercises from the AWL website</a:t>
            </a:r>
          </a:p>
          <a:p>
            <a:endParaRPr lang="en-US" dirty="0">
              <a:cs typeface="Calibri" panose="020F0502020204030204"/>
            </a:endParaRPr>
          </a:p>
        </p:txBody>
      </p:sp>
    </p:spTree>
    <p:extLst>
      <p:ext uri="{BB962C8B-B14F-4D97-AF65-F5344CB8AC3E}">
        <p14:creationId xmlns:p14="http://schemas.microsoft.com/office/powerpoint/2010/main" val="2784003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solidFill>
                  <a:schemeClr val="tx1"/>
                </a:solidFill>
                <a:ea typeface="+mj-lt"/>
                <a:cs typeface="+mj-lt"/>
              </a:rPr>
              <a:t>Reading for detail </a:t>
            </a:r>
            <a:r>
              <a:rPr lang="en-GB" sz="3600" b="1" dirty="0">
                <a:ea typeface="+mj-lt"/>
                <a:cs typeface="+mj-lt"/>
              </a:rPr>
              <a:t>– Introduction to timelines</a:t>
            </a:r>
            <a:br>
              <a:rPr lang="en-GB" sz="3600" b="1" dirty="0">
                <a:ea typeface="+mj-lt"/>
                <a:cs typeface="+mj-lt"/>
              </a:rPr>
            </a:br>
            <a:r>
              <a:rPr lang="en-GB" sz="2500" b="1" dirty="0">
                <a:solidFill>
                  <a:schemeClr val="tx1"/>
                </a:solidFill>
                <a:ea typeface="+mj-lt"/>
                <a:cs typeface="+mj-lt"/>
              </a:rPr>
              <a:t> </a:t>
            </a:r>
            <a:br>
              <a:rPr lang="en-GB" sz="3600" b="1" dirty="0">
                <a:ea typeface="+mj-lt"/>
                <a:cs typeface="+mj-lt"/>
              </a:rPr>
            </a:br>
            <a:endParaRPr lang="en-GB" sz="1200" b="1" dirty="0">
              <a:solidFill>
                <a:schemeClr val="tx1"/>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dirty="0"/>
              <a:t> </a:t>
            </a:r>
          </a:p>
        </p:txBody>
      </p:sp>
      <p:sp>
        <p:nvSpPr>
          <p:cNvPr id="12" name="TextBox 11">
            <a:extLst>
              <a:ext uri="{FF2B5EF4-FFF2-40B4-BE49-F238E27FC236}">
                <a16:creationId xmlns:a16="http://schemas.microsoft.com/office/drawing/2014/main" id="{9BD5D7DA-4248-4948-BB72-AA92B4EB2EB1}"/>
              </a:ext>
            </a:extLst>
          </p:cNvPr>
          <p:cNvSpPr txBox="1"/>
          <p:nvPr/>
        </p:nvSpPr>
        <p:spPr>
          <a:xfrm>
            <a:off x="1095828" y="1739900"/>
            <a:ext cx="1025585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1" dirty="0">
                <a:solidFill>
                  <a:srgbClr val="FF0000"/>
                </a:solidFill>
                <a:cs typeface="Calibri"/>
              </a:rPr>
              <a:t>Timeline</a:t>
            </a:r>
            <a:r>
              <a:rPr lang="en-US" sz="2000" dirty="0">
                <a:solidFill>
                  <a:srgbClr val="FF0000"/>
                </a:solidFill>
                <a:cs typeface="Calibri"/>
              </a:rPr>
              <a:t> = series of dates recorded in chronological order with relevant events (in note-form)</a:t>
            </a:r>
          </a:p>
          <a:p>
            <a:endParaRPr lang="en-US" sz="2000" dirty="0">
              <a:solidFill>
                <a:srgbClr val="FF0000"/>
              </a:solidFill>
              <a:cs typeface="Calibri"/>
            </a:endParaRPr>
          </a:p>
          <a:p>
            <a:r>
              <a:rPr lang="en-US" sz="2000" dirty="0">
                <a:solidFill>
                  <a:srgbClr val="FF0000"/>
                </a:solidFill>
                <a:cs typeface="Calibri"/>
              </a:rPr>
              <a:t>Put the following dates into chronological order:</a:t>
            </a:r>
          </a:p>
          <a:p>
            <a:endParaRPr lang="en-US" sz="2000" dirty="0">
              <a:cs typeface="Calibri"/>
            </a:endParaRPr>
          </a:p>
          <a:p>
            <a:r>
              <a:rPr lang="en-US" sz="2000" dirty="0">
                <a:cs typeface="Calibri"/>
              </a:rPr>
              <a:t>1908                 1893                 1920s                1893-1899                1908-1928            1903</a:t>
            </a:r>
          </a:p>
        </p:txBody>
      </p:sp>
      <p:sp>
        <p:nvSpPr>
          <p:cNvPr id="5" name="TextBox 4">
            <a:extLst>
              <a:ext uri="{FF2B5EF4-FFF2-40B4-BE49-F238E27FC236}">
                <a16:creationId xmlns:a16="http://schemas.microsoft.com/office/drawing/2014/main" id="{EDE056E8-9BA7-45F9-83F9-BA23083421C5}"/>
              </a:ext>
            </a:extLst>
          </p:cNvPr>
          <p:cNvSpPr txBox="1"/>
          <p:nvPr/>
        </p:nvSpPr>
        <p:spPr>
          <a:xfrm>
            <a:off x="1095828" y="3599427"/>
            <a:ext cx="304232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Font typeface="+mj-lt"/>
              <a:buAutoNum type="arabicPeriod"/>
            </a:pPr>
            <a:r>
              <a:rPr lang="en-GB" sz="2800" dirty="0"/>
              <a:t>1893</a:t>
            </a:r>
            <a:endParaRPr lang="en-GB" sz="2800" dirty="0">
              <a:cs typeface="Calibri"/>
            </a:endParaRPr>
          </a:p>
          <a:p>
            <a:pPr marL="514350" indent="-514350">
              <a:buFont typeface="+mj-lt"/>
              <a:buAutoNum type="arabicPeriod"/>
            </a:pPr>
            <a:r>
              <a:rPr lang="en-GB" sz="2800" dirty="0">
                <a:cs typeface="Calibri"/>
              </a:rPr>
              <a:t>1893 – 1899</a:t>
            </a:r>
          </a:p>
          <a:p>
            <a:pPr marL="514350" indent="-514350">
              <a:buFont typeface="+mj-lt"/>
              <a:buAutoNum type="arabicPeriod"/>
            </a:pPr>
            <a:r>
              <a:rPr lang="en-GB" sz="2800" dirty="0">
                <a:cs typeface="Calibri"/>
              </a:rPr>
              <a:t>1903</a:t>
            </a:r>
          </a:p>
          <a:p>
            <a:pPr marL="514350" indent="-514350">
              <a:buFont typeface="+mj-lt"/>
              <a:buAutoNum type="arabicPeriod"/>
            </a:pPr>
            <a:r>
              <a:rPr lang="en-GB" sz="2800" dirty="0">
                <a:cs typeface="Calibri"/>
              </a:rPr>
              <a:t>1908</a:t>
            </a:r>
          </a:p>
          <a:p>
            <a:pPr marL="514350" indent="-514350">
              <a:buFont typeface="+mj-lt"/>
              <a:buAutoNum type="arabicPeriod"/>
            </a:pPr>
            <a:r>
              <a:rPr lang="en-GB" sz="2800" dirty="0">
                <a:cs typeface="Calibri"/>
              </a:rPr>
              <a:t>1908 – 1928</a:t>
            </a:r>
          </a:p>
          <a:p>
            <a:pPr marL="514350" indent="-514350">
              <a:buFont typeface="+mj-lt"/>
              <a:buAutoNum type="arabicPeriod"/>
            </a:pPr>
            <a:r>
              <a:rPr lang="en-GB" sz="2800" dirty="0">
                <a:cs typeface="Calibri"/>
              </a:rPr>
              <a:t>1920s</a:t>
            </a:r>
            <a:endParaRPr lang="en-GB" sz="2800" dirty="0"/>
          </a:p>
        </p:txBody>
      </p:sp>
    </p:spTree>
    <p:extLst>
      <p:ext uri="{BB962C8B-B14F-4D97-AF65-F5344CB8AC3E}">
        <p14:creationId xmlns:p14="http://schemas.microsoft.com/office/powerpoint/2010/main" val="2537128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a:xfrm>
            <a:off x="1097280" y="286604"/>
            <a:ext cx="10058400" cy="1241104"/>
          </a:xfrm>
        </p:spPr>
        <p:txBody>
          <a:bodyPr>
            <a:normAutofit/>
          </a:bodyPr>
          <a:lstStyle/>
          <a:p>
            <a:r>
              <a:rPr lang="en-GB" sz="3600" b="1" dirty="0">
                <a:solidFill>
                  <a:schemeClr val="tx1"/>
                </a:solidFill>
                <a:ea typeface="+mj-lt"/>
                <a:cs typeface="+mj-lt"/>
              </a:rPr>
              <a:t>Reading </a:t>
            </a:r>
            <a:r>
              <a:rPr lang="en-GB" sz="3600" b="1" dirty="0">
                <a:ea typeface="+mj-lt"/>
                <a:cs typeface="+mj-lt"/>
              </a:rPr>
              <a:t>– Introduction to timelines</a:t>
            </a:r>
            <a:br>
              <a:rPr lang="en-GB" sz="3600" b="1" dirty="0">
                <a:ea typeface="+mj-lt"/>
                <a:cs typeface="+mj-lt"/>
              </a:rPr>
            </a:br>
            <a:r>
              <a:rPr lang="en-GB" sz="2500" b="1" dirty="0">
                <a:solidFill>
                  <a:schemeClr val="tx1"/>
                </a:solidFill>
                <a:ea typeface="+mj-lt"/>
                <a:cs typeface="+mj-lt"/>
              </a:rPr>
              <a:t> </a:t>
            </a:r>
            <a:endParaRPr lang="en-GB" sz="1200" b="1" dirty="0">
              <a:solidFill>
                <a:schemeClr val="tx1"/>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12" name="TextBox 11">
            <a:extLst>
              <a:ext uri="{FF2B5EF4-FFF2-40B4-BE49-F238E27FC236}">
                <a16:creationId xmlns:a16="http://schemas.microsoft.com/office/drawing/2014/main" id="{9BD5D7DA-4248-4948-BB72-AA92B4EB2EB1}"/>
              </a:ext>
            </a:extLst>
          </p:cNvPr>
          <p:cNvSpPr txBox="1"/>
          <p:nvPr/>
        </p:nvSpPr>
        <p:spPr>
          <a:xfrm>
            <a:off x="1036320" y="1347502"/>
            <a:ext cx="102558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FF0000"/>
                </a:solidFill>
                <a:cs typeface="Calibri"/>
              </a:rPr>
              <a:t>Complete the timeline of the career of Henry Ford with relevant events in note-form</a:t>
            </a:r>
          </a:p>
          <a:p>
            <a:endParaRPr lang="en-US" sz="2000" dirty="0">
              <a:cs typeface="Calibri"/>
            </a:endParaRPr>
          </a:p>
        </p:txBody>
      </p:sp>
      <p:sp>
        <p:nvSpPr>
          <p:cNvPr id="5" name="TextBox 4">
            <a:extLst>
              <a:ext uri="{FF2B5EF4-FFF2-40B4-BE49-F238E27FC236}">
                <a16:creationId xmlns:a16="http://schemas.microsoft.com/office/drawing/2014/main" id="{EDE056E8-9BA7-45F9-83F9-BA23083421C5}"/>
              </a:ext>
            </a:extLst>
          </p:cNvPr>
          <p:cNvSpPr txBox="1"/>
          <p:nvPr/>
        </p:nvSpPr>
        <p:spPr>
          <a:xfrm>
            <a:off x="405558" y="2101716"/>
            <a:ext cx="5235587" cy="376737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700"/>
              <a:t>1893</a:t>
            </a:r>
            <a:endParaRPr lang="en-GB" sz="2700">
              <a:cs typeface="Calibri"/>
            </a:endParaRPr>
          </a:p>
          <a:p>
            <a:pPr>
              <a:lnSpc>
                <a:spcPct val="150000"/>
              </a:lnSpc>
            </a:pPr>
            <a:r>
              <a:rPr lang="en-GB" sz="2700">
                <a:cs typeface="Calibri"/>
              </a:rPr>
              <a:t>1893 – 1899</a:t>
            </a:r>
          </a:p>
          <a:p>
            <a:pPr>
              <a:lnSpc>
                <a:spcPct val="150000"/>
              </a:lnSpc>
            </a:pPr>
            <a:r>
              <a:rPr lang="en-GB" sz="2700">
                <a:cs typeface="Calibri"/>
              </a:rPr>
              <a:t>1903</a:t>
            </a:r>
          </a:p>
          <a:p>
            <a:pPr>
              <a:lnSpc>
                <a:spcPct val="150000"/>
              </a:lnSpc>
            </a:pPr>
            <a:r>
              <a:rPr lang="en-GB" sz="2700">
                <a:cs typeface="Calibri"/>
              </a:rPr>
              <a:t>1908</a:t>
            </a:r>
          </a:p>
          <a:p>
            <a:pPr>
              <a:lnSpc>
                <a:spcPct val="150000"/>
              </a:lnSpc>
            </a:pPr>
            <a:r>
              <a:rPr lang="en-GB" sz="2700">
                <a:cs typeface="Calibri"/>
              </a:rPr>
              <a:t>1908 – 1928</a:t>
            </a:r>
          </a:p>
          <a:p>
            <a:pPr>
              <a:lnSpc>
                <a:spcPct val="150000"/>
              </a:lnSpc>
            </a:pPr>
            <a:r>
              <a:rPr lang="en-GB" sz="2700">
                <a:cs typeface="Calibri"/>
              </a:rPr>
              <a:t>1920s</a:t>
            </a:r>
            <a:endParaRPr lang="en-GB" sz="2700"/>
          </a:p>
        </p:txBody>
      </p:sp>
      <p:sp>
        <p:nvSpPr>
          <p:cNvPr id="6" name="TextBox 5">
            <a:extLst>
              <a:ext uri="{FF2B5EF4-FFF2-40B4-BE49-F238E27FC236}">
                <a16:creationId xmlns:a16="http://schemas.microsoft.com/office/drawing/2014/main" id="{74CF78CC-9201-436F-A666-DD30547083CF}"/>
              </a:ext>
            </a:extLst>
          </p:cNvPr>
          <p:cNvSpPr txBox="1"/>
          <p:nvPr/>
        </p:nvSpPr>
        <p:spPr>
          <a:xfrm>
            <a:off x="5922968" y="2083442"/>
            <a:ext cx="6077248" cy="37856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Henry Ford became an engineer with the Edison company in 1893 working there for six years. During this period he experimented with petrol engines and eventually built a car. In 1903, he was confident enough to form a manufacturing company to produce cheap vehicles. The Model T, introduced in 1908, dominated the American market for the next twenty years. Ford was one of the leading American car makers in the 1920s</a:t>
            </a:r>
            <a:r>
              <a:rPr lang="en-GB" sz="2000" dirty="0"/>
              <a:t>.</a:t>
            </a:r>
          </a:p>
        </p:txBody>
      </p:sp>
    </p:spTree>
    <p:extLst>
      <p:ext uri="{BB962C8B-B14F-4D97-AF65-F5344CB8AC3E}">
        <p14:creationId xmlns:p14="http://schemas.microsoft.com/office/powerpoint/2010/main" val="674083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a:xfrm>
            <a:off x="1097280" y="286603"/>
            <a:ext cx="10058400" cy="1361897"/>
          </a:xfrm>
        </p:spPr>
        <p:txBody>
          <a:bodyPr>
            <a:normAutofit/>
          </a:bodyPr>
          <a:lstStyle/>
          <a:p>
            <a:r>
              <a:rPr lang="en-GB" sz="3600" b="1" dirty="0">
                <a:solidFill>
                  <a:schemeClr val="tx1"/>
                </a:solidFill>
                <a:ea typeface="+mj-lt"/>
                <a:cs typeface="+mj-lt"/>
              </a:rPr>
              <a:t>Reading </a:t>
            </a:r>
            <a:r>
              <a:rPr lang="en-GB" sz="3600" b="1" dirty="0">
                <a:ea typeface="+mj-lt"/>
                <a:cs typeface="+mj-lt"/>
              </a:rPr>
              <a:t>– Introduction to timelines</a:t>
            </a:r>
            <a:br>
              <a:rPr lang="en-GB" sz="3600" b="1" dirty="0">
                <a:ea typeface="+mj-lt"/>
                <a:cs typeface="+mj-lt"/>
              </a:rPr>
            </a:br>
            <a:r>
              <a:rPr lang="en-GB" sz="2500" b="1" dirty="0">
                <a:solidFill>
                  <a:schemeClr val="tx1"/>
                </a:solidFill>
                <a:ea typeface="+mj-lt"/>
                <a:cs typeface="+mj-lt"/>
              </a:rPr>
              <a:t> </a:t>
            </a:r>
            <a:br>
              <a:rPr lang="en-GB" sz="3600" b="1" dirty="0">
                <a:ea typeface="+mj-lt"/>
                <a:cs typeface="+mj-lt"/>
              </a:rPr>
            </a:br>
            <a:endParaRPr lang="en-GB" sz="1200" b="1" dirty="0">
              <a:solidFill>
                <a:schemeClr val="tx1"/>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12" name="TextBox 11">
            <a:extLst>
              <a:ext uri="{FF2B5EF4-FFF2-40B4-BE49-F238E27FC236}">
                <a16:creationId xmlns:a16="http://schemas.microsoft.com/office/drawing/2014/main" id="{9BD5D7DA-4248-4948-BB72-AA92B4EB2EB1}"/>
              </a:ext>
            </a:extLst>
          </p:cNvPr>
          <p:cNvSpPr txBox="1"/>
          <p:nvPr/>
        </p:nvSpPr>
        <p:spPr>
          <a:xfrm>
            <a:off x="1097280" y="1317042"/>
            <a:ext cx="102558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FF0000"/>
                </a:solidFill>
                <a:cs typeface="Calibri"/>
              </a:rPr>
              <a:t>Check your own timeline with these notes:</a:t>
            </a:r>
          </a:p>
          <a:p>
            <a:endParaRPr lang="en-US" sz="2000" dirty="0">
              <a:cs typeface="Calibri"/>
            </a:endParaRPr>
          </a:p>
        </p:txBody>
      </p:sp>
      <p:sp>
        <p:nvSpPr>
          <p:cNvPr id="5" name="TextBox 4">
            <a:extLst>
              <a:ext uri="{FF2B5EF4-FFF2-40B4-BE49-F238E27FC236}">
                <a16:creationId xmlns:a16="http://schemas.microsoft.com/office/drawing/2014/main" id="{EDE056E8-9BA7-45F9-83F9-BA23083421C5}"/>
              </a:ext>
            </a:extLst>
          </p:cNvPr>
          <p:cNvSpPr txBox="1"/>
          <p:nvPr/>
        </p:nvSpPr>
        <p:spPr>
          <a:xfrm>
            <a:off x="447292" y="2373415"/>
            <a:ext cx="5474949" cy="37856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700"/>
              <a:t>1893</a:t>
            </a:r>
            <a:endParaRPr lang="en-GB" sz="2700">
              <a:cs typeface="Calibri"/>
            </a:endParaRPr>
          </a:p>
          <a:p>
            <a:pPr>
              <a:lnSpc>
                <a:spcPct val="150000"/>
              </a:lnSpc>
            </a:pPr>
            <a:r>
              <a:rPr lang="en-GB" sz="2700">
                <a:cs typeface="Calibri"/>
              </a:rPr>
              <a:t>1893 – 1899</a:t>
            </a:r>
          </a:p>
          <a:p>
            <a:pPr>
              <a:lnSpc>
                <a:spcPct val="150000"/>
              </a:lnSpc>
            </a:pPr>
            <a:r>
              <a:rPr lang="en-GB" sz="2700">
                <a:cs typeface="Calibri"/>
              </a:rPr>
              <a:t>1903</a:t>
            </a:r>
          </a:p>
          <a:p>
            <a:pPr>
              <a:lnSpc>
                <a:spcPct val="150000"/>
              </a:lnSpc>
            </a:pPr>
            <a:r>
              <a:rPr lang="en-GB" sz="2700">
                <a:cs typeface="Calibri"/>
              </a:rPr>
              <a:t>1908</a:t>
            </a:r>
          </a:p>
          <a:p>
            <a:pPr>
              <a:lnSpc>
                <a:spcPct val="150000"/>
              </a:lnSpc>
            </a:pPr>
            <a:r>
              <a:rPr lang="en-GB" sz="2700">
                <a:cs typeface="Calibri"/>
              </a:rPr>
              <a:t>1908 – 1928</a:t>
            </a:r>
          </a:p>
          <a:p>
            <a:pPr>
              <a:lnSpc>
                <a:spcPct val="150000"/>
              </a:lnSpc>
            </a:pPr>
            <a:r>
              <a:rPr lang="en-GB" sz="2700">
                <a:cs typeface="Calibri"/>
              </a:rPr>
              <a:t>1920s</a:t>
            </a:r>
            <a:endParaRPr lang="en-GB" sz="2700"/>
          </a:p>
        </p:txBody>
      </p:sp>
      <p:sp>
        <p:nvSpPr>
          <p:cNvPr id="6" name="TextBox 5">
            <a:extLst>
              <a:ext uri="{FF2B5EF4-FFF2-40B4-BE49-F238E27FC236}">
                <a16:creationId xmlns:a16="http://schemas.microsoft.com/office/drawing/2014/main" id="{74CF78CC-9201-436F-A666-DD30547083CF}"/>
              </a:ext>
            </a:extLst>
          </p:cNvPr>
          <p:cNvSpPr txBox="1"/>
          <p:nvPr/>
        </p:nvSpPr>
        <p:spPr>
          <a:xfrm>
            <a:off x="5922968" y="2373415"/>
            <a:ext cx="5882700" cy="37856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Henry Ford became an engineer with the Edison company in 1893 working there for six years. During this period he experimented with petrol engines and eventually built a car. In 1903, he was confident enough to form a manufacturing company to produce cheap vehicles. The Model T, introduced in 1908, dominated the American market for the next twenty years. Ford was one of the leading American car makers in the 1920s</a:t>
            </a:r>
            <a:r>
              <a:rPr lang="en-GB" sz="2000" dirty="0"/>
              <a:t>.</a:t>
            </a:r>
          </a:p>
        </p:txBody>
      </p:sp>
      <p:sp>
        <p:nvSpPr>
          <p:cNvPr id="4" name="TextBox 3">
            <a:extLst>
              <a:ext uri="{FF2B5EF4-FFF2-40B4-BE49-F238E27FC236}">
                <a16:creationId xmlns:a16="http://schemas.microsoft.com/office/drawing/2014/main" id="{7F884917-9C10-459C-A864-6C806C496099}"/>
              </a:ext>
            </a:extLst>
          </p:cNvPr>
          <p:cNvSpPr txBox="1"/>
          <p:nvPr/>
        </p:nvSpPr>
        <p:spPr>
          <a:xfrm>
            <a:off x="1448972" y="2551449"/>
            <a:ext cx="4473269" cy="369332"/>
          </a:xfrm>
          <a:prstGeom prst="rect">
            <a:avLst/>
          </a:prstGeom>
          <a:noFill/>
        </p:spPr>
        <p:txBody>
          <a:bodyPr wrap="square" rtlCol="0" anchor="t">
            <a:spAutoFit/>
          </a:bodyPr>
          <a:lstStyle/>
          <a:p>
            <a:r>
              <a:rPr lang="en-GB" dirty="0"/>
              <a:t>Henry Ford became engineer w/ Edison Co.</a:t>
            </a:r>
          </a:p>
        </p:txBody>
      </p:sp>
      <p:sp>
        <p:nvSpPr>
          <p:cNvPr id="8" name="TextBox 7">
            <a:extLst>
              <a:ext uri="{FF2B5EF4-FFF2-40B4-BE49-F238E27FC236}">
                <a16:creationId xmlns:a16="http://schemas.microsoft.com/office/drawing/2014/main" id="{39643522-B98B-4608-A9B9-0FAA887C6E7C}"/>
              </a:ext>
            </a:extLst>
          </p:cNvPr>
          <p:cNvSpPr txBox="1"/>
          <p:nvPr/>
        </p:nvSpPr>
        <p:spPr>
          <a:xfrm>
            <a:off x="2393152" y="3113628"/>
            <a:ext cx="3529089" cy="646331"/>
          </a:xfrm>
          <a:prstGeom prst="rect">
            <a:avLst/>
          </a:prstGeom>
          <a:noFill/>
        </p:spPr>
        <p:txBody>
          <a:bodyPr wrap="square" rtlCol="0" anchor="t">
            <a:spAutoFit/>
          </a:bodyPr>
          <a:lstStyle/>
          <a:p>
            <a:r>
              <a:rPr lang="en-GB"/>
              <a:t>Worked for Edison Co. – experimented w/ petrol engines</a:t>
            </a:r>
          </a:p>
        </p:txBody>
      </p:sp>
      <p:sp>
        <p:nvSpPr>
          <p:cNvPr id="9" name="TextBox 8">
            <a:extLst>
              <a:ext uri="{FF2B5EF4-FFF2-40B4-BE49-F238E27FC236}">
                <a16:creationId xmlns:a16="http://schemas.microsoft.com/office/drawing/2014/main" id="{0888CEE7-DD6F-4882-A510-3F67D078B26A}"/>
              </a:ext>
            </a:extLst>
          </p:cNvPr>
          <p:cNvSpPr txBox="1"/>
          <p:nvPr/>
        </p:nvSpPr>
        <p:spPr>
          <a:xfrm>
            <a:off x="1547446" y="3821452"/>
            <a:ext cx="4374795" cy="369332"/>
          </a:xfrm>
          <a:prstGeom prst="rect">
            <a:avLst/>
          </a:prstGeom>
          <a:noFill/>
        </p:spPr>
        <p:txBody>
          <a:bodyPr wrap="square" rtlCol="0" anchor="t">
            <a:spAutoFit/>
          </a:bodyPr>
          <a:lstStyle/>
          <a:p>
            <a:r>
              <a:rPr lang="en-GB" dirty="0"/>
              <a:t>Formed vehicle manufact. co. </a:t>
            </a:r>
          </a:p>
        </p:txBody>
      </p:sp>
      <p:sp>
        <p:nvSpPr>
          <p:cNvPr id="10" name="TextBox 9">
            <a:extLst>
              <a:ext uri="{FF2B5EF4-FFF2-40B4-BE49-F238E27FC236}">
                <a16:creationId xmlns:a16="http://schemas.microsoft.com/office/drawing/2014/main" id="{15448BEC-1CB8-4957-968A-8495F8465777}"/>
              </a:ext>
            </a:extLst>
          </p:cNvPr>
          <p:cNvSpPr txBox="1"/>
          <p:nvPr/>
        </p:nvSpPr>
        <p:spPr>
          <a:xfrm>
            <a:off x="1547446" y="4388018"/>
            <a:ext cx="4374795" cy="369332"/>
          </a:xfrm>
          <a:prstGeom prst="rect">
            <a:avLst/>
          </a:prstGeom>
          <a:noFill/>
        </p:spPr>
        <p:txBody>
          <a:bodyPr wrap="square" rtlCol="0">
            <a:spAutoFit/>
          </a:bodyPr>
          <a:lstStyle/>
          <a:p>
            <a:r>
              <a:rPr lang="en-GB" dirty="0"/>
              <a:t>Model T introduced</a:t>
            </a:r>
          </a:p>
        </p:txBody>
      </p:sp>
      <p:sp>
        <p:nvSpPr>
          <p:cNvPr id="11" name="TextBox 10">
            <a:extLst>
              <a:ext uri="{FF2B5EF4-FFF2-40B4-BE49-F238E27FC236}">
                <a16:creationId xmlns:a16="http://schemas.microsoft.com/office/drawing/2014/main" id="{8126EB30-CC33-4C13-9459-85C6D1ADF1AB}"/>
              </a:ext>
            </a:extLst>
          </p:cNvPr>
          <p:cNvSpPr txBox="1"/>
          <p:nvPr/>
        </p:nvSpPr>
        <p:spPr>
          <a:xfrm>
            <a:off x="2393152" y="5021533"/>
            <a:ext cx="3529089" cy="369332"/>
          </a:xfrm>
          <a:prstGeom prst="rect">
            <a:avLst/>
          </a:prstGeom>
          <a:noFill/>
        </p:spPr>
        <p:txBody>
          <a:bodyPr wrap="square" rtlCol="0">
            <a:spAutoFit/>
          </a:bodyPr>
          <a:lstStyle/>
          <a:p>
            <a:r>
              <a:rPr lang="en-GB"/>
              <a:t>Model T dominated Amer. market</a:t>
            </a:r>
          </a:p>
        </p:txBody>
      </p:sp>
      <p:sp>
        <p:nvSpPr>
          <p:cNvPr id="13" name="TextBox 12">
            <a:extLst>
              <a:ext uri="{FF2B5EF4-FFF2-40B4-BE49-F238E27FC236}">
                <a16:creationId xmlns:a16="http://schemas.microsoft.com/office/drawing/2014/main" id="{48D45D59-FB7D-437F-9764-E5ED761B686E}"/>
              </a:ext>
            </a:extLst>
          </p:cNvPr>
          <p:cNvSpPr txBox="1"/>
          <p:nvPr/>
        </p:nvSpPr>
        <p:spPr>
          <a:xfrm>
            <a:off x="1721205" y="5660299"/>
            <a:ext cx="4374795" cy="369332"/>
          </a:xfrm>
          <a:prstGeom prst="rect">
            <a:avLst/>
          </a:prstGeom>
          <a:noFill/>
        </p:spPr>
        <p:txBody>
          <a:bodyPr wrap="square" rtlCol="0">
            <a:spAutoFit/>
          </a:bodyPr>
          <a:lstStyle/>
          <a:p>
            <a:r>
              <a:rPr lang="en-GB" dirty="0"/>
              <a:t>Ford = 1 of leading Amer. Car makers</a:t>
            </a:r>
          </a:p>
        </p:txBody>
      </p:sp>
    </p:spTree>
    <p:extLst>
      <p:ext uri="{BB962C8B-B14F-4D97-AF65-F5344CB8AC3E}">
        <p14:creationId xmlns:p14="http://schemas.microsoft.com/office/powerpoint/2010/main" val="141778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P spid="11"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p:txBody>
          <a:bodyPr>
            <a:normAutofit/>
          </a:bodyPr>
          <a:lstStyle/>
          <a:p>
            <a:r>
              <a:rPr lang="en-GB" sz="3600" b="1" dirty="0">
                <a:solidFill>
                  <a:schemeClr val="tx1"/>
                </a:solidFill>
                <a:ea typeface="+mj-lt"/>
                <a:cs typeface="+mj-lt"/>
              </a:rPr>
              <a:t>Summary</a:t>
            </a:r>
            <a:br>
              <a:rPr lang="en-GB" sz="2500" dirty="0">
                <a:ea typeface="+mj-lt"/>
                <a:cs typeface="+mj-lt"/>
              </a:rPr>
            </a:br>
            <a:br>
              <a:rPr lang="en-GB" sz="2500" dirty="0">
                <a:ea typeface="+mj-lt"/>
                <a:cs typeface="+mj-lt"/>
              </a:rPr>
            </a:br>
            <a:r>
              <a:rPr lang="en-GB" sz="2500" b="1" dirty="0">
                <a:solidFill>
                  <a:srgbClr val="FF0000"/>
                </a:solidFill>
                <a:ea typeface="+mj-lt"/>
                <a:cs typeface="+mj-lt"/>
              </a:rPr>
              <a:t>In this lesson, you have:</a:t>
            </a:r>
            <a:endParaRPr lang="en-US" b="1" dirty="0">
              <a:solidFill>
                <a:srgbClr val="FF0000"/>
              </a:solidFill>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4" name="TextBox 3">
            <a:extLst>
              <a:ext uri="{FF2B5EF4-FFF2-40B4-BE49-F238E27FC236}">
                <a16:creationId xmlns:a16="http://schemas.microsoft.com/office/drawing/2014/main" id="{589A8527-B6A8-4670-94EE-02AE4459B2C4}"/>
              </a:ext>
            </a:extLst>
          </p:cNvPr>
          <p:cNvSpPr txBox="1"/>
          <p:nvPr/>
        </p:nvSpPr>
        <p:spPr>
          <a:xfrm>
            <a:off x="1082555" y="2002380"/>
            <a:ext cx="1001216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cs typeface="Calibri"/>
              </a:rPr>
              <a:t>reflected on important factors involved in learning vocabulary</a:t>
            </a:r>
          </a:p>
          <a:p>
            <a:pPr marL="285750" indent="-285750">
              <a:buFont typeface="Arial"/>
              <a:buChar char="•"/>
            </a:pPr>
            <a:r>
              <a:rPr lang="en-GB" sz="2400" dirty="0">
                <a:ea typeface="+mn-lt"/>
                <a:cs typeface="+mn-lt"/>
              </a:rPr>
              <a:t>considered the different features of a word that need to be learned </a:t>
            </a:r>
            <a:endParaRPr lang="en-GB" sz="2400" dirty="0">
              <a:cs typeface="Calibri"/>
            </a:endParaRPr>
          </a:p>
          <a:p>
            <a:pPr marL="285750" indent="-285750">
              <a:buFont typeface="Arial"/>
              <a:buChar char="•"/>
            </a:pPr>
            <a:r>
              <a:rPr lang="en-GB" sz="2400" dirty="0">
                <a:ea typeface="+mn-lt"/>
                <a:cs typeface="+mn-lt"/>
              </a:rPr>
              <a:t>seen an example of a completed vocabulary card and resources that can help you complete your own versions</a:t>
            </a:r>
          </a:p>
          <a:p>
            <a:pPr marL="285750" indent="-285750">
              <a:buFont typeface="Arial"/>
              <a:buChar char="•"/>
            </a:pPr>
            <a:r>
              <a:rPr lang="en-GB" sz="2400" dirty="0">
                <a:ea typeface="+mn-lt"/>
                <a:cs typeface="+mn-lt"/>
              </a:rPr>
              <a:t>seen an overview of the AWL sub list 1</a:t>
            </a:r>
          </a:p>
          <a:p>
            <a:pPr marL="285750" indent="-285750">
              <a:buFont typeface="Arial"/>
              <a:buChar char="•"/>
            </a:pPr>
            <a:r>
              <a:rPr lang="en-GB" sz="2400" dirty="0">
                <a:ea typeface="+mn-lt"/>
                <a:cs typeface="+mn-lt"/>
              </a:rPr>
              <a:t>arranged dates in chronological order</a:t>
            </a:r>
          </a:p>
          <a:p>
            <a:pPr marL="285750" indent="-285750">
              <a:buFont typeface="Arial"/>
              <a:buChar char="•"/>
            </a:pPr>
            <a:r>
              <a:rPr lang="en-GB" sz="2400" dirty="0">
                <a:ea typeface="+mn-lt"/>
                <a:cs typeface="+mn-lt"/>
              </a:rPr>
              <a:t>completed a timeline with relevant dates in note form</a:t>
            </a:r>
          </a:p>
          <a:p>
            <a:pPr marL="285750" indent="-285750">
              <a:buFont typeface="Arial"/>
              <a:buChar char="•"/>
            </a:pPr>
            <a:r>
              <a:rPr lang="en-GB" sz="2400" dirty="0">
                <a:ea typeface="+mn-lt"/>
                <a:cs typeface="+mn-lt"/>
              </a:rPr>
              <a:t>compared your own notes to a sample answer</a:t>
            </a:r>
          </a:p>
          <a:p>
            <a:endParaRPr lang="en-GB" sz="2400" dirty="0">
              <a:ea typeface="+mn-lt"/>
              <a:cs typeface="+mn-lt"/>
            </a:endParaRPr>
          </a:p>
        </p:txBody>
      </p:sp>
      <p:cxnSp>
        <p:nvCxnSpPr>
          <p:cNvPr id="5" name="Straight Arrow Connector 4">
            <a:extLst>
              <a:ext uri="{FF2B5EF4-FFF2-40B4-BE49-F238E27FC236}">
                <a16:creationId xmlns:a16="http://schemas.microsoft.com/office/drawing/2014/main" id="{6E7BBB4A-BA41-4C1A-926A-7A17170CD979}"/>
              </a:ext>
            </a:extLst>
          </p:cNvPr>
          <p:cNvCxnSpPr/>
          <p:nvPr/>
        </p:nvCxnSpPr>
        <p:spPr>
          <a:xfrm>
            <a:off x="1280845" y="3862226"/>
            <a:ext cx="10068673" cy="8563"/>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1834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C8F3-AB19-4301-9DE4-DCEE2EDAD0B9}"/>
              </a:ext>
            </a:extLst>
          </p:cNvPr>
          <p:cNvSpPr>
            <a:spLocks noGrp="1"/>
          </p:cNvSpPr>
          <p:nvPr>
            <p:ph type="title"/>
          </p:nvPr>
        </p:nvSpPr>
        <p:spPr>
          <a:xfrm>
            <a:off x="1097280" y="286604"/>
            <a:ext cx="10058400" cy="1298412"/>
          </a:xfrm>
        </p:spPr>
        <p:txBody>
          <a:bodyPr>
            <a:normAutofit/>
          </a:bodyPr>
          <a:lstStyle/>
          <a:p>
            <a:r>
              <a:rPr lang="en-GB" sz="3600" b="1" dirty="0">
                <a:solidFill>
                  <a:schemeClr val="tx1"/>
                </a:solidFill>
                <a:ea typeface="+mj-lt"/>
                <a:cs typeface="+mj-lt"/>
              </a:rPr>
              <a:t>Look forward - listening &amp; note-taking</a:t>
            </a:r>
            <a:br>
              <a:rPr lang="en-GB" sz="3600" b="1" dirty="0">
                <a:ea typeface="+mj-lt"/>
                <a:cs typeface="+mj-lt"/>
              </a:rPr>
            </a:br>
            <a:r>
              <a:rPr lang="en-GB" sz="2500" b="1" dirty="0">
                <a:solidFill>
                  <a:schemeClr val="tx1"/>
                </a:solidFill>
                <a:ea typeface="+mj-lt"/>
                <a:cs typeface="+mj-lt"/>
              </a:rPr>
              <a:t> </a:t>
            </a:r>
            <a:br>
              <a:rPr lang="en-GB" sz="3600" b="1" dirty="0">
                <a:ea typeface="+mj-lt"/>
                <a:cs typeface="+mj-lt"/>
              </a:rPr>
            </a:br>
            <a:endParaRPr lang="en-GB" sz="1200" b="1" dirty="0">
              <a:solidFill>
                <a:srgbClr val="FF0000"/>
              </a:solidFill>
              <a:ea typeface="+mj-lt"/>
              <a:cs typeface="+mj-lt"/>
            </a:endParaRPr>
          </a:p>
        </p:txBody>
      </p:sp>
      <p:sp>
        <p:nvSpPr>
          <p:cNvPr id="3" name="Content Placeholder 2">
            <a:extLst>
              <a:ext uri="{FF2B5EF4-FFF2-40B4-BE49-F238E27FC236}">
                <a16:creationId xmlns:a16="http://schemas.microsoft.com/office/drawing/2014/main" id="{01BBD5F6-0E8D-44E6-90EB-F6AF8ACE8208}"/>
              </a:ext>
            </a:extLst>
          </p:cNvPr>
          <p:cNvSpPr>
            <a:spLocks noGrp="1"/>
          </p:cNvSpPr>
          <p:nvPr>
            <p:ph idx="1"/>
          </p:nvPr>
        </p:nvSpPr>
        <p:spPr/>
        <p:txBody>
          <a:bodyPr/>
          <a:lstStyle/>
          <a:p>
            <a:r>
              <a:rPr lang="en-GB"/>
              <a:t> </a:t>
            </a:r>
          </a:p>
        </p:txBody>
      </p:sp>
      <p:sp>
        <p:nvSpPr>
          <p:cNvPr id="12" name="TextBox 11">
            <a:extLst>
              <a:ext uri="{FF2B5EF4-FFF2-40B4-BE49-F238E27FC236}">
                <a16:creationId xmlns:a16="http://schemas.microsoft.com/office/drawing/2014/main" id="{9BD5D7DA-4248-4948-BB72-AA92B4EB2EB1}"/>
              </a:ext>
            </a:extLst>
          </p:cNvPr>
          <p:cNvSpPr txBox="1"/>
          <p:nvPr/>
        </p:nvSpPr>
        <p:spPr>
          <a:xfrm>
            <a:off x="1097280" y="1126542"/>
            <a:ext cx="1025585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FF0000"/>
                </a:solidFill>
                <a:cs typeface="Calibri"/>
              </a:rPr>
              <a:t>In next week’s Listening &amp; note-taking overview lesson an Abbreviations &amp; Symbols Guide will be made available to you.</a:t>
            </a:r>
            <a:endParaRPr lang="en-US" dirty="0">
              <a:solidFill>
                <a:srgbClr val="FF0000"/>
              </a:solidFill>
              <a:cs typeface="Calibri"/>
            </a:endParaRPr>
          </a:p>
          <a:p>
            <a:pPr marL="285750" indent="-285750">
              <a:buFont typeface="Arial" panose="020B0604020202020204" pitchFamily="34" charset="0"/>
              <a:buChar char="•"/>
            </a:pPr>
            <a:endParaRPr lang="en-US" sz="2000" dirty="0">
              <a:cs typeface="Calibri"/>
            </a:endParaRPr>
          </a:p>
        </p:txBody>
      </p:sp>
      <p:cxnSp>
        <p:nvCxnSpPr>
          <p:cNvPr id="11" name="Straight Arrow Connector 10">
            <a:extLst>
              <a:ext uri="{FF2B5EF4-FFF2-40B4-BE49-F238E27FC236}">
                <a16:creationId xmlns:a16="http://schemas.microsoft.com/office/drawing/2014/main" id="{731EE896-193E-40A5-A9AE-BFE1752B25AC}"/>
              </a:ext>
            </a:extLst>
          </p:cNvPr>
          <p:cNvCxnSpPr>
            <a:cxnSpLocks/>
          </p:cNvCxnSpPr>
          <p:nvPr/>
        </p:nvCxnSpPr>
        <p:spPr>
          <a:xfrm>
            <a:off x="8314266" y="5263414"/>
            <a:ext cx="427567" cy="4234"/>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pic>
        <p:nvPicPr>
          <p:cNvPr id="15" name="Picture 14">
            <a:extLst>
              <a:ext uri="{FF2B5EF4-FFF2-40B4-BE49-F238E27FC236}">
                <a16:creationId xmlns:a16="http://schemas.microsoft.com/office/drawing/2014/main" id="{25DF207E-ECE1-4A56-90FC-5158FC694DF5}"/>
              </a:ext>
            </a:extLst>
          </p:cNvPr>
          <p:cNvPicPr>
            <a:picLocks noChangeAspect="1"/>
          </p:cNvPicPr>
          <p:nvPr/>
        </p:nvPicPr>
        <p:blipFill>
          <a:blip r:embed="rId2"/>
          <a:stretch>
            <a:fillRect/>
          </a:stretch>
        </p:blipFill>
        <p:spPr>
          <a:xfrm>
            <a:off x="8241556" y="3955301"/>
            <a:ext cx="290727" cy="273107"/>
          </a:xfrm>
          <a:prstGeom prst="rect">
            <a:avLst/>
          </a:prstGeom>
        </p:spPr>
      </p:pic>
      <p:graphicFrame>
        <p:nvGraphicFramePr>
          <p:cNvPr id="16" name="Table 16">
            <a:extLst>
              <a:ext uri="{FF2B5EF4-FFF2-40B4-BE49-F238E27FC236}">
                <a16:creationId xmlns:a16="http://schemas.microsoft.com/office/drawing/2014/main" id="{D6D20965-8DBC-4173-9CF8-B88CEC3CD215}"/>
              </a:ext>
            </a:extLst>
          </p:cNvPr>
          <p:cNvGraphicFramePr>
            <a:graphicFrameLocks noGrp="1"/>
          </p:cNvGraphicFramePr>
          <p:nvPr>
            <p:extLst>
              <p:ext uri="{D42A27DB-BD31-4B8C-83A1-F6EECF244321}">
                <p14:modId xmlns:p14="http://schemas.microsoft.com/office/powerpoint/2010/main" val="3252848952"/>
              </p:ext>
            </p:extLst>
          </p:nvPr>
        </p:nvGraphicFramePr>
        <p:xfrm>
          <a:off x="838868" y="2142205"/>
          <a:ext cx="10668503" cy="3987606"/>
        </p:xfrm>
        <a:graphic>
          <a:graphicData uri="http://schemas.openxmlformats.org/drawingml/2006/table">
            <a:tbl>
              <a:tblPr firstRow="1" bandRow="1">
                <a:tableStyleId>{616DA210-FB5B-4158-B5E0-FEB733F419BA}</a:tableStyleId>
              </a:tblPr>
              <a:tblGrid>
                <a:gridCol w="1436383">
                  <a:extLst>
                    <a:ext uri="{9D8B030D-6E8A-4147-A177-3AD203B41FA5}">
                      <a16:colId xmlns:a16="http://schemas.microsoft.com/office/drawing/2014/main" val="4093554064"/>
                    </a:ext>
                  </a:extLst>
                </a:gridCol>
                <a:gridCol w="2334121">
                  <a:extLst>
                    <a:ext uri="{9D8B030D-6E8A-4147-A177-3AD203B41FA5}">
                      <a16:colId xmlns:a16="http://schemas.microsoft.com/office/drawing/2014/main" val="3083658629"/>
                    </a:ext>
                  </a:extLst>
                </a:gridCol>
                <a:gridCol w="1563750">
                  <a:extLst>
                    <a:ext uri="{9D8B030D-6E8A-4147-A177-3AD203B41FA5}">
                      <a16:colId xmlns:a16="http://schemas.microsoft.com/office/drawing/2014/main" val="105315713"/>
                    </a:ext>
                  </a:extLst>
                </a:gridCol>
                <a:gridCol w="2167399">
                  <a:extLst>
                    <a:ext uri="{9D8B030D-6E8A-4147-A177-3AD203B41FA5}">
                      <a16:colId xmlns:a16="http://schemas.microsoft.com/office/drawing/2014/main" val="3808427792"/>
                    </a:ext>
                  </a:extLst>
                </a:gridCol>
                <a:gridCol w="1388767">
                  <a:extLst>
                    <a:ext uri="{9D8B030D-6E8A-4147-A177-3AD203B41FA5}">
                      <a16:colId xmlns:a16="http://schemas.microsoft.com/office/drawing/2014/main" val="105343206"/>
                    </a:ext>
                  </a:extLst>
                </a:gridCol>
                <a:gridCol w="1778083">
                  <a:extLst>
                    <a:ext uri="{9D8B030D-6E8A-4147-A177-3AD203B41FA5}">
                      <a16:colId xmlns:a16="http://schemas.microsoft.com/office/drawing/2014/main" val="302568728"/>
                    </a:ext>
                  </a:extLst>
                </a:gridCol>
              </a:tblGrid>
              <a:tr h="721031">
                <a:tc>
                  <a:txBody>
                    <a:bodyPr/>
                    <a:lstStyle/>
                    <a:p>
                      <a:r>
                        <a:rPr lang="en-GB"/>
                        <a:t>Abbrev.</a:t>
                      </a:r>
                    </a:p>
                  </a:txBody>
                  <a:tcPr/>
                </a:tc>
                <a:tc>
                  <a:txBody>
                    <a:bodyPr/>
                    <a:lstStyle/>
                    <a:p>
                      <a:pPr lvl="0">
                        <a:buNone/>
                      </a:pPr>
                      <a:r>
                        <a:rPr lang="en-GB" sz="1800" u="none" strike="noStrike" noProof="0"/>
                        <a:t>Meaning (in this context)</a:t>
                      </a:r>
                      <a:endParaRPr lang="en-GB"/>
                    </a:p>
                  </a:txBody>
                  <a:tcPr/>
                </a:tc>
                <a:tc>
                  <a:txBody>
                    <a:bodyPr/>
                    <a:lstStyle/>
                    <a:p>
                      <a:r>
                        <a:rPr lang="en-GB" dirty="0"/>
                        <a:t>Abbrev.</a:t>
                      </a:r>
                    </a:p>
                  </a:txBody>
                  <a:tcPr/>
                </a:tc>
                <a:tc>
                  <a:txBody>
                    <a:bodyPr/>
                    <a:lstStyle/>
                    <a:p>
                      <a:pPr lvl="0">
                        <a:buNone/>
                      </a:pPr>
                      <a:r>
                        <a:rPr lang="en-GB" sz="1800" u="none" strike="noStrike" noProof="0"/>
                        <a:t>Meaning (in this context)</a:t>
                      </a:r>
                      <a:endParaRPr lang="en-GB"/>
                    </a:p>
                  </a:txBody>
                  <a:tcPr/>
                </a:tc>
                <a:tc>
                  <a:txBody>
                    <a:bodyPr/>
                    <a:lstStyle/>
                    <a:p>
                      <a:r>
                        <a:rPr lang="en-GB"/>
                        <a:t>Symbol</a:t>
                      </a:r>
                    </a:p>
                  </a:txBody>
                  <a:tcPr/>
                </a:tc>
                <a:tc>
                  <a:txBody>
                    <a:bodyPr/>
                    <a:lstStyle/>
                    <a:p>
                      <a:r>
                        <a:rPr lang="en-GB"/>
                        <a:t>Meaning </a:t>
                      </a:r>
                      <a:r>
                        <a:rPr lang="en-GB" sz="1800" u="none" strike="noStrike" noProof="0"/>
                        <a:t>(in this context)</a:t>
                      </a:r>
                      <a:endParaRPr lang="en-GB"/>
                    </a:p>
                  </a:txBody>
                  <a:tcPr/>
                </a:tc>
                <a:extLst>
                  <a:ext uri="{0D108BD9-81ED-4DB2-BD59-A6C34878D82A}">
                    <a16:rowId xmlns:a16="http://schemas.microsoft.com/office/drawing/2014/main" val="4217999149"/>
                  </a:ext>
                </a:extLst>
              </a:tr>
              <a:tr h="408322">
                <a:tc>
                  <a:txBody>
                    <a:bodyPr/>
                    <a:lstStyle/>
                    <a:p>
                      <a:pPr lvl="0">
                        <a:buNone/>
                      </a:pPr>
                      <a:r>
                        <a:rPr lang="en-GB" sz="1800" u="none" strike="noStrike" noProof="0"/>
                        <a:t>v. imp.</a:t>
                      </a:r>
                      <a:endParaRPr lang="en-US"/>
                    </a:p>
                  </a:txBody>
                  <a:tcPr/>
                </a:tc>
                <a:tc>
                  <a:txBody>
                    <a:bodyPr/>
                    <a:lstStyle/>
                    <a:p>
                      <a:r>
                        <a:rPr lang="en-GB"/>
                        <a:t>Very important</a:t>
                      </a:r>
                    </a:p>
                  </a:txBody>
                  <a:tcPr/>
                </a:tc>
                <a:tc>
                  <a:txBody>
                    <a:bodyPr/>
                    <a:lstStyle/>
                    <a:p>
                      <a:pPr lvl="0">
                        <a:buNone/>
                      </a:pPr>
                      <a:r>
                        <a:rPr lang="en-GB" sz="1800" u="none" strike="noStrike" noProof="0"/>
                        <a:t>accord. </a:t>
                      </a:r>
                      <a:endParaRPr lang="en-US"/>
                    </a:p>
                  </a:txBody>
                  <a:tcPr/>
                </a:tc>
                <a:tc>
                  <a:txBody>
                    <a:bodyPr/>
                    <a:lstStyle/>
                    <a:p>
                      <a:pPr lvl="0">
                        <a:buNone/>
                      </a:pPr>
                      <a:r>
                        <a:rPr lang="en-GB" sz="1800" u="none" strike="noStrike" noProof="0"/>
                        <a:t>according (to)</a:t>
                      </a:r>
                    </a:p>
                  </a:txBody>
                  <a:tcPr/>
                </a:tc>
                <a:tc>
                  <a:txBody>
                    <a:bodyPr/>
                    <a:lstStyle/>
                    <a:p>
                      <a:pPr lvl="0">
                        <a:buNone/>
                      </a:pPr>
                      <a:r>
                        <a:rPr lang="en-GB" sz="1800" u="none" strike="noStrike" noProof="0"/>
                        <a:t>=</a:t>
                      </a:r>
                      <a:endParaRPr lang="en-US"/>
                    </a:p>
                  </a:txBody>
                  <a:tcPr/>
                </a:tc>
                <a:tc>
                  <a:txBody>
                    <a:bodyPr/>
                    <a:lstStyle/>
                    <a:p>
                      <a:r>
                        <a:rPr lang="en-GB"/>
                        <a:t>Is / are</a:t>
                      </a:r>
                    </a:p>
                  </a:txBody>
                  <a:tcPr/>
                </a:tc>
                <a:extLst>
                  <a:ext uri="{0D108BD9-81ED-4DB2-BD59-A6C34878D82A}">
                    <a16:rowId xmlns:a16="http://schemas.microsoft.com/office/drawing/2014/main" val="1080193207"/>
                  </a:ext>
                </a:extLst>
              </a:tr>
              <a:tr h="408322">
                <a:tc>
                  <a:txBody>
                    <a:bodyPr/>
                    <a:lstStyle/>
                    <a:p>
                      <a:pPr lvl="0">
                        <a:buNone/>
                      </a:pPr>
                      <a:r>
                        <a:rPr lang="en-GB" sz="1800" u="none" strike="noStrike" noProof="0"/>
                        <a:t>acad. </a:t>
                      </a:r>
                      <a:endParaRPr lang="en-US"/>
                    </a:p>
                  </a:txBody>
                  <a:tcPr/>
                </a:tc>
                <a:tc>
                  <a:txBody>
                    <a:bodyPr/>
                    <a:lstStyle/>
                    <a:p>
                      <a:r>
                        <a:rPr lang="en-GB"/>
                        <a:t>academic</a:t>
                      </a:r>
                    </a:p>
                  </a:txBody>
                  <a:tcPr/>
                </a:tc>
                <a:tc>
                  <a:txBody>
                    <a:bodyPr/>
                    <a:lstStyle/>
                    <a:p>
                      <a:pPr lvl="0">
                        <a:buNone/>
                      </a:pPr>
                      <a:r>
                        <a:rPr lang="en-GB" sz="1800" u="none" strike="noStrike" noProof="0"/>
                        <a:t>individ. </a:t>
                      </a:r>
                      <a:endParaRPr lang="en-US"/>
                    </a:p>
                  </a:txBody>
                  <a:tcPr/>
                </a:tc>
                <a:tc>
                  <a:txBody>
                    <a:bodyPr/>
                    <a:lstStyle/>
                    <a:p>
                      <a:pPr lvl="0">
                        <a:buNone/>
                      </a:pPr>
                      <a:r>
                        <a:rPr lang="en-GB" sz="1800" u="none" strike="noStrike" noProof="0"/>
                        <a:t>individuals</a:t>
                      </a:r>
                    </a:p>
                  </a:txBody>
                  <a:tcPr/>
                </a:tc>
                <a:tc>
                  <a:txBody>
                    <a:bodyPr/>
                    <a:lstStyle/>
                    <a:p>
                      <a:pPr lvl="0">
                        <a:buNone/>
                      </a:pPr>
                      <a:r>
                        <a:rPr lang="en-GB" sz="1800" u="none" strike="noStrike" noProof="0"/>
                        <a:t>∵</a:t>
                      </a:r>
                      <a:endParaRPr lang="en-US"/>
                    </a:p>
                  </a:txBody>
                  <a:tcPr/>
                </a:tc>
                <a:tc>
                  <a:txBody>
                    <a:bodyPr/>
                    <a:lstStyle/>
                    <a:p>
                      <a:r>
                        <a:rPr lang="en-GB"/>
                        <a:t>because</a:t>
                      </a:r>
                    </a:p>
                  </a:txBody>
                  <a:tcPr/>
                </a:tc>
                <a:extLst>
                  <a:ext uri="{0D108BD9-81ED-4DB2-BD59-A6C34878D82A}">
                    <a16:rowId xmlns:a16="http://schemas.microsoft.com/office/drawing/2014/main" val="719609219"/>
                  </a:ext>
                </a:extLst>
              </a:tr>
              <a:tr h="408322">
                <a:tc>
                  <a:txBody>
                    <a:bodyPr/>
                    <a:lstStyle/>
                    <a:p>
                      <a:pPr lvl="0">
                        <a:buNone/>
                      </a:pPr>
                      <a:r>
                        <a:rPr lang="en-GB" sz="1800" u="none" strike="noStrike" noProof="0"/>
                        <a:t>ppl </a:t>
                      </a:r>
                      <a:endParaRPr lang="en-US"/>
                    </a:p>
                  </a:txBody>
                  <a:tcPr/>
                </a:tc>
                <a:tc>
                  <a:txBody>
                    <a:bodyPr/>
                    <a:lstStyle/>
                    <a:p>
                      <a:r>
                        <a:rPr lang="en-GB"/>
                        <a:t>people</a:t>
                      </a:r>
                    </a:p>
                  </a:txBody>
                  <a:tcPr/>
                </a:tc>
                <a:tc>
                  <a:txBody>
                    <a:bodyPr/>
                    <a:lstStyle/>
                    <a:p>
                      <a:pPr lvl="0">
                        <a:buNone/>
                      </a:pPr>
                      <a:r>
                        <a:rPr lang="en-GB" sz="1800" u="none" strike="noStrike" noProof="0"/>
                        <a:t>incl.</a:t>
                      </a:r>
                      <a:endParaRPr lang="en-US"/>
                    </a:p>
                  </a:txBody>
                  <a:tcPr/>
                </a:tc>
                <a:tc>
                  <a:txBody>
                    <a:bodyPr/>
                    <a:lstStyle/>
                    <a:p>
                      <a:pPr lvl="0">
                        <a:buNone/>
                      </a:pPr>
                      <a:r>
                        <a:rPr lang="en-US"/>
                        <a:t>including</a:t>
                      </a:r>
                    </a:p>
                  </a:txBody>
                  <a:tcPr/>
                </a:tc>
                <a:tc>
                  <a:txBody>
                    <a:bodyPr/>
                    <a:lstStyle/>
                    <a:p>
                      <a:endParaRPr lang="en-GB"/>
                    </a:p>
                  </a:txBody>
                  <a:tcPr/>
                </a:tc>
                <a:tc>
                  <a:txBody>
                    <a:bodyPr/>
                    <a:lstStyle/>
                    <a:p>
                      <a:r>
                        <a:rPr lang="en-GB"/>
                        <a:t>Therefore,</a:t>
                      </a:r>
                    </a:p>
                  </a:txBody>
                  <a:tcPr/>
                </a:tc>
                <a:extLst>
                  <a:ext uri="{0D108BD9-81ED-4DB2-BD59-A6C34878D82A}">
                    <a16:rowId xmlns:a16="http://schemas.microsoft.com/office/drawing/2014/main" val="1865705037"/>
                  </a:ext>
                </a:extLst>
              </a:tr>
              <a:tr h="408322">
                <a:tc>
                  <a:txBody>
                    <a:bodyPr/>
                    <a:lstStyle/>
                    <a:p>
                      <a:pPr lvl="0">
                        <a:buNone/>
                      </a:pPr>
                      <a:r>
                        <a:rPr lang="en-GB" sz="1800" u="none" strike="noStrike" noProof="0"/>
                        <a:t>rec. </a:t>
                      </a:r>
                      <a:endParaRPr lang="en-US"/>
                    </a:p>
                  </a:txBody>
                  <a:tcPr/>
                </a:tc>
                <a:tc>
                  <a:txBody>
                    <a:bodyPr/>
                    <a:lstStyle/>
                    <a:p>
                      <a:r>
                        <a:rPr lang="en-GB"/>
                        <a:t>record</a:t>
                      </a:r>
                    </a:p>
                  </a:txBody>
                  <a:tcPr/>
                </a:tc>
                <a:tc>
                  <a:txBody>
                    <a:bodyPr/>
                    <a:lstStyle/>
                    <a:p>
                      <a:pPr lvl="0">
                        <a:buNone/>
                      </a:pPr>
                      <a:r>
                        <a:rPr lang="en-GB" sz="1800" u="none" strike="noStrike" noProof="0"/>
                        <a:t>vers. </a:t>
                      </a:r>
                      <a:endParaRPr lang="en-US"/>
                    </a:p>
                  </a:txBody>
                  <a:tcPr/>
                </a:tc>
                <a:tc>
                  <a:txBody>
                    <a:bodyPr/>
                    <a:lstStyle/>
                    <a:p>
                      <a:pPr lvl="0">
                        <a:buNone/>
                      </a:pPr>
                      <a:r>
                        <a:rPr lang="en-GB" sz="1800" u="none" strike="noStrike" noProof="0"/>
                        <a:t>version</a:t>
                      </a:r>
                    </a:p>
                  </a:txBody>
                  <a:tcPr/>
                </a:tc>
                <a:tc>
                  <a:txBody>
                    <a:bodyPr/>
                    <a:lstStyle/>
                    <a:p>
                      <a:pPr lvl="0">
                        <a:buNone/>
                      </a:pPr>
                      <a:r>
                        <a:rPr lang="en-GB" sz="1800" u="none" strike="noStrike" noProof="0"/>
                        <a:t>/ </a:t>
                      </a:r>
                      <a:endParaRPr lang="en-US"/>
                    </a:p>
                  </a:txBody>
                  <a:tcPr/>
                </a:tc>
                <a:tc>
                  <a:txBody>
                    <a:bodyPr/>
                    <a:lstStyle/>
                    <a:p>
                      <a:r>
                        <a:rPr lang="en-GB"/>
                        <a:t>or</a:t>
                      </a:r>
                    </a:p>
                  </a:txBody>
                  <a:tcPr/>
                </a:tc>
                <a:extLst>
                  <a:ext uri="{0D108BD9-81ED-4DB2-BD59-A6C34878D82A}">
                    <a16:rowId xmlns:a16="http://schemas.microsoft.com/office/drawing/2014/main" val="3845219064"/>
                  </a:ext>
                </a:extLst>
              </a:tr>
              <a:tr h="408322">
                <a:tc>
                  <a:txBody>
                    <a:bodyPr/>
                    <a:lstStyle/>
                    <a:p>
                      <a:pPr lvl="0">
                        <a:buNone/>
                      </a:pPr>
                      <a:r>
                        <a:rPr lang="en-GB" sz="1800" u="none" strike="noStrike" noProof="0"/>
                        <a:t>info.</a:t>
                      </a:r>
                      <a:endParaRPr lang="en-US"/>
                    </a:p>
                  </a:txBody>
                  <a:tcPr/>
                </a:tc>
                <a:tc>
                  <a:txBody>
                    <a:bodyPr/>
                    <a:lstStyle/>
                    <a:p>
                      <a:r>
                        <a:rPr lang="en-GB"/>
                        <a:t>information</a:t>
                      </a:r>
                    </a:p>
                  </a:txBody>
                  <a:tcPr/>
                </a:tc>
                <a:tc>
                  <a:txBody>
                    <a:bodyPr/>
                    <a:lstStyle/>
                    <a:p>
                      <a:pPr lvl="0">
                        <a:buNone/>
                      </a:pPr>
                      <a:r>
                        <a:rPr lang="en-GB" sz="1800" u="none" strike="noStrike" noProof="0"/>
                        <a:t>charact.</a:t>
                      </a:r>
                      <a:endParaRPr lang="en-US"/>
                    </a:p>
                  </a:txBody>
                  <a:tcPr/>
                </a:tc>
                <a:tc>
                  <a:txBody>
                    <a:bodyPr/>
                    <a:lstStyle/>
                    <a:p>
                      <a:pPr lvl="0">
                        <a:buNone/>
                      </a:pPr>
                      <a:r>
                        <a:rPr lang="en-GB" sz="1800" u="none" strike="noStrike" noProof="0"/>
                        <a:t>characters</a:t>
                      </a:r>
                    </a:p>
                  </a:txBody>
                  <a:tcPr/>
                </a:tc>
                <a:tc>
                  <a:txBody>
                    <a:bodyPr/>
                    <a:lstStyle/>
                    <a:p>
                      <a:pPr lvl="0">
                        <a:buNone/>
                      </a:pPr>
                      <a:r>
                        <a:rPr lang="en-GB" sz="1800" u="none" strike="noStrike" noProof="0"/>
                        <a:t>&amp;</a:t>
                      </a:r>
                      <a:endParaRPr lang="en-US"/>
                    </a:p>
                  </a:txBody>
                  <a:tcPr/>
                </a:tc>
                <a:tc>
                  <a:txBody>
                    <a:bodyPr/>
                    <a:lstStyle/>
                    <a:p>
                      <a:r>
                        <a:rPr lang="en-GB"/>
                        <a:t>and</a:t>
                      </a:r>
                    </a:p>
                  </a:txBody>
                  <a:tcPr/>
                </a:tc>
                <a:extLst>
                  <a:ext uri="{0D108BD9-81ED-4DB2-BD59-A6C34878D82A}">
                    <a16:rowId xmlns:a16="http://schemas.microsoft.com/office/drawing/2014/main" val="2354871637"/>
                  </a:ext>
                </a:extLst>
              </a:tr>
              <a:tr h="408322">
                <a:tc>
                  <a:txBody>
                    <a:bodyPr/>
                    <a:lstStyle/>
                    <a:p>
                      <a:pPr lvl="0">
                        <a:buNone/>
                      </a:pPr>
                      <a:r>
                        <a:rPr lang="en-GB" sz="1800" u="none" strike="noStrike" noProof="0"/>
                        <a:t>pers’l  </a:t>
                      </a:r>
                      <a:endParaRPr lang="en-US"/>
                    </a:p>
                  </a:txBody>
                  <a:tcPr/>
                </a:tc>
                <a:tc>
                  <a:txBody>
                    <a:bodyPr/>
                    <a:lstStyle/>
                    <a:p>
                      <a:r>
                        <a:rPr lang="en-GB"/>
                        <a:t>personal</a:t>
                      </a:r>
                    </a:p>
                  </a:txBody>
                  <a:tcPr/>
                </a:tc>
                <a:tc>
                  <a:txBody>
                    <a:bodyPr/>
                    <a:lstStyle/>
                    <a:p>
                      <a:pPr lvl="0">
                        <a:buNone/>
                      </a:pPr>
                      <a:r>
                        <a:rPr lang="en-GB" sz="1800" u="none" strike="noStrike" noProof="0"/>
                        <a:t>repres.</a:t>
                      </a:r>
                      <a:endParaRPr lang="en-US"/>
                    </a:p>
                  </a:txBody>
                  <a:tcPr/>
                </a:tc>
                <a:tc>
                  <a:txBody>
                    <a:bodyPr/>
                    <a:lstStyle/>
                    <a:p>
                      <a:pPr lvl="0">
                        <a:buNone/>
                      </a:pPr>
                      <a:r>
                        <a:rPr lang="en-GB" sz="1800" u="none" strike="noStrike" noProof="0"/>
                        <a:t>represent</a:t>
                      </a:r>
                    </a:p>
                  </a:txBody>
                  <a:tcPr/>
                </a:tc>
                <a:tc>
                  <a:txBody>
                    <a:bodyPr/>
                    <a:lstStyle/>
                    <a:p>
                      <a:endParaRPr lang="en-GB"/>
                    </a:p>
                  </a:txBody>
                  <a:tcPr/>
                </a:tc>
                <a:tc>
                  <a:txBody>
                    <a:bodyPr/>
                    <a:lstStyle/>
                    <a:p>
                      <a:r>
                        <a:rPr lang="en-GB"/>
                        <a:t>results in</a:t>
                      </a:r>
                    </a:p>
                  </a:txBody>
                  <a:tcPr/>
                </a:tc>
                <a:extLst>
                  <a:ext uri="{0D108BD9-81ED-4DB2-BD59-A6C34878D82A}">
                    <a16:rowId xmlns:a16="http://schemas.microsoft.com/office/drawing/2014/main" val="3321357842"/>
                  </a:ext>
                </a:extLst>
              </a:tr>
              <a:tr h="408322">
                <a:tc>
                  <a:txBody>
                    <a:bodyPr/>
                    <a:lstStyle/>
                    <a:p>
                      <a:pPr lvl="0">
                        <a:buNone/>
                      </a:pPr>
                      <a:r>
                        <a:rPr lang="en-GB" sz="1800" u="none" strike="noStrike" noProof="0"/>
                        <a:t>diff.</a:t>
                      </a:r>
                      <a:endParaRPr lang="en-US"/>
                    </a:p>
                  </a:txBody>
                  <a:tcPr/>
                </a:tc>
                <a:tc>
                  <a:txBody>
                    <a:bodyPr/>
                    <a:lstStyle/>
                    <a:p>
                      <a:r>
                        <a:rPr lang="en-GB"/>
                        <a:t>differs/ different*</a:t>
                      </a:r>
                    </a:p>
                  </a:txBody>
                  <a:tcPr/>
                </a:tc>
                <a:tc>
                  <a:txBody>
                    <a:bodyPr/>
                    <a:lstStyle/>
                    <a:p>
                      <a:pPr lvl="0">
                        <a:buNone/>
                      </a:pPr>
                      <a:r>
                        <a:rPr lang="en-GB" sz="1800" u="none" strike="noStrike" noProof="0"/>
                        <a:t>freq.</a:t>
                      </a:r>
                      <a:endParaRPr lang="en-US"/>
                    </a:p>
                  </a:txBody>
                  <a:tcPr/>
                </a:tc>
                <a:tc>
                  <a:txBody>
                    <a:bodyPr/>
                    <a:lstStyle/>
                    <a:p>
                      <a:pPr lvl="0">
                        <a:buNone/>
                      </a:pPr>
                      <a:r>
                        <a:rPr lang="en-GB" sz="1800" u="none" strike="noStrike" noProof="0"/>
                        <a:t>frequent</a:t>
                      </a:r>
                    </a:p>
                  </a:txBody>
                  <a:tcPr/>
                </a:tc>
                <a:tc>
                  <a:txBody>
                    <a:bodyPr/>
                    <a:lstStyle/>
                    <a:p>
                      <a:pPr lvl="0">
                        <a:buNone/>
                      </a:pPr>
                      <a:r>
                        <a:rPr lang="en-GB" sz="1800" u="none" strike="noStrike" noProof="0"/>
                        <a:t>↑</a:t>
                      </a:r>
                      <a:endParaRPr lang="en-US"/>
                    </a:p>
                  </a:txBody>
                  <a:tcPr/>
                </a:tc>
                <a:tc>
                  <a:txBody>
                    <a:bodyPr/>
                    <a:lstStyle/>
                    <a:p>
                      <a:r>
                        <a:rPr lang="en-GB"/>
                        <a:t>improved</a:t>
                      </a:r>
                    </a:p>
                  </a:txBody>
                  <a:tcPr/>
                </a:tc>
                <a:extLst>
                  <a:ext uri="{0D108BD9-81ED-4DB2-BD59-A6C34878D82A}">
                    <a16:rowId xmlns:a16="http://schemas.microsoft.com/office/drawing/2014/main" val="4232858920"/>
                  </a:ext>
                </a:extLst>
              </a:tr>
              <a:tr h="408321">
                <a:tc gridSpan="2">
                  <a:txBody>
                    <a:bodyPr/>
                    <a:lstStyle/>
                    <a:p>
                      <a:pPr lvl="0">
                        <a:buNone/>
                      </a:pPr>
                      <a:r>
                        <a:rPr lang="en-GB" dirty="0"/>
                        <a:t>*also 'difficult'</a:t>
                      </a:r>
                    </a:p>
                  </a:txBody>
                  <a:tcPr/>
                </a:tc>
                <a:tc hMerge="1">
                  <a:txBody>
                    <a:bodyPr/>
                    <a:lstStyle/>
                    <a:p>
                      <a:endParaRPr lang="en-US"/>
                    </a:p>
                  </a:txBody>
                  <a:tcPr marL="0" marR="0" marT="0" marB="0" horzOverflow="overflow"/>
                </a:tc>
                <a:tc>
                  <a:txBody>
                    <a:bodyPr/>
                    <a:lstStyle/>
                    <a:p>
                      <a:pPr lvl="0">
                        <a:buNone/>
                      </a:pPr>
                      <a:r>
                        <a:rPr lang="en-GB" sz="1800" u="none" strike="noStrike" noProof="0"/>
                        <a:t>effec.</a:t>
                      </a:r>
                      <a:endParaRPr lang="en-US"/>
                    </a:p>
                  </a:txBody>
                  <a:tcPr/>
                </a:tc>
                <a:tc>
                  <a:txBody>
                    <a:bodyPr/>
                    <a:lstStyle/>
                    <a:p>
                      <a:pPr lvl="0">
                        <a:buNone/>
                      </a:pPr>
                      <a:r>
                        <a:rPr lang="en-GB"/>
                        <a:t>effective</a:t>
                      </a:r>
                    </a:p>
                  </a:txBody>
                  <a:tcPr/>
                </a:tc>
                <a:tc>
                  <a:txBody>
                    <a:bodyPr/>
                    <a:lstStyle/>
                    <a:p>
                      <a:pPr lvl="0">
                        <a:buNone/>
                      </a:pPr>
                      <a:endParaRPr lang="en-GB"/>
                    </a:p>
                  </a:txBody>
                  <a:tcPr/>
                </a:tc>
                <a:tc>
                  <a:txBody>
                    <a:bodyPr/>
                    <a:lstStyle/>
                    <a:p>
                      <a:pPr lvl="0">
                        <a:buNone/>
                      </a:pPr>
                      <a:endParaRPr lang="en-GB" dirty="0"/>
                    </a:p>
                  </a:txBody>
                  <a:tcPr/>
                </a:tc>
                <a:extLst>
                  <a:ext uri="{0D108BD9-81ED-4DB2-BD59-A6C34878D82A}">
                    <a16:rowId xmlns:a16="http://schemas.microsoft.com/office/drawing/2014/main" val="1230194164"/>
                  </a:ext>
                </a:extLst>
              </a:tr>
            </a:tbl>
          </a:graphicData>
        </a:graphic>
      </p:graphicFrame>
    </p:spTree>
    <p:extLst>
      <p:ext uri="{BB962C8B-B14F-4D97-AF65-F5344CB8AC3E}">
        <p14:creationId xmlns:p14="http://schemas.microsoft.com/office/powerpoint/2010/main" val="24651843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E1C45682719A44E9C220781045973CA" ma:contentTypeVersion="11" ma:contentTypeDescription="Create a new document." ma:contentTypeScope="" ma:versionID="459497066faf2db7e4814debccc7acf4">
  <xsd:schema xmlns:xsd="http://www.w3.org/2001/XMLSchema" xmlns:xs="http://www.w3.org/2001/XMLSchema" xmlns:p="http://schemas.microsoft.com/office/2006/metadata/properties" xmlns:ns2="b59bcd91-35b7-4b7b-9aff-c83fe3540a84" xmlns:ns3="b68ff1d9-b7c4-48c8-9dc8-2058f067779b" targetNamespace="http://schemas.microsoft.com/office/2006/metadata/properties" ma:root="true" ma:fieldsID="70133ffe566f70fadc697aa3b2ff79e1" ns2:_="" ns3:_="">
    <xsd:import namespace="b59bcd91-35b7-4b7b-9aff-c83fe3540a84"/>
    <xsd:import namespace="b68ff1d9-b7c4-48c8-9dc8-2058f067779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9bcd91-35b7-4b7b-9aff-c83fe3540a8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68ff1d9-b7c4-48c8-9dc8-2058f067779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AC8F60-6592-497E-88BC-28CDC8B53A6A}">
  <ds:schemaRefs>
    <ds:schemaRef ds:uri="http://schemas.microsoft.com/sharepoint/v3/contenttype/forms"/>
  </ds:schemaRefs>
</ds:datastoreItem>
</file>

<file path=customXml/itemProps2.xml><?xml version="1.0" encoding="utf-8"?>
<ds:datastoreItem xmlns:ds="http://schemas.openxmlformats.org/officeDocument/2006/customXml" ds:itemID="{90FC275A-6F4A-4C4B-B7D5-DA951401CA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59bcd91-35b7-4b7b-9aff-c83fe3540a84"/>
    <ds:schemaRef ds:uri="b68ff1d9-b7c4-48c8-9dc8-2058f0677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93086D0-1B72-4354-B73E-F1E531B0429C}">
  <ds:schemaRefs>
    <ds:schemaRef ds:uri="3b928f03-701f-44aa-92c0-c262e0acc974"/>
    <ds:schemaRef ds:uri="5f892342-1865-426e-a77c-20ea3e41ec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46</TotalTime>
  <Words>1255</Words>
  <Application>Microsoft Office PowerPoint</Application>
  <PresentationFormat>Widescreen</PresentationFormat>
  <Paragraphs>229</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Retrospect</vt:lpstr>
      <vt:lpstr>UWTSD Reading for detail</vt:lpstr>
      <vt:lpstr>Lesson aims </vt:lpstr>
      <vt:lpstr>Learning vocabulary   English vocabulary quiz</vt:lpstr>
      <vt:lpstr>Learning Academic Vocabulary     Learning new vocabulary</vt:lpstr>
      <vt:lpstr>Learning Academic Vocabulary    </vt:lpstr>
      <vt:lpstr>Learning Academic Vocabulary    Vocabulary cards – use these for remembering new words</vt:lpstr>
      <vt:lpstr>Learning Academic Vocabulary    Vocabulary cards – an example</vt:lpstr>
      <vt:lpstr>Academic Word List   What is the AWL?</vt:lpstr>
      <vt:lpstr>Academic Word List 1   Record, learn and revise the first ten AWL words – use the AWL website</vt:lpstr>
      <vt:lpstr>Reading for detail – Introduction to timelines   </vt:lpstr>
      <vt:lpstr>Reading – Introduction to timelines  </vt:lpstr>
      <vt:lpstr>Reading – Introduction to timelines   </vt:lpstr>
      <vt:lpstr>Summary  In this lesson, you have:</vt:lpstr>
      <vt:lpstr>Look forward - listening &amp; note-taking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University Presessional</dc:title>
  <dc:creator>Johan Hilditch</dc:creator>
  <cp:lastModifiedBy>Annieacsc24@gmail.com</cp:lastModifiedBy>
  <cp:revision>6</cp:revision>
  <dcterms:created xsi:type="dcterms:W3CDTF">2020-04-03T10:57:15Z</dcterms:created>
  <dcterms:modified xsi:type="dcterms:W3CDTF">2020-10-13T16:39:38Z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0x0101004E1C45682719A44E9C220781045973CA</vt:lpwstr>
  </property>
</Properties>
</file>