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0" d="100"/>
          <a:sy n="70" d="100"/>
        </p:scale>
        <p:origin x="941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psycnet.apa.org/record/2003-03824-002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care.ds.lib.uw.edu/wp-content/uploads/2020/11/mbsr_standards_of_practice_2014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hyperlink" Target="https://books.google.co.uk/books?hl=en&amp;lr=&amp;id=2NavGx-IWhwC&amp;oi=fnd&amp;pg=PR2&amp;dq=Zeidner,Matthews,+and+Roberts,2009)&amp;ots=kSsSdf0LWC&amp;sig=DbqfheqIirNESJQBKUsbLXhKZPs&amp;redir_esc=y#v=onepage&amp;q=Zeidner%2CMatthews%2C%20and%20Roberts%2C2009)&amp;f=false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psycnet.apa.org/record/2008-12151-0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848D0E4-0D09-2B21-1DC7-D1DA785647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280" y="3194577"/>
            <a:ext cx="799144" cy="5794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5127A97-A59F-7ECC-6B07-6106603F6D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1169" y="4045720"/>
            <a:ext cx="799144" cy="52314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B5B2535-92A1-9250-51ED-7D17DD8050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3939" y="5398163"/>
            <a:ext cx="1242483" cy="11007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2C989D2-D487-1EDE-BBE1-31542C7FB2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5422" y="2988428"/>
            <a:ext cx="737988" cy="6355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A4BD6A1-B5FB-43DC-F289-C859D520FF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5491" y="2306149"/>
            <a:ext cx="799144" cy="57947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6105100-69B4-D086-47BD-5F302FA05065}"/>
              </a:ext>
            </a:extLst>
          </p:cNvPr>
          <p:cNvSpPr txBox="1"/>
          <p:nvPr/>
        </p:nvSpPr>
        <p:spPr>
          <a:xfrm>
            <a:off x="2000836" y="191403"/>
            <a:ext cx="7587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Emotional intelligence and the Role of Emotions in Learning Success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F97EAD0-E7B9-0F9B-C0EE-CB65586F0143}"/>
              </a:ext>
            </a:extLst>
          </p:cNvPr>
          <p:cNvSpPr txBox="1"/>
          <p:nvPr/>
        </p:nvSpPr>
        <p:spPr>
          <a:xfrm>
            <a:off x="1371600" y="590504"/>
            <a:ext cx="9764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if you are tuned out of your own emotions, you will be poor at reading them in other people”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6A67021-2776-4309-92D0-71DE9DCBB6D9}"/>
              </a:ext>
            </a:extLst>
          </p:cNvPr>
          <p:cNvSpPr txBox="1"/>
          <p:nvPr/>
        </p:nvSpPr>
        <p:spPr>
          <a:xfrm>
            <a:off x="9122264" y="909478"/>
            <a:ext cx="27323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-</a:t>
            </a:r>
            <a:r>
              <a:rPr lang="en-GB" sz="1400" dirty="0"/>
              <a:t>Daniel Goleman(1995)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79A880-A11B-C2ED-1972-D5A8FBAB5503}"/>
              </a:ext>
            </a:extLst>
          </p:cNvPr>
          <p:cNvSpPr txBox="1"/>
          <p:nvPr/>
        </p:nvSpPr>
        <p:spPr>
          <a:xfrm>
            <a:off x="337423" y="1822857"/>
            <a:ext cx="40678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</a:rPr>
              <a:t>1.Developing Emotional Intelligence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27C0CB1-2952-2302-0FB4-7CD17FA3926D}"/>
              </a:ext>
            </a:extLst>
          </p:cNvPr>
          <p:cNvSpPr txBox="1"/>
          <p:nvPr/>
        </p:nvSpPr>
        <p:spPr>
          <a:xfrm>
            <a:off x="-143075" y="2197893"/>
            <a:ext cx="365760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1"/>
                </a:solidFill>
              </a:rPr>
              <a:t>Self-awareness </a:t>
            </a:r>
          </a:p>
          <a:p>
            <a:pPr lvl="1"/>
            <a:r>
              <a:rPr lang="en-GB" sz="1400" dirty="0"/>
              <a:t>Journaling and reflection activities to recognize emotions.</a:t>
            </a:r>
          </a:p>
          <a:p>
            <a:pPr lvl="1"/>
            <a:endParaRPr lang="en-GB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1"/>
                </a:solidFill>
              </a:rPr>
              <a:t>Self-regulation </a:t>
            </a:r>
          </a:p>
          <a:p>
            <a:pPr lvl="1"/>
            <a:r>
              <a:rPr lang="en-GB" sz="1400" dirty="0"/>
              <a:t>Using stress-management strategies such as deep breathing and breaks.</a:t>
            </a:r>
          </a:p>
          <a:p>
            <a:pPr lvl="1"/>
            <a:endParaRPr lang="en-GB" sz="1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1"/>
                </a:solidFill>
              </a:rPr>
              <a:t>Relationship management </a:t>
            </a:r>
          </a:p>
          <a:p>
            <a:pPr lvl="1"/>
            <a:r>
              <a:rPr lang="en-GB" sz="1400" dirty="0"/>
              <a:t>Build teamwork skills and constructive conflict resolution.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D74DE8C-C671-85BD-8A43-82FF015F13BB}"/>
              </a:ext>
            </a:extLst>
          </p:cNvPr>
          <p:cNvSpPr txBox="1"/>
          <p:nvPr/>
        </p:nvSpPr>
        <p:spPr>
          <a:xfrm>
            <a:off x="272761" y="4569889"/>
            <a:ext cx="5460391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</a:rPr>
              <a:t>2.Controlling Emotions &amp;Mindfulness as a Student </a:t>
            </a:r>
          </a:p>
          <a:p>
            <a:r>
              <a:rPr lang="en-GB" sz="1200" dirty="0"/>
              <a:t>I noticed frustration during deadlines led</a:t>
            </a:r>
          </a:p>
          <a:p>
            <a:r>
              <a:rPr lang="en-GB" sz="1200" dirty="0"/>
              <a:t> to procrastination.</a:t>
            </a:r>
          </a:p>
          <a:p>
            <a:r>
              <a:rPr lang="en-GB" sz="1200" dirty="0"/>
              <a:t>By practicing mindfulness meditation, I reduced anxiety and improved focus(Kabat-Zinn,2009).</a:t>
            </a:r>
          </a:p>
          <a:p>
            <a:r>
              <a:rPr lang="en-GB" sz="1200" dirty="0"/>
              <a:t>Mindfulness enhances attention, self-compassion, and emotional stability (Kabat-Zinn,2003).</a:t>
            </a:r>
          </a:p>
          <a:p>
            <a:r>
              <a:rPr lang="en-GB" sz="1200" dirty="0"/>
              <a:t>Strategies: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Pausing before reacting in stressful moments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Maintaining a balanced study routine.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Practising gratitude and self-kindness.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C79B0C7-7FC7-667F-710B-A1B222F23B08}"/>
              </a:ext>
            </a:extLst>
          </p:cNvPr>
          <p:cNvSpPr txBox="1"/>
          <p:nvPr/>
        </p:nvSpPr>
        <p:spPr>
          <a:xfrm>
            <a:off x="7496841" y="2153375"/>
            <a:ext cx="197031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</a:rPr>
              <a:t>Method</a:t>
            </a:r>
          </a:p>
          <a:p>
            <a:endParaRPr lang="en-GB" sz="1600" b="1" dirty="0">
              <a:solidFill>
                <a:schemeClr val="accent1"/>
              </a:solidFill>
            </a:endParaRPr>
          </a:p>
          <a:p>
            <a:r>
              <a:rPr lang="en-GB" sz="1200" dirty="0"/>
              <a:t>Conducted a research  using Google Scholar.</a:t>
            </a:r>
          </a:p>
          <a:p>
            <a:r>
              <a:rPr lang="en-GB" sz="1200" dirty="0"/>
              <a:t> </a:t>
            </a:r>
          </a:p>
          <a:p>
            <a:r>
              <a:rPr lang="en-GB" sz="1200" dirty="0"/>
              <a:t>Key sources, Goleman's EI model, academic papers on mindfulness and self-regulation in education .</a:t>
            </a:r>
          </a:p>
          <a:p>
            <a:endParaRPr lang="en-GB" sz="1200" dirty="0"/>
          </a:p>
          <a:p>
            <a:r>
              <a:rPr lang="en-GB" sz="1200" dirty="0"/>
              <a:t>Personal reflection used to identify how EI concepts relate to my experience as a student.</a:t>
            </a:r>
          </a:p>
          <a:p>
            <a:endParaRPr lang="en-GB" sz="1200" dirty="0"/>
          </a:p>
          <a:p>
            <a:r>
              <a:rPr lang="en-GB" sz="1200" dirty="0"/>
              <a:t>Accessing  UWTSD module page.</a:t>
            </a:r>
          </a:p>
          <a:p>
            <a:r>
              <a:rPr lang="en-GB" sz="1600" dirty="0"/>
              <a:t>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EB26B86-9235-CF68-C683-25E22031C677}"/>
              </a:ext>
            </a:extLst>
          </p:cNvPr>
          <p:cNvSpPr txBox="1"/>
          <p:nvPr/>
        </p:nvSpPr>
        <p:spPr>
          <a:xfrm>
            <a:off x="5322325" y="1817843"/>
            <a:ext cx="214942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</a:rPr>
              <a:t>3.Factors for Academic Success &amp;EI Challenges</a:t>
            </a:r>
          </a:p>
          <a:p>
            <a:endParaRPr lang="en-GB" sz="1600" b="1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1"/>
                </a:solidFill>
              </a:rPr>
              <a:t>Key factors</a:t>
            </a:r>
          </a:p>
          <a:p>
            <a:r>
              <a:rPr lang="en-GB" sz="1200" dirty="0"/>
              <a:t>Time management </a:t>
            </a:r>
          </a:p>
          <a:p>
            <a:r>
              <a:rPr lang="en-GB" sz="1200" dirty="0"/>
              <a:t>Resilience </a:t>
            </a:r>
          </a:p>
          <a:p>
            <a:r>
              <a:rPr lang="en-GB" sz="1200" dirty="0"/>
              <a:t>Motivation</a:t>
            </a:r>
          </a:p>
          <a:p>
            <a:r>
              <a:rPr lang="en-GB" sz="1200" dirty="0"/>
              <a:t>Supportive peer and lecturer relationships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1"/>
                </a:solidFill>
              </a:rPr>
              <a:t>Challenges</a:t>
            </a:r>
          </a:p>
          <a:p>
            <a:r>
              <a:rPr lang="en-GB" sz="1200" dirty="0"/>
              <a:t>Managing exam stress and performance pressure.</a:t>
            </a:r>
          </a:p>
          <a:p>
            <a:r>
              <a:rPr lang="en-GB" sz="1200" dirty="0"/>
              <a:t>Overcoming self-doubt when facing setbacks.</a:t>
            </a:r>
          </a:p>
          <a:p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1"/>
                </a:solidFill>
              </a:rPr>
              <a:t>Actions</a:t>
            </a:r>
          </a:p>
          <a:p>
            <a:r>
              <a:rPr lang="en-GB" sz="1200" dirty="0"/>
              <a:t>Apply EI to reframe</a:t>
            </a:r>
          </a:p>
          <a:p>
            <a:r>
              <a:rPr lang="en-GB" sz="1200" dirty="0"/>
              <a:t>challenges as opportunities for growth(Zeidner,Matthews, and Roberts,2011)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D97980D-2A4F-1B89-5E21-AAAEB0CF669B}"/>
              </a:ext>
            </a:extLst>
          </p:cNvPr>
          <p:cNvSpPr txBox="1"/>
          <p:nvPr/>
        </p:nvSpPr>
        <p:spPr>
          <a:xfrm>
            <a:off x="9580586" y="1667405"/>
            <a:ext cx="2209071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Calibri"/>
                <a:ea typeface="+mj-lt"/>
                <a:cs typeface="+mj-lt"/>
              </a:rPr>
              <a:t>Module Title: - Emotional Intelligence           </a:t>
            </a:r>
          </a:p>
          <a:p>
            <a:r>
              <a:rPr lang="en-US" sz="1100" b="1" dirty="0">
                <a:latin typeface="Calibri"/>
                <a:ea typeface="+mj-lt"/>
                <a:cs typeface="+mj-lt"/>
              </a:rPr>
              <a:t>Module Code: - </a:t>
            </a:r>
            <a:r>
              <a:rPr lang="en-GB" sz="900" b="1" dirty="0"/>
              <a:t>LCLM5006_BIRM</a:t>
            </a:r>
          </a:p>
          <a:p>
            <a:r>
              <a:rPr lang="en-US" sz="1100" b="1" dirty="0">
                <a:latin typeface="Calibri"/>
                <a:ea typeface="+mj-lt"/>
                <a:cs typeface="+mj-lt"/>
              </a:rPr>
              <a:t>Student Name: -Roxana Ciobanu</a:t>
            </a:r>
            <a:endParaRPr lang="en-US" sz="1100" dirty="0">
              <a:latin typeface="Calibri"/>
              <a:ea typeface="Calibri"/>
              <a:cs typeface="Calibri"/>
            </a:endParaRPr>
          </a:p>
          <a:p>
            <a:r>
              <a:rPr lang="en-US" sz="1100" b="1" dirty="0">
                <a:latin typeface="Calibri"/>
                <a:ea typeface="+mj-lt"/>
                <a:cs typeface="+mj-lt"/>
              </a:rPr>
              <a:t>Student Number: -2323453</a:t>
            </a:r>
            <a:endParaRPr lang="en-US" sz="1100" dirty="0">
              <a:latin typeface="Calibri"/>
              <a:ea typeface="Calibri"/>
              <a:cs typeface="Calibri"/>
            </a:endParaRPr>
          </a:p>
          <a:p>
            <a:r>
              <a:rPr lang="en-US" sz="1100" b="1" dirty="0">
                <a:latin typeface="Calibri"/>
                <a:ea typeface="+mj-lt"/>
                <a:cs typeface="+mj-lt"/>
              </a:rPr>
              <a:t>Lecturer’s Name: -</a:t>
            </a:r>
            <a:r>
              <a:rPr lang="en-US" b="1" dirty="0">
                <a:latin typeface="Calibri"/>
                <a:ea typeface="+mj-lt"/>
                <a:cs typeface="+mj-lt"/>
              </a:rPr>
              <a:t> </a:t>
            </a:r>
            <a:r>
              <a:rPr lang="en-US" sz="1100" b="1" dirty="0">
                <a:latin typeface="Calibri"/>
                <a:ea typeface="+mj-lt"/>
                <a:cs typeface="+mj-lt"/>
              </a:rPr>
              <a:t>Abdallah Naser</a:t>
            </a:r>
            <a:endParaRPr lang="en-GB" sz="11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45902E2-CC65-FE30-FEC6-277F91C2B246}"/>
              </a:ext>
            </a:extLst>
          </p:cNvPr>
          <p:cNvSpPr txBox="1"/>
          <p:nvPr/>
        </p:nvSpPr>
        <p:spPr>
          <a:xfrm>
            <a:off x="9429853" y="2988428"/>
            <a:ext cx="276214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</a:rPr>
              <a:t>References </a:t>
            </a:r>
          </a:p>
          <a:p>
            <a:endParaRPr lang="en-GB" sz="800" dirty="0"/>
          </a:p>
          <a:p>
            <a:r>
              <a:rPr lang="en-GB" sz="800" dirty="0"/>
              <a:t>Kabat-Zinn, J. and Hanh, T.N., 2009. </a:t>
            </a:r>
            <a:r>
              <a:rPr lang="en-GB" sz="800" i="1" dirty="0"/>
              <a:t>Full catastrophe living: Using the wisdom of your body and mind to face stress, pain, and illness</a:t>
            </a:r>
            <a:r>
              <a:rPr lang="en-GB" sz="800" dirty="0"/>
              <a:t>. Delta .Access on 2 October 2025. Available at:</a:t>
            </a:r>
          </a:p>
          <a:p>
            <a:r>
              <a:rPr lang="en-GB" sz="800" dirty="0"/>
              <a:t>[ </a:t>
            </a:r>
            <a:r>
              <a:rPr lang="en-GB" sz="800" dirty="0">
                <a:hlinkClick r:id="rId7"/>
              </a:rPr>
              <a:t>https://care.ds.lib.uw.edu/wp -content/uploads/2020/11/mbsr_standards_of_practice_2014.pdf</a:t>
            </a:r>
            <a:r>
              <a:rPr lang="en-GB" sz="800" dirty="0"/>
              <a:t> ]</a:t>
            </a:r>
          </a:p>
          <a:p>
            <a:r>
              <a:rPr lang="en-GB" sz="800" dirty="0"/>
              <a:t>Kabat-Zinn, J., 2003. Mindfulness-based interventions in context: past, present, and future. Access on 04 October 2025.Available at:</a:t>
            </a:r>
          </a:p>
          <a:p>
            <a:r>
              <a:rPr lang="en-GB" sz="800" dirty="0"/>
              <a:t>.[ </a:t>
            </a:r>
            <a:r>
              <a:rPr lang="en-GB" sz="800" dirty="0">
                <a:hlinkClick r:id="rId8"/>
              </a:rPr>
              <a:t>https://psycnet.apa.org/record/2003-03824-002</a:t>
            </a:r>
            <a:r>
              <a:rPr lang="en-GB" sz="800" dirty="0"/>
              <a:t> ]</a:t>
            </a:r>
          </a:p>
          <a:p>
            <a:r>
              <a:rPr lang="en-GB" sz="800" dirty="0"/>
              <a:t>Mayer, J.D., Salovey, P. and Caruso, D.R., 2008. Emotional intelligence: New ability or eclectic traits?. </a:t>
            </a:r>
            <a:r>
              <a:rPr lang="en-GB" sz="800" i="1" dirty="0"/>
              <a:t>American psychologist</a:t>
            </a:r>
            <a:r>
              <a:rPr lang="en-GB" sz="800" dirty="0"/>
              <a:t>, </a:t>
            </a:r>
            <a:r>
              <a:rPr lang="en-GB" sz="800" i="1" dirty="0"/>
              <a:t>63</a:t>
            </a:r>
            <a:r>
              <a:rPr lang="en-GB" sz="800" dirty="0"/>
              <a:t>(6), p.503.Access on 02 October 2025.Available at:[ </a:t>
            </a:r>
            <a:r>
              <a:rPr lang="en-GB" sz="800" dirty="0">
                <a:hlinkClick r:id="rId9"/>
              </a:rPr>
              <a:t>https://psycnet.apa.org/record/2008-12151-001</a:t>
            </a:r>
            <a:endParaRPr lang="en-GB" sz="800" dirty="0"/>
          </a:p>
          <a:p>
            <a:r>
              <a:rPr lang="en-GB" sz="800" dirty="0"/>
              <a:t>Zeidner, M., Matthews, G. and Roberts, R.D., 2011. </a:t>
            </a:r>
            <a:r>
              <a:rPr lang="en-GB" sz="800" i="1" dirty="0"/>
              <a:t>Emotional intelligence 101</a:t>
            </a:r>
            <a:r>
              <a:rPr lang="en-GB" sz="800" dirty="0"/>
              <a:t>. Springer Publishing Company. Access on 02 October 2025.Available at: [</a:t>
            </a:r>
            <a:r>
              <a:rPr lang="en-GB" sz="800" dirty="0">
                <a:hlinkClick r:id="rId10"/>
              </a:rPr>
              <a:t>https://books.google.co.uk/books?hl=en&amp;lr=&amp;id=2NavGx-IWhwC&amp;oi=fnd&amp;pg=PR2&amp;dq=Zeidner,Matthews,+and+Roberts,2009)&amp;ots=kSsSdf0LWC&amp;sig=DbqfheqIirNESJQBKUsbLXhKZPs&amp;redir_esc=y#v=onepage&amp;q=Zeidner%2CMatthews%2C%20and%20Roberts%2C2009)&amp;f=false</a:t>
            </a:r>
            <a:r>
              <a:rPr lang="en-GB" sz="800" dirty="0"/>
              <a:t> ]</a:t>
            </a:r>
            <a:endParaRPr lang="en-GB" sz="800" b="1" dirty="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D766F0-39E9-78F4-D942-282D473328CC}"/>
              </a:ext>
            </a:extLst>
          </p:cNvPr>
          <p:cNvSpPr txBox="1"/>
          <p:nvPr/>
        </p:nvSpPr>
        <p:spPr>
          <a:xfrm>
            <a:off x="337422" y="871558"/>
            <a:ext cx="862414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1400" dirty="0">
                <a:cs typeface="Arial" panose="020B0604020202020204" pitchFamily="34" charset="0"/>
              </a:rPr>
              <a:t>Emotional intelligence (EI) is the ability to recognise, understand, and regulate one’s emotions while responding effectively to others (Mayer, Salovey and Caruso, 2008)</a:t>
            </a:r>
          </a:p>
          <a:p>
            <a:r>
              <a:rPr lang="en-GB" sz="1400" dirty="0">
                <a:cs typeface="Arial" panose="020B0604020202020204" pitchFamily="34" charset="0"/>
              </a:rPr>
              <a:t>As students, EI influences motivations, resilience, and relationship that underpin academic success.</a:t>
            </a:r>
          </a:p>
        </p:txBody>
      </p:sp>
    </p:spTree>
    <p:extLst>
      <p:ext uri="{BB962C8B-B14F-4D97-AF65-F5344CB8AC3E}">
        <p14:creationId xmlns:p14="http://schemas.microsoft.com/office/powerpoint/2010/main" val="35883553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349</TotalTime>
  <Words>609</Words>
  <Application>Microsoft Office PowerPoint</Application>
  <PresentationFormat>Widescreen</PresentationFormat>
  <Paragraphs>62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Calibri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Andrei ciobanu</dc:creator>
  <cp:lastModifiedBy>Andrei ciobanu</cp:lastModifiedBy>
  <cp:revision>34</cp:revision>
  <dcterms:created xsi:type="dcterms:W3CDTF">2025-09-25T12:46:29Z</dcterms:created>
  <dcterms:modified xsi:type="dcterms:W3CDTF">2025-10-10T11:11:28Z</dcterms:modified>
</cp:coreProperties>
</file>