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69" r:id="rId5"/>
    <p:sldId id="320" r:id="rId6"/>
    <p:sldId id="408" r:id="rId7"/>
    <p:sldId id="309" r:id="rId8"/>
    <p:sldId id="341" r:id="rId9"/>
    <p:sldId id="385" r:id="rId10"/>
    <p:sldId id="389" r:id="rId11"/>
    <p:sldId id="390" r:id="rId12"/>
    <p:sldId id="547" r:id="rId13"/>
    <p:sldId id="391" r:id="rId14"/>
    <p:sldId id="418" r:id="rId15"/>
    <p:sldId id="392" r:id="rId16"/>
    <p:sldId id="387" r:id="rId17"/>
    <p:sldId id="388" r:id="rId18"/>
    <p:sldId id="282" r:id="rId19"/>
    <p:sldId id="417" r:id="rId20"/>
    <p:sldId id="347" r:id="rId21"/>
    <p:sldId id="548" r:id="rId22"/>
    <p:sldId id="301" r:id="rId23"/>
    <p:sldId id="268" r:id="rId24"/>
    <p:sldId id="315" r:id="rId25"/>
    <p:sldId id="289" r:id="rId26"/>
    <p:sldId id="288" r:id="rId27"/>
    <p:sldId id="311" r:id="rId2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408"/>
            <p14:sldId id="309"/>
            <p14:sldId id="341"/>
            <p14:sldId id="385"/>
            <p14:sldId id="389"/>
            <p14:sldId id="390"/>
            <p14:sldId id="547"/>
            <p14:sldId id="391"/>
            <p14:sldId id="418"/>
            <p14:sldId id="392"/>
            <p14:sldId id="387"/>
            <p14:sldId id="388"/>
            <p14:sldId id="282"/>
            <p14:sldId id="417"/>
            <p14:sldId id="347"/>
            <p14:sldId id="548"/>
            <p14:sldId id="301"/>
            <p14:sldId id="268"/>
            <p14:sldId id="315"/>
            <p14:sldId id="289"/>
            <p14:sldId id="288"/>
            <p14:sldId id="31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Williams" initials="JW" lastIdx="1" clrIdx="0">
    <p:extLst>
      <p:ext uri="{19B8F6BF-5375-455C-9EA6-DF929625EA0E}">
        <p15:presenceInfo xmlns:p15="http://schemas.microsoft.com/office/powerpoint/2012/main" userId="S::james.williams@uwtsd.ac.uk::c957a50b-491f-4d94-b4bc-52aca3e2340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4472C4"/>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11" autoAdjust="0"/>
    <p:restoredTop sz="94660"/>
  </p:normalViewPr>
  <p:slideViewPr>
    <p:cSldViewPr snapToGrid="0">
      <p:cViewPr varScale="1">
        <p:scale>
          <a:sx n="53" d="100"/>
          <a:sy n="53" d="100"/>
        </p:scale>
        <p:origin x="227" y="37"/>
      </p:cViewPr>
      <p:guideLst/>
    </p:cSldViewPr>
  </p:slideViewPr>
  <p:notesTextViewPr>
    <p:cViewPr>
      <p:scale>
        <a:sx n="1" d="1"/>
        <a:sy n="1" d="1"/>
      </p:scale>
      <p:origin x="0" y="0"/>
    </p:cViewPr>
  </p:notesTextViewPr>
  <p:sorterViewPr>
    <p:cViewPr>
      <p:scale>
        <a:sx n="70" d="100"/>
        <a:sy n="70" d="100"/>
      </p:scale>
      <p:origin x="0" y="-13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8B7DCE6-3FC9-4CD6-A0B3-769C3540167A}"/>
    <pc:docChg chg="undo custSel addSld delSld modSld sldOrd modSection">
      <pc:chgData name="James Williams" userId="c957a50b-491f-4d94-b4bc-52aca3e2340d" providerId="ADAL" clId="{E8B7DCE6-3FC9-4CD6-A0B3-769C3540167A}" dt="2020-09-22T10:01:16.309" v="66"/>
      <pc:docMkLst>
        <pc:docMk/>
      </pc:docMkLst>
      <pc:sldChg chg="ord">
        <pc:chgData name="James Williams" userId="c957a50b-491f-4d94-b4bc-52aca3e2340d" providerId="ADAL" clId="{E8B7DCE6-3FC9-4CD6-A0B3-769C3540167A}" dt="2020-09-22T10:01:16.309" v="66"/>
        <pc:sldMkLst>
          <pc:docMk/>
          <pc:sldMk cId="2744674804" sldId="268"/>
        </pc:sldMkLst>
      </pc:sldChg>
      <pc:sldChg chg="del">
        <pc:chgData name="James Williams" userId="c957a50b-491f-4d94-b4bc-52aca3e2340d" providerId="ADAL" clId="{E8B7DCE6-3FC9-4CD6-A0B3-769C3540167A}" dt="2020-09-22T09:36:31.366" v="1" actId="2696"/>
        <pc:sldMkLst>
          <pc:docMk/>
          <pc:sldMk cId="3285734299" sldId="279"/>
        </pc:sldMkLst>
      </pc:sldChg>
      <pc:sldChg chg="modSp add del mod">
        <pc:chgData name="James Williams" userId="c957a50b-491f-4d94-b4bc-52aca3e2340d" providerId="ADAL" clId="{E8B7DCE6-3FC9-4CD6-A0B3-769C3540167A}" dt="2020-09-22T09:43:11.383" v="6"/>
        <pc:sldMkLst>
          <pc:docMk/>
          <pc:sldMk cId="1871085260" sldId="281"/>
        </pc:sldMkLst>
        <pc:spChg chg="mod">
          <ac:chgData name="James Williams" userId="c957a50b-491f-4d94-b4bc-52aca3e2340d" providerId="ADAL" clId="{E8B7DCE6-3FC9-4CD6-A0B3-769C3540167A}" dt="2020-09-22T09:43:11.383" v="6"/>
          <ac:spMkLst>
            <pc:docMk/>
            <pc:sldMk cId="1871085260" sldId="281"/>
            <ac:spMk id="4" creationId="{0833C173-4216-4B13-AEB2-DD282EBE7E44}"/>
          </ac:spMkLst>
        </pc:spChg>
      </pc:sldChg>
      <pc:sldChg chg="add del">
        <pc:chgData name="James Williams" userId="c957a50b-491f-4d94-b4bc-52aca3e2340d" providerId="ADAL" clId="{E8B7DCE6-3FC9-4CD6-A0B3-769C3540167A}" dt="2020-09-22T09:43:36.449" v="7" actId="2696"/>
        <pc:sldMkLst>
          <pc:docMk/>
          <pc:sldMk cId="503530117" sldId="296"/>
        </pc:sldMkLst>
      </pc:sldChg>
      <pc:sldChg chg="add">
        <pc:chgData name="James Williams" userId="c957a50b-491f-4d94-b4bc-52aca3e2340d" providerId="ADAL" clId="{E8B7DCE6-3FC9-4CD6-A0B3-769C3540167A}" dt="2020-09-22T09:36:27.902" v="0"/>
        <pc:sldMkLst>
          <pc:docMk/>
          <pc:sldMk cId="3367023721" sldId="299"/>
        </pc:sldMkLst>
      </pc:sldChg>
      <pc:sldChg chg="modSp add mod">
        <pc:chgData name="James Williams" userId="c957a50b-491f-4d94-b4bc-52aca3e2340d" providerId="ADAL" clId="{E8B7DCE6-3FC9-4CD6-A0B3-769C3540167A}" dt="2020-09-22T09:56:00.391" v="64" actId="403"/>
        <pc:sldMkLst>
          <pc:docMk/>
          <pc:sldMk cId="755997143" sldId="300"/>
        </pc:sldMkLst>
        <pc:spChg chg="mod">
          <ac:chgData name="James Williams" userId="c957a50b-491f-4d94-b4bc-52aca3e2340d" providerId="ADAL" clId="{E8B7DCE6-3FC9-4CD6-A0B3-769C3540167A}" dt="2020-09-22T09:56:00.391" v="64" actId="403"/>
          <ac:spMkLst>
            <pc:docMk/>
            <pc:sldMk cId="755997143" sldId="300"/>
            <ac:spMk id="4" creationId="{0833C173-4216-4B13-AEB2-DD282EBE7E4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4472C4"/>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4472C4"/>
        </a:solidFill>
      </dgm:spPr>
      <dgm:t>
        <a:bodyPr/>
        <a:lstStyle/>
        <a:p>
          <a:r>
            <a:rPr lang="en-GB" b="0" i="0" dirty="0" err="1"/>
            <a:t>Wk</a:t>
          </a:r>
          <a:r>
            <a:rPr lang="en-GB" b="0" i="0" dirty="0"/>
            <a:t> 4: Assignment 1 Support and submission (14</a:t>
          </a:r>
          <a:r>
            <a:rPr lang="en-GB" b="0" i="0" baseline="30000" dirty="0"/>
            <a:t>th</a:t>
          </a:r>
          <a:r>
            <a:rPr lang="en-GB" b="0" i="0" dirty="0"/>
            <a:t> June).</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a:solidFill>
          <a:srgbClr val="4472C4"/>
        </a:solidFill>
      </dgm:spPr>
      <dgm:t>
        <a:bodyPr/>
        <a:lstStyle/>
        <a:p>
          <a:r>
            <a:rPr lang="en-GB" b="0" i="0" dirty="0" err="1"/>
            <a:t>Wk</a:t>
          </a:r>
          <a:r>
            <a:rPr lang="en-GB" b="0" i="0" dirty="0"/>
            <a:t> 5: A2T1&amp;2 = Project Design work.</a:t>
          </a:r>
          <a:endParaRPr lang="en-US" b="0"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dgm:t>
        <a:bodyPr/>
        <a:lstStyle/>
        <a:p>
          <a:r>
            <a:rPr lang="en-GB" b="0" i="0" dirty="0" err="1"/>
            <a:t>Wk</a:t>
          </a:r>
          <a:r>
            <a:rPr lang="en-GB" b="0" i="0" dirty="0"/>
            <a:t> 6: A2T3 = Project suitability &amp; Practical scope Q&amp;A.</a:t>
          </a:r>
          <a:endParaRPr lang="en-US"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dgm:t>
        <a:bodyPr/>
        <a:lstStyle/>
        <a:p>
          <a:r>
            <a:rPr lang="en-GB" b="0" i="0" dirty="0" err="1"/>
            <a:t>Wk</a:t>
          </a:r>
          <a:r>
            <a:rPr lang="en-GB" b="0" i="0" dirty="0"/>
            <a:t> 7: A2T3 = Open Source Technology.</a:t>
          </a:r>
          <a:endParaRPr lang="en-US"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dgm:t>
        <a:bodyPr/>
        <a:lstStyle/>
        <a:p>
          <a:r>
            <a:rPr lang="en-GB" b="0" i="0" dirty="0" err="1"/>
            <a:t>Wk</a:t>
          </a:r>
          <a:r>
            <a:rPr lang="en-GB" b="0" i="0" dirty="0"/>
            <a:t> 8: A2T3&amp;4 = Practical progress update (all) then Q&amp;A.</a:t>
          </a:r>
          <a:endParaRPr lang="en-US"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FFC000"/>
        </a:solidFill>
      </dgm:spPr>
      <dgm:t>
        <a:bodyPr/>
        <a:lstStyle/>
        <a:p>
          <a:r>
            <a:rPr lang="en-GB" b="1" i="0" dirty="0" err="1"/>
            <a:t>Wk</a:t>
          </a:r>
          <a:r>
            <a:rPr lang="en-GB" b="1" i="0" dirty="0"/>
            <a:t> 9: Assignment 2 Support and submission (15</a:t>
          </a:r>
          <a:r>
            <a:rPr lang="en-GB" b="1" i="0" baseline="30000" dirty="0"/>
            <a:t>th</a:t>
          </a:r>
          <a:r>
            <a:rPr lang="en-GB" b="1" i="0" dirty="0"/>
            <a:t> July).</a:t>
          </a:r>
          <a:endParaRPr lang="en-US" b="1"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549B6CC3-9085-4252-9C11-C09AA4677C47}">
      <dgm:prSet/>
      <dgm:spPr/>
      <dgm:t>
        <a:bodyPr/>
        <a:lstStyle/>
        <a:p>
          <a:pPr>
            <a:lnSpc>
              <a:spcPct val="100000"/>
            </a:lnSpc>
            <a:defRPr cap="all"/>
          </a:pPr>
          <a:r>
            <a:rPr lang="en-GB" dirty="0"/>
            <a:t>Tutor: Open and share.</a:t>
          </a:r>
          <a:endParaRPr lang="en-US" dirty="0"/>
        </a:p>
      </dgm:t>
    </dgm:pt>
    <dgm:pt modelId="{EB6F4414-5054-4940-90D4-3C4726F37305}" type="parTrans" cxnId="{295B8446-B0A4-49A3-AE49-F4C76DA68DFF}">
      <dgm:prSet/>
      <dgm:spPr/>
      <dgm:t>
        <a:bodyPr/>
        <a:lstStyle/>
        <a:p>
          <a:endParaRPr lang="en-US"/>
        </a:p>
      </dgm:t>
    </dgm:pt>
    <dgm:pt modelId="{F23143D5-29E4-4F05-9838-D024E28C6198}" type="sibTrans" cxnId="{295B8446-B0A4-49A3-AE49-F4C76DA68DFF}">
      <dgm:prSet/>
      <dgm:spPr/>
      <dgm:t>
        <a:bodyPr/>
        <a:lstStyle/>
        <a:p>
          <a:endParaRPr lang="en-US"/>
        </a:p>
      </dgm:t>
    </dgm:pt>
    <dgm:pt modelId="{6FE3DBE4-A099-40BA-98C4-0A22BEB08E79}">
      <dgm:prSet/>
      <dgm:spPr/>
      <dgm:t>
        <a:bodyPr/>
        <a:lstStyle/>
        <a:p>
          <a:pPr>
            <a:lnSpc>
              <a:spcPct val="100000"/>
            </a:lnSpc>
            <a:defRPr cap="all"/>
          </a:pPr>
          <a:r>
            <a:rPr lang="en-GB" dirty="0"/>
            <a:t>Note: Assignment available to download from Moodle.</a:t>
          </a:r>
          <a:endParaRPr lang="en-US"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5ADA312B-52B2-4C16-8D88-583D913BA29D}" type="pres">
      <dgm:prSet presAssocID="{73D35838-1D43-4388-9B25-ED4CD7CA1FE6}" presName="root" presStyleCnt="0">
        <dgm:presLayoutVars>
          <dgm:dir/>
          <dgm:resizeHandles val="exact"/>
        </dgm:presLayoutVars>
      </dgm:prSet>
      <dgm:spPr/>
    </dgm:pt>
    <dgm:pt modelId="{D0715252-BAAE-4519-9D1B-A87FE5BD6E4C}" type="pres">
      <dgm:prSet presAssocID="{549B6CC3-9085-4252-9C11-C09AA4677C47}" presName="compNode" presStyleCnt="0"/>
      <dgm:spPr/>
    </dgm:pt>
    <dgm:pt modelId="{FAAD0F31-0264-4B10-92B2-1EA717F23DBA}" type="pres">
      <dgm:prSet presAssocID="{549B6CC3-9085-4252-9C11-C09AA4677C47}" presName="iconBgRect" presStyleLbl="bgShp" presStyleIdx="0" presStyleCnt="2" custLinFactNeighborX="-5285" custLinFactNeighborY="29975"/>
      <dgm:spPr/>
    </dgm:pt>
    <dgm:pt modelId="{625D96D9-9F3C-4F5F-85A0-5E1A24586258}" type="pres">
      <dgm:prSet presAssocID="{549B6CC3-9085-4252-9C11-C09AA4677C47}" presName="iconRect" presStyleLbl="node1" presStyleIdx="0" presStyleCnt="2" custLinFactNeighborX="-14386" custLinFactNeighborY="558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D0EE845-F8C1-4614-82EA-912CEEB0FADB}" type="pres">
      <dgm:prSet presAssocID="{549B6CC3-9085-4252-9C11-C09AA4677C47}" presName="spaceRect" presStyleCnt="0"/>
      <dgm:spPr/>
    </dgm:pt>
    <dgm:pt modelId="{8BF54C1A-FEBF-46C6-8621-D1ADB368216B}" type="pres">
      <dgm:prSet presAssocID="{549B6CC3-9085-4252-9C11-C09AA4677C47}" presName="textRect" presStyleLbl="revTx" presStyleIdx="0" presStyleCnt="2" custLinFactNeighborX="-6293" custLinFactNeighborY="9293">
        <dgm:presLayoutVars>
          <dgm:chMax val="1"/>
          <dgm:chPref val="1"/>
        </dgm:presLayoutVars>
      </dgm:prSet>
      <dgm:spPr/>
    </dgm:pt>
    <dgm:pt modelId="{7CF0310A-2A63-4115-9F2D-38C13B6D22A1}" type="pres">
      <dgm:prSet presAssocID="{F23143D5-29E4-4F05-9838-D024E28C6198}" presName="sibTrans" presStyleCnt="0"/>
      <dgm:spPr/>
    </dgm:pt>
    <dgm:pt modelId="{B6012054-9D72-48BB-A02A-D19DBDC1E082}" type="pres">
      <dgm:prSet presAssocID="{6FE3DBE4-A099-40BA-98C4-0A22BEB08E79}" presName="compNode" presStyleCnt="0"/>
      <dgm:spPr/>
    </dgm:pt>
    <dgm:pt modelId="{A36D6523-9777-40F8-BE71-CB5EAFD0A14B}" type="pres">
      <dgm:prSet presAssocID="{6FE3DBE4-A099-40BA-98C4-0A22BEB08E79}" presName="iconBgRect" presStyleLbl="bgShp" presStyleIdx="1" presStyleCnt="2" custLinFactNeighborX="-10806" custLinFactNeighborY="26398"/>
      <dgm:spPr/>
    </dgm:pt>
    <dgm:pt modelId="{551896E1-C934-444C-9C20-F80BC72FBC6B}" type="pres">
      <dgm:prSet presAssocID="{6FE3DBE4-A099-40BA-98C4-0A22BEB08E79}" presName="iconRect" presStyleLbl="node1" presStyleIdx="1" presStyleCnt="2" custLinFactNeighborX="-19461" custLinFactNeighborY="452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34EE1787-41B5-424A-8F7D-F68346FE5253}" type="pres">
      <dgm:prSet presAssocID="{6FE3DBE4-A099-40BA-98C4-0A22BEB08E79}" presName="spaceRect" presStyleCnt="0"/>
      <dgm:spPr/>
    </dgm:pt>
    <dgm:pt modelId="{74D40051-D914-4785-A26A-0CF80FAAAE95}" type="pres">
      <dgm:prSet presAssocID="{6FE3DBE4-A099-40BA-98C4-0A22BEB08E79}" presName="textRect" presStyleLbl="revTx" presStyleIdx="1" presStyleCnt="2" custLinFactNeighborX="-5867" custLinFactNeighborY="140">
        <dgm:presLayoutVars>
          <dgm:chMax val="1"/>
          <dgm:chPref val="1"/>
        </dgm:presLayoutVars>
      </dgm:prSet>
      <dgm:spPr/>
    </dgm:pt>
  </dgm:ptLst>
  <dgm:cxnLst>
    <dgm:cxn modelId="{82EA8F2F-25F9-446C-A4D2-BCA8E895E840}" srcId="{73D35838-1D43-4388-9B25-ED4CD7CA1FE6}" destId="{6FE3DBE4-A099-40BA-98C4-0A22BEB08E79}" srcOrd="1" destOrd="0" parTransId="{2DFC1172-77A0-49E4-846A-987C3F8C21DE}" sibTransId="{32C078C2-D499-4234-A21D-3FD8EC847F82}"/>
    <dgm:cxn modelId="{39A27035-C01F-4866-A2AA-5B4DB97FE283}" type="presOf" srcId="{73D35838-1D43-4388-9B25-ED4CD7CA1FE6}" destId="{5ADA312B-52B2-4C16-8D88-583D913BA29D}" srcOrd="0" destOrd="0" presId="urn:microsoft.com/office/officeart/2018/5/layout/IconCircleLabelList"/>
    <dgm:cxn modelId="{295B8446-B0A4-49A3-AE49-F4C76DA68DFF}" srcId="{73D35838-1D43-4388-9B25-ED4CD7CA1FE6}" destId="{549B6CC3-9085-4252-9C11-C09AA4677C47}" srcOrd="0" destOrd="0" parTransId="{EB6F4414-5054-4940-90D4-3C4726F37305}" sibTransId="{F23143D5-29E4-4F05-9838-D024E28C6198}"/>
    <dgm:cxn modelId="{849BBB4A-C998-49F2-BBA1-507764643DB4}" type="presOf" srcId="{6FE3DBE4-A099-40BA-98C4-0A22BEB08E79}" destId="{74D40051-D914-4785-A26A-0CF80FAAAE95}" srcOrd="0" destOrd="0" presId="urn:microsoft.com/office/officeart/2018/5/layout/IconCircleLabelList"/>
    <dgm:cxn modelId="{EE632399-B155-4DF7-BF34-BFE912109DC9}" type="presOf" srcId="{549B6CC3-9085-4252-9C11-C09AA4677C47}" destId="{8BF54C1A-FEBF-46C6-8621-D1ADB368216B}" srcOrd="0" destOrd="0" presId="urn:microsoft.com/office/officeart/2018/5/layout/IconCircleLabelList"/>
    <dgm:cxn modelId="{C7E30547-C19A-42C9-AD6A-8D539921A0FA}" type="presParOf" srcId="{5ADA312B-52B2-4C16-8D88-583D913BA29D}" destId="{D0715252-BAAE-4519-9D1B-A87FE5BD6E4C}" srcOrd="0" destOrd="0" presId="urn:microsoft.com/office/officeart/2018/5/layout/IconCircleLabelList"/>
    <dgm:cxn modelId="{DCE472A4-79E9-47FD-B45B-3E1BF43D2707}" type="presParOf" srcId="{D0715252-BAAE-4519-9D1B-A87FE5BD6E4C}" destId="{FAAD0F31-0264-4B10-92B2-1EA717F23DBA}" srcOrd="0" destOrd="0" presId="urn:microsoft.com/office/officeart/2018/5/layout/IconCircleLabelList"/>
    <dgm:cxn modelId="{103AC7CB-55D7-475D-8687-A03F6AAC8F69}" type="presParOf" srcId="{D0715252-BAAE-4519-9D1B-A87FE5BD6E4C}" destId="{625D96D9-9F3C-4F5F-85A0-5E1A24586258}" srcOrd="1" destOrd="0" presId="urn:microsoft.com/office/officeart/2018/5/layout/IconCircleLabelList"/>
    <dgm:cxn modelId="{97F8FAEB-6D4B-4121-B29E-FD61EE5B8BC5}" type="presParOf" srcId="{D0715252-BAAE-4519-9D1B-A87FE5BD6E4C}" destId="{DD0EE845-F8C1-4614-82EA-912CEEB0FADB}" srcOrd="2" destOrd="0" presId="urn:microsoft.com/office/officeart/2018/5/layout/IconCircleLabelList"/>
    <dgm:cxn modelId="{60C69C62-7C51-4A16-A20A-F4916037EA47}" type="presParOf" srcId="{D0715252-BAAE-4519-9D1B-A87FE5BD6E4C}" destId="{8BF54C1A-FEBF-46C6-8621-D1ADB368216B}" srcOrd="3" destOrd="0" presId="urn:microsoft.com/office/officeart/2018/5/layout/IconCircleLabelList"/>
    <dgm:cxn modelId="{1163E67B-4D39-419A-960D-8A28242FE58F}" type="presParOf" srcId="{5ADA312B-52B2-4C16-8D88-583D913BA29D}" destId="{7CF0310A-2A63-4115-9F2D-38C13B6D22A1}" srcOrd="1" destOrd="0" presId="urn:microsoft.com/office/officeart/2018/5/layout/IconCircleLabelList"/>
    <dgm:cxn modelId="{9C9B8DA1-38A6-4E48-ACB2-3ED65E23562D}" type="presParOf" srcId="{5ADA312B-52B2-4C16-8D88-583D913BA29D}" destId="{B6012054-9D72-48BB-A02A-D19DBDC1E082}" srcOrd="2" destOrd="0" presId="urn:microsoft.com/office/officeart/2018/5/layout/IconCircleLabelList"/>
    <dgm:cxn modelId="{6C53FA9E-4C35-48B2-BBC5-4773162C6FC0}" type="presParOf" srcId="{B6012054-9D72-48BB-A02A-D19DBDC1E082}" destId="{A36D6523-9777-40F8-BE71-CB5EAFD0A14B}" srcOrd="0" destOrd="0" presId="urn:microsoft.com/office/officeart/2018/5/layout/IconCircleLabelList"/>
    <dgm:cxn modelId="{C87330A5-5F37-42D8-A06D-E471B4C60E5A}" type="presParOf" srcId="{B6012054-9D72-48BB-A02A-D19DBDC1E082}" destId="{551896E1-C934-444C-9C20-F80BC72FBC6B}" srcOrd="1" destOrd="0" presId="urn:microsoft.com/office/officeart/2018/5/layout/IconCircleLabelList"/>
    <dgm:cxn modelId="{B57B49B4-9961-40FC-9187-79803C0D643C}" type="presParOf" srcId="{B6012054-9D72-48BB-A02A-D19DBDC1E082}" destId="{34EE1787-41B5-424A-8F7D-F68346FE5253}" srcOrd="2" destOrd="0" presId="urn:microsoft.com/office/officeart/2018/5/layout/IconCircleLabelList"/>
    <dgm:cxn modelId="{A739EDF1-E4AE-4B89-B89D-6DE0F6C7D79A}" type="presParOf" srcId="{B6012054-9D72-48BB-A02A-D19DBDC1E082}" destId="{74D40051-D914-4785-A26A-0CF80FAAAE9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4540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1: A1T1 = Moodle Unit 1 Topic 1 and ideation.</a:t>
          </a:r>
          <a:endParaRPr lang="en-US" sz="2300" kern="1200" dirty="0"/>
        </a:p>
      </dsp:txBody>
      <dsp:txXfrm>
        <a:off x="26930" y="72331"/>
        <a:ext cx="7950875" cy="497795"/>
      </dsp:txXfrm>
    </dsp:sp>
    <dsp:sp modelId="{693D7AA0-BAF9-4129-B59C-D1B7AEBA0120}">
      <dsp:nvSpPr>
        <dsp:cNvPr id="0" name=""/>
        <dsp:cNvSpPr/>
      </dsp:nvSpPr>
      <dsp:spPr>
        <a:xfrm>
          <a:off x="0" y="663296"/>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Wk 2: A1T2 = Project ideation.</a:t>
          </a:r>
          <a:endParaRPr lang="en-US" sz="2300" kern="1200"/>
        </a:p>
      </dsp:txBody>
      <dsp:txXfrm>
        <a:off x="26930" y="690226"/>
        <a:ext cx="7950875" cy="497795"/>
      </dsp:txXfrm>
    </dsp:sp>
    <dsp:sp modelId="{2D4B1C51-9C89-4208-9F44-4D21B6BC49A3}">
      <dsp:nvSpPr>
        <dsp:cNvPr id="0" name=""/>
        <dsp:cNvSpPr/>
      </dsp:nvSpPr>
      <dsp:spPr>
        <a:xfrm>
          <a:off x="0" y="128119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3: A1T3 = Project Planning: Project Poster &amp; Chart.</a:t>
          </a:r>
          <a:endParaRPr lang="en-US" sz="2300" kern="1200" dirty="0"/>
        </a:p>
      </dsp:txBody>
      <dsp:txXfrm>
        <a:off x="26930" y="1308121"/>
        <a:ext cx="7950875" cy="497795"/>
      </dsp:txXfrm>
    </dsp:sp>
    <dsp:sp modelId="{B0C5C211-055E-401E-8DF7-F832199B7D06}">
      <dsp:nvSpPr>
        <dsp:cNvPr id="0" name=""/>
        <dsp:cNvSpPr/>
      </dsp:nvSpPr>
      <dsp:spPr>
        <a:xfrm>
          <a:off x="0" y="1899087"/>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4: Assignment 1 Support and submission (14</a:t>
          </a:r>
          <a:r>
            <a:rPr lang="en-GB" sz="2300" b="0" i="0" kern="1200" baseline="30000" dirty="0"/>
            <a:t>th</a:t>
          </a:r>
          <a:r>
            <a:rPr lang="en-GB" sz="2300" b="0" i="0" kern="1200" dirty="0"/>
            <a:t> June).</a:t>
          </a:r>
          <a:endParaRPr lang="en-US" sz="2300" kern="1200" dirty="0"/>
        </a:p>
      </dsp:txBody>
      <dsp:txXfrm>
        <a:off x="26930" y="1926017"/>
        <a:ext cx="7950875" cy="497795"/>
      </dsp:txXfrm>
    </dsp:sp>
    <dsp:sp modelId="{3DBB436A-992D-4D58-AE5C-D1F04376C143}">
      <dsp:nvSpPr>
        <dsp:cNvPr id="0" name=""/>
        <dsp:cNvSpPr/>
      </dsp:nvSpPr>
      <dsp:spPr>
        <a:xfrm>
          <a:off x="0" y="2516982"/>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5: A2T1&amp;2 = Project Design work.</a:t>
          </a:r>
          <a:endParaRPr lang="en-US" sz="2300" b="0" kern="1200" dirty="0"/>
        </a:p>
      </dsp:txBody>
      <dsp:txXfrm>
        <a:off x="26930" y="2543912"/>
        <a:ext cx="7950875" cy="497795"/>
      </dsp:txXfrm>
    </dsp:sp>
    <dsp:sp modelId="{6A553C07-9A04-48AA-BF37-4E49FE6E3B08}">
      <dsp:nvSpPr>
        <dsp:cNvPr id="0" name=""/>
        <dsp:cNvSpPr/>
      </dsp:nvSpPr>
      <dsp:spPr>
        <a:xfrm>
          <a:off x="0" y="313487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6: A2T3 = Project suitability &amp; Practical scope Q&amp;A.</a:t>
          </a:r>
          <a:endParaRPr lang="en-US" sz="2300" kern="1200" dirty="0"/>
        </a:p>
      </dsp:txBody>
      <dsp:txXfrm>
        <a:off x="26930" y="3161807"/>
        <a:ext cx="7950875" cy="497795"/>
      </dsp:txXfrm>
    </dsp:sp>
    <dsp:sp modelId="{617A8398-5129-4218-9183-D72E1FE57AEC}">
      <dsp:nvSpPr>
        <dsp:cNvPr id="0" name=""/>
        <dsp:cNvSpPr/>
      </dsp:nvSpPr>
      <dsp:spPr>
        <a:xfrm>
          <a:off x="0" y="3752772"/>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7: A2T3 = Open Source Technology.</a:t>
          </a:r>
          <a:endParaRPr lang="en-US" sz="2300" kern="1200" dirty="0"/>
        </a:p>
      </dsp:txBody>
      <dsp:txXfrm>
        <a:off x="26930" y="3779702"/>
        <a:ext cx="7950875" cy="497795"/>
      </dsp:txXfrm>
    </dsp:sp>
    <dsp:sp modelId="{80987124-1AAF-4559-A6C6-B1DBEA33679E}">
      <dsp:nvSpPr>
        <dsp:cNvPr id="0" name=""/>
        <dsp:cNvSpPr/>
      </dsp:nvSpPr>
      <dsp:spPr>
        <a:xfrm>
          <a:off x="0" y="437066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8: A2T3&amp;4 = Practical progress update (all) then Q&amp;A.</a:t>
          </a:r>
          <a:endParaRPr lang="en-US" sz="2300" kern="1200" dirty="0"/>
        </a:p>
      </dsp:txBody>
      <dsp:txXfrm>
        <a:off x="26930" y="4397597"/>
        <a:ext cx="7950875" cy="497795"/>
      </dsp:txXfrm>
    </dsp:sp>
    <dsp:sp modelId="{9EB02EB7-8EF7-4EAC-B03E-F0FAB5961C7E}">
      <dsp:nvSpPr>
        <dsp:cNvPr id="0" name=""/>
        <dsp:cNvSpPr/>
      </dsp:nvSpPr>
      <dsp:spPr>
        <a:xfrm>
          <a:off x="0" y="4988562"/>
          <a:ext cx="8004735" cy="55165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dirty="0" err="1"/>
            <a:t>Wk</a:t>
          </a:r>
          <a:r>
            <a:rPr lang="en-GB" sz="2300" b="1" i="0" kern="1200" dirty="0"/>
            <a:t> 9: Assignment 2 Support and submission (15</a:t>
          </a:r>
          <a:r>
            <a:rPr lang="en-GB" sz="2300" b="1" i="0" kern="1200" baseline="30000" dirty="0"/>
            <a:t>th</a:t>
          </a:r>
          <a:r>
            <a:rPr lang="en-GB" sz="2300" b="1" i="0" kern="1200" dirty="0"/>
            <a:t> July).</a:t>
          </a:r>
          <a:endParaRPr lang="en-US" sz="2300" b="1" kern="1200" dirty="0"/>
        </a:p>
      </dsp:txBody>
      <dsp:txXfrm>
        <a:off x="26930" y="5015492"/>
        <a:ext cx="7950875"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D0F31-0264-4B10-92B2-1EA717F23DBA}">
      <dsp:nvSpPr>
        <dsp:cNvPr id="0" name=""/>
        <dsp:cNvSpPr/>
      </dsp:nvSpPr>
      <dsp:spPr>
        <a:xfrm>
          <a:off x="366760" y="543655"/>
          <a:ext cx="1200937" cy="12009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D96D9-9F3C-4F5F-85A0-5E1A24586258}">
      <dsp:nvSpPr>
        <dsp:cNvPr id="0" name=""/>
        <dsp:cNvSpPr/>
      </dsp:nvSpPr>
      <dsp:spPr>
        <a:xfrm>
          <a:off x="587039" y="824763"/>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F54C1A-FEBF-46C6-8621-D1ADB368216B}">
      <dsp:nvSpPr>
        <dsp:cNvPr id="0" name=""/>
        <dsp:cNvSpPr/>
      </dsp:nvSpPr>
      <dsp:spPr>
        <a:xfrm>
          <a:off x="0" y="1825584"/>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Tutor: Open and share.</a:t>
          </a:r>
          <a:endParaRPr lang="en-US" sz="1400" kern="1200" dirty="0"/>
        </a:p>
      </dsp:txBody>
      <dsp:txXfrm>
        <a:off x="0" y="1825584"/>
        <a:ext cx="1968750" cy="720000"/>
      </dsp:txXfrm>
    </dsp:sp>
    <dsp:sp modelId="{A36D6523-9777-40F8-BE71-CB5EAFD0A14B}">
      <dsp:nvSpPr>
        <dsp:cNvPr id="0" name=""/>
        <dsp:cNvSpPr/>
      </dsp:nvSpPr>
      <dsp:spPr>
        <a:xfrm>
          <a:off x="2613738" y="500697"/>
          <a:ext cx="1200937" cy="1200937"/>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551896E1-C934-444C-9C20-F80BC72FBC6B}">
      <dsp:nvSpPr>
        <dsp:cNvPr id="0" name=""/>
        <dsp:cNvSpPr/>
      </dsp:nvSpPr>
      <dsp:spPr>
        <a:xfrm>
          <a:off x="2865350" y="751488"/>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40051-D914-4785-A26A-0CF80FAAAE95}">
      <dsp:nvSpPr>
        <dsp:cNvPr id="0" name=""/>
        <dsp:cNvSpPr/>
      </dsp:nvSpPr>
      <dsp:spPr>
        <a:xfrm>
          <a:off x="2244098" y="1759682"/>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Note: Assignment available to download from Moodle.</a:t>
          </a:r>
          <a:endParaRPr lang="en-US" sz="1400" kern="1200" dirty="0"/>
        </a:p>
      </dsp:txBody>
      <dsp:txXfrm>
        <a:off x="2244098" y="1759682"/>
        <a:ext cx="1968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13/07/2021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315184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216831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2175994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65408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992418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1919998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573004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526381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2063277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creativecommons.org/licenses/by-sa/3.0/"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hyperlink" Target="http://entornos.codeandcoke.com/lib/exe/detail.php?id=apuntes%3Adesarrollo&amp;media=apuntes:software-development.png" TargetMode="External"/><Relationship Id="rId5" Type="http://schemas.openxmlformats.org/officeDocument/2006/relationships/image" Target="../media/image8.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9.png"/><Relationship Id="rId7" Type="http://schemas.openxmlformats.org/officeDocument/2006/relationships/hyperlink" Target="https://www.mynextmove.org/profile/summary/15-1132.00"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4.png"/><Relationship Id="rId18" Type="http://schemas.openxmlformats.org/officeDocument/2006/relationships/hyperlink" Target="https://creativecommons.org/licenses/by/3.0/" TargetMode="External"/><Relationship Id="rId3" Type="http://schemas.openxmlformats.org/officeDocument/2006/relationships/hyperlink" Target="https://stackoverflow.com/" TargetMode="External"/><Relationship Id="rId7" Type="http://schemas.openxmlformats.org/officeDocument/2006/relationships/hyperlink" Target="https://github.community/" TargetMode="External"/><Relationship Id="rId12" Type="http://schemas.openxmlformats.org/officeDocument/2006/relationships/hyperlink" Target="https://he.wikipedia.org/wiki/CodeProject" TargetMode="External"/><Relationship Id="rId17" Type="http://schemas.openxmlformats.org/officeDocument/2006/relationships/hyperlink" Target="http://sunlightfoundation.com/blog/2016/10/04/github-and-internet-archive-helping-to-preserve-the-sunlight/" TargetMode="External"/><Relationship Id="rId2" Type="http://schemas.openxmlformats.org/officeDocument/2006/relationships/notesSlide" Target="../notesSlides/notesSlide6.xml"/><Relationship Id="rId16"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superuser.com/" TargetMode="External"/><Relationship Id="rId11" Type="http://schemas.openxmlformats.org/officeDocument/2006/relationships/image" Target="../media/image13.png"/><Relationship Id="rId5" Type="http://schemas.openxmlformats.org/officeDocument/2006/relationships/hyperlink" Target="https://www.codeproject.com/" TargetMode="External"/><Relationship Id="rId15" Type="http://schemas.openxmlformats.org/officeDocument/2006/relationships/hyperlink" Target="https://creativecommons.org/licenses/by-nc-sa/3.0/" TargetMode="External"/><Relationship Id="rId10" Type="http://schemas.openxmlformats.org/officeDocument/2006/relationships/hyperlink" Target="https://creativecommons.org/licenses/by-sa/3.0/" TargetMode="External"/><Relationship Id="rId4" Type="http://schemas.openxmlformats.org/officeDocument/2006/relationships/hyperlink" Target="https://coderanch.com/" TargetMode="External"/><Relationship Id="rId9" Type="http://schemas.openxmlformats.org/officeDocument/2006/relationships/hyperlink" Target="http://stackoverflow.com/questions/15657569/how-to-set-icon-to-jframe" TargetMode="External"/><Relationship Id="rId14" Type="http://schemas.openxmlformats.org/officeDocument/2006/relationships/hyperlink" Target="http://blog.stackoverflow.com/2009/06/superuser-com-logo-vot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hyperlink" Target="http://www.rexchimex.com/2016/07/ideal-civil-society-and-features.html" TargetMode="External"/><Relationship Id="rId7" Type="http://schemas.openxmlformats.org/officeDocument/2006/relationships/image" Target="../media/image22.jpeg"/><Relationship Id="rId12" Type="http://schemas.openxmlformats.org/officeDocument/2006/relationships/hyperlink" Target="https://creativecommons.org/licenses/by/3.0/" TargetMode="External"/><Relationship Id="rId2" Type="http://schemas.openxmlformats.org/officeDocument/2006/relationships/image" Target="../media/image19.jpg"/><Relationship Id="rId1" Type="http://schemas.openxmlformats.org/officeDocument/2006/relationships/slideLayout" Target="../slideLayouts/slideLayout7.xml"/><Relationship Id="rId6" Type="http://schemas.openxmlformats.org/officeDocument/2006/relationships/hyperlink" Target="https://www.australiansolarquotes.com.au/2015/03/03/future-energy-poll/" TargetMode="External"/><Relationship Id="rId11" Type="http://schemas.openxmlformats.org/officeDocument/2006/relationships/hyperlink" Target="http://thesociolog.com/designing-a-happy-society/" TargetMode="External"/><Relationship Id="rId5" Type="http://schemas.openxmlformats.org/officeDocument/2006/relationships/image" Target="../media/image21.jpg"/><Relationship Id="rId10" Type="http://schemas.openxmlformats.org/officeDocument/2006/relationships/image" Target="../media/image24.jpg"/><Relationship Id="rId4" Type="http://schemas.openxmlformats.org/officeDocument/2006/relationships/image" Target="../media/image20.jpeg"/><Relationship Id="rId9" Type="http://schemas.openxmlformats.org/officeDocument/2006/relationships/hyperlink" Target="https://www.pressenza.com/2014/12/images-ican-civil-society-forum-vienn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26.sv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26.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6.svg"/></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8.svg"/><Relationship Id="rId7" Type="http://schemas.openxmlformats.org/officeDocument/2006/relationships/diagramColors" Target="../diagrams/colors2.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8" Type="http://schemas.openxmlformats.org/officeDocument/2006/relationships/hyperlink" Target="https://en.wikipedia.org/wiki/Transponder_timing" TargetMode="External"/><Relationship Id="rId3" Type="http://schemas.openxmlformats.org/officeDocument/2006/relationships/hyperlink" Target="https://creativecommons.org/licenses/by/3.0/" TargetMode="External"/><Relationship Id="rId7" Type="http://schemas.openxmlformats.org/officeDocument/2006/relationships/image" Target="../media/image34.jpg"/><Relationship Id="rId12" Type="http://schemas.openxmlformats.org/officeDocument/2006/relationships/image" Target="../media/image36.jpeg"/><Relationship Id="rId2" Type="http://schemas.openxmlformats.org/officeDocument/2006/relationships/hyperlink" Target="https://stevenschwenke.de/definitionOfDone"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11" Type="http://schemas.openxmlformats.org/officeDocument/2006/relationships/hyperlink" Target="https://creativecommons.org/licenses/by-sa/3.0/" TargetMode="External"/><Relationship Id="rId5" Type="http://schemas.openxmlformats.org/officeDocument/2006/relationships/hyperlink" Target="http://robbiepruitt.blogspot.com/2015/05/finishing-discipleship-and-small-groups.html" TargetMode="External"/><Relationship Id="rId10" Type="http://schemas.openxmlformats.org/officeDocument/2006/relationships/image" Target="../media/image35.jpg"/><Relationship Id="rId4" Type="http://schemas.openxmlformats.org/officeDocument/2006/relationships/image" Target="../media/image33.jpeg"/><Relationship Id="rId9" Type="http://schemas.openxmlformats.org/officeDocument/2006/relationships/hyperlink" Target="https://www.companyfolders.com/blog/best-employee-benefits-job-perk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0338" y="2921620"/>
            <a:ext cx="3993896" cy="12846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dirty="0"/>
              <a:t>Changemakers: </a:t>
            </a:r>
            <a:r>
              <a:rPr lang="en-US" sz="2400" b="1" dirty="0"/>
              <a:t>Creativity &amp; Value Creation.</a:t>
            </a:r>
            <a:endParaRPr lang="en-US" sz="4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8" y="4636008"/>
            <a:ext cx="3993895" cy="724012"/>
          </a:xfrm>
        </p:spPr>
        <p:txBody>
          <a:bodyPr vert="horz" lIns="91440" tIns="45720" rIns="91440" bIns="45720" rtlCol="0">
            <a:normAutofit lnSpcReduction="10000"/>
          </a:bodyPr>
          <a:lstStyle/>
          <a:p>
            <a:pPr algn="l"/>
            <a:r>
              <a:rPr lang="en-US" dirty="0"/>
              <a:t>A2T12&amp;3: Assignment 2 - Submission support session.</a:t>
            </a:r>
          </a:p>
        </p:txBody>
      </p:sp>
      <p:sp>
        <p:nvSpPr>
          <p:cNvPr id="5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234" t="10667" r="18325"/>
          <a:stretch/>
        </p:blipFill>
        <p:spPr>
          <a:xfrm>
            <a:off x="5018048" y="155522"/>
            <a:ext cx="7172429" cy="673221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13678" y="4206240"/>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1767" y="4409267"/>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767577" y="2092328"/>
            <a:ext cx="10656846" cy="4284618"/>
          </a:xfrm>
        </p:spPr>
        <p:txBody>
          <a:bodyPr>
            <a:normAutofit/>
          </a:bodyPr>
          <a:lstStyle/>
          <a:p>
            <a:pPr lvl="2">
              <a:spcBef>
                <a:spcPts val="600"/>
              </a:spcBef>
              <a:spcAft>
                <a:spcPts val="600"/>
              </a:spcAft>
            </a:pPr>
            <a:r>
              <a:rPr lang="en-GB" sz="3200" dirty="0"/>
              <a:t>Last week’s Activity.</a:t>
            </a:r>
          </a:p>
          <a:p>
            <a:pPr lvl="2">
              <a:spcBef>
                <a:spcPts val="600"/>
              </a:spcBef>
              <a:spcAft>
                <a:spcPts val="600"/>
              </a:spcAft>
            </a:pPr>
            <a:r>
              <a:rPr lang="en-GB" sz="3200" dirty="0"/>
              <a:t>Module Progress structure.</a:t>
            </a:r>
          </a:p>
          <a:p>
            <a:pPr lvl="2">
              <a:spcBef>
                <a:spcPts val="600"/>
              </a:spcBef>
              <a:spcAft>
                <a:spcPts val="600"/>
              </a:spcAft>
            </a:pPr>
            <a:r>
              <a:rPr lang="en-GB" sz="3200" b="1" dirty="0"/>
              <a:t>Assignment 2 tasks.</a:t>
            </a:r>
          </a:p>
          <a:p>
            <a:pPr lvl="2">
              <a:spcBef>
                <a:spcPts val="600"/>
              </a:spcBef>
              <a:spcAft>
                <a:spcPts val="600"/>
              </a:spcAft>
            </a:pPr>
            <a:r>
              <a:rPr lang="en-GB" sz="3200" dirty="0"/>
              <a:t>This week’s Activity: Finish Assignment 2 &amp; Submission.</a:t>
            </a:r>
          </a:p>
          <a:p>
            <a:pPr marL="914400" lvl="2" indent="0">
              <a:spcBef>
                <a:spcPts val="600"/>
              </a:spcBef>
              <a:spcAft>
                <a:spcPts val="600"/>
              </a:spcAft>
              <a:buNone/>
            </a:pPr>
            <a:r>
              <a:rPr lang="en-GB" sz="3200" dirty="0"/>
              <a:t>Informal Q&amp;A support.</a:t>
            </a:r>
          </a:p>
          <a:p>
            <a:pPr>
              <a:spcBef>
                <a:spcPts val="600"/>
              </a:spcBef>
              <a:spcAft>
                <a:spcPts val="600"/>
              </a:spcAft>
            </a:pPr>
            <a:endParaRPr lang="en-GB" sz="3200" dirty="0"/>
          </a:p>
          <a:p>
            <a:pPr>
              <a:spcBef>
                <a:spcPts val="600"/>
              </a:spcBef>
              <a:spcAft>
                <a:spcPts val="600"/>
              </a:spcAft>
            </a:pPr>
            <a:endParaRPr lang="en-GB" sz="3200" dirty="0"/>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2896650"/>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342900" indent="-342900">
              <a:buFont typeface="+mj-lt"/>
              <a:buAutoNum type="arabicPeriod"/>
            </a:pPr>
            <a:r>
              <a:rPr lang="en-GB" sz="3600" dirty="0"/>
              <a:t> F</a:t>
            </a:r>
            <a:r>
              <a:rPr lang="en-GB" sz="3600" b="1" dirty="0"/>
              <a:t>inish Practical work: </a:t>
            </a:r>
            <a:r>
              <a:rPr lang="en-GB" sz="3600" dirty="0"/>
              <a:t>Do as much as you can. </a:t>
            </a:r>
          </a:p>
          <a:p>
            <a:pPr marL="342900" indent="-342900">
              <a:buFont typeface="+mj-lt"/>
              <a:buAutoNum type="arabicPeriod"/>
            </a:pPr>
            <a:r>
              <a:rPr lang="en-GB" sz="3600" dirty="0"/>
              <a:t> Start Slide deck for Assignment 2.</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5594930" cy="923330"/>
          </a:xfrm>
          <a:prstGeom prst="rect">
            <a:avLst/>
          </a:prstGeom>
          <a:noFill/>
        </p:spPr>
        <p:txBody>
          <a:bodyPr wrap="none" rtlCol="0">
            <a:spAutoFit/>
          </a:bodyPr>
          <a:lstStyle/>
          <a:p>
            <a:r>
              <a:rPr lang="en-US" sz="5400" b="1" u="sng" dirty="0">
                <a:solidFill>
                  <a:srgbClr val="FFFFFF"/>
                </a:solidFill>
                <a:latin typeface="+mj-lt"/>
                <a:ea typeface="+mj-ea"/>
                <a:cs typeface="+mj-cs"/>
              </a:rPr>
              <a:t>Last</a:t>
            </a:r>
            <a:r>
              <a:rPr lang="en-US" sz="5400" b="1" u="sng" kern="1200" dirty="0">
                <a:solidFill>
                  <a:srgbClr val="FFFFFF"/>
                </a:solidFill>
                <a:latin typeface="+mj-lt"/>
                <a:ea typeface="+mj-ea"/>
                <a:cs typeface="+mj-cs"/>
              </a:rPr>
              <a:t> week’s Activity:</a:t>
            </a:r>
            <a:endParaRPr lang="en-GB" sz="5400" u="sng" dirty="0"/>
          </a:p>
        </p:txBody>
      </p:sp>
      <p:sp>
        <p:nvSpPr>
          <p:cNvPr id="7" name="Arc 6">
            <a:extLst>
              <a:ext uri="{FF2B5EF4-FFF2-40B4-BE49-F238E27FC236}">
                <a16:creationId xmlns:a16="http://schemas.microsoft.com/office/drawing/2014/main" id="{F8930F8D-FCC4-4269-91F5-4C6CEE07E29E}"/>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13028E96-0384-47EE-8A45-681ACD1AE2D9}"/>
              </a:ext>
            </a:extLst>
          </p:cNvPr>
          <p:cNvSpPr/>
          <p:nvPr/>
        </p:nvSpPr>
        <p:spPr>
          <a:xfrm>
            <a:off x="374648" y="466658"/>
            <a:ext cx="183876" cy="106477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1782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259947629"/>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635268" y="5512813"/>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Task Description.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810320" y="2120738"/>
            <a:ext cx="10330512" cy="4204472"/>
          </a:xfrm>
        </p:spPr>
        <p:txBody>
          <a:bodyPr vert="horz" lIns="91440" tIns="45720" rIns="91440" bIns="45720" rtlCol="0">
            <a:normAutofit/>
          </a:bodyPr>
          <a:lstStyle/>
          <a:p>
            <a:pPr>
              <a:lnSpc>
                <a:spcPct val="100000"/>
              </a:lnSpc>
              <a:spcBef>
                <a:spcPts val="0"/>
              </a:spcBef>
            </a:pPr>
            <a:r>
              <a:rPr lang="en-GB" sz="2800" dirty="0">
                <a:effectLst/>
                <a:ea typeface="Calibri" panose="020F0502020204030204" pitchFamily="34" charset="0"/>
                <a:cs typeface="Times New Roman" panose="02020603050405020304" pitchFamily="18" charset="0"/>
              </a:rPr>
              <a:t>For Assignment 2 you are asked to:</a:t>
            </a:r>
          </a:p>
          <a:p>
            <a:pPr marL="285750" indent="-285750">
              <a:lnSpc>
                <a:spcPct val="100000"/>
              </a:lnSpc>
              <a:spcBef>
                <a:spcPts val="0"/>
              </a:spcBef>
              <a:buFont typeface="Arial" panose="020B0604020202020204" pitchFamily="34" charset="0"/>
              <a:buChar char="•"/>
            </a:pPr>
            <a:r>
              <a:rPr lang="en-GB" sz="2800" dirty="0">
                <a:effectLst/>
                <a:ea typeface="Calibri" panose="020F0502020204030204" pitchFamily="34" charset="0"/>
                <a:cs typeface="Times New Roman" panose="02020603050405020304" pitchFamily="18" charset="0"/>
              </a:rPr>
              <a:t>Create a </a:t>
            </a:r>
            <a:r>
              <a:rPr lang="en-GB" sz="2800" b="1" dirty="0">
                <a:effectLst/>
                <a:ea typeface="Calibri" panose="020F0502020204030204" pitchFamily="34" charset="0"/>
                <a:cs typeface="Times New Roman" panose="02020603050405020304" pitchFamily="18" charset="0"/>
              </a:rPr>
              <a:t>Video presentation </a:t>
            </a:r>
            <a:r>
              <a:rPr lang="en-GB" sz="2800" dirty="0">
                <a:effectLst/>
                <a:ea typeface="Calibri" panose="020F0502020204030204" pitchFamily="34" charset="0"/>
                <a:cs typeface="Times New Roman" panose="02020603050405020304" pitchFamily="18" charset="0"/>
              </a:rPr>
              <a:t>of no more than </a:t>
            </a:r>
            <a:r>
              <a:rPr lang="en-GB" sz="2800" b="1" dirty="0">
                <a:effectLst/>
                <a:ea typeface="Calibri" panose="020F0502020204030204" pitchFamily="34" charset="0"/>
                <a:cs typeface="Times New Roman" panose="02020603050405020304" pitchFamily="18" charset="0"/>
              </a:rPr>
              <a:t>4-5 minutes</a:t>
            </a:r>
            <a:r>
              <a:rPr lang="en-GB" sz="2800" b="1" dirty="0">
                <a:ea typeface="Calibri" panose="020F0502020204030204" pitchFamily="34" charset="0"/>
                <a:cs typeface="Times New Roman" panose="02020603050405020304" pitchFamily="18" charset="0"/>
              </a:rPr>
              <a:t>,</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that include your answers to the Assignment tasks.</a:t>
            </a:r>
            <a:endParaRPr lang="en-GB" sz="2800" b="1" dirty="0">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Introduction &amp; Ideation.</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Planning &amp; Design.</a:t>
            </a:r>
            <a:endParaRPr lang="en-GB" sz="28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Development &amp; Testing.</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Times New Roman" panose="02020603050405020304" pitchFamily="18" charset="0"/>
                <a:cs typeface="Arial" panose="020B0604020202020204" pitchFamily="34" charset="0"/>
              </a:rPr>
              <a:t>Reflection &amp; Professional development.</a:t>
            </a:r>
            <a:endParaRPr lang="en-GB" sz="2800" b="1" dirty="0">
              <a:ea typeface="Times New Roman" panose="02020603050405020304" pitchFamily="18" charset="0"/>
              <a:cs typeface="Arial" panose="020B0604020202020204" pitchFamily="34" charset="0"/>
            </a:endParaRPr>
          </a:p>
          <a:p>
            <a:pPr lvl="0">
              <a:lnSpc>
                <a:spcPct val="100000"/>
              </a:lnSpc>
              <a:spcBef>
                <a:spcPts val="0"/>
              </a:spcBef>
            </a:pPr>
            <a:r>
              <a:rPr lang="en-GB" sz="2800" dirty="0">
                <a:effectLst/>
                <a:ea typeface="Calibri" panose="020F0502020204030204" pitchFamily="34" charset="0"/>
                <a:cs typeface="Arial" panose="020B0604020202020204" pitchFamily="34" charset="0"/>
              </a:rPr>
              <a:t>To</a:t>
            </a:r>
            <a:r>
              <a:rPr lang="en-GB" sz="2800" dirty="0">
                <a:effectLst/>
                <a:ea typeface="Calibri" panose="020F0502020204030204" pitchFamily="34" charset="0"/>
                <a:cs typeface="Times New Roman" panose="02020603050405020304" pitchFamily="18" charset="0"/>
              </a:rPr>
              <a:t> show your project work. </a:t>
            </a:r>
            <a:r>
              <a:rPr lang="en-GB" sz="2800" dirty="0">
                <a:ea typeface="Calibri" panose="020F0502020204030204" pitchFamily="34" charset="0"/>
                <a:cs typeface="Times New Roman" panose="02020603050405020304" pitchFamily="18" charset="0"/>
              </a:rPr>
              <a:t>Let’s look at each of these individually.</a:t>
            </a:r>
            <a:endParaRPr lang="en-GB" sz="2800" dirty="0">
              <a:effectLst/>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Ui Ux outline">
            <a:extLst>
              <a:ext uri="{FF2B5EF4-FFF2-40B4-BE49-F238E27FC236}">
                <a16:creationId xmlns:a16="http://schemas.microsoft.com/office/drawing/2014/main" id="{4C2A211B-CC0E-4574-9C67-34BA23B4C5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63179" y="2824434"/>
            <a:ext cx="2477972" cy="2477972"/>
          </a:xfrm>
          <a:prstGeom prst="rect">
            <a:avLst/>
          </a:prstGeom>
        </p:spPr>
      </p:pic>
    </p:spTree>
    <p:extLst>
      <p:ext uri="{BB962C8B-B14F-4D97-AF65-F5344CB8AC3E}">
        <p14:creationId xmlns:p14="http://schemas.microsoft.com/office/powerpoint/2010/main" val="868388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Task 1: Project Ideation.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51168" y="2215367"/>
            <a:ext cx="8055661" cy="3536236"/>
          </a:xfrm>
        </p:spPr>
        <p:txBody>
          <a:bodyPr vert="horz" lIns="91440" tIns="45720" rIns="91440" bIns="45720" rtlCol="0">
            <a:normAutofit/>
          </a:bodyPr>
          <a:lstStyle/>
          <a:p>
            <a:pPr marL="342900" lvl="0" indent="-342900">
              <a:lnSpc>
                <a:spcPct val="100000"/>
              </a:lnSpc>
              <a:spcBef>
                <a:spcPts val="600"/>
              </a:spcBef>
              <a:spcAft>
                <a:spcPts val="0"/>
              </a:spcAft>
              <a:buFont typeface="+mj-lt"/>
              <a:buAutoNum type="arabicPeriod"/>
            </a:pPr>
            <a:r>
              <a:rPr lang="en-GB" sz="2800" b="1" dirty="0">
                <a:effectLst/>
                <a:ea typeface="Calibri" panose="020F0502020204030204" pitchFamily="34" charset="0"/>
                <a:cs typeface="Times New Roman" panose="02020603050405020304" pitchFamily="18" charset="0"/>
              </a:rPr>
              <a:t>Introduction &amp; Ideation</a:t>
            </a:r>
            <a:endParaRPr lang="en-GB" sz="28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Font typeface="Symbol" panose="05050102010706020507" pitchFamily="18" charset="2"/>
              <a:buChar char=""/>
            </a:pPr>
            <a:r>
              <a:rPr lang="en-GB" sz="2800" b="1" dirty="0"/>
              <a:t>Introduction:</a:t>
            </a:r>
            <a:r>
              <a:rPr lang="en-GB" sz="2800" dirty="0"/>
              <a:t> Please state your name and course.</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600"/>
              </a:spcBef>
              <a:spcAft>
                <a:spcPts val="0"/>
              </a:spcAft>
              <a:buFont typeface="Symbol" panose="05050102010706020507" pitchFamily="18" charset="2"/>
              <a:buChar char=""/>
            </a:pPr>
            <a:r>
              <a:rPr lang="en-GB" sz="2800" b="1" dirty="0">
                <a:effectLst/>
                <a:ea typeface="Calibri" panose="020F0502020204030204" pitchFamily="34" charset="0"/>
                <a:cs typeface="Times New Roman" panose="02020603050405020304" pitchFamily="18" charset="0"/>
              </a:rPr>
              <a:t>Ideation &amp; illustration:</a:t>
            </a:r>
            <a:r>
              <a:rPr lang="en-GB" sz="2800" dirty="0">
                <a:effectLst/>
                <a:ea typeface="Calibri" panose="020F0502020204030204" pitchFamily="34" charset="0"/>
                <a:cs typeface="Times New Roman" panose="02020603050405020304" pitchFamily="18" charset="0"/>
              </a:rPr>
              <a:t> Clearly state, describe and illustrate your project idea.</a:t>
            </a:r>
          </a:p>
          <a:p>
            <a:pPr lvl="0">
              <a:lnSpc>
                <a:spcPct val="100000"/>
              </a:lnSpc>
              <a:spcBef>
                <a:spcPts val="600"/>
              </a:spcBef>
              <a:spcAft>
                <a:spcPts val="0"/>
              </a:spcAft>
            </a:pPr>
            <a:endParaRPr lang="en-GB" sz="2800" dirty="0">
              <a:ea typeface="Calibri" panose="020F0502020204030204" pitchFamily="34" charset="0"/>
              <a:cs typeface="Times New Roman" panose="02020603050405020304" pitchFamily="18" charset="0"/>
            </a:endParaRPr>
          </a:p>
          <a:p>
            <a:pPr lvl="0">
              <a:lnSpc>
                <a:spcPct val="100000"/>
              </a:lnSpc>
              <a:spcBef>
                <a:spcPts val="600"/>
              </a:spcBef>
              <a:spcAft>
                <a:spcPts val="0"/>
              </a:spcAft>
            </a:pPr>
            <a:r>
              <a:rPr lang="en-GB" sz="2800" dirty="0">
                <a:ea typeface="Calibri" panose="020F0502020204030204" pitchFamily="34" charset="0"/>
                <a:cs typeface="Times New Roman" panose="02020603050405020304" pitchFamily="18" charset="0"/>
              </a:rPr>
              <a:t>Video note: Simply introduce yourself and include a project idea &amp; description re-cap from Assignment 1.</a:t>
            </a:r>
            <a:endParaRPr lang="en-GB" sz="2800" dirty="0">
              <a:effectLst/>
              <a:ea typeface="Calibri" panose="020F0502020204030204" pitchFamily="34" charset="0"/>
              <a:cs typeface="Times New Roman" panose="02020603050405020304" pitchFamily="18" charset="0"/>
            </a:endParaRPr>
          </a:p>
          <a:p>
            <a:pPr>
              <a:lnSpc>
                <a:spcPct val="100000"/>
              </a:lnSpc>
              <a:spcBef>
                <a:spcPts val="600"/>
              </a:spcBef>
            </a:pPr>
            <a:endParaRPr lang="en-US" sz="44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Light Bulb and Gear">
            <a:extLst>
              <a:ext uri="{FF2B5EF4-FFF2-40B4-BE49-F238E27FC236}">
                <a16:creationId xmlns:a16="http://schemas.microsoft.com/office/drawing/2014/main" id="{D2FD83A4-99C5-4E7C-950F-D4C88712CD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63481" y="2215367"/>
            <a:ext cx="3050100" cy="3050100"/>
          </a:xfrm>
          <a:prstGeom prst="rect">
            <a:avLst/>
          </a:prstGeom>
        </p:spPr>
      </p:pic>
    </p:spTree>
    <p:extLst>
      <p:ext uri="{BB962C8B-B14F-4D97-AF65-F5344CB8AC3E}">
        <p14:creationId xmlns:p14="http://schemas.microsoft.com/office/powerpoint/2010/main" val="3515392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2: Project Design.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088718"/>
            <a:ext cx="6079798" cy="3983673"/>
          </a:xfrm>
        </p:spPr>
        <p:txBody>
          <a:bodyPr vert="horz" lIns="91440" tIns="45720" rIns="91440" bIns="45720" rtlCol="0">
            <a:noAutofit/>
          </a:bodyPr>
          <a:lstStyle/>
          <a:p>
            <a:pPr marL="342900" indent="-342900">
              <a:lnSpc>
                <a:spcPct val="100000"/>
              </a:lnSpc>
              <a:spcBef>
                <a:spcPts val="0"/>
              </a:spcBef>
              <a:buFont typeface="Symbol" panose="05050102010706020507" pitchFamily="18" charset="2"/>
              <a:buChar char=""/>
            </a:pPr>
            <a:r>
              <a:rPr lang="en-GB" sz="2400" b="1" dirty="0"/>
              <a:t>Planning</a:t>
            </a:r>
            <a:r>
              <a:rPr lang="en-GB" sz="2400" dirty="0"/>
              <a:t>: Include a brief overview of your project objectives, scope, limitations (e.g. time &amp; resources) and Project chart. </a:t>
            </a:r>
          </a:p>
          <a:p>
            <a:pPr marL="800100" lvl="1" indent="-342900">
              <a:lnSpc>
                <a:spcPct val="100000"/>
              </a:lnSpc>
              <a:spcBef>
                <a:spcPts val="0"/>
              </a:spcBef>
              <a:buFont typeface="Courier New" panose="02070309020205020404" pitchFamily="49" charset="0"/>
              <a:buChar char="o"/>
            </a:pPr>
            <a:r>
              <a:rPr lang="en-GB" sz="2400" dirty="0"/>
              <a:t>Tip: Y</a:t>
            </a:r>
            <a:r>
              <a:rPr lang="en-GB" sz="2400" dirty="0">
                <a:ea typeface="Calibri" panose="020F0502020204030204" pitchFamily="34" charset="0"/>
                <a:cs typeface="Times New Roman" panose="02020603050405020304" pitchFamily="18" charset="0"/>
              </a:rPr>
              <a:t>ou can simply include a re-cap from Assignment 1.</a:t>
            </a:r>
            <a:endParaRPr lang="en-GB" sz="24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spcAft>
                <a:spcPts val="0"/>
              </a:spcAft>
              <a:buFont typeface="Symbol" panose="05050102010706020507" pitchFamily="18" charset="2"/>
              <a:buChar char=""/>
            </a:pPr>
            <a:endParaRPr lang="en-GB" sz="2400" dirty="0"/>
          </a:p>
          <a:p>
            <a:pPr marL="342900" lvl="0" indent="-342900">
              <a:lnSpc>
                <a:spcPct val="100000"/>
              </a:lnSpc>
              <a:spcBef>
                <a:spcPts val="0"/>
              </a:spcBef>
              <a:spcAft>
                <a:spcPts val="0"/>
              </a:spcAft>
              <a:buFont typeface="Symbol" panose="05050102010706020507" pitchFamily="18" charset="2"/>
              <a:buChar char=""/>
            </a:pPr>
            <a:r>
              <a:rPr lang="en-GB" sz="2400" b="1" dirty="0"/>
              <a:t>Design</a:t>
            </a:r>
            <a:r>
              <a:rPr lang="en-GB" sz="2400" dirty="0"/>
              <a:t>: Document and describe some project ‘Design’ work e.g. requirements, sketches/drawings, storyboards, wireframes, flow charts, diagrams, data structures).</a:t>
            </a:r>
            <a:endParaRPr lang="en-GB" sz="2000" dirty="0">
              <a:solidFill>
                <a:schemeClr val="bg1"/>
              </a:solidFill>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14355"/>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Ui Ux outline">
            <a:extLst>
              <a:ext uri="{FF2B5EF4-FFF2-40B4-BE49-F238E27FC236}">
                <a16:creationId xmlns:a16="http://schemas.microsoft.com/office/drawing/2014/main" id="{5968755E-832C-42A7-B3E7-7338517EF2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23733" y="607556"/>
            <a:ext cx="1429758" cy="1429758"/>
          </a:xfrm>
          <a:prstGeom prst="rect">
            <a:avLst/>
          </a:prstGeom>
        </p:spPr>
      </p:pic>
      <p:pic>
        <p:nvPicPr>
          <p:cNvPr id="19" name="Picture 18" descr="A picture containing text, indoor, toy&#10;&#10;Description automatically generated">
            <a:extLst>
              <a:ext uri="{FF2B5EF4-FFF2-40B4-BE49-F238E27FC236}">
                <a16:creationId xmlns:a16="http://schemas.microsoft.com/office/drawing/2014/main" id="{7B04C14E-3172-426E-A62C-0AFC5585A86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541683" y="1546415"/>
            <a:ext cx="4844241" cy="4844241"/>
          </a:xfrm>
          <a:prstGeom prst="rect">
            <a:avLst/>
          </a:prstGeom>
        </p:spPr>
      </p:pic>
      <p:sp>
        <p:nvSpPr>
          <p:cNvPr id="20" name="TextBox 19">
            <a:extLst>
              <a:ext uri="{FF2B5EF4-FFF2-40B4-BE49-F238E27FC236}">
                <a16:creationId xmlns:a16="http://schemas.microsoft.com/office/drawing/2014/main" id="{2B7DE01E-7D9F-444D-9166-E22577A0B96D}"/>
              </a:ext>
            </a:extLst>
          </p:cNvPr>
          <p:cNvSpPr txBox="1"/>
          <p:nvPr/>
        </p:nvSpPr>
        <p:spPr>
          <a:xfrm>
            <a:off x="3117000" y="7308000"/>
            <a:ext cx="6858000" cy="230832"/>
          </a:xfrm>
          <a:prstGeom prst="rect">
            <a:avLst/>
          </a:prstGeom>
          <a:noFill/>
        </p:spPr>
        <p:txBody>
          <a:bodyPr wrap="square" rtlCol="0">
            <a:spAutoFit/>
          </a:bodyPr>
          <a:lstStyle/>
          <a:p>
            <a:r>
              <a:rPr lang="en-GB" sz="900">
                <a:hlinkClick r:id="rId6" tooltip="http://entornos.codeandcoke.com/lib/exe/detail.php?id=apuntes%3Adesarrollo&amp;media=apuntes:software-development.png"/>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250400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3: Project Practical work</a:t>
            </a:r>
            <a:endParaRPr lang="en-US" sz="4000" u="sng" kern="1200" dirty="0">
              <a:solidFill>
                <a:schemeClr val="tx1"/>
              </a:solidFill>
              <a:latin typeface="+mj-lt"/>
              <a:ea typeface="+mj-ea"/>
              <a:cs typeface="+mj-cs"/>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Single gear outline">
            <a:extLst>
              <a:ext uri="{FF2B5EF4-FFF2-40B4-BE49-F238E27FC236}">
                <a16:creationId xmlns:a16="http://schemas.microsoft.com/office/drawing/2014/main" id="{B5D5096C-BF3E-43B2-ACD1-1BA8C3DDD3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50517" y="700710"/>
            <a:ext cx="1362306" cy="1362306"/>
          </a:xfrm>
          <a:prstGeom prst="rect">
            <a:avLst/>
          </a:prstGeom>
        </p:spPr>
      </p:pic>
      <p:pic>
        <p:nvPicPr>
          <p:cNvPr id="7" name="Picture 6" descr="A picture containing text, electronics, computer, display&#10;&#10;Description automatically generated">
            <a:extLst>
              <a:ext uri="{FF2B5EF4-FFF2-40B4-BE49-F238E27FC236}">
                <a16:creationId xmlns:a16="http://schemas.microsoft.com/office/drawing/2014/main" id="{A653AF44-D9D9-45F5-A0F8-8F691AC3CE37}"/>
              </a:ext>
            </a:extLst>
          </p:cNvPr>
          <p:cNvPicPr>
            <a:picLocks noChangeAspect="1"/>
          </p:cNvPicPr>
          <p:nvPr/>
        </p:nvPicPr>
        <p:blipFill rotWithShape="1">
          <a:blip r:embed="rId5">
            <a:extLst>
              <a:ext uri="{BEBA8EAE-BF5A-486C-A8C5-ECC9F3942E4B}">
                <a14:imgProps xmlns:a14="http://schemas.microsoft.com/office/drawing/2010/main">
                  <a14:imgLayer r:embed="rId6">
                    <a14:imgEffect>
                      <a14:colorTemperature colorTemp="4700"/>
                    </a14:imgEffect>
                    <a14:imgEffect>
                      <a14:saturation sat="4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l="12241" r="1476"/>
          <a:stretch/>
        </p:blipFill>
        <p:spPr>
          <a:xfrm>
            <a:off x="6950927" y="2216747"/>
            <a:ext cx="4561896" cy="3152899"/>
          </a:xfrm>
          <a:prstGeom prst="rect">
            <a:avLst/>
          </a:prstGeom>
          <a:ln>
            <a:solidFill>
              <a:srgbClr val="FFFF00">
                <a:alpha val="0"/>
              </a:srgbClr>
            </a:solidFill>
          </a:ln>
          <a:effectLst>
            <a:softEdge rad="112500"/>
          </a:effectLst>
        </p:spPr>
      </p:pic>
      <p:sp>
        <p:nvSpPr>
          <p:cNvPr id="9" name="TextBox 8">
            <a:extLst>
              <a:ext uri="{FF2B5EF4-FFF2-40B4-BE49-F238E27FC236}">
                <a16:creationId xmlns:a16="http://schemas.microsoft.com/office/drawing/2014/main" id="{9197FA9F-9C53-4910-A398-372C1A5B4D43}"/>
              </a:ext>
            </a:extLst>
          </p:cNvPr>
          <p:cNvSpPr txBox="1"/>
          <p:nvPr/>
        </p:nvSpPr>
        <p:spPr>
          <a:xfrm>
            <a:off x="6890678" y="5382231"/>
            <a:ext cx="4526838" cy="153888"/>
          </a:xfrm>
          <a:prstGeom prst="rect">
            <a:avLst/>
          </a:prstGeom>
          <a:noFill/>
        </p:spPr>
        <p:txBody>
          <a:bodyPr wrap="square" rtlCol="0">
            <a:spAutoFit/>
          </a:bodyPr>
          <a:lstStyle/>
          <a:p>
            <a:pPr algn="ctr"/>
            <a:r>
              <a:rPr lang="en-GB" sz="400" dirty="0">
                <a:hlinkClick r:id="rId7" tooltip="https://www.mynextmove.org/profile/summary/15-1132.00"/>
              </a:rPr>
              <a:t>This Photo</a:t>
            </a:r>
            <a:r>
              <a:rPr lang="en-GB" sz="400" dirty="0"/>
              <a:t> by Unknown Author is licensed under </a:t>
            </a:r>
            <a:r>
              <a:rPr lang="en-GB" sz="400" dirty="0">
                <a:hlinkClick r:id="rId8" tooltip="https://creativecommons.org/licenses/by/3.0/"/>
              </a:rPr>
              <a:t>CC BY</a:t>
            </a:r>
            <a:endParaRPr lang="en-GB" sz="400"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133323"/>
            <a:ext cx="6116193" cy="3983673"/>
          </a:xfrm>
        </p:spPr>
        <p:txBody>
          <a:bodyPr vert="horz" lIns="91440" tIns="45720" rIns="91440" bIns="45720" rtlCol="0">
            <a:noAutofit/>
          </a:bodyPr>
          <a:lstStyle/>
          <a:p>
            <a:pPr lvl="0">
              <a:lnSpc>
                <a:spcPct val="100000"/>
              </a:lnSpc>
              <a:spcBef>
                <a:spcPts val="0"/>
              </a:spcBef>
              <a:spcAft>
                <a:spcPts val="0"/>
              </a:spcAft>
            </a:pPr>
            <a:r>
              <a:rPr lang="en-GB" sz="2400" b="1" dirty="0">
                <a:effectLst/>
                <a:ea typeface="Calibri" panose="020F0502020204030204" pitchFamily="34" charset="0"/>
                <a:cs typeface="Times New Roman" panose="02020603050405020304" pitchFamily="18" charset="0"/>
              </a:rPr>
              <a:t>3. Development &amp; Testing</a:t>
            </a:r>
            <a:endParaRPr lang="en-GB" sz="24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Showcase your project’s practical implementation/development work. </a:t>
            </a: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Clearly outline everything you have done and worked on for your project.</a:t>
            </a:r>
          </a:p>
          <a:p>
            <a:pPr marL="800100" lvl="1" indent="-342900">
              <a:lnSpc>
                <a:spcPct val="100000"/>
              </a:lnSpc>
              <a:spcBef>
                <a:spcPts val="0"/>
              </a:spcBef>
              <a:buFont typeface="Courier New" panose="02070309020205020404" pitchFamily="49" charset="0"/>
              <a:buChar char="o"/>
            </a:pPr>
            <a:r>
              <a:rPr lang="en-GB" sz="2200" dirty="0">
                <a:effectLst/>
                <a:ea typeface="Times New Roman" panose="02020603050405020304" pitchFamily="18" charset="0"/>
                <a:cs typeface="Arial" panose="020B0604020202020204" pitchFamily="34" charset="0"/>
              </a:rPr>
              <a:t>You can provide an overview of the development process e.g. Technologies used, key features, problem areas, solutions, code extracts and outcomes/outputs/results. </a:t>
            </a:r>
          </a:p>
          <a:p>
            <a:pPr marL="800100" lvl="1" indent="-342900">
              <a:lnSpc>
                <a:spcPct val="100000"/>
              </a:lnSpc>
              <a:spcBef>
                <a:spcPts val="0"/>
              </a:spcBef>
              <a:buFont typeface="Courier New" panose="02070309020205020404" pitchFamily="49" charset="0"/>
              <a:buChar char="o"/>
            </a:pPr>
            <a:r>
              <a:rPr lang="en-GB" sz="2200" dirty="0">
                <a:effectLst/>
                <a:ea typeface="Times New Roman" panose="02020603050405020304" pitchFamily="18" charset="0"/>
                <a:cs typeface="Arial" panose="020B0604020202020204" pitchFamily="34" charset="0"/>
              </a:rPr>
              <a:t>Include screenshots / pictures, demos, text description and of course voice over to describe your practical project work.</a:t>
            </a:r>
            <a:endParaRPr lang="en-GB" sz="2200" dirty="0">
              <a:effectLst/>
              <a:ea typeface="Times New Roman" panose="02020603050405020304" pitchFamily="18" charset="0"/>
              <a:cs typeface="Times New Roman" panose="02020603050405020304" pitchFamily="18" charset="0"/>
            </a:endParaRPr>
          </a:p>
          <a:p>
            <a:pPr>
              <a:lnSpc>
                <a:spcPct val="100000"/>
              </a:lnSpc>
              <a:spcBef>
                <a:spcPts val="0"/>
              </a:spcBef>
            </a:pPr>
            <a:endParaRPr lang="en-US" sz="2800" dirty="0"/>
          </a:p>
        </p:txBody>
      </p:sp>
    </p:spTree>
    <p:extLst>
      <p:ext uri="{BB962C8B-B14F-4D97-AF65-F5344CB8AC3E}">
        <p14:creationId xmlns:p14="http://schemas.microsoft.com/office/powerpoint/2010/main" val="231044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45200" y="376992"/>
            <a:ext cx="9895951" cy="1033669"/>
          </a:xfrm>
        </p:spPr>
        <p:txBody>
          <a:bodyPr>
            <a:normAutofit/>
          </a:bodyPr>
          <a:lstStyle/>
          <a:p>
            <a:r>
              <a:rPr lang="en-GB" sz="4000" b="1" dirty="0">
                <a:solidFill>
                  <a:srgbClr val="FFFFFF"/>
                </a:solidFill>
              </a:rPr>
              <a:t>Support forums.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723" y="1599318"/>
            <a:ext cx="11547771" cy="5034606"/>
          </a:xfrm>
        </p:spPr>
        <p:txBody>
          <a:bodyPr>
            <a:normAutofit/>
          </a:bodyPr>
          <a:lstStyle/>
          <a:p>
            <a:pPr marL="0" indent="0">
              <a:lnSpc>
                <a:spcPct val="100000"/>
              </a:lnSpc>
              <a:spcBef>
                <a:spcPts val="0"/>
              </a:spcBef>
              <a:buNone/>
            </a:pPr>
            <a:r>
              <a:rPr lang="en-GB" sz="2400" dirty="0"/>
              <a:t>You can also show evidence of how you have collaborated with others / forums to help you problem solve. This is a professional employability skill. There are more, but here are some of the commonly used Technical support sites, that may be useful for you (if needed):</a:t>
            </a:r>
          </a:p>
          <a:p>
            <a:pPr>
              <a:lnSpc>
                <a:spcPct val="100000"/>
              </a:lnSpc>
              <a:spcBef>
                <a:spcPts val="0"/>
              </a:spcBef>
            </a:pPr>
            <a:r>
              <a:rPr lang="en-GB" dirty="0">
                <a:hlinkClick r:id="rId3"/>
              </a:rPr>
              <a:t>Stackoverflow.com</a:t>
            </a:r>
            <a:r>
              <a:rPr lang="en-GB" dirty="0"/>
              <a:t>  - Programming Community support.</a:t>
            </a:r>
          </a:p>
          <a:p>
            <a:pPr>
              <a:lnSpc>
                <a:spcPct val="100000"/>
              </a:lnSpc>
              <a:spcBef>
                <a:spcPts val="0"/>
              </a:spcBef>
            </a:pPr>
            <a:r>
              <a:rPr lang="en-GB" dirty="0">
                <a:hlinkClick r:id="rId4"/>
              </a:rPr>
              <a:t>Coderanch.com</a:t>
            </a:r>
            <a:r>
              <a:rPr lang="en-GB" dirty="0"/>
              <a:t> - Friendly Programming Community &amp; support for newbie’s / Greenhorns.</a:t>
            </a:r>
          </a:p>
          <a:p>
            <a:pPr>
              <a:lnSpc>
                <a:spcPct val="100000"/>
              </a:lnSpc>
              <a:spcBef>
                <a:spcPts val="0"/>
              </a:spcBef>
            </a:pPr>
            <a:r>
              <a:rPr lang="en-GB" dirty="0">
                <a:hlinkClick r:id="rId5"/>
              </a:rPr>
              <a:t>Codeproject.com</a:t>
            </a:r>
            <a:r>
              <a:rPr lang="en-GB" dirty="0"/>
              <a:t> - Checkout the Quick Answers section.</a:t>
            </a:r>
          </a:p>
          <a:p>
            <a:pPr>
              <a:lnSpc>
                <a:spcPct val="100000"/>
              </a:lnSpc>
              <a:spcBef>
                <a:spcPts val="0"/>
              </a:spcBef>
            </a:pPr>
            <a:r>
              <a:rPr lang="en-GB" dirty="0">
                <a:hlinkClick r:id="rId6"/>
              </a:rPr>
              <a:t>Superuser.com</a:t>
            </a:r>
            <a:r>
              <a:rPr lang="en-GB" dirty="0"/>
              <a:t> - Hardware, Software &amp; Superuser Community support.</a:t>
            </a:r>
          </a:p>
          <a:p>
            <a:pPr>
              <a:lnSpc>
                <a:spcPct val="100000"/>
              </a:lnSpc>
              <a:spcBef>
                <a:spcPts val="0"/>
              </a:spcBef>
            </a:pPr>
            <a:r>
              <a:rPr lang="en-GB" dirty="0" err="1">
                <a:hlinkClick r:id="rId7"/>
              </a:rPr>
              <a:t>Github.community</a:t>
            </a:r>
            <a:r>
              <a:rPr lang="en-GB" dirty="0"/>
              <a:t> - Application Dev. Community support.</a:t>
            </a:r>
          </a:p>
        </p:txBody>
      </p:sp>
      <p:pic>
        <p:nvPicPr>
          <p:cNvPr id="4" name="Picture 3" descr="Logo&#10;&#10;Description automatically generated">
            <a:extLst>
              <a:ext uri="{FF2B5EF4-FFF2-40B4-BE49-F238E27FC236}">
                <a16:creationId xmlns:a16="http://schemas.microsoft.com/office/drawing/2014/main" id="{91051729-B640-4A65-BA9B-E71FF691748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59350" y="5293090"/>
            <a:ext cx="1504950" cy="1504950"/>
          </a:xfrm>
          <a:prstGeom prst="rect">
            <a:avLst/>
          </a:prstGeom>
        </p:spPr>
      </p:pic>
      <p:sp>
        <p:nvSpPr>
          <p:cNvPr id="5" name="TextBox 4">
            <a:extLst>
              <a:ext uri="{FF2B5EF4-FFF2-40B4-BE49-F238E27FC236}">
                <a16:creationId xmlns:a16="http://schemas.microsoft.com/office/drawing/2014/main" id="{A02E34D0-A089-499E-96A4-FE5CF7D8BBDA}"/>
              </a:ext>
            </a:extLst>
          </p:cNvPr>
          <p:cNvSpPr txBox="1"/>
          <p:nvPr/>
        </p:nvSpPr>
        <p:spPr>
          <a:xfrm>
            <a:off x="611750" y="6513550"/>
            <a:ext cx="1200150" cy="138499"/>
          </a:xfrm>
          <a:prstGeom prst="rect">
            <a:avLst/>
          </a:prstGeom>
          <a:noFill/>
        </p:spPr>
        <p:txBody>
          <a:bodyPr wrap="square" rtlCol="0">
            <a:spAutoFit/>
          </a:bodyPr>
          <a:lstStyle/>
          <a:p>
            <a:r>
              <a:rPr lang="en-GB" sz="300" dirty="0">
                <a:hlinkClick r:id="rId9" tooltip="http://stackoverflow.com/questions/15657569/how-to-set-icon-to-jframe"/>
              </a:rPr>
              <a:t>This Photo</a:t>
            </a:r>
            <a:r>
              <a:rPr lang="en-GB" sz="300" dirty="0"/>
              <a:t> by Unknown Author is licensed under </a:t>
            </a:r>
            <a:r>
              <a:rPr lang="en-GB" sz="300" dirty="0">
                <a:hlinkClick r:id="rId10" tooltip="https://creativecommons.org/licenses/by-sa/3.0/"/>
              </a:rPr>
              <a:t>CC BY-SA</a:t>
            </a:r>
            <a:endParaRPr lang="en-GB" sz="300" dirty="0"/>
          </a:p>
        </p:txBody>
      </p:sp>
      <p:pic>
        <p:nvPicPr>
          <p:cNvPr id="7" name="Picture 6" descr="A picture containing text, clipart&#10;&#10;Description automatically generated">
            <a:extLst>
              <a:ext uri="{FF2B5EF4-FFF2-40B4-BE49-F238E27FC236}">
                <a16:creationId xmlns:a16="http://schemas.microsoft.com/office/drawing/2014/main" id="{5BFC4AAC-0DC0-4A40-8E43-179EEF2ADCA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241619" y="5398330"/>
            <a:ext cx="3174603" cy="1371429"/>
          </a:xfrm>
          <a:prstGeom prst="rect">
            <a:avLst/>
          </a:prstGeom>
        </p:spPr>
      </p:pic>
      <p:sp>
        <p:nvSpPr>
          <p:cNvPr id="13" name="TextBox 12">
            <a:extLst>
              <a:ext uri="{FF2B5EF4-FFF2-40B4-BE49-F238E27FC236}">
                <a16:creationId xmlns:a16="http://schemas.microsoft.com/office/drawing/2014/main" id="{177F22B8-010D-4918-A8CD-5CC863714731}"/>
              </a:ext>
            </a:extLst>
          </p:cNvPr>
          <p:cNvSpPr txBox="1"/>
          <p:nvPr/>
        </p:nvSpPr>
        <p:spPr>
          <a:xfrm>
            <a:off x="2316245" y="6684361"/>
            <a:ext cx="3174603" cy="169277"/>
          </a:xfrm>
          <a:prstGeom prst="rect">
            <a:avLst/>
          </a:prstGeom>
          <a:noFill/>
        </p:spPr>
        <p:txBody>
          <a:bodyPr wrap="square" rtlCol="0">
            <a:spAutoFit/>
          </a:bodyPr>
          <a:lstStyle/>
          <a:p>
            <a:pPr algn="ctr"/>
            <a:r>
              <a:rPr lang="en-GB" sz="500" dirty="0">
                <a:hlinkClick r:id="rId12" tooltip="https://he.wikipedia.org/wiki/CodeProject"/>
              </a:rPr>
              <a:t>This Photo</a:t>
            </a:r>
            <a:r>
              <a:rPr lang="en-GB" sz="500" dirty="0"/>
              <a:t> by Unknown Author is licensed under </a:t>
            </a:r>
            <a:r>
              <a:rPr lang="en-GB" sz="500" dirty="0">
                <a:hlinkClick r:id="rId10" tooltip="https://creativecommons.org/licenses/by-sa/3.0/"/>
              </a:rPr>
              <a:t>CC BY-SA</a:t>
            </a:r>
            <a:endParaRPr lang="en-GB" sz="500" dirty="0"/>
          </a:p>
        </p:txBody>
      </p:sp>
      <p:pic>
        <p:nvPicPr>
          <p:cNvPr id="18" name="Picture 17" descr="A picture containing text, clipart&#10;&#10;Description automatically generated">
            <a:extLst>
              <a:ext uri="{FF2B5EF4-FFF2-40B4-BE49-F238E27FC236}">
                <a16:creationId xmlns:a16="http://schemas.microsoft.com/office/drawing/2014/main" id="{AE2696F9-370D-48A6-ADDF-652B437B8BB5}"/>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5641349" y="5321505"/>
            <a:ext cx="4414984" cy="1192045"/>
          </a:xfrm>
          <a:prstGeom prst="rect">
            <a:avLst/>
          </a:prstGeom>
        </p:spPr>
      </p:pic>
      <p:sp>
        <p:nvSpPr>
          <p:cNvPr id="19" name="TextBox 18">
            <a:extLst>
              <a:ext uri="{FF2B5EF4-FFF2-40B4-BE49-F238E27FC236}">
                <a16:creationId xmlns:a16="http://schemas.microsoft.com/office/drawing/2014/main" id="{B2989ECE-9AF0-450E-8303-5509FB241464}"/>
              </a:ext>
            </a:extLst>
          </p:cNvPr>
          <p:cNvSpPr txBox="1"/>
          <p:nvPr/>
        </p:nvSpPr>
        <p:spPr>
          <a:xfrm>
            <a:off x="5708184" y="6609196"/>
            <a:ext cx="4414984" cy="169277"/>
          </a:xfrm>
          <a:prstGeom prst="rect">
            <a:avLst/>
          </a:prstGeom>
          <a:noFill/>
        </p:spPr>
        <p:txBody>
          <a:bodyPr wrap="square" rtlCol="0">
            <a:spAutoFit/>
          </a:bodyPr>
          <a:lstStyle/>
          <a:p>
            <a:pPr algn="ctr"/>
            <a:r>
              <a:rPr lang="en-GB" sz="500" dirty="0">
                <a:hlinkClick r:id="rId14" tooltip="http://blog.stackoverflow.com/2009/06/superuser-com-logo-vote"/>
              </a:rPr>
              <a:t>This Photo</a:t>
            </a:r>
            <a:r>
              <a:rPr lang="en-GB" sz="500" dirty="0"/>
              <a:t> by Unknown Author is licensed under </a:t>
            </a:r>
            <a:r>
              <a:rPr lang="en-GB" sz="500" dirty="0">
                <a:hlinkClick r:id="rId15" tooltip="https://creativecommons.org/licenses/by-nc-sa/3.0/"/>
              </a:rPr>
              <a:t>CC BY-SA-NC</a:t>
            </a:r>
            <a:endParaRPr lang="en-GB" sz="500" dirty="0"/>
          </a:p>
        </p:txBody>
      </p:sp>
      <p:pic>
        <p:nvPicPr>
          <p:cNvPr id="24" name="Picture 23" descr="A picture containing text, clipart&#10;&#10;Description automatically generated">
            <a:extLst>
              <a:ext uri="{FF2B5EF4-FFF2-40B4-BE49-F238E27FC236}">
                <a16:creationId xmlns:a16="http://schemas.microsoft.com/office/drawing/2014/main" id="{D9F0FB8F-AB4F-42D7-AD27-AEE547329A14}"/>
              </a:ext>
            </a:extLst>
          </p:cNvPr>
          <p:cNvPicPr>
            <a:picLocks noChangeAspect="1"/>
          </p:cNvPicPr>
          <p:nvPr/>
        </p:nvPicPr>
        <p:blipFill rotWithShape="1">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r="50000"/>
          <a:stretch/>
        </p:blipFill>
        <p:spPr>
          <a:xfrm>
            <a:off x="9463875" y="5024838"/>
            <a:ext cx="1768840" cy="1768840"/>
          </a:xfrm>
          <a:prstGeom prst="rect">
            <a:avLst/>
          </a:prstGeom>
        </p:spPr>
      </p:pic>
      <p:sp>
        <p:nvSpPr>
          <p:cNvPr id="25" name="TextBox 24">
            <a:extLst>
              <a:ext uri="{FF2B5EF4-FFF2-40B4-BE49-F238E27FC236}">
                <a16:creationId xmlns:a16="http://schemas.microsoft.com/office/drawing/2014/main" id="{59966800-D575-4B2C-B8D6-A40384ED200B}"/>
              </a:ext>
            </a:extLst>
          </p:cNvPr>
          <p:cNvSpPr txBox="1"/>
          <p:nvPr/>
        </p:nvSpPr>
        <p:spPr>
          <a:xfrm>
            <a:off x="9326466" y="6699750"/>
            <a:ext cx="1866275" cy="153888"/>
          </a:xfrm>
          <a:prstGeom prst="rect">
            <a:avLst/>
          </a:prstGeom>
          <a:noFill/>
        </p:spPr>
        <p:txBody>
          <a:bodyPr wrap="square" rtlCol="0">
            <a:spAutoFit/>
          </a:bodyPr>
          <a:lstStyle/>
          <a:p>
            <a:pPr algn="ctr"/>
            <a:r>
              <a:rPr lang="en-GB" sz="400" dirty="0">
                <a:hlinkClick r:id="rId17" tooltip="http://sunlightfoundation.com/blog/2016/10/04/github-and-internet-archive-helping-to-preserve-the-sunlight/"/>
              </a:rPr>
              <a:t>This Photo</a:t>
            </a:r>
            <a:r>
              <a:rPr lang="en-GB" sz="400" dirty="0"/>
              <a:t> by Unknown Author is licensed under </a:t>
            </a:r>
            <a:r>
              <a:rPr lang="en-GB" sz="400" dirty="0">
                <a:hlinkClick r:id="rId18" tooltip="https://creativecommons.org/licenses/by/3.0/"/>
              </a:rPr>
              <a:t>CC BY</a:t>
            </a:r>
            <a:endParaRPr lang="en-GB" sz="400" dirty="0"/>
          </a:p>
        </p:txBody>
      </p:sp>
      <p:sp>
        <p:nvSpPr>
          <p:cNvPr id="20" name="Rectangle 19">
            <a:extLst>
              <a:ext uri="{FF2B5EF4-FFF2-40B4-BE49-F238E27FC236}">
                <a16:creationId xmlns:a16="http://schemas.microsoft.com/office/drawing/2014/main" id="{A5C6A987-70F4-4C7B-9F07-ADEEC8E6E6AB}"/>
              </a:ext>
            </a:extLst>
          </p:cNvPr>
          <p:cNvSpPr/>
          <p:nvPr/>
        </p:nvSpPr>
        <p:spPr>
          <a:xfrm>
            <a:off x="586746" y="167166"/>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0187C54A-4068-49EF-9B20-316F65E271D3}"/>
              </a:ext>
            </a:extLst>
          </p:cNvPr>
          <p:cNvSpPr/>
          <p:nvPr/>
        </p:nvSpPr>
        <p:spPr>
          <a:xfrm>
            <a:off x="482523" y="417021"/>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131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01556" y="2049899"/>
            <a:ext cx="10738338" cy="2365004"/>
          </a:xfrm>
        </p:spPr>
        <p:txBody>
          <a:bodyPr vert="horz" lIns="91440" tIns="45720" rIns="91440" bIns="45720" rtlCol="0">
            <a:noAutofit/>
          </a:bodyPr>
          <a:lstStyle/>
          <a:p>
            <a:pPr lvl="0">
              <a:lnSpc>
                <a:spcPct val="100000"/>
              </a:lnSpc>
              <a:spcBef>
                <a:spcPts val="0"/>
              </a:spcBef>
              <a:spcAft>
                <a:spcPts val="0"/>
              </a:spcAft>
            </a:pPr>
            <a:r>
              <a:rPr lang="en-GB" sz="2800" b="1" dirty="0">
                <a:effectLst/>
                <a:ea typeface="Times New Roman" panose="02020603050405020304" pitchFamily="18" charset="0"/>
                <a:cs typeface="Arial" panose="020B0604020202020204" pitchFamily="34" charset="0"/>
              </a:rPr>
              <a:t>4. Reflection &amp; Professional development</a:t>
            </a:r>
            <a:endParaRPr lang="en-GB" sz="2800" dirty="0">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0"/>
              </a:spcAft>
              <a:buFont typeface="Symbol" panose="05050102010706020507" pitchFamily="18" charset="2"/>
              <a:buChar char=""/>
            </a:pPr>
            <a:r>
              <a:rPr lang="en-GB" sz="2800" dirty="0">
                <a:effectLst/>
                <a:ea typeface="Calibri" panose="020F0502020204030204" pitchFamily="34" charset="0"/>
                <a:cs typeface="Times New Roman" panose="02020603050405020304" pitchFamily="18" charset="0"/>
              </a:rPr>
              <a:t>Document and state how you have used this opportunity to develop </a:t>
            </a:r>
            <a:r>
              <a:rPr lang="en-GB" sz="2800" dirty="0">
                <a:solidFill>
                  <a:schemeClr val="bg1"/>
                </a:solidFill>
                <a:effectLst/>
                <a:highlight>
                  <a:srgbClr val="FFFF00"/>
                </a:highlight>
                <a:ea typeface="Calibri" panose="020F0502020204030204" pitchFamily="34" charset="0"/>
                <a:cs typeface="Times New Roman" panose="02020603050405020304" pitchFamily="18" charset="0"/>
              </a:rPr>
              <a:t>new technical and employability skills </a:t>
            </a:r>
            <a:r>
              <a:rPr lang="en-GB" sz="2800" dirty="0">
                <a:effectLst/>
                <a:ea typeface="Calibri" panose="020F0502020204030204" pitchFamily="34" charset="0"/>
                <a:cs typeface="Times New Roman" panose="02020603050405020304" pitchFamily="18" charset="0"/>
              </a:rPr>
              <a:t>and knowledge.</a:t>
            </a:r>
          </a:p>
          <a:p>
            <a:pPr marL="742950" lvl="1" indent="-285750">
              <a:lnSpc>
                <a:spcPct val="100000"/>
              </a:lnSpc>
              <a:spcBef>
                <a:spcPts val="0"/>
              </a:spcBef>
              <a:spcAft>
                <a:spcPts val="0"/>
              </a:spcAft>
              <a:buFont typeface="Symbol" panose="05050102010706020507" pitchFamily="18" charset="2"/>
              <a:buChar char=""/>
            </a:pPr>
            <a:r>
              <a:rPr lang="en-GB" sz="2800" dirty="0">
                <a:effectLst/>
                <a:ea typeface="Calibri" panose="020F0502020204030204" pitchFamily="34" charset="0"/>
                <a:cs typeface="Times New Roman" panose="02020603050405020304" pitchFamily="18" charset="0"/>
              </a:rPr>
              <a:t>Reflect and document how your new skills and project solution could have </a:t>
            </a:r>
            <a:r>
              <a:rPr lang="en-GB" sz="2800" dirty="0">
                <a:solidFill>
                  <a:schemeClr val="bg1"/>
                </a:solidFill>
                <a:effectLst/>
                <a:highlight>
                  <a:srgbClr val="FFFF00"/>
                </a:highlight>
                <a:ea typeface="Calibri" panose="020F0502020204030204" pitchFamily="34" charset="0"/>
                <a:cs typeface="Times New Roman" panose="02020603050405020304" pitchFamily="18" charset="0"/>
              </a:rPr>
              <a:t>a positive impact on and contribute to society</a:t>
            </a:r>
            <a:r>
              <a:rPr lang="en-GB" sz="2800" dirty="0">
                <a:effectLst/>
                <a:ea typeface="Calibri" panose="020F0502020204030204" pitchFamily="34" charset="0"/>
                <a:cs typeface="Times New Roman" panose="02020603050405020304" pitchFamily="18" charset="0"/>
              </a:rPr>
              <a:t>.</a:t>
            </a:r>
          </a:p>
          <a:p>
            <a:pPr lvl="0">
              <a:lnSpc>
                <a:spcPct val="100000"/>
              </a:lnSpc>
              <a:spcBef>
                <a:spcPts val="0"/>
              </a:spcBef>
              <a:spcAft>
                <a:spcPts val="0"/>
              </a:spcAft>
            </a:pPr>
            <a:endParaRPr lang="en-US" sz="2800" dirty="0"/>
          </a:p>
        </p:txBody>
      </p:sp>
      <p:grpSp>
        <p:nvGrpSpPr>
          <p:cNvPr id="24" name="Group 23">
            <a:extLst>
              <a:ext uri="{FF2B5EF4-FFF2-40B4-BE49-F238E27FC236}">
                <a16:creationId xmlns:a16="http://schemas.microsoft.com/office/drawing/2014/main" id="{E37A6AB5-B2E5-4F2C-A1D8-1842BDA1609D}"/>
              </a:ext>
            </a:extLst>
          </p:cNvPr>
          <p:cNvGrpSpPr/>
          <p:nvPr/>
        </p:nvGrpSpPr>
        <p:grpSpPr>
          <a:xfrm>
            <a:off x="603645" y="575535"/>
            <a:ext cx="10858934" cy="1461778"/>
            <a:chOff x="676574" y="658960"/>
            <a:chExt cx="10858934" cy="1461778"/>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4: Project Practical work</a:t>
              </a:r>
              <a:endParaRPr lang="en-US" sz="4000" u="sng" kern="1200" dirty="0">
                <a:solidFill>
                  <a:schemeClr val="tx1"/>
                </a:solidFill>
                <a:latin typeface="+mj-lt"/>
                <a:ea typeface="+mj-ea"/>
                <a:cs typeface="+mj-cs"/>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Heart outline">
              <a:extLst>
                <a:ext uri="{FF2B5EF4-FFF2-40B4-BE49-F238E27FC236}">
                  <a16:creationId xmlns:a16="http://schemas.microsoft.com/office/drawing/2014/main" id="{09A11B3B-61D7-4A8A-89F0-18EA4AC9AC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50517" y="672178"/>
              <a:ext cx="1362306" cy="1362306"/>
            </a:xfrm>
            <a:prstGeom prst="rect">
              <a:avLst/>
            </a:prstGeom>
          </p:spPr>
        </p:pic>
        <p:pic>
          <p:nvPicPr>
            <p:cNvPr id="9" name="Graphic 8" descr="Single gear outline">
              <a:extLst>
                <a:ext uri="{FF2B5EF4-FFF2-40B4-BE49-F238E27FC236}">
                  <a16:creationId xmlns:a16="http://schemas.microsoft.com/office/drawing/2014/main" id="{442A83C1-D190-4AB2-AB52-8F2156B6C8B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342030" y="663755"/>
              <a:ext cx="1362306" cy="1362306"/>
            </a:xfrm>
            <a:prstGeom prst="rect">
              <a:avLst/>
            </a:prstGeom>
          </p:spPr>
        </p:pic>
      </p:grpSp>
      <p:pic>
        <p:nvPicPr>
          <p:cNvPr id="26" name="Picture 25" descr="Businessman using digital tablet in meeting">
            <a:extLst>
              <a:ext uri="{FF2B5EF4-FFF2-40B4-BE49-F238E27FC236}">
                <a16:creationId xmlns:a16="http://schemas.microsoft.com/office/drawing/2014/main" id="{55170124-C303-4120-9BE7-CA2DB4DDD11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85202" y="4415472"/>
            <a:ext cx="3503024" cy="2334780"/>
          </a:xfrm>
          <a:prstGeom prst="snip2DiagRect">
            <a:avLst/>
          </a:prstGeom>
          <a:solidFill>
            <a:srgbClr val="FFFFFF">
              <a:shade val="85000"/>
            </a:srgbClr>
          </a:solidFill>
          <a:ln w="31750" cap="sq">
            <a:solidFill>
              <a:srgbClr val="FFFF0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39278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C2A4F70-0C32-4091-B752-1DFD1E7F1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2B31025-F806-4140-8671-30B66354052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646" r="1" b="1"/>
          <a:stretch/>
        </p:blipFill>
        <p:spPr>
          <a:xfrm>
            <a:off x="324249" y="314147"/>
            <a:ext cx="4583555" cy="2028511"/>
          </a:xfrm>
          <a:prstGeom prst="rect">
            <a:avLst/>
          </a:prstGeom>
        </p:spPr>
      </p:pic>
      <p:pic>
        <p:nvPicPr>
          <p:cNvPr id="8" name="Picture 7" descr="Portrait of a doctor in her office">
            <a:extLst>
              <a:ext uri="{FF2B5EF4-FFF2-40B4-BE49-F238E27FC236}">
                <a16:creationId xmlns:a16="http://schemas.microsoft.com/office/drawing/2014/main" id="{20879895-4202-43C2-B899-78A964611A9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7229" r="3978" b="-3"/>
          <a:stretch/>
        </p:blipFill>
        <p:spPr>
          <a:xfrm>
            <a:off x="324249" y="2417725"/>
            <a:ext cx="4583555" cy="3883082"/>
          </a:xfrm>
          <a:prstGeom prst="rect">
            <a:avLst/>
          </a:prstGeom>
        </p:spPr>
      </p:pic>
      <p:pic>
        <p:nvPicPr>
          <p:cNvPr id="10" name="Picture 9">
            <a:extLst>
              <a:ext uri="{FF2B5EF4-FFF2-40B4-BE49-F238E27FC236}">
                <a16:creationId xmlns:a16="http://schemas.microsoft.com/office/drawing/2014/main" id="{EDFF478D-EB06-4EF1-9177-92425914911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a:off x="5011264" y="314147"/>
            <a:ext cx="4542127" cy="4133548"/>
          </a:xfrm>
          <a:prstGeom prst="rect">
            <a:avLst/>
          </a:prstGeom>
        </p:spPr>
      </p:pic>
      <p:pic>
        <p:nvPicPr>
          <p:cNvPr id="9" name="Picture 8" descr="Businessman using digital tablet in meeting">
            <a:extLst>
              <a:ext uri="{FF2B5EF4-FFF2-40B4-BE49-F238E27FC236}">
                <a16:creationId xmlns:a16="http://schemas.microsoft.com/office/drawing/2014/main" id="{0A3F40D4-2F95-4997-B8E2-7F42E0DC7FA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9428" r="16939" b="-6"/>
          <a:stretch/>
        </p:blipFill>
        <p:spPr>
          <a:xfrm>
            <a:off x="9630178" y="316371"/>
            <a:ext cx="2237573" cy="2028511"/>
          </a:xfrm>
          <a:prstGeom prst="rect">
            <a:avLst/>
          </a:prstGeom>
        </p:spPr>
      </p:pic>
      <p:pic>
        <p:nvPicPr>
          <p:cNvPr id="4" name="Picture 3">
            <a:extLst>
              <a:ext uri="{FF2B5EF4-FFF2-40B4-BE49-F238E27FC236}">
                <a16:creationId xmlns:a16="http://schemas.microsoft.com/office/drawing/2014/main" id="{52BF05CD-A84E-4674-9B2E-75E089C7510E}"/>
              </a:ext>
            </a:extLst>
          </p:cNvPr>
          <p:cNvPicPr>
            <a:picLocks noChangeAspect="1"/>
          </p:cNvPicPr>
          <p:nvPr/>
        </p:nvPicPr>
        <p:blipFill rotWithShape="1">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3609" r="22664" b="-6"/>
          <a:stretch/>
        </p:blipFill>
        <p:spPr>
          <a:xfrm>
            <a:off x="9630176" y="2417727"/>
            <a:ext cx="2250442" cy="2029968"/>
          </a:xfrm>
          <a:prstGeom prst="rect">
            <a:avLst/>
          </a:prstGeom>
        </p:spPr>
      </p:pic>
      <p:pic>
        <p:nvPicPr>
          <p:cNvPr id="2" name="Picture 1">
            <a:extLst>
              <a:ext uri="{FF2B5EF4-FFF2-40B4-BE49-F238E27FC236}">
                <a16:creationId xmlns:a16="http://schemas.microsoft.com/office/drawing/2014/main" id="{D2FBAEA4-D955-4ADA-AACC-722CC63BF5D6}"/>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921" r="2" b="42638"/>
          <a:stretch/>
        </p:blipFill>
        <p:spPr>
          <a:xfrm>
            <a:off x="4991493" y="4544617"/>
            <a:ext cx="6876257" cy="1756190"/>
          </a:xfrm>
          <a:prstGeom prst="rect">
            <a:avLst/>
          </a:prstGeom>
        </p:spPr>
      </p:pic>
      <p:sp>
        <p:nvSpPr>
          <p:cNvPr id="3" name="TextBox 2">
            <a:extLst>
              <a:ext uri="{FF2B5EF4-FFF2-40B4-BE49-F238E27FC236}">
                <a16:creationId xmlns:a16="http://schemas.microsoft.com/office/drawing/2014/main" id="{7CFF117E-6C43-433C-95D6-8E11CC116D98}"/>
              </a:ext>
            </a:extLst>
          </p:cNvPr>
          <p:cNvSpPr txBox="1"/>
          <p:nvPr/>
        </p:nvSpPr>
        <p:spPr>
          <a:xfrm>
            <a:off x="10574590" y="6169887"/>
            <a:ext cx="1334020"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11" tooltip="http://thesociolog.com/designing-a-happy-society/">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12"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sp>
        <p:nvSpPr>
          <p:cNvPr id="5" name="TextBox 4">
            <a:extLst>
              <a:ext uri="{FF2B5EF4-FFF2-40B4-BE49-F238E27FC236}">
                <a16:creationId xmlns:a16="http://schemas.microsoft.com/office/drawing/2014/main" id="{DDC2CA6B-C913-4EDD-9233-1EE728E013D7}"/>
              </a:ext>
            </a:extLst>
          </p:cNvPr>
          <p:cNvSpPr txBox="1"/>
          <p:nvPr/>
        </p:nvSpPr>
        <p:spPr>
          <a:xfrm>
            <a:off x="10546598" y="4293807"/>
            <a:ext cx="1334020" cy="153888"/>
          </a:xfrm>
          <a:prstGeom prst="rect">
            <a:avLst/>
          </a:prstGeom>
          <a:solidFill>
            <a:srgbClr val="000000"/>
          </a:solidFill>
        </p:spPr>
        <p:txBody>
          <a:bodyPr wrap="none" rtlCol="0">
            <a:spAutoFit/>
          </a:bodyPr>
          <a:lstStyle/>
          <a:p>
            <a:pPr algn="r">
              <a:spcAft>
                <a:spcPts val="600"/>
              </a:spcAft>
            </a:pPr>
            <a:r>
              <a:rPr lang="en-GB" sz="400">
                <a:solidFill>
                  <a:srgbClr val="FFFFFF"/>
                </a:solidFill>
                <a:hlinkClick r:id="rId9" tooltip="https://www.pressenza.com/2014/12/images-ican-civil-society-forum-vienna/">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12" tooltip="https://creativecommons.org/licenses/by/3.0/">
                  <a:extLst>
                    <a:ext uri="{A12FA001-AC4F-418D-AE19-62706E023703}">
                      <ahyp:hlinkClr xmlns:ahyp="http://schemas.microsoft.com/office/drawing/2018/hyperlinkcolor" val="tx"/>
                    </a:ext>
                  </a:extLst>
                </a:hlinkClick>
              </a:rPr>
              <a:t>CC BY</a:t>
            </a:r>
            <a:endParaRPr lang="en-GB" sz="400">
              <a:solidFill>
                <a:srgbClr val="FFFFFF"/>
              </a:solidFill>
            </a:endParaRPr>
          </a:p>
        </p:txBody>
      </p:sp>
      <p:sp>
        <p:nvSpPr>
          <p:cNvPr id="7" name="TextBox 6">
            <a:extLst>
              <a:ext uri="{FF2B5EF4-FFF2-40B4-BE49-F238E27FC236}">
                <a16:creationId xmlns:a16="http://schemas.microsoft.com/office/drawing/2014/main" id="{5CEB0D92-597A-43CE-8646-3819CE3EE6AC}"/>
              </a:ext>
            </a:extLst>
          </p:cNvPr>
          <p:cNvSpPr txBox="1"/>
          <p:nvPr/>
        </p:nvSpPr>
        <p:spPr>
          <a:xfrm>
            <a:off x="3573784" y="2188770"/>
            <a:ext cx="1334020"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www.rexchimex.com/2016/07/ideal-civil-society-and-features.html">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12"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grpSp>
        <p:nvGrpSpPr>
          <p:cNvPr id="16" name="Group 15">
            <a:extLst>
              <a:ext uri="{FF2B5EF4-FFF2-40B4-BE49-F238E27FC236}">
                <a16:creationId xmlns:a16="http://schemas.microsoft.com/office/drawing/2014/main" id="{7AC90572-8591-4C4D-A6FB-CCDA81130FBC}"/>
              </a:ext>
            </a:extLst>
          </p:cNvPr>
          <p:cNvGrpSpPr/>
          <p:nvPr/>
        </p:nvGrpSpPr>
        <p:grpSpPr>
          <a:xfrm>
            <a:off x="2709081" y="1905639"/>
            <a:ext cx="5448330" cy="2560867"/>
            <a:chOff x="2468137" y="2059258"/>
            <a:chExt cx="6534614" cy="2560867"/>
          </a:xfrm>
        </p:grpSpPr>
        <p:sp>
          <p:nvSpPr>
            <p:cNvPr id="12" name="Oval 11">
              <a:extLst>
                <a:ext uri="{FF2B5EF4-FFF2-40B4-BE49-F238E27FC236}">
                  <a16:creationId xmlns:a16="http://schemas.microsoft.com/office/drawing/2014/main" id="{1317BCDE-89C4-4050-AB54-E5DC0FED7E88}"/>
                </a:ext>
              </a:extLst>
            </p:cNvPr>
            <p:cNvSpPr/>
            <p:nvPr/>
          </p:nvSpPr>
          <p:spPr>
            <a:xfrm>
              <a:off x="2468137" y="2059258"/>
              <a:ext cx="6534614" cy="2560867"/>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EDC111E-C79F-4D13-A0E2-2153CE029C11}"/>
                </a:ext>
              </a:extLst>
            </p:cNvPr>
            <p:cNvSpPr txBox="1"/>
            <p:nvPr/>
          </p:nvSpPr>
          <p:spPr>
            <a:xfrm>
              <a:off x="3468477" y="2439580"/>
              <a:ext cx="4715289" cy="1569660"/>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highlight>
                    <a:srgbClr val="FFFF00"/>
                  </a:highlight>
                  <a:ea typeface="Calibri" panose="020F0502020204030204" pitchFamily="34" charset="0"/>
                  <a:cs typeface="Times New Roman" panose="02020603050405020304" pitchFamily="18" charset="0"/>
                </a:rPr>
                <a:t>PSI - </a:t>
              </a:r>
            </a:p>
            <a:p>
              <a:pPr algn="ctr"/>
              <a:r>
                <a:rPr lang="en-GB" sz="3200" dirty="0">
                  <a:solidFill>
                    <a:schemeClr val="bg1"/>
                  </a:solidFill>
                  <a:effectLst>
                    <a:outerShdw blurRad="38100" dist="38100" dir="2700000" algn="tl">
                      <a:srgbClr val="000000">
                        <a:alpha val="43137"/>
                      </a:srgbClr>
                    </a:outerShdw>
                  </a:effectLst>
                  <a:highlight>
                    <a:srgbClr val="FFFF00"/>
                  </a:highlight>
                  <a:ea typeface="Calibri" panose="020F0502020204030204" pitchFamily="34" charset="0"/>
                  <a:cs typeface="Times New Roman" panose="02020603050405020304" pitchFamily="18" charset="0"/>
                </a:rPr>
                <a:t>Positive Self impact &amp; Positive Social impact.</a:t>
              </a:r>
              <a:endParaRPr lang="en-GB" sz="3200" dirty="0">
                <a:effectLst>
                  <a:outerShdw blurRad="38100" dist="38100" dir="2700000" algn="tl">
                    <a:srgbClr val="000000">
                      <a:alpha val="43137"/>
                    </a:srgbClr>
                  </a:outerShdw>
                </a:effectLst>
              </a:endParaRPr>
            </a:p>
          </p:txBody>
        </p:sp>
      </p:grpSp>
      <p:sp>
        <p:nvSpPr>
          <p:cNvPr id="14" name="TextBox 13">
            <a:extLst>
              <a:ext uri="{FF2B5EF4-FFF2-40B4-BE49-F238E27FC236}">
                <a16:creationId xmlns:a16="http://schemas.microsoft.com/office/drawing/2014/main" id="{ADA5504D-F066-4066-ACBD-77D057D9292A}"/>
              </a:ext>
            </a:extLst>
          </p:cNvPr>
          <p:cNvSpPr txBox="1"/>
          <p:nvPr/>
        </p:nvSpPr>
        <p:spPr>
          <a:xfrm>
            <a:off x="6079848" y="4312618"/>
            <a:ext cx="3473543" cy="153888"/>
          </a:xfrm>
          <a:prstGeom prst="rect">
            <a:avLst/>
          </a:prstGeom>
          <a:noFill/>
        </p:spPr>
        <p:txBody>
          <a:bodyPr wrap="square" rtlCol="0">
            <a:spAutoFit/>
          </a:bodyPr>
          <a:lstStyle/>
          <a:p>
            <a:pPr algn="r"/>
            <a:r>
              <a:rPr lang="en-GB" sz="400" dirty="0">
                <a:hlinkClick r:id="rId6" tooltip="https://www.australiansolarquotes.com.au/2015/03/03/future-energy-poll/"/>
              </a:rPr>
              <a:t>This Photo</a:t>
            </a:r>
            <a:r>
              <a:rPr lang="en-GB" sz="400" dirty="0"/>
              <a:t> by Unknown Author is licensed under </a:t>
            </a:r>
            <a:r>
              <a:rPr lang="en-GB" sz="400" dirty="0">
                <a:hlinkClick r:id="rId12" tooltip="https://creativecommons.org/licenses/by/3.0/"/>
              </a:rPr>
              <a:t>CC BY</a:t>
            </a:r>
            <a:endParaRPr lang="en-GB" sz="400" dirty="0"/>
          </a:p>
        </p:txBody>
      </p:sp>
    </p:spTree>
    <p:extLst>
      <p:ext uri="{BB962C8B-B14F-4D97-AF65-F5344CB8AC3E}">
        <p14:creationId xmlns:p14="http://schemas.microsoft.com/office/powerpoint/2010/main" val="235507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Submission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35870" y="2120738"/>
            <a:ext cx="10738338" cy="3983673"/>
          </a:xfrm>
        </p:spPr>
        <p:txBody>
          <a:bodyPr vert="horz" lIns="91440" tIns="45720" rIns="91440" bIns="45720" rtlCol="0">
            <a:noAutofit/>
          </a:bodyPr>
          <a:lstStyle/>
          <a:p>
            <a:pPr marL="793115" indent="-342900">
              <a:lnSpc>
                <a:spcPct val="100000"/>
              </a:lnSpc>
              <a:spcBef>
                <a:spcPts val="0"/>
              </a:spcBef>
              <a:buFont typeface="Arial" panose="020B0604020202020204" pitchFamily="34" charset="0"/>
              <a:buChar char="•"/>
            </a:pPr>
            <a:r>
              <a:rPr lang="en-GB" sz="2800" b="1" dirty="0">
                <a:effectLst/>
                <a:ea typeface="Calibri" panose="020F0502020204030204" pitchFamily="34" charset="0"/>
                <a:cs typeface="Times New Roman" panose="02020603050405020304" pitchFamily="18" charset="0"/>
              </a:rPr>
              <a:t>Submit a working link to your Video presentation in a </a:t>
            </a:r>
            <a:r>
              <a:rPr lang="en-GB" sz="2800" b="1" u="sng" dirty="0">
                <a:effectLst/>
                <a:ea typeface="Calibri" panose="020F0502020204030204" pitchFamily="34" charset="0"/>
                <a:cs typeface="Times New Roman" panose="02020603050405020304" pitchFamily="18" charset="0"/>
              </a:rPr>
              <a:t>word document</a:t>
            </a:r>
            <a:r>
              <a:rPr lang="en-GB" sz="2800" b="1" dirty="0">
                <a:effectLst/>
                <a:ea typeface="Calibri" panose="020F0502020204030204" pitchFamily="34" charset="0"/>
                <a:cs typeface="Times New Roman" panose="02020603050405020304" pitchFamily="18" charset="0"/>
              </a:rPr>
              <a:t> to Turnitin by the assessment submission date.</a:t>
            </a:r>
          </a:p>
          <a:p>
            <a:pPr marL="1250315" lvl="1" indent="-342900">
              <a:lnSpc>
                <a:spcPct val="100000"/>
              </a:lnSpc>
              <a:spcBef>
                <a:spcPts val="0"/>
              </a:spcBef>
              <a:buFont typeface="Arial" panose="020B0604020202020204" pitchFamily="34" charset="0"/>
              <a:buChar char="•"/>
            </a:pPr>
            <a:r>
              <a:rPr lang="en-GB" sz="2400" dirty="0">
                <a:effectLst/>
                <a:ea typeface="Calibri" panose="020F0502020204030204" pitchFamily="34" charset="0"/>
                <a:cs typeface="Times New Roman" panose="02020603050405020304" pitchFamily="18" charset="0"/>
              </a:rPr>
              <a:t>Note: Turnitin will only accept files that include at least 20 words. </a:t>
            </a:r>
          </a:p>
          <a:p>
            <a:pPr marL="1250315" lvl="1" indent="-342900">
              <a:lnSpc>
                <a:spcPct val="100000"/>
              </a:lnSpc>
              <a:spcBef>
                <a:spcPts val="0"/>
              </a:spcBef>
              <a:buFont typeface="Arial" panose="020B0604020202020204" pitchFamily="34" charset="0"/>
              <a:buChar char="•"/>
            </a:pPr>
            <a:r>
              <a:rPr lang="en-GB" sz="2400" dirty="0">
                <a:effectLst/>
                <a:ea typeface="Calibri" panose="020F0502020204030204" pitchFamily="34" charset="0"/>
                <a:cs typeface="Times New Roman" panose="02020603050405020304" pitchFamily="18" charset="0"/>
              </a:rPr>
              <a:t>Recommended solution: Include a title page followed by a content page that includes a screenshot of </a:t>
            </a:r>
            <a:r>
              <a:rPr lang="en-GB" sz="2400" dirty="0">
                <a:ea typeface="Calibri" panose="020F0502020204030204" pitchFamily="34" charset="0"/>
                <a:cs typeface="Times New Roman" panose="02020603050405020304" pitchFamily="18" charset="0"/>
              </a:rPr>
              <a:t>and a link to your Video.</a:t>
            </a:r>
            <a:endParaRPr lang="en-GB" sz="2400" dirty="0">
              <a:effectLst/>
              <a:ea typeface="Calibri" panose="020F0502020204030204" pitchFamily="34" charset="0"/>
              <a:cs typeface="Times New Roman" panose="02020603050405020304" pitchFamily="18" charset="0"/>
            </a:endParaRPr>
          </a:p>
          <a:p>
            <a:pPr marL="793115" indent="-342900">
              <a:lnSpc>
                <a:spcPct val="100000"/>
              </a:lnSpc>
              <a:spcBef>
                <a:spcPts val="0"/>
              </a:spcBef>
              <a:buFont typeface="Arial" panose="020B0604020202020204" pitchFamily="34" charset="0"/>
              <a:buChar char="•"/>
            </a:pP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 IMPORTANT:</a:t>
            </a:r>
            <a:r>
              <a:rPr lang="en-GB" sz="2400" dirty="0">
                <a:solidFill>
                  <a:schemeClr val="bg1"/>
                </a:solidFill>
                <a:effectLst/>
                <a:highlight>
                  <a:srgbClr val="FFFF00"/>
                </a:highlight>
                <a:ea typeface="Calibri" panose="020F0502020204030204" pitchFamily="34" charset="0"/>
                <a:cs typeface="Times New Roman" panose="02020603050405020304" pitchFamily="18" charset="0"/>
              </a:rPr>
              <a:t> To receive marks for this assignment, you must make sure your tutor is able to view the video presentation online. E.g. If using YouTube make sure to make the video </a:t>
            </a: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public</a:t>
            </a:r>
            <a:r>
              <a:rPr lang="en-GB" sz="2400" dirty="0">
                <a:solidFill>
                  <a:schemeClr val="bg1"/>
                </a:solidFill>
                <a:effectLst/>
                <a:highlight>
                  <a:srgbClr val="FFFF00"/>
                </a:highlight>
                <a:ea typeface="Calibri" panose="020F0502020204030204" pitchFamily="34" charset="0"/>
                <a:cs typeface="Times New Roman" panose="02020603050405020304" pitchFamily="18" charset="0"/>
              </a:rPr>
              <a:t> but </a:t>
            </a: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unlisted.</a:t>
            </a:r>
            <a:endParaRPr lang="en-GB" sz="2400" dirty="0">
              <a:solidFill>
                <a:schemeClr val="bg1"/>
              </a:solidFill>
              <a:effectLst/>
              <a:ea typeface="Calibri" panose="020F0502020204030204" pitchFamily="34" charset="0"/>
              <a:cs typeface="Times New Roman" panose="02020603050405020304" pitchFamily="18" charset="0"/>
            </a:endParaRPr>
          </a:p>
          <a:p>
            <a:pPr lvl="0">
              <a:lnSpc>
                <a:spcPct val="100000"/>
              </a:lnSpc>
              <a:spcBef>
                <a:spcPts val="0"/>
              </a:spcBef>
            </a:pPr>
            <a:endParaRPr lang="en-US" sz="36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Presentation with media outline">
            <a:extLst>
              <a:ext uri="{FF2B5EF4-FFF2-40B4-BE49-F238E27FC236}">
                <a16:creationId xmlns:a16="http://schemas.microsoft.com/office/drawing/2014/main" id="{D7690147-B9ED-492E-9568-3E7D710AA4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71171" y="5161132"/>
            <a:ext cx="1449657" cy="1449657"/>
          </a:xfrm>
          <a:prstGeom prst="rect">
            <a:avLst/>
          </a:prstGeom>
        </p:spPr>
      </p:pic>
    </p:spTree>
    <p:extLst>
      <p:ext uri="{BB962C8B-B14F-4D97-AF65-F5344CB8AC3E}">
        <p14:creationId xmlns:p14="http://schemas.microsoft.com/office/powerpoint/2010/main" val="1057207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986692" y="495076"/>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t>Assignment 2: Video presentation guide.</a:t>
            </a:r>
            <a:endParaRPr lang="en-US" sz="4000" u="sng"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986691" y="1569481"/>
            <a:ext cx="10569655" cy="4382891"/>
          </a:xfrm>
        </p:spPr>
        <p:txBody>
          <a:bodyPr vert="horz" lIns="91440" tIns="45720" rIns="91440" bIns="45720" rtlCol="0">
            <a:noAutofit/>
          </a:bodyPr>
          <a:lstStyle/>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Title</a:t>
            </a:r>
            <a:r>
              <a:rPr lang="en-GB" sz="2000" dirty="0">
                <a:effectLst/>
                <a:ea typeface="Times New Roman" panose="02020603050405020304" pitchFamily="18" charset="0"/>
                <a:cs typeface="Arial" panose="020B0604020202020204" pitchFamily="34" charset="0"/>
              </a:rPr>
              <a:t>: Include a Title slide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Introduction</a:t>
            </a:r>
            <a:r>
              <a:rPr lang="en-GB" sz="2000" dirty="0">
                <a:effectLst/>
                <a:ea typeface="Times New Roman" panose="02020603050405020304" pitchFamily="18" charset="0"/>
                <a:cs typeface="Arial" panose="020B0604020202020204" pitchFamily="34" charset="0"/>
              </a:rPr>
              <a:t>: An introduction slide that provides a brief overview of the presentation including a content list.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Main body</a:t>
            </a:r>
            <a:r>
              <a:rPr lang="en-GB" sz="2000" dirty="0">
                <a:effectLst/>
                <a:ea typeface="Times New Roman" panose="02020603050405020304" pitchFamily="18" charset="0"/>
                <a:cs typeface="Arial" panose="020B0604020202020204" pitchFamily="34" charset="0"/>
              </a:rPr>
              <a:t>: slides should be clearly titled and answer the tasks above.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Theme</a:t>
            </a:r>
            <a:r>
              <a:rPr lang="en-GB" sz="2000" dirty="0">
                <a:effectLst/>
                <a:ea typeface="Times New Roman" panose="02020603050405020304" pitchFamily="18" charset="0"/>
                <a:cs typeface="Arial" panose="020B0604020202020204" pitchFamily="34" charset="0"/>
              </a:rPr>
              <a:t>: The design/theme of the presentation should be consistent.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Text font</a:t>
            </a:r>
            <a:r>
              <a:rPr lang="en-GB" sz="2000" dirty="0">
                <a:effectLst/>
                <a:ea typeface="Times New Roman" panose="02020603050405020304" pitchFamily="18" charset="0"/>
                <a:cs typeface="Arial" panose="020B0604020202020204" pitchFamily="34" charset="0"/>
              </a:rPr>
              <a:t>: should be an appropriate size, clear and consistent throughout.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Voice</a:t>
            </a:r>
            <a:r>
              <a:rPr lang="en-GB" sz="2000" dirty="0">
                <a:effectLst/>
                <a:ea typeface="Times New Roman" panose="02020603050405020304" pitchFamily="18" charset="0"/>
                <a:cs typeface="Arial" panose="020B0604020202020204" pitchFamily="34" charset="0"/>
              </a:rPr>
              <a:t>: should be clearly spoken and at a good steady pace.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Visuals</a:t>
            </a:r>
            <a:r>
              <a:rPr lang="en-GB" sz="2000" dirty="0">
                <a:effectLst/>
                <a:ea typeface="Times New Roman" panose="02020603050405020304" pitchFamily="18" charset="0"/>
                <a:cs typeface="Arial" panose="020B0604020202020204" pitchFamily="34" charset="0"/>
              </a:rPr>
              <a:t>: should be used to create a good balance between text and images.</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Animation/</a:t>
            </a:r>
            <a:r>
              <a:rPr lang="en-GB" sz="2000" b="1" dirty="0" err="1">
                <a:effectLst/>
                <a:ea typeface="Times New Roman" panose="02020603050405020304" pitchFamily="18" charset="0"/>
                <a:cs typeface="Arial" panose="020B0604020202020204" pitchFamily="34" charset="0"/>
              </a:rPr>
              <a:t>fx</a:t>
            </a:r>
            <a:r>
              <a:rPr lang="en-GB" sz="2000" b="1" dirty="0">
                <a:effectLst/>
                <a:ea typeface="Times New Roman" panose="02020603050405020304" pitchFamily="18" charset="0"/>
                <a:cs typeface="Arial" panose="020B0604020202020204" pitchFamily="34" charset="0"/>
              </a:rPr>
              <a:t>:</a:t>
            </a:r>
            <a:r>
              <a:rPr lang="en-GB" sz="2000" dirty="0">
                <a:effectLst/>
                <a:ea typeface="Times New Roman" panose="02020603050405020304" pitchFamily="18" charset="0"/>
                <a:cs typeface="Arial" panose="020B0604020202020204" pitchFamily="34" charset="0"/>
              </a:rPr>
              <a:t> can be used (but not overused) to create a professional and engaging presentation.</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Content</a:t>
            </a:r>
            <a:r>
              <a:rPr lang="en-GB" sz="2000" dirty="0">
                <a:effectLst/>
                <a:ea typeface="Times New Roman" panose="02020603050405020304" pitchFamily="18" charset="0"/>
                <a:cs typeface="Arial" panose="020B0604020202020204" pitchFamily="34" charset="0"/>
              </a:rPr>
              <a:t>: should be clearly documented and demonstrate good knowledge of the project area.</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solidFill>
                  <a:schemeClr val="bg1"/>
                </a:solidFill>
                <a:effectLst/>
                <a:highlight>
                  <a:srgbClr val="FFFF00"/>
                </a:highlight>
                <a:ea typeface="Times New Roman" panose="02020603050405020304" pitchFamily="18" charset="0"/>
                <a:cs typeface="Arial" panose="020B0604020202020204" pitchFamily="34" charset="0"/>
              </a:rPr>
              <a:t>Outcomes/Outputs:</a:t>
            </a:r>
            <a:r>
              <a:rPr lang="en-GB" sz="2000" dirty="0">
                <a:solidFill>
                  <a:schemeClr val="bg1"/>
                </a:solidFill>
                <a:effectLst/>
                <a:highlight>
                  <a:srgbClr val="FFFF00"/>
                </a:highlight>
                <a:ea typeface="Times New Roman" panose="02020603050405020304" pitchFamily="18" charset="0"/>
                <a:cs typeface="Arial" panose="020B0604020202020204" pitchFamily="34" charset="0"/>
              </a:rPr>
              <a:t> The final output of the project should be clearly illustrated and/or demonstrated.</a:t>
            </a:r>
            <a:endParaRPr lang="en-GB" sz="2000" dirty="0">
              <a:solidFill>
                <a:schemeClr val="bg1"/>
              </a:solidFill>
              <a:effectLst/>
              <a:highlight>
                <a:srgbClr val="FFFF00"/>
              </a:highligh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Conclusion:</a:t>
            </a:r>
            <a:r>
              <a:rPr lang="en-GB" sz="2000" dirty="0">
                <a:effectLst/>
                <a:ea typeface="Times New Roman" panose="02020603050405020304" pitchFamily="18" charset="0"/>
                <a:cs typeface="Arial" panose="020B0604020202020204" pitchFamily="34" charset="0"/>
              </a:rPr>
              <a:t> a conclusion slide should provide a brief summary of the presentation.</a:t>
            </a:r>
            <a:endParaRPr lang="en-GB" sz="2000" dirty="0">
              <a:effectLst/>
              <a:ea typeface="Times New Roman" panose="02020603050405020304" pitchFamily="18" charset="0"/>
              <a:cs typeface="Times New Roman" panose="02020603050405020304" pitchFamily="18" charset="0"/>
            </a:endParaRPr>
          </a:p>
          <a:p>
            <a:pPr>
              <a:lnSpc>
                <a:spcPct val="100000"/>
              </a:lnSpc>
              <a:spcBef>
                <a:spcPts val="0"/>
              </a:spcBef>
            </a:pPr>
            <a:r>
              <a:rPr lang="en-GB" sz="2000" b="1" dirty="0">
                <a:effectLst/>
                <a:ea typeface="Calibri" panose="020F0502020204030204" pitchFamily="34" charset="0"/>
                <a:cs typeface="Arial" panose="020B0604020202020204" pitchFamily="34" charset="0"/>
              </a:rPr>
              <a:t>References: </a:t>
            </a:r>
            <a:r>
              <a:rPr lang="en-GB" sz="2000" dirty="0">
                <a:effectLst/>
                <a:ea typeface="Calibri" panose="020F0502020204030204" pitchFamily="34" charset="0"/>
                <a:cs typeface="Arial" panose="020B0604020202020204" pitchFamily="34" charset="0"/>
              </a:rPr>
              <a:t>a reference slide should be included at the end using IEEE format. </a:t>
            </a:r>
            <a:br>
              <a:rPr lang="en-GB" sz="2000" dirty="0">
                <a:effectLst/>
                <a:ea typeface="Calibri" panose="020F0502020204030204" pitchFamily="34" charset="0"/>
                <a:cs typeface="Arial" panose="020B0604020202020204" pitchFamily="34" charset="0"/>
              </a:rPr>
            </a:br>
            <a:r>
              <a:rPr lang="en-GB" sz="2000" b="1" dirty="0">
                <a:solidFill>
                  <a:schemeClr val="bg1"/>
                </a:solidFill>
                <a:effectLst/>
                <a:highlight>
                  <a:srgbClr val="FFFF00"/>
                </a:highlight>
                <a:ea typeface="Calibri" panose="020F0502020204030204" pitchFamily="34" charset="0"/>
                <a:cs typeface="Arial" panose="020B0604020202020204" pitchFamily="34" charset="0"/>
              </a:rPr>
              <a:t>Tip: Include 5 or more citations (ideally 10) in the slide deck (worth 10 marks).</a:t>
            </a:r>
            <a:endParaRPr lang="en-GB" sz="2000" b="1" dirty="0">
              <a:solidFill>
                <a:schemeClr val="bg1"/>
              </a:solidFill>
              <a:effectLst/>
              <a:highlight>
                <a:srgbClr val="FFFF00"/>
              </a:highligh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141182" cy="64067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esentation with media outline">
            <a:extLst>
              <a:ext uri="{FF2B5EF4-FFF2-40B4-BE49-F238E27FC236}">
                <a16:creationId xmlns:a16="http://schemas.microsoft.com/office/drawing/2014/main" id="{591242B9-BDA9-4925-91DE-E84F37A13E8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55651" y="217969"/>
            <a:ext cx="1449657" cy="1449657"/>
          </a:xfrm>
          <a:prstGeom prst="rect">
            <a:avLst/>
          </a:prstGeom>
        </p:spPr>
      </p:pic>
    </p:spTree>
    <p:extLst>
      <p:ext uri="{BB962C8B-B14F-4D97-AF65-F5344CB8AC3E}">
        <p14:creationId xmlns:p14="http://schemas.microsoft.com/office/powerpoint/2010/main" val="79205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986692" y="435985"/>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t>Production: Video PowerPoint presentation</a:t>
            </a:r>
            <a:endParaRPr lang="en-US" sz="4000" u="sng"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93292" y="1653645"/>
            <a:ext cx="11656737" cy="4814065"/>
          </a:xfrm>
        </p:spPr>
        <p:txBody>
          <a:bodyPr vert="horz" lIns="91440" tIns="45720" rIns="91440" bIns="45720" rtlCol="0">
            <a:noAutofit/>
          </a:bodyPr>
          <a:lstStyle/>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PowerPoint and YouTube can be used.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Please note other technologies can be used if preferred (e.g. such as Adobe Spark).</a:t>
            </a:r>
            <a:r>
              <a:rPr lang="en-GB" sz="2200" dirty="0">
                <a:effectLst/>
                <a:ea typeface="Calibri" panose="020F0502020204030204" pitchFamily="34" charset="0"/>
                <a:cs typeface="Arial" panose="020B0604020202020204" pitchFamily="34" charset="0"/>
              </a:rPr>
              <a:t>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Whichever method is chosen to produce and display your video presentation, you will need to make sure your tutor can easily view the video online.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Please make sure the video is streamed over the cloud and </a:t>
            </a:r>
            <a:r>
              <a:rPr lang="en-GB" sz="2200" b="1" dirty="0">
                <a:effectLst/>
                <a:ea typeface="Calibri" panose="020F0502020204030204" pitchFamily="34" charset="0"/>
                <a:cs typeface="Times New Roman" panose="02020603050405020304" pitchFamily="18" charset="0"/>
              </a:rPr>
              <a:t>NOT</a:t>
            </a:r>
            <a:r>
              <a:rPr lang="en-GB" sz="2200" dirty="0">
                <a:effectLst/>
                <a:ea typeface="Calibri" panose="020F0502020204030204" pitchFamily="34" charset="0"/>
                <a:cs typeface="Times New Roman" panose="02020603050405020304" pitchFamily="18" charset="0"/>
              </a:rPr>
              <a:t> available via download as video file sizes can be very large.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The following step-by-step guide can help you to easily create a video presentation. Please also use online tutorials for further assistance.</a:t>
            </a:r>
          </a:p>
          <a:p>
            <a:pPr marL="907415" lvl="1">
              <a:lnSpc>
                <a:spcPct val="100000"/>
              </a:lnSpc>
              <a:spcBef>
                <a:spcPts val="0"/>
              </a:spcBef>
            </a:pPr>
            <a:r>
              <a:rPr lang="en-GB" sz="2000" dirty="0">
                <a:effectLst/>
                <a:ea typeface="Calibri" panose="020F0502020204030204" pitchFamily="34" charset="0"/>
                <a:cs typeface="Times New Roman" panose="02020603050405020304" pitchFamily="18" charset="0"/>
              </a:rPr>
              <a:t>1. Create PowerPoint slides.</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2. Voice over slides: Record yourself delivering the slides. </a:t>
            </a:r>
            <a:r>
              <a:rPr lang="en-GB" sz="2000" dirty="0" err="1">
                <a:effectLst/>
                <a:ea typeface="Calibri" panose="020F0502020204030204" pitchFamily="34" charset="0"/>
                <a:cs typeface="Times New Roman" panose="02020603050405020304" pitchFamily="18" charset="0"/>
              </a:rPr>
              <a:t>Goto</a:t>
            </a:r>
            <a:r>
              <a:rPr lang="en-GB" sz="2000" dirty="0">
                <a:effectLst/>
                <a:ea typeface="Calibri" panose="020F0502020204030204" pitchFamily="34" charset="0"/>
                <a:cs typeface="Times New Roman" panose="02020603050405020304" pitchFamily="18" charset="0"/>
              </a:rPr>
              <a:t>: Slide Show &gt; Record Slideshow.</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3. File &gt; Export: Create a Video.</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4. Upload to e.g. </a:t>
            </a:r>
            <a:r>
              <a:rPr lang="en-GB" sz="2000" dirty="0" err="1">
                <a:effectLst/>
                <a:ea typeface="Calibri" panose="020F0502020204030204" pitchFamily="34" charset="0"/>
                <a:cs typeface="Times New Roman" panose="02020603050405020304" pitchFamily="18" charset="0"/>
              </a:rPr>
              <a:t>Youtube</a:t>
            </a:r>
            <a:r>
              <a:rPr lang="en-GB" sz="2000" dirty="0">
                <a:effectLst/>
                <a:ea typeface="Calibri" panose="020F0502020204030204" pitchFamily="34" charset="0"/>
                <a:cs typeface="Times New Roman" panose="02020603050405020304" pitchFamily="18" charset="0"/>
              </a:rPr>
              <a:t> (</a:t>
            </a:r>
            <a:r>
              <a:rPr lang="en-GB" sz="2000" b="1" dirty="0">
                <a:effectLst/>
                <a:ea typeface="Calibri" panose="020F0502020204030204" pitchFamily="34" charset="0"/>
                <a:cs typeface="Times New Roman" panose="02020603050405020304" pitchFamily="18" charset="0"/>
              </a:rPr>
              <a:t>*</a:t>
            </a:r>
            <a:r>
              <a:rPr lang="en-GB" sz="2000" dirty="0">
                <a:effectLst/>
                <a:ea typeface="Calibri" panose="020F0502020204030204" pitchFamily="34" charset="0"/>
                <a:cs typeface="Times New Roman" panose="02020603050405020304" pitchFamily="18" charset="0"/>
              </a:rPr>
              <a:t> as </a:t>
            </a:r>
            <a:r>
              <a:rPr lang="en-GB" sz="2000" b="1" dirty="0">
                <a:effectLst/>
                <a:ea typeface="Calibri" panose="020F0502020204030204" pitchFamily="34" charset="0"/>
                <a:cs typeface="Times New Roman" panose="02020603050405020304" pitchFamily="18" charset="0"/>
              </a:rPr>
              <a:t>public</a:t>
            </a:r>
            <a:r>
              <a:rPr lang="en-GB" sz="2000" dirty="0">
                <a:effectLst/>
                <a:ea typeface="Calibri" panose="020F0502020204030204" pitchFamily="34" charset="0"/>
                <a:cs typeface="Times New Roman" panose="02020603050405020304" pitchFamily="18" charset="0"/>
              </a:rPr>
              <a:t> and </a:t>
            </a:r>
            <a:r>
              <a:rPr lang="en-GB" sz="2000" b="1" dirty="0">
                <a:effectLst/>
                <a:ea typeface="Calibri" panose="020F0502020204030204" pitchFamily="34" charset="0"/>
                <a:cs typeface="Times New Roman" panose="02020603050405020304" pitchFamily="18" charset="0"/>
              </a:rPr>
              <a:t>unlisted</a:t>
            </a:r>
            <a:r>
              <a:rPr lang="en-GB" sz="2000" dirty="0">
                <a:effectLst/>
                <a:ea typeface="Calibri" panose="020F0502020204030204" pitchFamily="34" charset="0"/>
                <a:cs typeface="Times New Roman" panose="02020603050405020304" pitchFamily="18" charset="0"/>
              </a:rPr>
              <a:t>), Vimeo or Other.</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5. Include a title page, video link and screenshot in a word document and submit to TURNITIN.</a:t>
            </a:r>
            <a:br>
              <a:rPr lang="en-GB" sz="2000" dirty="0">
                <a:effectLst/>
                <a:ea typeface="Calibri" panose="020F0502020204030204" pitchFamily="34" charset="0"/>
                <a:cs typeface="Times New Roman" panose="02020603050405020304" pitchFamily="18" charset="0"/>
              </a:rPr>
            </a:b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 IMPORTANT:</a:t>
            </a:r>
            <a:r>
              <a:rPr lang="en-GB" sz="2000" dirty="0">
                <a:solidFill>
                  <a:schemeClr val="bg1"/>
                </a:solidFill>
                <a:effectLst/>
                <a:highlight>
                  <a:srgbClr val="FFFF00"/>
                </a:highlight>
                <a:ea typeface="Calibri" panose="020F0502020204030204" pitchFamily="34" charset="0"/>
                <a:cs typeface="Times New Roman" panose="02020603050405020304" pitchFamily="18" charset="0"/>
              </a:rPr>
              <a:t> To receive marks for this assignment, you must make sure your tutor is able to view the video presentation online. Make sure to make the video </a:t>
            </a: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public</a:t>
            </a:r>
            <a:r>
              <a:rPr lang="en-GB" sz="2000" dirty="0">
                <a:solidFill>
                  <a:schemeClr val="bg1"/>
                </a:solidFill>
                <a:effectLst/>
                <a:highlight>
                  <a:srgbClr val="FFFF00"/>
                </a:highlight>
                <a:ea typeface="Calibri" panose="020F0502020204030204" pitchFamily="34" charset="0"/>
                <a:cs typeface="Times New Roman" panose="02020603050405020304" pitchFamily="18" charset="0"/>
              </a:rPr>
              <a:t> but </a:t>
            </a: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unlisted.</a:t>
            </a:r>
            <a:endParaRPr lang="en-GB" sz="2000" dirty="0">
              <a:solidFill>
                <a:schemeClr val="bg1"/>
              </a:solidFill>
              <a:effectLst/>
              <a:ea typeface="Calibri" panose="020F0502020204030204" pitchFamily="34" charset="0"/>
              <a:cs typeface="Times New Roman" panose="02020603050405020304" pitchFamily="18" charset="0"/>
            </a:endParaRPr>
          </a:p>
          <a:p>
            <a:pPr lvl="0" algn="just">
              <a:lnSpc>
                <a:spcPct val="100000"/>
              </a:lnSpc>
              <a:spcBef>
                <a:spcPts val="0"/>
              </a:spcBef>
            </a:pPr>
            <a:endParaRPr lang="en-GB" sz="2200" dirty="0">
              <a:effectLs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8026696-C5E5-40B1-814F-EB8A216573E7}"/>
              </a:ext>
            </a:extLst>
          </p:cNvPr>
          <p:cNvSpPr/>
          <p:nvPr/>
        </p:nvSpPr>
        <p:spPr>
          <a:xfrm>
            <a:off x="830642" y="697553"/>
            <a:ext cx="12874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esentation with media outline">
            <a:extLst>
              <a:ext uri="{FF2B5EF4-FFF2-40B4-BE49-F238E27FC236}">
                <a16:creationId xmlns:a16="http://schemas.microsoft.com/office/drawing/2014/main" id="{7C920107-E951-40D0-B779-9BD2AE1C20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8998" y="375217"/>
            <a:ext cx="1449657" cy="1449657"/>
          </a:xfrm>
          <a:prstGeom prst="rect">
            <a:avLst/>
          </a:prstGeom>
        </p:spPr>
      </p:pic>
    </p:spTree>
    <p:extLst>
      <p:ext uri="{BB962C8B-B14F-4D97-AF65-F5344CB8AC3E}">
        <p14:creationId xmlns:p14="http://schemas.microsoft.com/office/powerpoint/2010/main" val="227810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935028" y="2022397"/>
            <a:ext cx="5947828" cy="1918331"/>
          </a:xfrm>
          <a:custGeom>
            <a:avLst/>
            <a:gdLst>
              <a:gd name="connsiteX0" fmla="*/ 0 w 7616171"/>
              <a:gd name="connsiteY0" fmla="*/ 0 h 2703287"/>
              <a:gd name="connsiteX1" fmla="*/ 7616171 w 7616171"/>
              <a:gd name="connsiteY1" fmla="*/ 0 h 2703287"/>
              <a:gd name="connsiteX2" fmla="*/ 7616171 w 7616171"/>
              <a:gd name="connsiteY2" fmla="*/ 2703287 h 2703287"/>
              <a:gd name="connsiteX3" fmla="*/ 0 w 7616171"/>
              <a:gd name="connsiteY3" fmla="*/ 2703287 h 2703287"/>
              <a:gd name="connsiteX4" fmla="*/ 0 w 7616171"/>
              <a:gd name="connsiteY4" fmla="*/ 0 h 270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6171" h="2703287" fill="none" extrusionOk="0">
                <a:moveTo>
                  <a:pt x="0" y="0"/>
                </a:moveTo>
                <a:cubicBezTo>
                  <a:pt x="3596702" y="-49533"/>
                  <a:pt x="6182405" y="-14809"/>
                  <a:pt x="7616171" y="0"/>
                </a:cubicBezTo>
                <a:cubicBezTo>
                  <a:pt x="7703810" y="351427"/>
                  <a:pt x="7543492" y="1427090"/>
                  <a:pt x="7616171" y="2703287"/>
                </a:cubicBezTo>
                <a:cubicBezTo>
                  <a:pt x="5695527" y="2655056"/>
                  <a:pt x="3804431" y="2787742"/>
                  <a:pt x="0" y="2703287"/>
                </a:cubicBezTo>
                <a:cubicBezTo>
                  <a:pt x="-38581" y="1996069"/>
                  <a:pt x="63341" y="1173368"/>
                  <a:pt x="0" y="0"/>
                </a:cubicBezTo>
                <a:close/>
              </a:path>
              <a:path w="7616171" h="2703287" stroke="0" extrusionOk="0">
                <a:moveTo>
                  <a:pt x="0" y="0"/>
                </a:moveTo>
                <a:cubicBezTo>
                  <a:pt x="3310909" y="118645"/>
                  <a:pt x="5139614" y="116012"/>
                  <a:pt x="7616171" y="0"/>
                </a:cubicBezTo>
                <a:cubicBezTo>
                  <a:pt x="7483289" y="619073"/>
                  <a:pt x="7701122" y="1520418"/>
                  <a:pt x="7616171" y="2703287"/>
                </a:cubicBezTo>
                <a:cubicBezTo>
                  <a:pt x="4471568" y="2837887"/>
                  <a:pt x="2614576" y="2546091"/>
                  <a:pt x="0" y="2703287"/>
                </a:cubicBezTo>
                <a:cubicBezTo>
                  <a:pt x="-20187" y="1656024"/>
                  <a:pt x="-152480" y="1067961"/>
                  <a:pt x="0" y="0"/>
                </a:cubicBezTo>
                <a:close/>
              </a:path>
            </a:pathLst>
          </a:custGeom>
        </p:spPr>
        <p:txBody>
          <a:bodyPr anchor="t">
            <a:normAutofit/>
          </a:bodyPr>
          <a:lstStyle/>
          <a:p>
            <a:r>
              <a:rPr lang="en-GB" sz="3200" b="1" dirty="0">
                <a:latin typeface="+mn-lt"/>
              </a:rPr>
              <a:t>1. L</a:t>
            </a:r>
            <a:r>
              <a:rPr lang="en-GB" sz="3200" dirty="0">
                <a:latin typeface="+mn-lt"/>
              </a:rPr>
              <a:t>ocation on Moodle.</a:t>
            </a:r>
            <a:br>
              <a:rPr lang="en-GB" sz="3200" dirty="0">
                <a:latin typeface="+mn-lt"/>
              </a:rPr>
            </a:br>
            <a:r>
              <a:rPr lang="en-GB" sz="3200" b="1" dirty="0">
                <a:latin typeface="+mn-lt"/>
              </a:rPr>
              <a:t>2. </a:t>
            </a:r>
            <a:r>
              <a:rPr lang="en-GB" sz="3200" dirty="0">
                <a:latin typeface="+mn-lt"/>
              </a:rPr>
              <a:t>Turnitin link.</a:t>
            </a:r>
            <a:br>
              <a:rPr lang="en-GB" sz="3200" dirty="0">
                <a:latin typeface="+mn-lt"/>
              </a:rPr>
            </a:br>
            <a:r>
              <a:rPr lang="en-GB" sz="3200" b="1" dirty="0">
                <a:latin typeface="+mn-lt"/>
              </a:rPr>
              <a:t>3. </a:t>
            </a:r>
            <a:r>
              <a:rPr lang="en-GB" sz="3200" dirty="0">
                <a:latin typeface="+mn-lt"/>
              </a:rPr>
              <a:t>Submission date.</a:t>
            </a:r>
            <a:br>
              <a:rPr lang="en-GB" sz="3200" dirty="0">
                <a:latin typeface="+mn-lt"/>
              </a:rPr>
            </a:br>
            <a:r>
              <a:rPr lang="en-GB" sz="3200">
                <a:latin typeface="+mn-lt"/>
              </a:rPr>
              <a:t>4. </a:t>
            </a:r>
            <a:r>
              <a:rPr lang="en-GB" sz="3200" dirty="0">
                <a:latin typeface="+mn-lt"/>
              </a:rPr>
              <a:t>Assessment criteria weighting.</a:t>
            </a:r>
          </a:p>
        </p:txBody>
      </p:sp>
      <p:sp>
        <p:nvSpPr>
          <p:cNvPr id="20"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2"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947011" y="2422740"/>
            <a:ext cx="2560931" cy="2560931"/>
          </a:xfrm>
          <a:prstGeom prst="rect">
            <a:avLst/>
          </a:prstGeom>
        </p:spPr>
      </p:pic>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4027195505"/>
              </p:ext>
            </p:extLst>
          </p:nvPr>
        </p:nvGraphicFramePr>
        <p:xfrm>
          <a:off x="3230390" y="3881844"/>
          <a:ext cx="4374679" cy="26623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B1D0E172-2D4C-476A-9A04-5F77D3D08751}"/>
              </a:ext>
            </a:extLst>
          </p:cNvPr>
          <p:cNvSpPr txBox="1"/>
          <p:nvPr/>
        </p:nvSpPr>
        <p:spPr>
          <a:xfrm>
            <a:off x="839122"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400" u="sng" dirty="0"/>
              <a:t>Assignment 2 on Moodle</a:t>
            </a:r>
            <a:endParaRPr lang="en-US" sz="4400" u="sng" kern="1200" dirty="0">
              <a:solidFill>
                <a:schemeClr val="tx1"/>
              </a:solidFill>
              <a:latin typeface="+mj-lt"/>
              <a:ea typeface="+mj-ea"/>
              <a:cs typeface="+mj-cs"/>
            </a:endParaRPr>
          </a:p>
        </p:txBody>
      </p:sp>
      <p:sp>
        <p:nvSpPr>
          <p:cNvPr id="16" name="Rectangle 15">
            <a:extLst>
              <a:ext uri="{FF2B5EF4-FFF2-40B4-BE49-F238E27FC236}">
                <a16:creationId xmlns:a16="http://schemas.microsoft.com/office/drawing/2014/main" id="{13D3B492-1292-423A-A785-E2FAFD5596C0}"/>
              </a:ext>
            </a:extLst>
          </p:cNvPr>
          <p:cNvSpPr/>
          <p:nvPr/>
        </p:nvSpPr>
        <p:spPr>
          <a:xfrm>
            <a:off x="797169" y="658960"/>
            <a:ext cx="10738339" cy="13783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AA679717-25D3-4691-91F3-F4B15DDDEA67}"/>
              </a:ext>
            </a:extLst>
          </p:cNvPr>
          <p:cNvSpPr/>
          <p:nvPr/>
        </p:nvSpPr>
        <p:spPr>
          <a:xfrm>
            <a:off x="676574" y="905628"/>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6927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742950" indent="-742950">
              <a:buFont typeface="+mj-lt"/>
              <a:buAutoNum type="arabicPeriod"/>
            </a:pPr>
            <a:r>
              <a:rPr lang="en-US" sz="3600" b="1" dirty="0"/>
              <a:t>Finish off Assignment 2 Tasks 1, 2, 3 &amp; 4.</a:t>
            </a:r>
          </a:p>
          <a:p>
            <a:pPr marL="742950" indent="-742950">
              <a:buFont typeface="+mj-lt"/>
              <a:buAutoNum type="arabicPeriod"/>
            </a:pPr>
            <a:r>
              <a:rPr lang="en-US" sz="3600" b="1" dirty="0"/>
              <a:t>Create Voice-over Video presentation. </a:t>
            </a:r>
          </a:p>
          <a:p>
            <a:pPr marL="742950" indent="-742950">
              <a:buFont typeface="+mj-lt"/>
              <a:buAutoNum type="arabicPeriod"/>
            </a:pPr>
            <a:r>
              <a:rPr lang="en-US" sz="3600" b="1" dirty="0"/>
              <a:t>Create Submission document (word) including Title page, link and screenshot of video.</a:t>
            </a:r>
          </a:p>
          <a:p>
            <a:pPr marL="742950" indent="-742950">
              <a:buFont typeface="+mj-lt"/>
              <a:buAutoNum type="arabicPeriod"/>
            </a:pPr>
            <a:r>
              <a:rPr lang="en-US" sz="3600" b="1" dirty="0"/>
              <a:t>Submit Assignment 2 document to Assignment 2 Turnitin link on Moodle.</a:t>
            </a:r>
          </a:p>
        </p:txBody>
      </p:sp>
      <p:sp>
        <p:nvSpPr>
          <p:cNvPr id="3" name="TextBox 2">
            <a:extLst>
              <a:ext uri="{FF2B5EF4-FFF2-40B4-BE49-F238E27FC236}">
                <a16:creationId xmlns:a16="http://schemas.microsoft.com/office/drawing/2014/main" id="{74C4A6F2-EF4E-4D1D-8853-9231B65E61D8}"/>
              </a:ext>
            </a:extLst>
          </p:cNvPr>
          <p:cNvSpPr txBox="1"/>
          <p:nvPr/>
        </p:nvSpPr>
        <p:spPr>
          <a:xfrm>
            <a:off x="371597" y="528240"/>
            <a:ext cx="8790548"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 </a:t>
            </a:r>
            <a:r>
              <a:rPr lang="en-US" sz="5400" b="1" u="sng" dirty="0">
                <a:solidFill>
                  <a:srgbClr val="FFFFFF"/>
                </a:solidFill>
                <a:latin typeface="+mj-lt"/>
                <a:ea typeface="+mj-ea"/>
                <a:cs typeface="+mj-cs"/>
              </a:rPr>
              <a:t>to focus on</a:t>
            </a:r>
            <a:r>
              <a:rPr lang="en-US" sz="5400" b="1" u="sng" kern="1200" dirty="0">
                <a:solidFill>
                  <a:srgbClr val="FFFFFF"/>
                </a:solidFill>
                <a:latin typeface="+mj-lt"/>
                <a:ea typeface="+mj-ea"/>
                <a:cs typeface="+mj-cs"/>
              </a:rPr>
              <a:t>:</a:t>
            </a:r>
            <a:endParaRPr lang="en-GB" sz="5400" u="sng" dirty="0"/>
          </a:p>
        </p:txBody>
      </p:sp>
      <p:sp>
        <p:nvSpPr>
          <p:cNvPr id="5" name="TextBox 4">
            <a:extLst>
              <a:ext uri="{FF2B5EF4-FFF2-40B4-BE49-F238E27FC236}">
                <a16:creationId xmlns:a16="http://schemas.microsoft.com/office/drawing/2014/main" id="{28E61598-59ED-42C4-97BB-C00CC800B40D}"/>
              </a:ext>
            </a:extLst>
          </p:cNvPr>
          <p:cNvSpPr txBox="1"/>
          <p:nvPr/>
        </p:nvSpPr>
        <p:spPr>
          <a:xfrm>
            <a:off x="1411426" y="5323707"/>
            <a:ext cx="5438989" cy="707886"/>
          </a:xfrm>
          <a:prstGeom prst="rect">
            <a:avLst/>
          </a:prstGeom>
          <a:noFill/>
        </p:spPr>
        <p:txBody>
          <a:bodyPr wrap="none" rtlCol="0">
            <a:spAutoFit/>
          </a:bodyPr>
          <a:lstStyle/>
          <a:p>
            <a:r>
              <a:rPr lang="en-US" sz="4000" dirty="0">
                <a:solidFill>
                  <a:srgbClr val="FF0000"/>
                </a:solidFill>
                <a:highlight>
                  <a:srgbClr val="FFFF00"/>
                </a:highlight>
              </a:rPr>
              <a:t>Schedule in your diary /\.</a:t>
            </a:r>
          </a:p>
        </p:txBody>
      </p:sp>
      <p:sp>
        <p:nvSpPr>
          <p:cNvPr id="6" name="Arc 5">
            <a:extLst>
              <a:ext uri="{FF2B5EF4-FFF2-40B4-BE49-F238E27FC236}">
                <a16:creationId xmlns:a16="http://schemas.microsoft.com/office/drawing/2014/main" id="{EDA61935-D5F4-417E-B0EC-BA9B70A7C262}"/>
              </a:ext>
            </a:extLst>
          </p:cNvPr>
          <p:cNvSpPr/>
          <p:nvPr/>
        </p:nvSpPr>
        <p:spPr>
          <a:xfrm rot="7172774">
            <a:off x="8025501" y="3057644"/>
            <a:ext cx="4279135" cy="325539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36963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343E5318-98B2-4608-AFF4-D8B47B109A96}"/>
              </a:ext>
            </a:extLst>
          </p:cNvPr>
          <p:cNvSpPr/>
          <p:nvPr/>
        </p:nvSpPr>
        <p:spPr>
          <a:xfrm>
            <a:off x="1451811" y="3429000"/>
            <a:ext cx="9609221" cy="342900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340A4A83-67D1-414C-A41C-C80CD9EE3FC1}"/>
              </a:ext>
            </a:extLst>
          </p:cNvPr>
          <p:cNvSpPr txBox="1"/>
          <p:nvPr/>
        </p:nvSpPr>
        <p:spPr>
          <a:xfrm>
            <a:off x="228600" y="1739590"/>
            <a:ext cx="2854325" cy="98735"/>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a:solidFill>
                  <a:srgbClr val="FFFFFF"/>
                </a:solidFill>
                <a:hlinkClick r:id="rId2" tooltip="https://stevenschwenke.de/definitionOfDone">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3" tooltip="https://creativecommons.org/licenses/by/3.0/">
                  <a:extLst>
                    <a:ext uri="{A12FA001-AC4F-418D-AE19-62706E023703}">
                      <ahyp:hlinkClr xmlns:ahyp="http://schemas.microsoft.com/office/drawing/2018/hyperlinkcolor" val="tx"/>
                    </a:ext>
                  </a:extLst>
                </a:hlinkClick>
              </a:rPr>
              <a:t>CC BY</a:t>
            </a:r>
            <a:endParaRPr lang="en-GB" sz="400">
              <a:solidFill>
                <a:srgbClr val="FFFFFF"/>
              </a:solidFill>
            </a:endParaRPr>
          </a:p>
        </p:txBody>
      </p:sp>
      <p:pic>
        <p:nvPicPr>
          <p:cNvPr id="18" name="Picture 17">
            <a:extLst>
              <a:ext uri="{FF2B5EF4-FFF2-40B4-BE49-F238E27FC236}">
                <a16:creationId xmlns:a16="http://schemas.microsoft.com/office/drawing/2014/main" id="{46D8904E-5185-424D-8916-77B9777E215C}"/>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t="3025" r="2" b="12434"/>
          <a:stretch/>
        </p:blipFill>
        <p:spPr>
          <a:xfrm>
            <a:off x="225552" y="2025242"/>
            <a:ext cx="2854325" cy="1570038"/>
          </a:xfrm>
          <a:prstGeom prst="rect">
            <a:avLst/>
          </a:prstGeom>
        </p:spPr>
      </p:pic>
      <p:sp>
        <p:nvSpPr>
          <p:cNvPr id="6" name="TextBox 5">
            <a:extLst>
              <a:ext uri="{FF2B5EF4-FFF2-40B4-BE49-F238E27FC236}">
                <a16:creationId xmlns:a16="http://schemas.microsoft.com/office/drawing/2014/main" id="{9CCADE15-2A88-49EB-ABDE-05979FC5F4D5}"/>
              </a:ext>
            </a:extLst>
          </p:cNvPr>
          <p:cNvSpPr txBox="1"/>
          <p:nvPr/>
        </p:nvSpPr>
        <p:spPr>
          <a:xfrm>
            <a:off x="225552" y="3390591"/>
            <a:ext cx="2854325" cy="179697"/>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400" dirty="0">
              <a:solidFill>
                <a:srgbClr val="FFFFFF"/>
              </a:solidFill>
            </a:endParaRPr>
          </a:p>
        </p:txBody>
      </p:sp>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6558" r="2" b="20665"/>
          <a:stretch/>
        </p:blipFill>
        <p:spPr>
          <a:xfrm>
            <a:off x="228600" y="3570288"/>
            <a:ext cx="2854325" cy="1570038"/>
          </a:xfrm>
          <a:prstGeom prst="rect">
            <a:avLst/>
          </a:prstGeom>
        </p:spPr>
      </p:pic>
      <p:sp>
        <p:nvSpPr>
          <p:cNvPr id="11" name="TextBox 10">
            <a:extLst>
              <a:ext uri="{FF2B5EF4-FFF2-40B4-BE49-F238E27FC236}">
                <a16:creationId xmlns:a16="http://schemas.microsoft.com/office/drawing/2014/main" id="{B00BA811-3A61-4C31-908F-1855CEDE2ED1}"/>
              </a:ext>
            </a:extLst>
          </p:cNvPr>
          <p:cNvSpPr txBox="1"/>
          <p:nvPr/>
        </p:nvSpPr>
        <p:spPr>
          <a:xfrm>
            <a:off x="228600" y="5017302"/>
            <a:ext cx="2854325" cy="121436"/>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9" tooltip="https://www.companyfolders.com/blog/best-employee-benefits-job-perk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3"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pic>
        <p:nvPicPr>
          <p:cNvPr id="10" name="Picture 9" descr="A picture containing text, palm, plant, tree&#10;&#10;Description automatically generated">
            <a:extLst>
              <a:ext uri="{FF2B5EF4-FFF2-40B4-BE49-F238E27FC236}">
                <a16:creationId xmlns:a16="http://schemas.microsoft.com/office/drawing/2014/main" id="{B80A73AB-05B2-41B0-8088-9DA311276E37}"/>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618" r="-3" b="-3"/>
          <a:stretch/>
        </p:blipFill>
        <p:spPr>
          <a:xfrm>
            <a:off x="3163888" y="269875"/>
            <a:ext cx="8723313" cy="4868863"/>
          </a:xfrm>
          <a:prstGeom prst="rect">
            <a:avLst/>
          </a:prstGeom>
        </p:spPr>
      </p:pic>
      <p:sp>
        <p:nvSpPr>
          <p:cNvPr id="9" name="TextBox 8">
            <a:extLst>
              <a:ext uri="{FF2B5EF4-FFF2-40B4-BE49-F238E27FC236}">
                <a16:creationId xmlns:a16="http://schemas.microsoft.com/office/drawing/2014/main" id="{AF6883C0-3391-47A4-B5BD-F0844BAE4211}"/>
              </a:ext>
            </a:extLst>
          </p:cNvPr>
          <p:cNvSpPr txBox="1"/>
          <p:nvPr/>
        </p:nvSpPr>
        <p:spPr>
          <a:xfrm>
            <a:off x="3163888" y="5017302"/>
            <a:ext cx="8723313" cy="121436"/>
          </a:xfrm>
          <a:prstGeom prst="rect">
            <a:avLst/>
          </a:prstGeom>
          <a:solidFill>
            <a:srgbClr val="000000">
              <a:alpha val="50000"/>
            </a:srgbClr>
          </a:solidFill>
          <a:ln>
            <a:noFill/>
          </a:ln>
        </p:spPr>
        <p:txBody>
          <a:bodyPr wrap="square" rtlCol="0" anchor="ctr">
            <a:noAutofit/>
          </a:bodyPr>
          <a:lstStyle/>
          <a:p>
            <a:pPr algn="ctr">
              <a:spcAft>
                <a:spcPts val="600"/>
              </a:spcAft>
            </a:pPr>
            <a:r>
              <a:rPr lang="en-GB" sz="400" dirty="0">
                <a:solidFill>
                  <a:srgbClr val="FFFFFF"/>
                </a:solidFill>
                <a:hlinkClick r:id="rId8" tooltip="https://en.wikipedia.org/wiki/Transponder_timing">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
        <p:nvSpPr>
          <p:cNvPr id="2" name="TextBox 1">
            <a:extLst>
              <a:ext uri="{FF2B5EF4-FFF2-40B4-BE49-F238E27FC236}">
                <a16:creationId xmlns:a16="http://schemas.microsoft.com/office/drawing/2014/main" id="{E4D5F77B-55BF-493F-BFA5-9918429A4749}"/>
              </a:ext>
            </a:extLst>
          </p:cNvPr>
          <p:cNvSpPr txBox="1"/>
          <p:nvPr/>
        </p:nvSpPr>
        <p:spPr>
          <a:xfrm>
            <a:off x="2191704" y="5218763"/>
            <a:ext cx="8259728" cy="1384995"/>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Nearly there. Keep up the good work. </a:t>
            </a:r>
          </a:p>
          <a:p>
            <a:pPr algn="ctr"/>
            <a:r>
              <a:rPr lang="en-GB" sz="2800" b="1" dirty="0">
                <a:effectLst>
                  <a:outerShdw blurRad="38100" dist="38100" dir="2700000" algn="tl">
                    <a:srgbClr val="000000">
                      <a:alpha val="43137"/>
                    </a:srgbClr>
                  </a:outerShdw>
                </a:effectLst>
              </a:rPr>
              <a:t>One last effort to finish and Successfully </a:t>
            </a:r>
            <a:br>
              <a:rPr lang="en-GB" sz="2800" b="1" dirty="0">
                <a:effectLst>
                  <a:outerShdw blurRad="38100" dist="38100" dir="2700000" algn="tl">
                    <a:srgbClr val="000000">
                      <a:alpha val="43137"/>
                    </a:srgbClr>
                  </a:outerShdw>
                </a:effectLst>
              </a:rPr>
            </a:br>
            <a:r>
              <a:rPr lang="en-GB" sz="2800" b="1" dirty="0">
                <a:effectLst>
                  <a:outerShdw blurRad="38100" dist="38100" dir="2700000" algn="tl">
                    <a:srgbClr val="000000">
                      <a:alpha val="43137"/>
                    </a:srgbClr>
                  </a:outerShdw>
                </a:effectLst>
              </a:rPr>
              <a:t>complete the module.</a:t>
            </a:r>
          </a:p>
        </p:txBody>
      </p:sp>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076" r="2" b="15840"/>
          <a:stretch/>
        </p:blipFill>
        <p:spPr>
          <a:xfrm>
            <a:off x="228600" y="269874"/>
            <a:ext cx="3708042" cy="2039630"/>
          </a:xfrm>
          <a:prstGeom prst="rect">
            <a:avLst/>
          </a:prstGeom>
          <a:noFill/>
          <a:ln w="25400">
            <a:solidFill>
              <a:srgbClr val="FFFF00"/>
            </a:solidFill>
          </a:ln>
        </p:spPr>
      </p:pic>
    </p:spTree>
    <p:extLst>
      <p:ext uri="{BB962C8B-B14F-4D97-AF65-F5344CB8AC3E}">
        <p14:creationId xmlns:p14="http://schemas.microsoft.com/office/powerpoint/2010/main" val="911140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407398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571500" indent="-571500">
              <a:buFont typeface="Arial" panose="020B0604020202020204" pitchFamily="34" charset="0"/>
              <a:buChar char="•"/>
            </a:pPr>
            <a:r>
              <a:rPr lang="en-GB" sz="2800" dirty="0"/>
              <a:t>This is the last Tutorial support session.</a:t>
            </a:r>
          </a:p>
          <a:p>
            <a:pPr marL="571500" indent="-571500">
              <a:buFont typeface="Arial" panose="020B0604020202020204" pitchFamily="34" charset="0"/>
              <a:buChar char="•"/>
            </a:pPr>
            <a:r>
              <a:rPr lang="en-GB" sz="2800" dirty="0"/>
              <a:t>There will be no more Teams tutorials from this week.</a:t>
            </a:r>
          </a:p>
          <a:p>
            <a:pPr marL="571500" indent="-571500">
              <a:buFont typeface="Arial" panose="020B0604020202020204" pitchFamily="34" charset="0"/>
              <a:buChar char="•"/>
            </a:pPr>
            <a:r>
              <a:rPr lang="en-GB" sz="2800" dirty="0"/>
              <a:t>Good luck completing Assignment 2.</a:t>
            </a:r>
          </a:p>
          <a:p>
            <a:pPr marL="571500" indent="-571500">
              <a:buFont typeface="Arial" panose="020B0604020202020204" pitchFamily="34" charset="0"/>
              <a:buChar char="•"/>
            </a:pPr>
            <a:r>
              <a:rPr lang="en-GB" sz="2800" dirty="0"/>
              <a:t>We hope you have enjoyed the module. </a:t>
            </a:r>
          </a:p>
          <a:p>
            <a:pPr marL="571500" indent="-571500">
              <a:buFont typeface="Arial" panose="020B0604020202020204" pitchFamily="34" charset="0"/>
              <a:buChar char="•"/>
            </a:pPr>
            <a:r>
              <a:rPr lang="en-GB" sz="2800" dirty="0"/>
              <a:t>The module enables you to use skills learned from other modules and gives you the opportunity to develop new Computing skills and create an Innovative project in an area that is important and of value to you and/or your Organisation / Community.</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7061485" cy="923330"/>
          </a:xfrm>
          <a:prstGeom prst="rect">
            <a:avLst/>
          </a:prstGeom>
          <a:noFill/>
        </p:spPr>
        <p:txBody>
          <a:bodyPr wrap="none" rtlCol="0">
            <a:spAutoFit/>
          </a:bodyPr>
          <a:lstStyle/>
          <a:p>
            <a:r>
              <a:rPr lang="en-US" sz="5400" b="1" u="sng" dirty="0">
                <a:solidFill>
                  <a:srgbClr val="FFFFFF"/>
                </a:solidFill>
                <a:latin typeface="+mj-lt"/>
                <a:ea typeface="+mj-ea"/>
                <a:cs typeface="+mj-cs"/>
              </a:rPr>
              <a:t>Weekly support tutorials</a:t>
            </a:r>
            <a:r>
              <a:rPr lang="en-US" sz="5400" b="1" u="sng" kern="1200" dirty="0">
                <a:solidFill>
                  <a:srgbClr val="FFFFFF"/>
                </a:solidFill>
                <a:latin typeface="+mj-lt"/>
                <a:ea typeface="+mj-ea"/>
                <a:cs typeface="+mj-cs"/>
              </a:rPr>
              <a:t>:</a:t>
            </a:r>
            <a:endParaRPr lang="en-GB" sz="5400" u="sng" dirty="0"/>
          </a:p>
        </p:txBody>
      </p:sp>
      <p:sp>
        <p:nvSpPr>
          <p:cNvPr id="7" name="Arc 6">
            <a:extLst>
              <a:ext uri="{FF2B5EF4-FFF2-40B4-BE49-F238E27FC236}">
                <a16:creationId xmlns:a16="http://schemas.microsoft.com/office/drawing/2014/main" id="{F8930F8D-FCC4-4269-91F5-4C6CEE07E29E}"/>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13028E96-0384-47EE-8A45-681ACD1AE2D9}"/>
              </a:ext>
            </a:extLst>
          </p:cNvPr>
          <p:cNvSpPr/>
          <p:nvPr/>
        </p:nvSpPr>
        <p:spPr>
          <a:xfrm>
            <a:off x="374648" y="466658"/>
            <a:ext cx="183876" cy="106477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1132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p>
        </p:txBody>
      </p:sp>
    </p:spTree>
    <p:extLst>
      <p:ext uri="{BB962C8B-B14F-4D97-AF65-F5344CB8AC3E}">
        <p14:creationId xmlns:p14="http://schemas.microsoft.com/office/powerpoint/2010/main" val="390485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987213"/>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441665" y="1206058"/>
            <a:ext cx="4844965" cy="484496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248587" y="2412670"/>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try and make W</a:t>
            </a:r>
            <a:r>
              <a:rPr lang="en-US" sz="2800" b="1" dirty="0"/>
              <a:t>eekly progress. </a:t>
            </a:r>
          </a:p>
          <a:p>
            <a:pPr marL="457200" indent="-457200">
              <a:buFont typeface="Arial" panose="020B0604020202020204" pitchFamily="34" charset="0"/>
              <a:buChar char="•"/>
            </a:pPr>
            <a:r>
              <a:rPr lang="en-US" sz="2800" dirty="0"/>
              <a:t>You will not be able to leave it until the last minute.</a:t>
            </a:r>
          </a:p>
        </p:txBody>
      </p:sp>
    </p:spTree>
    <p:extLst>
      <p:ext uri="{BB962C8B-B14F-4D97-AF65-F5344CB8AC3E}">
        <p14:creationId xmlns:p14="http://schemas.microsoft.com/office/powerpoint/2010/main" val="31697484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TotalTime>
  <Words>1610</Words>
  <Application>Microsoft Office PowerPoint</Application>
  <PresentationFormat>Widescreen</PresentationFormat>
  <Paragraphs>138</Paragraphs>
  <Slides>24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-apple-system</vt:lpstr>
      <vt:lpstr>Arial</vt:lpstr>
      <vt:lpstr>Calibri</vt:lpstr>
      <vt:lpstr>Calibri Light</vt:lpstr>
      <vt:lpstr>Courier New</vt:lpstr>
      <vt:lpstr>Symbol</vt:lpstr>
      <vt:lpstr>Office Theme</vt:lpstr>
      <vt:lpstr>PowerPoint Presentation</vt:lpstr>
      <vt:lpstr>Introduction</vt:lpstr>
      <vt:lpstr>PowerPoint Presentation</vt:lpstr>
      <vt:lpstr>Pin: Indicative structure: </vt:lpstr>
      <vt:lpstr>PowerPoint Presentation</vt:lpstr>
      <vt:lpstr>PowerPoint Presentation</vt:lpstr>
      <vt:lpstr>PowerPoint Presentation</vt:lpstr>
      <vt:lpstr>PowerPoint Presentation</vt:lpstr>
      <vt:lpstr>Support forums.</vt:lpstr>
      <vt:lpstr>PowerPoint Presentation</vt:lpstr>
      <vt:lpstr>PowerPoint Presentation</vt:lpstr>
      <vt:lpstr>PowerPoint Presentation</vt:lpstr>
      <vt:lpstr>PowerPoint Presentation</vt:lpstr>
      <vt:lpstr>PowerPoint Presentation</vt:lpstr>
      <vt:lpstr>1. Location on Moodle. 2. Turnitin link. 3. Submission date. 4. Assessment criteria weighting.</vt:lpstr>
      <vt:lpstr>PowerPoint Presentation</vt:lpstr>
      <vt:lpstr>PowerPoint Presentation</vt:lpstr>
      <vt:lpstr>PowerPoint Presentation</vt:lpstr>
      <vt:lpstr>Register.</vt:lpstr>
      <vt:lpstr> Questions.</vt:lpstr>
      <vt:lpstr>Student Social &amp; Peer Support (Chat &amp; Support each other)</vt:lpstr>
      <vt:lpstr>The End.</vt:lpstr>
      <vt:lpstr>Archive slides.</vt:lpstr>
      <vt:lpstr>The Key to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cp:revision>
  <dcterms:created xsi:type="dcterms:W3CDTF">2021-07-07T11:24:14Z</dcterms:created>
  <dcterms:modified xsi:type="dcterms:W3CDTF">2021-07-13T10:54:14Z</dcterms:modified>
</cp:coreProperties>
</file>