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700"/>
  </p:normalViewPr>
  <p:slideViewPr>
    <p:cSldViewPr snapToGrid="0" snapToObjects="1">
      <p:cViewPr>
        <p:scale>
          <a:sx n="109" d="100"/>
          <a:sy n="109" d="100"/>
        </p:scale>
        <p:origin x="68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1/24/20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1/24/20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1C108-061D-BD40-96D9-C7E3B0CDFFDC}"/>
              </a:ext>
            </a:extLst>
          </p:cNvPr>
          <p:cNvSpPr>
            <a:spLocks noGrp="1"/>
          </p:cNvSpPr>
          <p:nvPr>
            <p:ph type="ctrTitle"/>
          </p:nvPr>
        </p:nvSpPr>
        <p:spPr/>
        <p:txBody>
          <a:bodyPr/>
          <a:lstStyle/>
          <a:p>
            <a:r>
              <a:rPr lang="en-US" dirty="0"/>
              <a:t>Brexit Issues</a:t>
            </a:r>
          </a:p>
        </p:txBody>
      </p:sp>
      <p:sp>
        <p:nvSpPr>
          <p:cNvPr id="3" name="Subtitle 2">
            <a:extLst>
              <a:ext uri="{FF2B5EF4-FFF2-40B4-BE49-F238E27FC236}">
                <a16:creationId xmlns:a16="http://schemas.microsoft.com/office/drawing/2014/main" id="{A50F5B29-57AB-014F-833E-DAF43D1A531B}"/>
              </a:ext>
            </a:extLst>
          </p:cNvPr>
          <p:cNvSpPr>
            <a:spLocks noGrp="1"/>
          </p:cNvSpPr>
          <p:nvPr>
            <p:ph type="subTitle" idx="1"/>
          </p:nvPr>
        </p:nvSpPr>
        <p:spPr/>
        <p:txBody>
          <a:bodyPr/>
          <a:lstStyle/>
          <a:p>
            <a:r>
              <a:rPr lang="en-US" dirty="0"/>
              <a:t>Louise Holmes</a:t>
            </a:r>
          </a:p>
        </p:txBody>
      </p:sp>
    </p:spTree>
    <p:extLst>
      <p:ext uri="{BB962C8B-B14F-4D97-AF65-F5344CB8AC3E}">
        <p14:creationId xmlns:p14="http://schemas.microsoft.com/office/powerpoint/2010/main" val="3172771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7964-932C-544C-A190-CC78196EC4E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04120CD-43CF-1948-B250-C7DEDA39EC54}"/>
              </a:ext>
            </a:extLst>
          </p:cNvPr>
          <p:cNvSpPr>
            <a:spLocks noGrp="1"/>
          </p:cNvSpPr>
          <p:nvPr>
            <p:ph idx="1"/>
          </p:nvPr>
        </p:nvSpPr>
        <p:spPr/>
        <p:txBody>
          <a:bodyPr>
            <a:normAutofit lnSpcReduction="10000"/>
          </a:bodyPr>
          <a:lstStyle/>
          <a:p>
            <a:pPr marL="0" indent="0">
              <a:buNone/>
            </a:pPr>
            <a:r>
              <a:rPr lang="en-US" dirty="0"/>
              <a:t>Article 50 TEU says:-</a:t>
            </a:r>
          </a:p>
          <a:p>
            <a:r>
              <a:rPr lang="en-US" dirty="0"/>
              <a:t>Any Member State can withdraw in accordance with its own constitutional requirements;</a:t>
            </a:r>
          </a:p>
          <a:p>
            <a:r>
              <a:rPr lang="en-US" dirty="0"/>
              <a:t>The Member State has to inform the European Council (the other Member States) of its intention to withdraw;</a:t>
            </a:r>
          </a:p>
          <a:p>
            <a:r>
              <a:rPr lang="en-US" dirty="0"/>
              <a:t>European Council then negotiate and conclude an agreement about the arrangements for withdrawal;</a:t>
            </a:r>
          </a:p>
          <a:p>
            <a:r>
              <a:rPr lang="en-US" dirty="0"/>
              <a:t>This agreement with the EU just needs to take into account the ”framework for its future relationship” with the Member States;</a:t>
            </a:r>
          </a:p>
        </p:txBody>
      </p:sp>
    </p:spTree>
    <p:extLst>
      <p:ext uri="{BB962C8B-B14F-4D97-AF65-F5344CB8AC3E}">
        <p14:creationId xmlns:p14="http://schemas.microsoft.com/office/powerpoint/2010/main" val="2999789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EB4B1-6386-BC4C-AD86-6D8D8D662FA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B989B99-8285-224A-91D1-70A5482AB3AB}"/>
              </a:ext>
            </a:extLst>
          </p:cNvPr>
          <p:cNvSpPr>
            <a:spLocks noGrp="1"/>
          </p:cNvSpPr>
          <p:nvPr>
            <p:ph idx="1"/>
          </p:nvPr>
        </p:nvSpPr>
        <p:spPr/>
        <p:txBody>
          <a:bodyPr/>
          <a:lstStyle/>
          <a:p>
            <a:pPr marL="0" indent="0">
              <a:buNone/>
            </a:pPr>
            <a:endParaRPr lang="en-US" dirty="0"/>
          </a:p>
        </p:txBody>
      </p:sp>
      <p:sp>
        <p:nvSpPr>
          <p:cNvPr id="4" name="Rectangle 3">
            <a:extLst>
              <a:ext uri="{FF2B5EF4-FFF2-40B4-BE49-F238E27FC236}">
                <a16:creationId xmlns:a16="http://schemas.microsoft.com/office/drawing/2014/main" id="{C4C798E3-F801-644E-9366-BCF0290E9464}"/>
              </a:ext>
            </a:extLst>
          </p:cNvPr>
          <p:cNvSpPr/>
          <p:nvPr/>
        </p:nvSpPr>
        <p:spPr>
          <a:xfrm>
            <a:off x="2039815" y="2274838"/>
            <a:ext cx="7104185" cy="2031325"/>
          </a:xfrm>
          <a:prstGeom prst="rect">
            <a:avLst/>
          </a:prstGeom>
        </p:spPr>
        <p:txBody>
          <a:bodyPr wrap="square">
            <a:spAutoFit/>
          </a:bodyPr>
          <a:lstStyle/>
          <a:p>
            <a:pPr marL="285750" indent="-285750">
              <a:buFont typeface="Arial" panose="020B0604020202020204" pitchFamily="34" charset="0"/>
              <a:buChar char="•"/>
            </a:pPr>
            <a:r>
              <a:rPr lang="en-US" dirty="0"/>
              <a:t>The withdrawal agreement by the EU Member States will be achieved using the qualified majority voting system from Art 238(3) TFEU;</a:t>
            </a:r>
          </a:p>
          <a:p>
            <a:pPr marL="285750" indent="-285750">
              <a:buFont typeface="Arial" panose="020B0604020202020204" pitchFamily="34" charset="0"/>
              <a:buChar char="•"/>
            </a:pPr>
            <a:r>
              <a:rPr lang="en-US" dirty="0"/>
              <a:t>Membership ends (and the Treaties will no longer apply) when the agreement is complete or failing that, 2 years after notification of withdrawal.  This 2 year period can be increased if all Member States agree;</a:t>
            </a:r>
          </a:p>
          <a:p>
            <a:pPr marL="285750" indent="-285750">
              <a:buFont typeface="Arial" panose="020B0604020202020204" pitchFamily="34" charset="0"/>
              <a:buChar char="•"/>
            </a:pPr>
            <a:r>
              <a:rPr lang="en-US" dirty="0"/>
              <a:t>Once out, a country can reapply under Art 49 TFEU</a:t>
            </a:r>
          </a:p>
        </p:txBody>
      </p:sp>
    </p:spTree>
    <p:extLst>
      <p:ext uri="{BB962C8B-B14F-4D97-AF65-F5344CB8AC3E}">
        <p14:creationId xmlns:p14="http://schemas.microsoft.com/office/powerpoint/2010/main" val="1991936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F4FB-2623-5140-B9B9-6FB8B28A8CC3}"/>
              </a:ext>
            </a:extLst>
          </p:cNvPr>
          <p:cNvSpPr>
            <a:spLocks noGrp="1"/>
          </p:cNvSpPr>
          <p:nvPr>
            <p:ph type="title"/>
          </p:nvPr>
        </p:nvSpPr>
        <p:spPr/>
        <p:txBody>
          <a:bodyPr/>
          <a:lstStyle/>
          <a:p>
            <a:r>
              <a:rPr lang="en-US" dirty="0"/>
              <a:t>The treaty on stability, coordination and governance</a:t>
            </a:r>
          </a:p>
        </p:txBody>
      </p:sp>
      <p:sp>
        <p:nvSpPr>
          <p:cNvPr id="3" name="Content Placeholder 2">
            <a:extLst>
              <a:ext uri="{FF2B5EF4-FFF2-40B4-BE49-F238E27FC236}">
                <a16:creationId xmlns:a16="http://schemas.microsoft.com/office/drawing/2014/main" id="{A4008264-3F65-C54F-91CC-7DFC897F0473}"/>
              </a:ext>
            </a:extLst>
          </p:cNvPr>
          <p:cNvSpPr>
            <a:spLocks noGrp="1"/>
          </p:cNvSpPr>
          <p:nvPr>
            <p:ph idx="1"/>
          </p:nvPr>
        </p:nvSpPr>
        <p:spPr/>
        <p:txBody>
          <a:bodyPr/>
          <a:lstStyle/>
          <a:p>
            <a:pPr marL="0" indent="0">
              <a:buNone/>
            </a:pPr>
            <a:r>
              <a:rPr lang="en-US" dirty="0"/>
              <a:t>The most recent EU related reform is the FISCAL COMPACT – imposes obligations on Member States to be more sensible financially and to balance their budgets to avoid being in debt.  Its official title is Treaty on Stability, Coordination and Governance.</a:t>
            </a:r>
          </a:p>
          <a:p>
            <a:pPr marL="0" indent="0">
              <a:buNone/>
            </a:pPr>
            <a:r>
              <a:rPr lang="en-US" dirty="0"/>
              <a:t>It came into force on 1</a:t>
            </a:r>
            <a:r>
              <a:rPr lang="en-US" baseline="30000" dirty="0"/>
              <a:t>st</a:t>
            </a:r>
            <a:r>
              <a:rPr lang="en-US" dirty="0"/>
              <a:t> January 2013, although the UK refused to sign.</a:t>
            </a:r>
          </a:p>
        </p:txBody>
      </p:sp>
    </p:spTree>
    <p:extLst>
      <p:ext uri="{BB962C8B-B14F-4D97-AF65-F5344CB8AC3E}">
        <p14:creationId xmlns:p14="http://schemas.microsoft.com/office/powerpoint/2010/main" val="1709920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A3A41-57BE-7449-9FC1-C0AEAF4ADD3A}"/>
              </a:ext>
            </a:extLst>
          </p:cNvPr>
          <p:cNvSpPr>
            <a:spLocks noGrp="1"/>
          </p:cNvSpPr>
          <p:nvPr>
            <p:ph type="title"/>
          </p:nvPr>
        </p:nvSpPr>
        <p:spPr/>
        <p:txBody>
          <a:bodyPr/>
          <a:lstStyle/>
          <a:p>
            <a:r>
              <a:rPr lang="en-US" dirty="0"/>
              <a:t>How does EU MARKET INTEGRATION CREATE WEALTH AND STABILITY?</a:t>
            </a:r>
          </a:p>
        </p:txBody>
      </p:sp>
      <p:sp>
        <p:nvSpPr>
          <p:cNvPr id="3" name="Content Placeholder 2">
            <a:extLst>
              <a:ext uri="{FF2B5EF4-FFF2-40B4-BE49-F238E27FC236}">
                <a16:creationId xmlns:a16="http://schemas.microsoft.com/office/drawing/2014/main" id="{8159DF03-FA0B-6241-820B-C28AB7063461}"/>
              </a:ext>
            </a:extLst>
          </p:cNvPr>
          <p:cNvSpPr>
            <a:spLocks noGrp="1"/>
          </p:cNvSpPr>
          <p:nvPr>
            <p:ph idx="1"/>
          </p:nvPr>
        </p:nvSpPr>
        <p:spPr/>
        <p:txBody>
          <a:bodyPr>
            <a:normAutofit fontScale="92500"/>
          </a:bodyPr>
          <a:lstStyle/>
          <a:p>
            <a:r>
              <a:rPr lang="en-US" dirty="0"/>
              <a:t>The Economic Objective</a:t>
            </a:r>
          </a:p>
          <a:p>
            <a:pPr marL="0" indent="0">
              <a:buNone/>
            </a:pPr>
            <a:r>
              <a:rPr lang="en-US" dirty="0"/>
              <a:t>You need efficient businesses and high employment.</a:t>
            </a:r>
          </a:p>
          <a:p>
            <a:r>
              <a:rPr lang="en-US" dirty="0"/>
              <a:t>Trade models</a:t>
            </a:r>
          </a:p>
          <a:p>
            <a:pPr marL="0" indent="0">
              <a:buNone/>
            </a:pPr>
            <a:r>
              <a:rPr lang="en-US" dirty="0"/>
              <a:t>To understand the model that the EU represents its helpful to know the main trade models:</a:t>
            </a:r>
          </a:p>
          <a:p>
            <a:pPr marL="0" indent="0">
              <a:buNone/>
            </a:pPr>
            <a:r>
              <a:rPr lang="en-US" dirty="0"/>
              <a:t>Free Trade Area; Customs Union, Common Market, Full Economic Integration</a:t>
            </a:r>
          </a:p>
          <a:p>
            <a:pPr marL="0" indent="0">
              <a:buNone/>
            </a:pPr>
            <a:endParaRPr lang="en-US" dirty="0"/>
          </a:p>
          <a:p>
            <a:pPr marL="0" indent="0">
              <a:buNone/>
            </a:pPr>
            <a:r>
              <a:rPr lang="en-US" dirty="0"/>
              <a:t>                                            </a:t>
            </a:r>
            <a:r>
              <a:rPr lang="en-US" i="1" dirty="0"/>
              <a:t>Increasing integration</a:t>
            </a:r>
          </a:p>
        </p:txBody>
      </p:sp>
      <p:sp>
        <p:nvSpPr>
          <p:cNvPr id="4" name="Right Arrow 3">
            <a:extLst>
              <a:ext uri="{FF2B5EF4-FFF2-40B4-BE49-F238E27FC236}">
                <a16:creationId xmlns:a16="http://schemas.microsoft.com/office/drawing/2014/main" id="{653BFD71-2704-5C4B-BEC9-D569564C3A06}"/>
              </a:ext>
            </a:extLst>
          </p:cNvPr>
          <p:cNvSpPr/>
          <p:nvPr/>
        </p:nvSpPr>
        <p:spPr>
          <a:xfrm>
            <a:off x="1746738" y="4854527"/>
            <a:ext cx="7620000" cy="18639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1238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CC6-370E-BC42-8BBD-B3D9C0A7CC77}"/>
              </a:ext>
            </a:extLst>
          </p:cNvPr>
          <p:cNvSpPr>
            <a:spLocks noGrp="1"/>
          </p:cNvSpPr>
          <p:nvPr>
            <p:ph type="title"/>
          </p:nvPr>
        </p:nvSpPr>
        <p:spPr/>
        <p:txBody>
          <a:bodyPr/>
          <a:lstStyle/>
          <a:p>
            <a:r>
              <a:rPr lang="en-US" dirty="0"/>
              <a:t>1. Free trade Area</a:t>
            </a:r>
          </a:p>
        </p:txBody>
      </p:sp>
      <p:sp>
        <p:nvSpPr>
          <p:cNvPr id="3" name="Content Placeholder 2">
            <a:extLst>
              <a:ext uri="{FF2B5EF4-FFF2-40B4-BE49-F238E27FC236}">
                <a16:creationId xmlns:a16="http://schemas.microsoft.com/office/drawing/2014/main" id="{5D623339-18BE-CB49-A2BC-2364F136C97D}"/>
              </a:ext>
            </a:extLst>
          </p:cNvPr>
          <p:cNvSpPr>
            <a:spLocks noGrp="1"/>
          </p:cNvSpPr>
          <p:nvPr>
            <p:ph idx="1"/>
          </p:nvPr>
        </p:nvSpPr>
        <p:spPr/>
        <p:txBody>
          <a:bodyPr>
            <a:normAutofit fontScale="92500" lnSpcReduction="10000"/>
          </a:bodyPr>
          <a:lstStyle/>
          <a:p>
            <a:pPr marL="0" indent="0">
              <a:buNone/>
            </a:pPr>
            <a:r>
              <a:rPr lang="en-US" dirty="0"/>
              <a:t>The lowest level of integration.</a:t>
            </a:r>
          </a:p>
          <a:p>
            <a:pPr marL="0" indent="0">
              <a:buNone/>
            </a:pPr>
            <a:r>
              <a:rPr lang="en-US" dirty="0"/>
              <a:t>A basic model where countries enter an agreement to have free trade.</a:t>
            </a:r>
          </a:p>
          <a:p>
            <a:pPr marL="0" indent="0">
              <a:buNone/>
            </a:pPr>
            <a:r>
              <a:rPr lang="en-US" dirty="0"/>
              <a:t>Provides free movement of goods between members which are not exposed to charges at the border or restrictions on quantity.</a:t>
            </a:r>
          </a:p>
          <a:p>
            <a:pPr marL="0" indent="0">
              <a:buNone/>
            </a:pPr>
            <a:r>
              <a:rPr lang="en-US" dirty="0" err="1"/>
              <a:t>Specialisation</a:t>
            </a:r>
            <a:r>
              <a:rPr lang="en-US" dirty="0"/>
              <a:t> and efficiency are also made possible - the theory of </a:t>
            </a:r>
            <a:r>
              <a:rPr lang="en-US" b="1" i="1" dirty="0"/>
              <a:t>comparative advantage.</a:t>
            </a:r>
          </a:p>
          <a:p>
            <a:pPr marL="0" indent="0">
              <a:buNone/>
            </a:pPr>
            <a:r>
              <a:rPr lang="en-US" dirty="0"/>
              <a:t>Member nations have the freedom to deal with trade from countries outside the area (3</a:t>
            </a:r>
            <a:r>
              <a:rPr lang="en-US" baseline="30000" dirty="0"/>
              <a:t>rd</a:t>
            </a:r>
            <a:r>
              <a:rPr lang="en-US" dirty="0"/>
              <a:t> countries.</a:t>
            </a:r>
          </a:p>
          <a:p>
            <a:pPr marL="0" indent="0">
              <a:buNone/>
            </a:pPr>
            <a:r>
              <a:rPr lang="en-US" dirty="0"/>
              <a:t>This is the type of deal the UK government wants.</a:t>
            </a:r>
          </a:p>
        </p:txBody>
      </p:sp>
    </p:spTree>
    <p:extLst>
      <p:ext uri="{BB962C8B-B14F-4D97-AF65-F5344CB8AC3E}">
        <p14:creationId xmlns:p14="http://schemas.microsoft.com/office/powerpoint/2010/main" val="3518773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7C01F-86B5-9141-9AA5-228AC444479B}"/>
              </a:ext>
            </a:extLst>
          </p:cNvPr>
          <p:cNvSpPr>
            <a:spLocks noGrp="1"/>
          </p:cNvSpPr>
          <p:nvPr>
            <p:ph type="title"/>
          </p:nvPr>
        </p:nvSpPr>
        <p:spPr/>
        <p:txBody>
          <a:bodyPr/>
          <a:lstStyle/>
          <a:p>
            <a:r>
              <a:rPr lang="en-US" dirty="0"/>
              <a:t>2. Customs union</a:t>
            </a:r>
          </a:p>
        </p:txBody>
      </p:sp>
      <p:sp>
        <p:nvSpPr>
          <p:cNvPr id="3" name="Content Placeholder 2">
            <a:extLst>
              <a:ext uri="{FF2B5EF4-FFF2-40B4-BE49-F238E27FC236}">
                <a16:creationId xmlns:a16="http://schemas.microsoft.com/office/drawing/2014/main" id="{B29A4F6F-EBF1-7B4E-AFBE-14D804B0B317}"/>
              </a:ext>
            </a:extLst>
          </p:cNvPr>
          <p:cNvSpPr>
            <a:spLocks noGrp="1"/>
          </p:cNvSpPr>
          <p:nvPr>
            <p:ph idx="1"/>
          </p:nvPr>
        </p:nvSpPr>
        <p:spPr/>
        <p:txBody>
          <a:bodyPr/>
          <a:lstStyle/>
          <a:p>
            <a:pPr marL="0" indent="0">
              <a:buNone/>
            </a:pPr>
            <a:r>
              <a:rPr lang="en-US" dirty="0"/>
              <a:t>It is a free trade area but with the addition that all members treat goods from 3</a:t>
            </a:r>
            <a:r>
              <a:rPr lang="en-US" baseline="30000" dirty="0"/>
              <a:t>rd</a:t>
            </a:r>
            <a:r>
              <a:rPr lang="en-US" dirty="0"/>
              <a:t> countries in the same way.  Therefore there is a </a:t>
            </a:r>
            <a:r>
              <a:rPr lang="en-US" b="1" dirty="0"/>
              <a:t>common customs tariff.</a:t>
            </a:r>
          </a:p>
          <a:p>
            <a:pPr marL="0" indent="0">
              <a:buNone/>
            </a:pPr>
            <a:r>
              <a:rPr lang="en-US" dirty="0"/>
              <a:t>There is no competition between the members on the terms they use.</a:t>
            </a:r>
          </a:p>
          <a:p>
            <a:pPr marL="0" indent="0">
              <a:buNone/>
            </a:pPr>
            <a:r>
              <a:rPr lang="en-US" dirty="0"/>
              <a:t>This arrangement results in a huge amount of investment from 3</a:t>
            </a:r>
            <a:r>
              <a:rPr lang="en-US" baseline="30000" dirty="0"/>
              <a:t>rd</a:t>
            </a:r>
            <a:r>
              <a:rPr lang="en-US" dirty="0"/>
              <a:t> countries into the economies of members.</a:t>
            </a:r>
          </a:p>
          <a:p>
            <a:pPr marL="0" indent="0">
              <a:buNone/>
            </a:pPr>
            <a:r>
              <a:rPr lang="en-US" dirty="0"/>
              <a:t>Goods produced can be traded without restriction in the trade block;  Toyota in Derby or Honda in Swindon.</a:t>
            </a:r>
          </a:p>
        </p:txBody>
      </p:sp>
    </p:spTree>
    <p:extLst>
      <p:ext uri="{BB962C8B-B14F-4D97-AF65-F5344CB8AC3E}">
        <p14:creationId xmlns:p14="http://schemas.microsoft.com/office/powerpoint/2010/main" val="3665122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5DFB6-75E1-5844-B7B5-7114D8DECCBF}"/>
              </a:ext>
            </a:extLst>
          </p:cNvPr>
          <p:cNvSpPr>
            <a:spLocks noGrp="1"/>
          </p:cNvSpPr>
          <p:nvPr>
            <p:ph type="title"/>
          </p:nvPr>
        </p:nvSpPr>
        <p:spPr/>
        <p:txBody>
          <a:bodyPr/>
          <a:lstStyle/>
          <a:p>
            <a:r>
              <a:rPr lang="en-US" dirty="0"/>
              <a:t>3. Common market (the </a:t>
            </a:r>
            <a:r>
              <a:rPr lang="en-US" dirty="0" err="1"/>
              <a:t>eec</a:t>
            </a:r>
            <a:r>
              <a:rPr lang="en-US" dirty="0"/>
              <a:t> model)</a:t>
            </a:r>
          </a:p>
        </p:txBody>
      </p:sp>
      <p:sp>
        <p:nvSpPr>
          <p:cNvPr id="3" name="Content Placeholder 2">
            <a:extLst>
              <a:ext uri="{FF2B5EF4-FFF2-40B4-BE49-F238E27FC236}">
                <a16:creationId xmlns:a16="http://schemas.microsoft.com/office/drawing/2014/main" id="{14D5F342-F7A5-C049-96F5-283BD5399081}"/>
              </a:ext>
            </a:extLst>
          </p:cNvPr>
          <p:cNvSpPr>
            <a:spLocks noGrp="1"/>
          </p:cNvSpPr>
          <p:nvPr>
            <p:ph idx="1"/>
          </p:nvPr>
        </p:nvSpPr>
        <p:spPr/>
        <p:txBody>
          <a:bodyPr>
            <a:normAutofit lnSpcReduction="10000"/>
          </a:bodyPr>
          <a:lstStyle/>
          <a:p>
            <a:pPr marL="0" indent="0">
              <a:buNone/>
            </a:pPr>
            <a:r>
              <a:rPr lang="en-US" dirty="0"/>
              <a:t>Everything you have in a customs union plus additional levels of integration.</a:t>
            </a:r>
          </a:p>
          <a:p>
            <a:pPr marL="0" indent="0">
              <a:buNone/>
            </a:pPr>
            <a:r>
              <a:rPr lang="en-US" dirty="0"/>
              <a:t>Free movement in the factors of production.  The </a:t>
            </a:r>
            <a:r>
              <a:rPr lang="en-US" b="1" dirty="0"/>
              <a:t>four freedoms </a:t>
            </a:r>
            <a:r>
              <a:rPr lang="en-US" dirty="0"/>
              <a:t>of goods, workers, services and capital.</a:t>
            </a:r>
          </a:p>
          <a:p>
            <a:pPr marL="0" indent="0">
              <a:buNone/>
            </a:pPr>
            <a:r>
              <a:rPr lang="en-US" dirty="0"/>
              <a:t>Free movement of services enhances competition between businesses leading to more choice, lower prices and enhanced quality.</a:t>
            </a:r>
          </a:p>
          <a:p>
            <a:pPr marL="0" indent="0">
              <a:buNone/>
            </a:pPr>
            <a:r>
              <a:rPr lang="en-US" dirty="0"/>
              <a:t>Freedom of establishment allows businesses from one member state to set up in a different member state.</a:t>
            </a:r>
          </a:p>
          <a:p>
            <a:pPr marL="0" indent="0">
              <a:buNone/>
            </a:pPr>
            <a:r>
              <a:rPr lang="en-US" dirty="0"/>
              <a:t>Free movement of workers leads to a higher level of employment.</a:t>
            </a:r>
          </a:p>
        </p:txBody>
      </p:sp>
    </p:spTree>
    <p:extLst>
      <p:ext uri="{BB962C8B-B14F-4D97-AF65-F5344CB8AC3E}">
        <p14:creationId xmlns:p14="http://schemas.microsoft.com/office/powerpoint/2010/main" val="3873134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C8181-00E4-DB49-97E3-3D53B81B0D28}"/>
              </a:ext>
            </a:extLst>
          </p:cNvPr>
          <p:cNvSpPr>
            <a:spLocks noGrp="1"/>
          </p:cNvSpPr>
          <p:nvPr>
            <p:ph type="title"/>
          </p:nvPr>
        </p:nvSpPr>
        <p:spPr/>
        <p:txBody>
          <a:bodyPr/>
          <a:lstStyle/>
          <a:p>
            <a:r>
              <a:rPr lang="en-US" dirty="0"/>
              <a:t>4. Full market integration</a:t>
            </a:r>
          </a:p>
        </p:txBody>
      </p:sp>
      <p:sp>
        <p:nvSpPr>
          <p:cNvPr id="3" name="Content Placeholder 2">
            <a:extLst>
              <a:ext uri="{FF2B5EF4-FFF2-40B4-BE49-F238E27FC236}">
                <a16:creationId xmlns:a16="http://schemas.microsoft.com/office/drawing/2014/main" id="{6E7716F1-5F92-0147-B73F-C46AADDAC006}"/>
              </a:ext>
            </a:extLst>
          </p:cNvPr>
          <p:cNvSpPr>
            <a:spLocks noGrp="1"/>
          </p:cNvSpPr>
          <p:nvPr>
            <p:ph idx="1"/>
          </p:nvPr>
        </p:nvSpPr>
        <p:spPr/>
        <p:txBody>
          <a:bodyPr/>
          <a:lstStyle/>
          <a:p>
            <a:pPr marL="0" indent="0">
              <a:buNone/>
            </a:pPr>
            <a:r>
              <a:rPr lang="en-US" dirty="0"/>
              <a:t>This needs harmonization of monetary and fiscal (tax) policy.</a:t>
            </a:r>
          </a:p>
          <a:p>
            <a:pPr marL="0" indent="0">
              <a:buNone/>
            </a:pPr>
            <a:r>
              <a:rPr lang="en-US" dirty="0"/>
              <a:t>The single currency is a step towards this.  It is adopted by 19 Member States but has not been without issue – Greece, Ireland and Portugal have all had to be helped with their debts.</a:t>
            </a:r>
          </a:p>
        </p:txBody>
      </p:sp>
    </p:spTree>
    <p:extLst>
      <p:ext uri="{BB962C8B-B14F-4D97-AF65-F5344CB8AC3E}">
        <p14:creationId xmlns:p14="http://schemas.microsoft.com/office/powerpoint/2010/main" val="392447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8892E-34DB-2948-AEDA-8BF3B91B4C94}"/>
              </a:ext>
            </a:extLst>
          </p:cNvPr>
          <p:cNvSpPr>
            <a:spLocks noGrp="1"/>
          </p:cNvSpPr>
          <p:nvPr>
            <p:ph type="title"/>
          </p:nvPr>
        </p:nvSpPr>
        <p:spPr/>
        <p:txBody>
          <a:bodyPr/>
          <a:lstStyle/>
          <a:p>
            <a:r>
              <a:rPr lang="en-US" dirty="0"/>
              <a:t>Market Integration and political stability</a:t>
            </a:r>
          </a:p>
        </p:txBody>
      </p:sp>
      <p:sp>
        <p:nvSpPr>
          <p:cNvPr id="3" name="Content Placeholder 2">
            <a:extLst>
              <a:ext uri="{FF2B5EF4-FFF2-40B4-BE49-F238E27FC236}">
                <a16:creationId xmlns:a16="http://schemas.microsoft.com/office/drawing/2014/main" id="{D55F7B96-5C0E-A14E-B6D7-CCB17D4D5240}"/>
              </a:ext>
            </a:extLst>
          </p:cNvPr>
          <p:cNvSpPr>
            <a:spLocks noGrp="1"/>
          </p:cNvSpPr>
          <p:nvPr>
            <p:ph idx="1"/>
          </p:nvPr>
        </p:nvSpPr>
        <p:spPr/>
        <p:txBody>
          <a:bodyPr/>
          <a:lstStyle/>
          <a:p>
            <a:pPr marL="0" indent="0">
              <a:buNone/>
            </a:pPr>
            <a:r>
              <a:rPr lang="en-US" dirty="0"/>
              <a:t>As the markets become more integrated, more wealth is generated for the economies, businesses and individuals.  Governments rely on each other and operate as partners.</a:t>
            </a:r>
          </a:p>
          <a:p>
            <a:pPr marL="0" indent="0">
              <a:buNone/>
            </a:pPr>
            <a:r>
              <a:rPr lang="en-US" dirty="0"/>
              <a:t>In 1992 Member States agreed to move beyond economic integration to cooperation in foreign and security policy </a:t>
            </a:r>
            <a:r>
              <a:rPr lang="en-US" dirty="0" err="1"/>
              <a:t>aswell</a:t>
            </a:r>
            <a:r>
              <a:rPr lang="en-US" dirty="0"/>
              <a:t> as cooperation in Justice and Home Affairs. This is why Treaty of Europe was created, establishing the EU.</a:t>
            </a:r>
          </a:p>
          <a:p>
            <a:pPr marL="0" indent="0">
              <a:buNone/>
            </a:pPr>
            <a:r>
              <a:rPr lang="en-US" dirty="0"/>
              <a:t>Social policy was also introduced – minimum wage, anti discrimination rules.</a:t>
            </a:r>
          </a:p>
        </p:txBody>
      </p:sp>
    </p:spTree>
    <p:extLst>
      <p:ext uri="{BB962C8B-B14F-4D97-AF65-F5344CB8AC3E}">
        <p14:creationId xmlns:p14="http://schemas.microsoft.com/office/powerpoint/2010/main" val="2454690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3F35C-F4D0-0C4F-8AAF-1FF6DE2385A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069F107-D8C3-4E4C-AD57-F6A8E64BDD2D}"/>
              </a:ext>
            </a:extLst>
          </p:cNvPr>
          <p:cNvSpPr>
            <a:spLocks noGrp="1"/>
          </p:cNvSpPr>
          <p:nvPr>
            <p:ph idx="1"/>
          </p:nvPr>
        </p:nvSpPr>
        <p:spPr/>
        <p:txBody>
          <a:bodyPr>
            <a:normAutofit lnSpcReduction="10000"/>
          </a:bodyPr>
          <a:lstStyle/>
          <a:p>
            <a:pPr marL="0" indent="0">
              <a:buNone/>
            </a:pPr>
            <a:r>
              <a:rPr lang="en-US" dirty="0"/>
              <a:t>When the original nations planned to create a common market, they agreed to set up a superior authority (a supranational body) to run it.</a:t>
            </a:r>
          </a:p>
          <a:p>
            <a:pPr marL="0" indent="0">
              <a:buNone/>
            </a:pPr>
            <a:r>
              <a:rPr lang="en-US" dirty="0"/>
              <a:t>This body consists of the institutions of the EEC (now the EU).</a:t>
            </a:r>
          </a:p>
          <a:p>
            <a:pPr marL="0" indent="0">
              <a:buNone/>
            </a:pPr>
            <a:r>
              <a:rPr lang="en-US" dirty="0"/>
              <a:t>These institutions operate the EU; develop legal rules (binding on Member States) to maintain and advance the level of market integration.</a:t>
            </a:r>
          </a:p>
          <a:p>
            <a:pPr marL="0" indent="0">
              <a:buNone/>
            </a:pPr>
            <a:r>
              <a:rPr lang="en-US" dirty="0"/>
              <a:t>Legislative body = </a:t>
            </a:r>
            <a:r>
              <a:rPr lang="en-US" b="1" dirty="0"/>
              <a:t>European Parliament </a:t>
            </a:r>
            <a:r>
              <a:rPr lang="en-US" dirty="0"/>
              <a:t>and </a:t>
            </a:r>
            <a:r>
              <a:rPr lang="en-US" b="1" dirty="0"/>
              <a:t>Council</a:t>
            </a:r>
          </a:p>
          <a:p>
            <a:pPr marL="0" indent="0">
              <a:buNone/>
            </a:pPr>
            <a:r>
              <a:rPr lang="en-US" dirty="0"/>
              <a:t>Executive = </a:t>
            </a:r>
            <a:r>
              <a:rPr lang="en-US" b="1" dirty="0"/>
              <a:t>European Commission</a:t>
            </a:r>
          </a:p>
          <a:p>
            <a:pPr marL="0" indent="0">
              <a:buNone/>
            </a:pPr>
            <a:r>
              <a:rPr lang="en-US" dirty="0"/>
              <a:t>Judiciary – </a:t>
            </a:r>
            <a:r>
              <a:rPr lang="en-US" b="1" dirty="0"/>
              <a:t>Court of Justice </a:t>
            </a:r>
            <a:r>
              <a:rPr lang="en-US" dirty="0"/>
              <a:t>and </a:t>
            </a:r>
            <a:r>
              <a:rPr lang="en-US" b="1" dirty="0"/>
              <a:t>General Court</a:t>
            </a:r>
          </a:p>
        </p:txBody>
      </p:sp>
    </p:spTree>
    <p:extLst>
      <p:ext uri="{BB962C8B-B14F-4D97-AF65-F5344CB8AC3E}">
        <p14:creationId xmlns:p14="http://schemas.microsoft.com/office/powerpoint/2010/main" val="3218358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9355A-7E3F-3645-9DC5-058389E52175}"/>
              </a:ext>
            </a:extLst>
          </p:cNvPr>
          <p:cNvSpPr>
            <a:spLocks noGrp="1"/>
          </p:cNvSpPr>
          <p:nvPr>
            <p:ph type="title"/>
          </p:nvPr>
        </p:nvSpPr>
        <p:spPr/>
        <p:txBody>
          <a:bodyPr/>
          <a:lstStyle/>
          <a:p>
            <a:r>
              <a:rPr lang="en-US" dirty="0"/>
              <a:t>the role of </a:t>
            </a:r>
            <a:r>
              <a:rPr lang="en-US" dirty="0" err="1"/>
              <a:t>eu</a:t>
            </a:r>
            <a:r>
              <a:rPr lang="en-US" dirty="0"/>
              <a:t> law</a:t>
            </a:r>
          </a:p>
        </p:txBody>
      </p:sp>
      <p:sp>
        <p:nvSpPr>
          <p:cNvPr id="3" name="Content Placeholder 2">
            <a:extLst>
              <a:ext uri="{FF2B5EF4-FFF2-40B4-BE49-F238E27FC236}">
                <a16:creationId xmlns:a16="http://schemas.microsoft.com/office/drawing/2014/main" id="{038B0866-924F-5041-A9FC-A9F3EC9F5DC3}"/>
              </a:ext>
            </a:extLst>
          </p:cNvPr>
          <p:cNvSpPr>
            <a:spLocks noGrp="1"/>
          </p:cNvSpPr>
          <p:nvPr>
            <p:ph idx="1"/>
          </p:nvPr>
        </p:nvSpPr>
        <p:spPr/>
        <p:txBody>
          <a:bodyPr/>
          <a:lstStyle/>
          <a:p>
            <a:pPr marL="0" indent="0">
              <a:buNone/>
            </a:pPr>
            <a:r>
              <a:rPr lang="en-US" dirty="0"/>
              <a:t>To establish the common market the original nations signed the Treaty of Rome 1957 (EC Treaty) - this is the key source of EU law - now the Treaty on the Functioning of the European Union (TFEU).</a:t>
            </a:r>
          </a:p>
          <a:p>
            <a:pPr marL="0" indent="0">
              <a:buNone/>
            </a:pPr>
            <a:r>
              <a:rPr lang="en-US" dirty="0"/>
              <a:t>This imposes binding rules to maintain the common market. </a:t>
            </a:r>
          </a:p>
          <a:p>
            <a:pPr marL="0" indent="0">
              <a:buNone/>
            </a:pPr>
            <a:r>
              <a:rPr lang="en-US" dirty="0"/>
              <a:t>Due to the fact that the EEC gave the institutions powers to make legislation this means a greater level of market integration has been achieved.</a:t>
            </a:r>
          </a:p>
          <a:p>
            <a:pPr marL="0" indent="0">
              <a:buNone/>
            </a:pPr>
            <a:r>
              <a:rPr lang="en-US" dirty="0"/>
              <a:t>The legislation created by the institutions is </a:t>
            </a:r>
            <a:r>
              <a:rPr lang="en-US" b="1" dirty="0"/>
              <a:t>secondary legislation </a:t>
            </a:r>
            <a:r>
              <a:rPr lang="en-US" dirty="0"/>
              <a:t>(directives and regulations).</a:t>
            </a:r>
          </a:p>
        </p:txBody>
      </p:sp>
    </p:spTree>
    <p:extLst>
      <p:ext uri="{BB962C8B-B14F-4D97-AF65-F5344CB8AC3E}">
        <p14:creationId xmlns:p14="http://schemas.microsoft.com/office/powerpoint/2010/main" val="1264814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DE8F-3B3B-324B-BCFD-6E1ACE520DA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537CA6B-7EDC-A947-8401-DF677C715530}"/>
              </a:ext>
            </a:extLst>
          </p:cNvPr>
          <p:cNvSpPr>
            <a:spLocks noGrp="1"/>
          </p:cNvSpPr>
          <p:nvPr>
            <p:ph idx="1"/>
          </p:nvPr>
        </p:nvSpPr>
        <p:spPr/>
        <p:txBody>
          <a:bodyPr/>
          <a:lstStyle/>
          <a:p>
            <a:pPr marL="0" indent="0">
              <a:buNone/>
            </a:pPr>
            <a:r>
              <a:rPr lang="en-US" dirty="0"/>
              <a:t>EU rules on things like competition, consumer and worker protection and environmental law and product standards are beneficial for free trade as there are less barriers.</a:t>
            </a:r>
          </a:p>
          <a:p>
            <a:pPr marL="0" indent="0">
              <a:buNone/>
            </a:pPr>
            <a:r>
              <a:rPr lang="en-US" dirty="0"/>
              <a:t>The original EEC Treaty also established the Court of Justice as the supreme authority on European law.</a:t>
            </a:r>
          </a:p>
          <a:p>
            <a:pPr marL="0" indent="0">
              <a:buNone/>
            </a:pPr>
            <a:r>
              <a:rPr lang="en-US" dirty="0"/>
              <a:t>A key function has been interpreting EU law to make sure national courts apply the law in the same way.  Inconsistencies would fragment the market.</a:t>
            </a:r>
          </a:p>
        </p:txBody>
      </p:sp>
    </p:spTree>
    <p:extLst>
      <p:ext uri="{BB962C8B-B14F-4D97-AF65-F5344CB8AC3E}">
        <p14:creationId xmlns:p14="http://schemas.microsoft.com/office/powerpoint/2010/main" val="1743002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5B3B4-AA1B-3349-997C-61BAF36698A2}"/>
              </a:ext>
            </a:extLst>
          </p:cNvPr>
          <p:cNvSpPr>
            <a:spLocks noGrp="1"/>
          </p:cNvSpPr>
          <p:nvPr>
            <p:ph type="title"/>
          </p:nvPr>
        </p:nvSpPr>
        <p:spPr/>
        <p:txBody>
          <a:bodyPr/>
          <a:lstStyle/>
          <a:p>
            <a:r>
              <a:rPr lang="en-US" dirty="0"/>
              <a:t>The </a:t>
            </a:r>
            <a:r>
              <a:rPr lang="en-US" dirty="0" err="1"/>
              <a:t>uk</a:t>
            </a:r>
            <a:r>
              <a:rPr lang="en-US" dirty="0"/>
              <a:t> and the </a:t>
            </a:r>
            <a:r>
              <a:rPr lang="en-US" dirty="0" err="1"/>
              <a:t>eu</a:t>
            </a:r>
            <a:endParaRPr lang="en-US" dirty="0"/>
          </a:p>
        </p:txBody>
      </p:sp>
      <p:sp>
        <p:nvSpPr>
          <p:cNvPr id="3" name="Content Placeholder 2">
            <a:extLst>
              <a:ext uri="{FF2B5EF4-FFF2-40B4-BE49-F238E27FC236}">
                <a16:creationId xmlns:a16="http://schemas.microsoft.com/office/drawing/2014/main" id="{4A8B7731-B00A-5B47-9B33-05FE860F3FAB}"/>
              </a:ext>
            </a:extLst>
          </p:cNvPr>
          <p:cNvSpPr>
            <a:spLocks noGrp="1"/>
          </p:cNvSpPr>
          <p:nvPr>
            <p:ph idx="1"/>
          </p:nvPr>
        </p:nvSpPr>
        <p:spPr/>
        <p:txBody>
          <a:bodyPr/>
          <a:lstStyle/>
          <a:p>
            <a:pPr marL="0" indent="0">
              <a:buNone/>
            </a:pPr>
            <a:r>
              <a:rPr lang="en-US" dirty="0"/>
              <a:t>UK applied for membership as early as 1961 and again in 1967.</a:t>
            </a:r>
          </a:p>
          <a:p>
            <a:pPr marL="0" indent="0">
              <a:buNone/>
            </a:pPr>
            <a:r>
              <a:rPr lang="en-US" dirty="0"/>
              <a:t>In 1972 UK was allowed to join - European Communities Act 1972.</a:t>
            </a:r>
          </a:p>
          <a:p>
            <a:pPr marL="0" indent="0">
              <a:buNone/>
            </a:pPr>
            <a:r>
              <a:rPr lang="en-US" dirty="0"/>
              <a:t>The UK has 4 opt-outs:-</a:t>
            </a:r>
          </a:p>
          <a:p>
            <a:r>
              <a:rPr lang="en-US" dirty="0"/>
              <a:t>Monetary union;</a:t>
            </a:r>
          </a:p>
          <a:p>
            <a:r>
              <a:rPr lang="en-US" dirty="0"/>
              <a:t>Schengen area;</a:t>
            </a:r>
          </a:p>
          <a:p>
            <a:r>
              <a:rPr lang="en-US" dirty="0"/>
              <a:t>Justice and Home Affairs;</a:t>
            </a:r>
          </a:p>
          <a:p>
            <a:r>
              <a:rPr lang="en-US" dirty="0"/>
              <a:t>Charter of Fundamental rights.</a:t>
            </a:r>
          </a:p>
        </p:txBody>
      </p:sp>
    </p:spTree>
    <p:extLst>
      <p:ext uri="{BB962C8B-B14F-4D97-AF65-F5344CB8AC3E}">
        <p14:creationId xmlns:p14="http://schemas.microsoft.com/office/powerpoint/2010/main" val="2034548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D5375-2302-7B4F-85E3-CA62164631F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F21B9A92-B487-1E40-BAAF-D8961B25C6C3}"/>
              </a:ext>
            </a:extLst>
          </p:cNvPr>
          <p:cNvSpPr>
            <a:spLocks noGrp="1"/>
          </p:cNvSpPr>
          <p:nvPr>
            <p:ph idx="1"/>
          </p:nvPr>
        </p:nvSpPr>
        <p:spPr/>
        <p:txBody>
          <a:bodyPr/>
          <a:lstStyle/>
          <a:p>
            <a:pPr marL="0" indent="0">
              <a:buNone/>
            </a:pPr>
            <a:r>
              <a:rPr lang="en-US" dirty="0"/>
              <a:t>UK has given up some decision making power and given it to EU Institutions.</a:t>
            </a:r>
          </a:p>
          <a:p>
            <a:pPr marL="0" indent="0">
              <a:buNone/>
            </a:pPr>
            <a:r>
              <a:rPr lang="en-US" dirty="0"/>
              <a:t>The institutions have the power to make legally binding decisions (they are supranational)</a:t>
            </a:r>
          </a:p>
          <a:p>
            <a:pPr marL="0" indent="0">
              <a:buNone/>
            </a:pPr>
            <a:r>
              <a:rPr lang="en-US" dirty="0"/>
              <a:t>The decisions made by the EU are binding on Member States.</a:t>
            </a:r>
          </a:p>
          <a:p>
            <a:pPr marL="0" indent="0">
              <a:buNone/>
            </a:pPr>
            <a:r>
              <a:rPr lang="en-US" dirty="0"/>
              <a:t>What are the benefits of the UK being in the EU?</a:t>
            </a:r>
          </a:p>
        </p:txBody>
      </p:sp>
    </p:spTree>
    <p:extLst>
      <p:ext uri="{BB962C8B-B14F-4D97-AF65-F5344CB8AC3E}">
        <p14:creationId xmlns:p14="http://schemas.microsoft.com/office/powerpoint/2010/main" val="3963249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2AC6F-6436-574D-B15E-7F92634BC15C}"/>
              </a:ext>
            </a:extLst>
          </p:cNvPr>
          <p:cNvSpPr>
            <a:spLocks noGrp="1"/>
          </p:cNvSpPr>
          <p:nvPr>
            <p:ph type="title"/>
          </p:nvPr>
        </p:nvSpPr>
        <p:spPr/>
        <p:txBody>
          <a:bodyPr/>
          <a:lstStyle/>
          <a:p>
            <a:r>
              <a:rPr lang="en-US" dirty="0"/>
              <a:t>Benefits</a:t>
            </a:r>
          </a:p>
        </p:txBody>
      </p:sp>
      <p:sp>
        <p:nvSpPr>
          <p:cNvPr id="3" name="Content Placeholder 2">
            <a:extLst>
              <a:ext uri="{FF2B5EF4-FFF2-40B4-BE49-F238E27FC236}">
                <a16:creationId xmlns:a16="http://schemas.microsoft.com/office/drawing/2014/main" id="{2EF3BF77-DF5F-8F47-A822-3CAB82EEB398}"/>
              </a:ext>
            </a:extLst>
          </p:cNvPr>
          <p:cNvSpPr>
            <a:spLocks noGrp="1"/>
          </p:cNvSpPr>
          <p:nvPr>
            <p:ph idx="1"/>
          </p:nvPr>
        </p:nvSpPr>
        <p:spPr/>
        <p:txBody>
          <a:bodyPr>
            <a:normAutofit fontScale="85000" lnSpcReduction="20000"/>
          </a:bodyPr>
          <a:lstStyle/>
          <a:p>
            <a:r>
              <a:rPr lang="en-US" dirty="0"/>
              <a:t>Creates wealth						no </a:t>
            </a:r>
            <a:r>
              <a:rPr lang="en-US" dirty="0" err="1"/>
              <a:t>labour</a:t>
            </a:r>
            <a:r>
              <a:rPr lang="en-US" dirty="0"/>
              <a:t> shortages</a:t>
            </a:r>
          </a:p>
          <a:p>
            <a:r>
              <a:rPr lang="en-US" dirty="0"/>
              <a:t>Enhanced Consumer welfare				               increased competition</a:t>
            </a:r>
          </a:p>
          <a:p>
            <a:r>
              <a:rPr lang="en-US" dirty="0"/>
              <a:t>Regional aid									</a:t>
            </a:r>
          </a:p>
          <a:p>
            <a:r>
              <a:rPr lang="en-US" dirty="0" err="1"/>
              <a:t>Harmonisation</a:t>
            </a:r>
            <a:r>
              <a:rPr lang="en-US" dirty="0"/>
              <a:t> of rules and regulations</a:t>
            </a:r>
          </a:p>
          <a:p>
            <a:r>
              <a:rPr lang="en-US" dirty="0"/>
              <a:t>Freedom to live, work, study and travel in any other EU country</a:t>
            </a:r>
          </a:p>
          <a:p>
            <a:r>
              <a:rPr lang="en-US" dirty="0"/>
              <a:t>Greater protection for workers</a:t>
            </a:r>
          </a:p>
          <a:p>
            <a:r>
              <a:rPr lang="en-US" dirty="0"/>
              <a:t>Enhanced consumer rights</a:t>
            </a:r>
          </a:p>
          <a:p>
            <a:r>
              <a:rPr lang="en-US" dirty="0"/>
              <a:t>Greater equality and social inclusion</a:t>
            </a:r>
          </a:p>
          <a:p>
            <a:r>
              <a:rPr lang="en-US" dirty="0"/>
              <a:t>Protection of the environment</a:t>
            </a:r>
          </a:p>
          <a:p>
            <a:endParaRPr lang="en-US" dirty="0"/>
          </a:p>
        </p:txBody>
      </p:sp>
    </p:spTree>
    <p:extLst>
      <p:ext uri="{BB962C8B-B14F-4D97-AF65-F5344CB8AC3E}">
        <p14:creationId xmlns:p14="http://schemas.microsoft.com/office/powerpoint/2010/main" val="199220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A5E40-EC01-9440-B121-BC0BF922F9C5}"/>
              </a:ext>
            </a:extLst>
          </p:cNvPr>
          <p:cNvSpPr>
            <a:spLocks noGrp="1"/>
          </p:cNvSpPr>
          <p:nvPr>
            <p:ph type="title"/>
          </p:nvPr>
        </p:nvSpPr>
        <p:spPr/>
        <p:txBody>
          <a:bodyPr/>
          <a:lstStyle/>
          <a:p>
            <a:r>
              <a:rPr lang="en-US" dirty="0"/>
              <a:t>disadvantages</a:t>
            </a:r>
          </a:p>
        </p:txBody>
      </p:sp>
      <p:sp>
        <p:nvSpPr>
          <p:cNvPr id="3" name="Content Placeholder 2">
            <a:extLst>
              <a:ext uri="{FF2B5EF4-FFF2-40B4-BE49-F238E27FC236}">
                <a16:creationId xmlns:a16="http://schemas.microsoft.com/office/drawing/2014/main" id="{06D37E31-BF6A-0E44-AA30-1C2DB610C0CE}"/>
              </a:ext>
            </a:extLst>
          </p:cNvPr>
          <p:cNvSpPr>
            <a:spLocks noGrp="1"/>
          </p:cNvSpPr>
          <p:nvPr>
            <p:ph idx="1"/>
          </p:nvPr>
        </p:nvSpPr>
        <p:spPr/>
        <p:txBody>
          <a:bodyPr/>
          <a:lstStyle/>
          <a:p>
            <a:pPr marL="0" indent="0">
              <a:buNone/>
            </a:pPr>
            <a:r>
              <a:rPr lang="en-US" dirty="0"/>
              <a:t>1. The </a:t>
            </a:r>
            <a:r>
              <a:rPr lang="en-US" b="1" dirty="0"/>
              <a:t>Common Agricultural Policy</a:t>
            </a:r>
            <a:endParaRPr lang="en-US" dirty="0"/>
          </a:p>
          <a:p>
            <a:pPr marL="0" indent="0">
              <a:buNone/>
            </a:pPr>
            <a:r>
              <a:rPr lang="en-US" dirty="0"/>
              <a:t>2. Cost of bureaucracy and the European Parliament</a:t>
            </a:r>
          </a:p>
          <a:p>
            <a:pPr marL="0" indent="0">
              <a:buNone/>
            </a:pPr>
            <a:r>
              <a:rPr lang="en-US" dirty="0"/>
              <a:t>3. Free movement of </a:t>
            </a:r>
            <a:r>
              <a:rPr lang="en-US" dirty="0" err="1"/>
              <a:t>labour</a:t>
            </a:r>
            <a:endParaRPr lang="en-US" dirty="0"/>
          </a:p>
          <a:p>
            <a:pPr marL="0" indent="0">
              <a:buNone/>
            </a:pPr>
            <a:r>
              <a:rPr lang="en-US" dirty="0"/>
              <a:t>4. Loss of sovereignty</a:t>
            </a:r>
          </a:p>
          <a:p>
            <a:pPr marL="0" indent="0">
              <a:buNone/>
            </a:pPr>
            <a:r>
              <a:rPr lang="en-US" dirty="0"/>
              <a:t>5. Membership costs</a:t>
            </a:r>
          </a:p>
        </p:txBody>
      </p:sp>
    </p:spTree>
    <p:extLst>
      <p:ext uri="{BB962C8B-B14F-4D97-AF65-F5344CB8AC3E}">
        <p14:creationId xmlns:p14="http://schemas.microsoft.com/office/powerpoint/2010/main" val="2374638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3C88-3A1A-AD46-AF93-4526AA8F578A}"/>
              </a:ext>
            </a:extLst>
          </p:cNvPr>
          <p:cNvSpPr>
            <a:spLocks noGrp="1"/>
          </p:cNvSpPr>
          <p:nvPr>
            <p:ph type="title"/>
          </p:nvPr>
        </p:nvSpPr>
        <p:spPr/>
        <p:txBody>
          <a:bodyPr/>
          <a:lstStyle/>
          <a:p>
            <a:r>
              <a:rPr lang="en-US" dirty="0"/>
              <a:t>The European union act 2011</a:t>
            </a:r>
          </a:p>
        </p:txBody>
      </p:sp>
      <p:sp>
        <p:nvSpPr>
          <p:cNvPr id="3" name="Content Placeholder 2">
            <a:extLst>
              <a:ext uri="{FF2B5EF4-FFF2-40B4-BE49-F238E27FC236}">
                <a16:creationId xmlns:a16="http://schemas.microsoft.com/office/drawing/2014/main" id="{2D6523C0-F23C-1E4B-B278-7F307E907D0F}"/>
              </a:ext>
            </a:extLst>
          </p:cNvPr>
          <p:cNvSpPr>
            <a:spLocks noGrp="1"/>
          </p:cNvSpPr>
          <p:nvPr>
            <p:ph idx="1"/>
          </p:nvPr>
        </p:nvSpPr>
        <p:spPr/>
        <p:txBody>
          <a:bodyPr/>
          <a:lstStyle/>
          <a:p>
            <a:r>
              <a:rPr lang="en-US" dirty="0"/>
              <a:t>Introduces a range of statutory referendum “locks’ in relation to Treaty amendments.</a:t>
            </a:r>
          </a:p>
          <a:p>
            <a:r>
              <a:rPr lang="en-US" dirty="0"/>
              <a:t>It means that the UK’s ratification of Treaty changes has to be approved by a referendum.</a:t>
            </a:r>
          </a:p>
          <a:p>
            <a:r>
              <a:rPr lang="en-US" dirty="0"/>
              <a:t>It is seen to enhance democracy because it gives voters the power</a:t>
            </a:r>
          </a:p>
          <a:p>
            <a:r>
              <a:rPr lang="en-US" dirty="0"/>
              <a:t>Gives the UK government more bargaining power</a:t>
            </a:r>
          </a:p>
          <a:p>
            <a:r>
              <a:rPr lang="en-US" dirty="0"/>
              <a:t>There has been a misguided perception that the EU imposes laws</a:t>
            </a:r>
          </a:p>
          <a:p>
            <a:r>
              <a:rPr lang="en-US" dirty="0"/>
              <a:t>The Treaty changes were imposed by the relevant UK government</a:t>
            </a:r>
          </a:p>
        </p:txBody>
      </p:sp>
    </p:spTree>
    <p:extLst>
      <p:ext uri="{BB962C8B-B14F-4D97-AF65-F5344CB8AC3E}">
        <p14:creationId xmlns:p14="http://schemas.microsoft.com/office/powerpoint/2010/main" val="2108237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9A93C-9C46-794E-B968-F7B254A08655}"/>
              </a:ext>
            </a:extLst>
          </p:cNvPr>
          <p:cNvSpPr>
            <a:spLocks noGrp="1"/>
          </p:cNvSpPr>
          <p:nvPr>
            <p:ph type="title"/>
          </p:nvPr>
        </p:nvSpPr>
        <p:spPr/>
        <p:txBody>
          <a:bodyPr/>
          <a:lstStyle/>
          <a:p>
            <a:r>
              <a:rPr lang="en-US" dirty="0" err="1"/>
              <a:t>Uk</a:t>
            </a:r>
            <a:r>
              <a:rPr lang="en-US" dirty="0"/>
              <a:t> withdrawal from the EU (BREXIT)</a:t>
            </a:r>
          </a:p>
        </p:txBody>
      </p:sp>
      <p:sp>
        <p:nvSpPr>
          <p:cNvPr id="3" name="Content Placeholder 2">
            <a:extLst>
              <a:ext uri="{FF2B5EF4-FFF2-40B4-BE49-F238E27FC236}">
                <a16:creationId xmlns:a16="http://schemas.microsoft.com/office/drawing/2014/main" id="{2A61ADC3-3421-3049-8181-B350BA621CE9}"/>
              </a:ext>
            </a:extLst>
          </p:cNvPr>
          <p:cNvSpPr>
            <a:spLocks noGrp="1"/>
          </p:cNvSpPr>
          <p:nvPr>
            <p:ph idx="1"/>
          </p:nvPr>
        </p:nvSpPr>
        <p:spPr/>
        <p:txBody>
          <a:bodyPr/>
          <a:lstStyle/>
          <a:p>
            <a:pPr marL="0" indent="0">
              <a:buNone/>
            </a:pPr>
            <a:r>
              <a:rPr lang="en-US" dirty="0"/>
              <a:t>Tory manifesto 2015 promised a referendum.</a:t>
            </a:r>
          </a:p>
          <a:p>
            <a:pPr marL="0" indent="0">
              <a:buNone/>
            </a:pPr>
            <a:r>
              <a:rPr lang="en-US" dirty="0"/>
              <a:t>June 2016 – referendum took place.  72.2% of electorate.  51.9% of which vote to leave.</a:t>
            </a:r>
          </a:p>
          <a:p>
            <a:pPr marL="0" indent="0">
              <a:buNone/>
            </a:pPr>
            <a:r>
              <a:rPr lang="en-US" dirty="0"/>
              <a:t>UK government then committed itself to give the EU formal notification under Art 50 TEU.</a:t>
            </a:r>
          </a:p>
          <a:p>
            <a:pPr marL="0" indent="0">
              <a:buNone/>
            </a:pPr>
            <a:r>
              <a:rPr lang="en-US" b="1" i="1" dirty="0"/>
              <a:t>Secretary of State for Exiting the European Union (Miller and another)[2017] - </a:t>
            </a:r>
            <a:r>
              <a:rPr lang="en-US" dirty="0"/>
              <a:t>held that the government needed the approval of Parliament to give notice under Art 50 TEU.</a:t>
            </a:r>
          </a:p>
          <a:p>
            <a:pPr marL="0" indent="0">
              <a:buNone/>
            </a:pPr>
            <a:r>
              <a:rPr lang="en-US" b="1" dirty="0"/>
              <a:t>European Union (Notification of Withdrawal)Act 2017 </a:t>
            </a:r>
            <a:r>
              <a:rPr lang="en-US" dirty="0"/>
              <a:t>was passed and Art 50 activated at end of March 2017, starting the 2 year process of negotiation.</a:t>
            </a:r>
            <a:endParaRPr lang="en-US" b="1" dirty="0"/>
          </a:p>
        </p:txBody>
      </p:sp>
    </p:spTree>
    <p:extLst>
      <p:ext uri="{BB962C8B-B14F-4D97-AF65-F5344CB8AC3E}">
        <p14:creationId xmlns:p14="http://schemas.microsoft.com/office/powerpoint/2010/main" val="114623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B653C-530D-F349-B58A-C8A63F5121F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B37931C-9FE4-BD4F-A86C-B2E94F419C18}"/>
              </a:ext>
            </a:extLst>
          </p:cNvPr>
          <p:cNvSpPr>
            <a:spLocks noGrp="1"/>
          </p:cNvSpPr>
          <p:nvPr>
            <p:ph idx="1"/>
          </p:nvPr>
        </p:nvSpPr>
        <p:spPr/>
        <p:txBody>
          <a:bodyPr>
            <a:normAutofit fontScale="92500" lnSpcReduction="20000"/>
          </a:bodyPr>
          <a:lstStyle/>
          <a:p>
            <a:pPr marL="0" indent="0">
              <a:buNone/>
            </a:pPr>
            <a:r>
              <a:rPr lang="en-US" dirty="0"/>
              <a:t>Withdrawal has been agreed.  UK will leave on 31</a:t>
            </a:r>
            <a:r>
              <a:rPr lang="en-US" baseline="30000" dirty="0"/>
              <a:t>st</a:t>
            </a:r>
            <a:r>
              <a:rPr lang="en-US" dirty="0"/>
              <a:t> January 2020.</a:t>
            </a:r>
          </a:p>
          <a:p>
            <a:pPr marL="0" indent="0">
              <a:buNone/>
            </a:pPr>
            <a:r>
              <a:rPr lang="en-US" dirty="0"/>
              <a:t>This is only the beginning.  Talks now commence on the future relationship.</a:t>
            </a:r>
          </a:p>
          <a:p>
            <a:pPr marL="0" indent="0">
              <a:buNone/>
            </a:pPr>
            <a:r>
              <a:rPr lang="en-US" dirty="0"/>
              <a:t>2 big issues – </a:t>
            </a:r>
          </a:p>
          <a:p>
            <a:r>
              <a:rPr lang="en-US" dirty="0"/>
              <a:t>3m EU citizens living in UK and 1m UK citizens living in EU</a:t>
            </a:r>
          </a:p>
          <a:p>
            <a:r>
              <a:rPr lang="en-US" dirty="0"/>
              <a:t>The nature of the trade deal</a:t>
            </a:r>
          </a:p>
          <a:p>
            <a:r>
              <a:rPr lang="en-US" dirty="0"/>
              <a:t>The UK wants a different model from that which other countries have: </a:t>
            </a:r>
            <a:r>
              <a:rPr lang="en-US" i="1" dirty="0"/>
              <a:t>European Free Trade Association (Norway, Iceland and Lichtenstein and Switzerland).  </a:t>
            </a:r>
            <a:r>
              <a:rPr lang="en-US" dirty="0"/>
              <a:t>UK wants to restrict free movement of workers. UK wants to be outside the customs union and rely on agreements with 3</a:t>
            </a:r>
            <a:r>
              <a:rPr lang="en-US" baseline="30000" dirty="0"/>
              <a:t>rd</a:t>
            </a:r>
            <a:r>
              <a:rPr lang="en-US" dirty="0"/>
              <a:t> countries</a:t>
            </a:r>
          </a:p>
        </p:txBody>
      </p:sp>
    </p:spTree>
    <p:extLst>
      <p:ext uri="{BB962C8B-B14F-4D97-AF65-F5344CB8AC3E}">
        <p14:creationId xmlns:p14="http://schemas.microsoft.com/office/powerpoint/2010/main" val="14209255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48DE5-D14F-664F-8DA7-51F4EAD377B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2EC52B5-19B5-1F4F-9863-1F4741B051E8}"/>
              </a:ext>
            </a:extLst>
          </p:cNvPr>
          <p:cNvSpPr>
            <a:spLocks noGrp="1"/>
          </p:cNvSpPr>
          <p:nvPr>
            <p:ph idx="1"/>
          </p:nvPr>
        </p:nvSpPr>
        <p:spPr/>
        <p:txBody>
          <a:bodyPr/>
          <a:lstStyle/>
          <a:p>
            <a:pPr marL="0" indent="0">
              <a:buNone/>
            </a:pPr>
            <a:r>
              <a:rPr lang="en-US" dirty="0"/>
              <a:t>If no agreement is reached the UK will be left with standard World Trade </a:t>
            </a:r>
            <a:r>
              <a:rPr lang="en-US" dirty="0" err="1"/>
              <a:t>Organisation</a:t>
            </a:r>
            <a:r>
              <a:rPr lang="en-US" dirty="0"/>
              <a:t> Rules – a “hard” Brexit based on tariffs and other restrictions.</a:t>
            </a:r>
          </a:p>
          <a:p>
            <a:pPr marL="0" indent="0">
              <a:buNone/>
            </a:pPr>
            <a:r>
              <a:rPr lang="en-US" dirty="0"/>
              <a:t>The Great Repeal Bill – on leaving the EU the EC Act 1972 will be repealed and replaced by the Repeal Act that will bring the EU law into UK domestic law.  That domestic law can then be chipped away at so the UK don’t have to have the bits of EU law that they don’t like.</a:t>
            </a:r>
          </a:p>
        </p:txBody>
      </p:sp>
    </p:spTree>
    <p:extLst>
      <p:ext uri="{BB962C8B-B14F-4D97-AF65-F5344CB8AC3E}">
        <p14:creationId xmlns:p14="http://schemas.microsoft.com/office/powerpoint/2010/main" val="7514435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4CC4-3ABC-D746-8085-D94C5AF7DA2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F505077-C919-6144-884C-433F8E3DEA3E}"/>
              </a:ext>
            </a:extLst>
          </p:cNvPr>
          <p:cNvSpPr>
            <a:spLocks noGrp="1"/>
          </p:cNvSpPr>
          <p:nvPr>
            <p:ph idx="1"/>
          </p:nvPr>
        </p:nvSpPr>
        <p:spPr/>
        <p:txBody>
          <a:bodyPr/>
          <a:lstStyle/>
          <a:p>
            <a:pPr marL="0" indent="0">
              <a:buNone/>
            </a:pPr>
            <a:r>
              <a:rPr lang="en-US"/>
              <a:t>The End…..</a:t>
            </a:r>
          </a:p>
        </p:txBody>
      </p:sp>
    </p:spTree>
    <p:extLst>
      <p:ext uri="{BB962C8B-B14F-4D97-AF65-F5344CB8AC3E}">
        <p14:creationId xmlns:p14="http://schemas.microsoft.com/office/powerpoint/2010/main" val="11118723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106</TotalTime>
  <Words>1527</Words>
  <Application>Microsoft Macintosh PowerPoint</Application>
  <PresentationFormat>Widescreen</PresentationFormat>
  <Paragraphs>110</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Gill Sans MT</vt:lpstr>
      <vt:lpstr>Gallery</vt:lpstr>
      <vt:lpstr>Brexit Issues</vt:lpstr>
      <vt:lpstr>PowerPoint Presentation</vt:lpstr>
      <vt:lpstr>PowerPoint Presentation</vt:lpstr>
      <vt:lpstr>The treaty on stability, coordination and governance</vt:lpstr>
      <vt:lpstr>How does EU MARKET INTEGRATION CREATE WEALTH AND STABILITY?</vt:lpstr>
      <vt:lpstr>1. Free trade Area</vt:lpstr>
      <vt:lpstr>2. Customs union</vt:lpstr>
      <vt:lpstr>3. Common market (the eec model)</vt:lpstr>
      <vt:lpstr>4. Full market integration</vt:lpstr>
      <vt:lpstr>Market Integration and political stability</vt:lpstr>
      <vt:lpstr>PowerPoint Presentation</vt:lpstr>
      <vt:lpstr>the role of eu law</vt:lpstr>
      <vt:lpstr>PowerPoint Presentation</vt:lpstr>
      <vt:lpstr>The uk and the eu</vt:lpstr>
      <vt:lpstr>PowerPoint Presentation</vt:lpstr>
      <vt:lpstr>Benefits</vt:lpstr>
      <vt:lpstr>disadvantages</vt:lpstr>
      <vt:lpstr>The European union act 2011</vt:lpstr>
      <vt:lpstr>Uk withdrawal from the EU (BREXIT)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Brexit Issues</dc:title>
  <dc:creator>H15HolmesT</dc:creator>
  <cp:lastModifiedBy>H15HolmesT</cp:lastModifiedBy>
  <cp:revision>11</cp:revision>
  <dcterms:created xsi:type="dcterms:W3CDTF">2020-01-24T15:28:39Z</dcterms:created>
  <dcterms:modified xsi:type="dcterms:W3CDTF">2020-01-24T17:14:46Z</dcterms:modified>
</cp:coreProperties>
</file>