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72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  <p:sldId id="326" r:id="rId72"/>
  </p:sldIdLst>
  <p:sldSz cx="9144000" cy="6858000" type="screen4x3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0" autoAdjust="0"/>
    <p:restoredTop sz="96052" autoAdjust="0"/>
  </p:normalViewPr>
  <p:slideViewPr>
    <p:cSldViewPr>
      <p:cViewPr varScale="1">
        <p:scale>
          <a:sx n="101" d="100"/>
          <a:sy n="101" d="100"/>
        </p:scale>
        <p:origin x="1292" y="6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Bowen" userId="c345053a-4abb-4e43-8ff7-c21186a2fa29" providerId="ADAL" clId="{E6E1528D-02EA-48BC-8636-701FF55D0FB9}"/>
    <pc:docChg chg="custSel modSld">
      <pc:chgData name="Sian Bowen" userId="c345053a-4abb-4e43-8ff7-c21186a2fa29" providerId="ADAL" clId="{E6E1528D-02EA-48BC-8636-701FF55D0FB9}" dt="2024-02-08T09:30:59.221" v="20" actId="14100"/>
      <pc:docMkLst>
        <pc:docMk/>
      </pc:docMkLst>
      <pc:sldChg chg="modSp mod">
        <pc:chgData name="Sian Bowen" userId="c345053a-4abb-4e43-8ff7-c21186a2fa29" providerId="ADAL" clId="{E6E1528D-02EA-48BC-8636-701FF55D0FB9}" dt="2024-02-01T08:52:28.449" v="16" actId="20577"/>
        <pc:sldMkLst>
          <pc:docMk/>
          <pc:sldMk cId="0" sldId="262"/>
        </pc:sldMkLst>
        <pc:spChg chg="mod">
          <ac:chgData name="Sian Bowen" userId="c345053a-4abb-4e43-8ff7-c21186a2fa29" providerId="ADAL" clId="{E6E1528D-02EA-48BC-8636-701FF55D0FB9}" dt="2024-02-01T08:52:28.449" v="16" actId="20577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Sian Bowen" userId="c345053a-4abb-4e43-8ff7-c21186a2fa29" providerId="ADAL" clId="{E6E1528D-02EA-48BC-8636-701FF55D0FB9}" dt="2024-02-01T08:55:13.693" v="18" actId="255"/>
        <pc:sldMkLst>
          <pc:docMk/>
          <pc:sldMk cId="0" sldId="269"/>
        </pc:sldMkLst>
        <pc:spChg chg="mod">
          <ac:chgData name="Sian Bowen" userId="c345053a-4abb-4e43-8ff7-c21186a2fa29" providerId="ADAL" clId="{E6E1528D-02EA-48BC-8636-701FF55D0FB9}" dt="2024-02-01T08:55:13.693" v="18" actId="255"/>
          <ac:spMkLst>
            <pc:docMk/>
            <pc:sldMk cId="0" sldId="269"/>
            <ac:spMk id="3" creationId="{00000000-0000-0000-0000-000000000000}"/>
          </ac:spMkLst>
        </pc:spChg>
      </pc:sldChg>
      <pc:sldChg chg="delSp modSp mod">
        <pc:chgData name="Sian Bowen" userId="c345053a-4abb-4e43-8ff7-c21186a2fa29" providerId="ADAL" clId="{E6E1528D-02EA-48BC-8636-701FF55D0FB9}" dt="2024-01-31T19:29:46.157" v="1" actId="1076"/>
        <pc:sldMkLst>
          <pc:docMk/>
          <pc:sldMk cId="0" sldId="302"/>
        </pc:sldMkLst>
        <pc:grpChg chg="mod">
          <ac:chgData name="Sian Bowen" userId="c345053a-4abb-4e43-8ff7-c21186a2fa29" providerId="ADAL" clId="{E6E1528D-02EA-48BC-8636-701FF55D0FB9}" dt="2024-01-31T19:29:46.157" v="1" actId="1076"/>
          <ac:grpSpMkLst>
            <pc:docMk/>
            <pc:sldMk cId="0" sldId="302"/>
            <ac:grpSpMk id="2" creationId="{00000000-0000-0000-0000-000000000000}"/>
          </ac:grpSpMkLst>
        </pc:grpChg>
        <pc:picChg chg="del">
          <ac:chgData name="Sian Bowen" userId="c345053a-4abb-4e43-8ff7-c21186a2fa29" providerId="ADAL" clId="{E6E1528D-02EA-48BC-8636-701FF55D0FB9}" dt="2024-01-31T19:29:44.338" v="0" actId="478"/>
          <ac:picMkLst>
            <pc:docMk/>
            <pc:sldMk cId="0" sldId="302"/>
            <ac:picMk id="4" creationId="{00000000-0000-0000-0000-000000000000}"/>
          </ac:picMkLst>
        </pc:picChg>
      </pc:sldChg>
      <pc:sldChg chg="delSp modSp mod">
        <pc:chgData name="Sian Bowen" userId="c345053a-4abb-4e43-8ff7-c21186a2fa29" providerId="ADAL" clId="{E6E1528D-02EA-48BC-8636-701FF55D0FB9}" dt="2024-01-31T19:33:06.121" v="14" actId="478"/>
        <pc:sldMkLst>
          <pc:docMk/>
          <pc:sldMk cId="0" sldId="304"/>
        </pc:sldMkLst>
        <pc:spChg chg="del mod">
          <ac:chgData name="Sian Bowen" userId="c345053a-4abb-4e43-8ff7-c21186a2fa29" providerId="ADAL" clId="{E6E1528D-02EA-48BC-8636-701FF55D0FB9}" dt="2024-01-31T19:32:58.976" v="12" actId="478"/>
          <ac:spMkLst>
            <pc:docMk/>
            <pc:sldMk cId="0" sldId="304"/>
            <ac:spMk id="7" creationId="{00000000-0000-0000-0000-000000000000}"/>
          </ac:spMkLst>
        </pc:spChg>
        <pc:spChg chg="del">
          <ac:chgData name="Sian Bowen" userId="c345053a-4abb-4e43-8ff7-c21186a2fa29" providerId="ADAL" clId="{E6E1528D-02EA-48BC-8636-701FF55D0FB9}" dt="2024-01-31T19:33:06.121" v="14" actId="478"/>
          <ac:spMkLst>
            <pc:docMk/>
            <pc:sldMk cId="0" sldId="304"/>
            <ac:spMk id="10" creationId="{00000000-0000-0000-0000-000000000000}"/>
          </ac:spMkLst>
        </pc:spChg>
        <pc:spChg chg="del">
          <ac:chgData name="Sian Bowen" userId="c345053a-4abb-4e43-8ff7-c21186a2fa29" providerId="ADAL" clId="{E6E1528D-02EA-48BC-8636-701FF55D0FB9}" dt="2024-01-31T19:33:02.402" v="13" actId="478"/>
          <ac:spMkLst>
            <pc:docMk/>
            <pc:sldMk cId="0" sldId="304"/>
            <ac:spMk id="11" creationId="{00000000-0000-0000-0000-000000000000}"/>
          </ac:spMkLst>
        </pc:spChg>
        <pc:grpChg chg="mod">
          <ac:chgData name="Sian Bowen" userId="c345053a-4abb-4e43-8ff7-c21186a2fa29" providerId="ADAL" clId="{E6E1528D-02EA-48BC-8636-701FF55D0FB9}" dt="2024-01-31T19:32:38.277" v="7" actId="1076"/>
          <ac:grpSpMkLst>
            <pc:docMk/>
            <pc:sldMk cId="0" sldId="304"/>
            <ac:grpSpMk id="3" creationId="{00000000-0000-0000-0000-000000000000}"/>
          </ac:grpSpMkLst>
        </pc:grpChg>
        <pc:picChg chg="mod">
          <ac:chgData name="Sian Bowen" userId="c345053a-4abb-4e43-8ff7-c21186a2fa29" providerId="ADAL" clId="{E6E1528D-02EA-48BC-8636-701FF55D0FB9}" dt="2024-01-31T19:32:29.217" v="5" actId="14100"/>
          <ac:picMkLst>
            <pc:docMk/>
            <pc:sldMk cId="0" sldId="304"/>
            <ac:picMk id="4" creationId="{00000000-0000-0000-0000-000000000000}"/>
          </ac:picMkLst>
        </pc:picChg>
        <pc:picChg chg="mod">
          <ac:chgData name="Sian Bowen" userId="c345053a-4abb-4e43-8ff7-c21186a2fa29" providerId="ADAL" clId="{E6E1528D-02EA-48BC-8636-701FF55D0FB9}" dt="2024-01-31T19:32:32.096" v="6" actId="14100"/>
          <ac:picMkLst>
            <pc:docMk/>
            <pc:sldMk cId="0" sldId="304"/>
            <ac:picMk id="5" creationId="{00000000-0000-0000-0000-000000000000}"/>
          </ac:picMkLst>
        </pc:picChg>
        <pc:picChg chg="del">
          <ac:chgData name="Sian Bowen" userId="c345053a-4abb-4e43-8ff7-c21186a2fa29" providerId="ADAL" clId="{E6E1528D-02EA-48BC-8636-701FF55D0FB9}" dt="2024-01-31T19:32:50.397" v="10" actId="478"/>
          <ac:picMkLst>
            <pc:docMk/>
            <pc:sldMk cId="0" sldId="304"/>
            <ac:picMk id="6" creationId="{00000000-0000-0000-0000-000000000000}"/>
          </ac:picMkLst>
        </pc:picChg>
        <pc:picChg chg="del mod">
          <ac:chgData name="Sian Bowen" userId="c345053a-4abb-4e43-8ff7-c21186a2fa29" providerId="ADAL" clId="{E6E1528D-02EA-48BC-8636-701FF55D0FB9}" dt="2024-01-31T19:32:47.471" v="9" actId="478"/>
          <ac:picMkLst>
            <pc:docMk/>
            <pc:sldMk cId="0" sldId="304"/>
            <ac:picMk id="9" creationId="{00000000-0000-0000-0000-000000000000}"/>
          </ac:picMkLst>
        </pc:picChg>
      </pc:sldChg>
      <pc:sldChg chg="modSp mod">
        <pc:chgData name="Sian Bowen" userId="c345053a-4abb-4e43-8ff7-c21186a2fa29" providerId="ADAL" clId="{E6E1528D-02EA-48BC-8636-701FF55D0FB9}" dt="2024-02-08T09:30:59.221" v="20" actId="14100"/>
        <pc:sldMkLst>
          <pc:docMk/>
          <pc:sldMk cId="0" sldId="306"/>
        </pc:sldMkLst>
        <pc:picChg chg="mod">
          <ac:chgData name="Sian Bowen" userId="c345053a-4abb-4e43-8ff7-c21186a2fa29" providerId="ADAL" clId="{E6E1528D-02EA-48BC-8636-701FF55D0FB9}" dt="2024-02-08T09:30:59.221" v="20" actId="14100"/>
          <ac:picMkLst>
            <pc:docMk/>
            <pc:sldMk cId="0" sldId="306"/>
            <ac:picMk id="6" creationId="{00000000-0000-0000-0000-000000000000}"/>
          </ac:picMkLst>
        </pc:picChg>
      </pc:sldChg>
      <pc:sldChg chg="modSp mod">
        <pc:chgData name="Sian Bowen" userId="c345053a-4abb-4e43-8ff7-c21186a2fa29" providerId="ADAL" clId="{E6E1528D-02EA-48BC-8636-701FF55D0FB9}" dt="2024-01-31T19:34:14.497" v="15" actId="207"/>
        <pc:sldMkLst>
          <pc:docMk/>
          <pc:sldMk cId="0" sldId="315"/>
        </pc:sldMkLst>
        <pc:spChg chg="mod">
          <ac:chgData name="Sian Bowen" userId="c345053a-4abb-4e43-8ff7-c21186a2fa29" providerId="ADAL" clId="{E6E1528D-02EA-48BC-8636-701FF55D0FB9}" dt="2024-01-31T19:34:14.497" v="15" actId="207"/>
          <ac:spMkLst>
            <pc:docMk/>
            <pc:sldMk cId="0" sldId="315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727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533400"/>
            <a:ext cx="6554867" cy="376767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351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7211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385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791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076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1476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611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366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108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5554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348861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2591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436421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5840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5846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8065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24375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22223" y="2119375"/>
            <a:ext cx="3815715" cy="41471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674489" y="2093213"/>
            <a:ext cx="4024629" cy="41878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0" i="0">
                <a:solidFill>
                  <a:srgbClr val="24375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2/7/2024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7623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79603" y="625551"/>
            <a:ext cx="4096385" cy="6972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rgbClr val="24375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2/7/2024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060506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7737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  <p:sldLayoutId id="2147483744" r:id="rId18"/>
    <p:sldLayoutId id="2147483745" r:id="rId19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19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19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jpg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8.jpg"/><Relationship Id="rId4" Type="http://schemas.openxmlformats.org/officeDocument/2006/relationships/image" Target="../media/image57.jp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g"/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6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g"/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6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11200" y="2469642"/>
            <a:ext cx="602742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Common</a:t>
            </a:r>
            <a:r>
              <a:rPr spc="-25" dirty="0"/>
              <a:t> </a:t>
            </a:r>
            <a:r>
              <a:rPr dirty="0"/>
              <a:t>Sports</a:t>
            </a:r>
            <a:r>
              <a:rPr spc="-20" dirty="0"/>
              <a:t> </a:t>
            </a:r>
            <a:r>
              <a:rPr spc="-10" dirty="0"/>
              <a:t>Injuries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3826FA-9749-74C9-787F-B7D362AC62AA}"/>
              </a:ext>
            </a:extLst>
          </p:cNvPr>
          <p:cNvSpPr txBox="1"/>
          <p:nvPr/>
        </p:nvSpPr>
        <p:spPr>
          <a:xfrm>
            <a:off x="1219200" y="3352800"/>
            <a:ext cx="2355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Sian Bowen (</a:t>
            </a:r>
            <a:r>
              <a:rPr lang="en-GB" dirty="0" err="1"/>
              <a:t>M.Ost</a:t>
            </a:r>
            <a:r>
              <a:rPr lang="en-GB" dirty="0"/>
              <a:t>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3400" y="228600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Objectives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54125" y="2438780"/>
            <a:ext cx="3042285" cy="165036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95"/>
              </a:spcBef>
              <a:buChar char="•"/>
              <a:tabLst>
                <a:tab pos="354965" algn="l"/>
              </a:tabLst>
            </a:pPr>
            <a:r>
              <a:rPr sz="2200" dirty="0">
                <a:latin typeface="Arial"/>
                <a:cs typeface="Arial"/>
              </a:rPr>
              <a:t>Acute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/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Chronic</a:t>
            </a:r>
            <a:r>
              <a:rPr sz="2200" spc="-3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Injury</a:t>
            </a:r>
            <a:endParaRPr sz="22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2440"/>
              </a:spcBef>
              <a:buChar char="•"/>
              <a:tabLst>
                <a:tab pos="354965" algn="l"/>
              </a:tabLst>
            </a:pPr>
            <a:r>
              <a:rPr sz="2200" spc="-10" dirty="0">
                <a:latin typeface="Arial"/>
                <a:cs typeface="Arial"/>
              </a:rPr>
              <a:t>Terminology</a:t>
            </a:r>
            <a:endParaRPr sz="22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2435"/>
              </a:spcBef>
              <a:buChar char="•"/>
              <a:tabLst>
                <a:tab pos="354965" algn="l"/>
              </a:tabLst>
            </a:pPr>
            <a:r>
              <a:rPr sz="2200" dirty="0">
                <a:latin typeface="Arial"/>
                <a:cs typeface="Arial"/>
              </a:rPr>
              <a:t>Common</a:t>
            </a:r>
            <a:r>
              <a:rPr sz="2200" spc="-7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injuries</a:t>
            </a:r>
            <a:endParaRPr sz="2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326004" y="4373372"/>
            <a:ext cx="212153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dirty="0">
                <a:latin typeface="Arial"/>
                <a:cs typeface="Arial"/>
              </a:rPr>
              <a:t>-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Hand</a:t>
            </a:r>
            <a:r>
              <a:rPr sz="2200" spc="-3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and</a:t>
            </a:r>
            <a:r>
              <a:rPr sz="2200" spc="-3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Wrist</a:t>
            </a:r>
            <a:endParaRPr sz="2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437123" y="4373372"/>
            <a:ext cx="95631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dirty="0">
                <a:latin typeface="Arial"/>
                <a:cs typeface="Arial"/>
              </a:rPr>
              <a:t>-</a:t>
            </a:r>
            <a:r>
              <a:rPr sz="2200" spc="-10" dirty="0">
                <a:latin typeface="Arial"/>
                <a:cs typeface="Arial"/>
              </a:rPr>
              <a:t> Elbow</a:t>
            </a:r>
            <a:endParaRPr sz="2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326004" y="5018023"/>
            <a:ext cx="131381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dirty="0">
                <a:latin typeface="Arial"/>
                <a:cs typeface="Arial"/>
              </a:rPr>
              <a:t>-</a:t>
            </a:r>
            <a:r>
              <a:rPr sz="2200" spc="-10" dirty="0">
                <a:latin typeface="Arial"/>
                <a:cs typeface="Arial"/>
              </a:rPr>
              <a:t> Shoulder</a:t>
            </a:r>
            <a:endParaRPr sz="2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406644" y="5018023"/>
            <a:ext cx="84772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dirty="0">
                <a:latin typeface="Arial"/>
                <a:cs typeface="Arial"/>
              </a:rPr>
              <a:t>-</a:t>
            </a:r>
            <a:r>
              <a:rPr sz="2200" spc="-10" dirty="0">
                <a:latin typeface="Arial"/>
                <a:cs typeface="Arial"/>
              </a:rPr>
              <a:t> </a:t>
            </a:r>
            <a:r>
              <a:rPr sz="2200" spc="-20" dirty="0">
                <a:latin typeface="Arial"/>
                <a:cs typeface="Arial"/>
              </a:rPr>
              <a:t>Knee</a:t>
            </a:r>
            <a:endParaRPr sz="2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26004" y="5662980"/>
            <a:ext cx="89471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dirty="0">
                <a:latin typeface="Arial"/>
                <a:cs typeface="Arial"/>
              </a:rPr>
              <a:t>-</a:t>
            </a:r>
            <a:r>
              <a:rPr sz="2200" spc="-10" dirty="0">
                <a:latin typeface="Arial"/>
                <a:cs typeface="Arial"/>
              </a:rPr>
              <a:t> Ankle</a:t>
            </a:r>
            <a:endParaRPr sz="2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452364" y="5662980"/>
            <a:ext cx="75755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dirty="0">
                <a:latin typeface="Arial"/>
                <a:cs typeface="Arial"/>
              </a:rPr>
              <a:t>- </a:t>
            </a:r>
            <a:r>
              <a:rPr sz="2200" spc="-20" dirty="0">
                <a:latin typeface="Arial"/>
                <a:cs typeface="Arial"/>
              </a:rPr>
              <a:t>Foot</a:t>
            </a:r>
            <a:endParaRPr sz="2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8600" y="152400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Terminology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19327" y="2501849"/>
            <a:ext cx="3087370" cy="35852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95"/>
              </a:spcBef>
              <a:buChar char="•"/>
              <a:tabLst>
                <a:tab pos="354965" algn="l"/>
              </a:tabLst>
            </a:pPr>
            <a:r>
              <a:rPr sz="2200" dirty="0">
                <a:latin typeface="Arial"/>
                <a:cs typeface="Arial"/>
              </a:rPr>
              <a:t>Stress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Fracture</a:t>
            </a:r>
            <a:endParaRPr sz="22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2440"/>
              </a:spcBef>
              <a:buChar char="•"/>
              <a:tabLst>
                <a:tab pos="354965" algn="l"/>
              </a:tabLst>
            </a:pPr>
            <a:r>
              <a:rPr sz="2200" spc="-10" dirty="0">
                <a:latin typeface="Arial"/>
                <a:cs typeface="Arial"/>
              </a:rPr>
              <a:t>Sprain</a:t>
            </a:r>
            <a:endParaRPr sz="22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2435"/>
              </a:spcBef>
              <a:buChar char="•"/>
              <a:tabLst>
                <a:tab pos="354965" algn="l"/>
              </a:tabLst>
            </a:pPr>
            <a:r>
              <a:rPr sz="2200" spc="-10" dirty="0">
                <a:latin typeface="Arial"/>
                <a:cs typeface="Arial"/>
              </a:rPr>
              <a:t>Strain</a:t>
            </a:r>
            <a:endParaRPr sz="22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2440"/>
              </a:spcBef>
              <a:buChar char="•"/>
              <a:tabLst>
                <a:tab pos="354965" algn="l"/>
              </a:tabLst>
            </a:pPr>
            <a:r>
              <a:rPr sz="2200" spc="-10" dirty="0">
                <a:latin typeface="Arial"/>
                <a:cs typeface="Arial"/>
              </a:rPr>
              <a:t>Contusion</a:t>
            </a:r>
            <a:endParaRPr sz="22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2440"/>
              </a:spcBef>
              <a:buChar char="•"/>
              <a:tabLst>
                <a:tab pos="354965" algn="l"/>
              </a:tabLst>
            </a:pPr>
            <a:r>
              <a:rPr sz="2200" dirty="0">
                <a:latin typeface="Arial"/>
                <a:cs typeface="Arial"/>
              </a:rPr>
              <a:t>Tendinitis</a:t>
            </a:r>
            <a:r>
              <a:rPr sz="2200" spc="-6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/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Tendonitis</a:t>
            </a:r>
            <a:endParaRPr sz="22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2435"/>
              </a:spcBef>
              <a:buChar char="•"/>
              <a:tabLst>
                <a:tab pos="354965" algn="l"/>
              </a:tabLst>
            </a:pPr>
            <a:r>
              <a:rPr sz="2200" spc="-10" dirty="0">
                <a:latin typeface="Arial"/>
                <a:cs typeface="Arial"/>
              </a:rPr>
              <a:t>Bursitis</a:t>
            </a:r>
            <a:endParaRPr sz="22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12087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Acute</a:t>
            </a:r>
            <a:r>
              <a:rPr spc="-20" dirty="0"/>
              <a:t> </a:t>
            </a:r>
            <a:r>
              <a:rPr spc="-10" dirty="0"/>
              <a:t>Injury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7102" y="2155697"/>
            <a:ext cx="6834505" cy="42056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81735" indent="-254635">
              <a:lnSpc>
                <a:spcPct val="100000"/>
              </a:lnSpc>
              <a:spcBef>
                <a:spcPts val="100"/>
              </a:spcBef>
              <a:buClr>
                <a:srgbClr val="4970A9"/>
              </a:buClr>
              <a:buSzPct val="50000"/>
              <a:buFont typeface="Wingdings"/>
              <a:buChar char=""/>
              <a:tabLst>
                <a:tab pos="1181735" algn="l"/>
              </a:tabLst>
            </a:pPr>
            <a:r>
              <a:rPr sz="2400" dirty="0">
                <a:latin typeface="Arial"/>
                <a:cs typeface="Arial"/>
              </a:rPr>
              <a:t>contact </a:t>
            </a:r>
            <a:r>
              <a:rPr sz="2400" spc="-10" dirty="0">
                <a:latin typeface="Arial"/>
                <a:cs typeface="Arial"/>
              </a:rPr>
              <a:t>sports</a:t>
            </a:r>
            <a:endParaRPr sz="2400" dirty="0">
              <a:latin typeface="Arial"/>
              <a:cs typeface="Arial"/>
            </a:endParaRPr>
          </a:p>
          <a:p>
            <a:pPr marL="1181735" indent="-254635">
              <a:lnSpc>
                <a:spcPct val="100000"/>
              </a:lnSpc>
              <a:spcBef>
                <a:spcPts val="2415"/>
              </a:spcBef>
              <a:buClr>
                <a:srgbClr val="4970A9"/>
              </a:buClr>
              <a:buSzPct val="50000"/>
              <a:buFont typeface="Wingdings"/>
              <a:buChar char=""/>
              <a:tabLst>
                <a:tab pos="1181735" algn="l"/>
              </a:tabLst>
            </a:pPr>
            <a:r>
              <a:rPr sz="2400" dirty="0">
                <a:latin typeface="Arial"/>
                <a:cs typeface="Arial"/>
              </a:rPr>
              <a:t>sudden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swelling</a:t>
            </a:r>
            <a:endParaRPr sz="2400" dirty="0">
              <a:latin typeface="Arial"/>
              <a:cs typeface="Arial"/>
            </a:endParaRPr>
          </a:p>
          <a:p>
            <a:pPr marL="1181735" indent="-254635">
              <a:lnSpc>
                <a:spcPct val="100000"/>
              </a:lnSpc>
              <a:spcBef>
                <a:spcPts val="2410"/>
              </a:spcBef>
              <a:buClr>
                <a:srgbClr val="4970A9"/>
              </a:buClr>
              <a:buSzPct val="50000"/>
              <a:buFont typeface="Wingdings"/>
              <a:buChar char=""/>
              <a:tabLst>
                <a:tab pos="1181735" algn="l"/>
              </a:tabLst>
            </a:pPr>
            <a:r>
              <a:rPr sz="2400" dirty="0">
                <a:latin typeface="Arial"/>
                <a:cs typeface="Arial"/>
              </a:rPr>
              <a:t>should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be</a:t>
            </a:r>
            <a:r>
              <a:rPr sz="2400" spc="-9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examined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immediately</a:t>
            </a:r>
            <a:endParaRPr sz="2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5"/>
              </a:spcBef>
            </a:pPr>
            <a:endParaRPr sz="2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200" spc="95" dirty="0">
                <a:solidFill>
                  <a:srgbClr val="4970A9"/>
                </a:solidFill>
                <a:latin typeface="Segoe UI Symbol"/>
                <a:cs typeface="Segoe UI Symbol"/>
              </a:rPr>
              <a:t>  </a:t>
            </a:r>
            <a:r>
              <a:rPr sz="2400" dirty="0">
                <a:latin typeface="Arial"/>
                <a:cs typeface="Arial"/>
              </a:rPr>
              <a:t>Bone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Joint;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fracture,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subluxation,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dislocation</a:t>
            </a:r>
            <a:endParaRPr sz="2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415"/>
              </a:spcBef>
            </a:pPr>
            <a:r>
              <a:rPr sz="12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200" spc="114" dirty="0">
                <a:solidFill>
                  <a:srgbClr val="4970A9"/>
                </a:solidFill>
                <a:latin typeface="Segoe UI Symbol"/>
                <a:cs typeface="Segoe UI Symbol"/>
              </a:rPr>
              <a:t>  </a:t>
            </a:r>
            <a:r>
              <a:rPr sz="2400" dirty="0">
                <a:latin typeface="Arial"/>
                <a:cs typeface="Arial"/>
              </a:rPr>
              <a:t>Ligament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;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torn,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sprain</a:t>
            </a:r>
            <a:endParaRPr sz="2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410"/>
              </a:spcBef>
            </a:pPr>
            <a:r>
              <a:rPr sz="12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200" spc="85" dirty="0">
                <a:solidFill>
                  <a:srgbClr val="4970A9"/>
                </a:solidFill>
                <a:latin typeface="Segoe UI Symbol"/>
                <a:cs typeface="Segoe UI Symbol"/>
              </a:rPr>
              <a:t>  </a:t>
            </a:r>
            <a:r>
              <a:rPr sz="2400" dirty="0">
                <a:latin typeface="Arial"/>
                <a:cs typeface="Arial"/>
              </a:rPr>
              <a:t>Muscle;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strain,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contusion,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soreness,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cramp</a:t>
            </a:r>
            <a:endParaRPr sz="24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" y="-76200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Sprains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54125" y="2103881"/>
            <a:ext cx="5822950" cy="42291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95"/>
              </a:spcBef>
              <a:buChar char="•"/>
              <a:tabLst>
                <a:tab pos="354965" algn="l"/>
              </a:tabLst>
            </a:pPr>
            <a:r>
              <a:rPr sz="2200" dirty="0">
                <a:latin typeface="Arial"/>
                <a:cs typeface="Arial"/>
              </a:rPr>
              <a:t>“ligament</a:t>
            </a:r>
            <a:r>
              <a:rPr sz="2200" spc="-9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injury”</a:t>
            </a:r>
            <a:endParaRPr sz="22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2435"/>
              </a:spcBef>
              <a:buChar char="•"/>
              <a:tabLst>
                <a:tab pos="354965" algn="l"/>
              </a:tabLst>
            </a:pPr>
            <a:r>
              <a:rPr sz="2200" spc="-10" dirty="0">
                <a:latin typeface="Arial"/>
                <a:cs typeface="Arial"/>
              </a:rPr>
              <a:t>Severity;</a:t>
            </a:r>
            <a:endParaRPr sz="22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2440"/>
              </a:spcBef>
              <a:buChar char="•"/>
              <a:tabLst>
                <a:tab pos="756285" algn="l"/>
              </a:tabLst>
            </a:pPr>
            <a:r>
              <a:rPr sz="2200" dirty="0">
                <a:latin typeface="Arial"/>
                <a:cs typeface="Arial"/>
              </a:rPr>
              <a:t>grade</a:t>
            </a:r>
            <a:r>
              <a:rPr sz="2200" spc="-2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1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-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stretching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/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minor</a:t>
            </a:r>
            <a:r>
              <a:rPr sz="2200" spc="-25" dirty="0">
                <a:latin typeface="Arial"/>
                <a:cs typeface="Arial"/>
              </a:rPr>
              <a:t> </a:t>
            </a:r>
            <a:r>
              <a:rPr sz="2200" spc="-20" dirty="0">
                <a:latin typeface="Arial"/>
                <a:cs typeface="Arial"/>
              </a:rPr>
              <a:t>torn</a:t>
            </a:r>
            <a:endParaRPr sz="22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2435"/>
              </a:spcBef>
              <a:buChar char="•"/>
              <a:tabLst>
                <a:tab pos="756285" algn="l"/>
              </a:tabLst>
            </a:pPr>
            <a:r>
              <a:rPr sz="2200" dirty="0">
                <a:latin typeface="Arial"/>
                <a:cs typeface="Arial"/>
              </a:rPr>
              <a:t>grade</a:t>
            </a:r>
            <a:r>
              <a:rPr sz="2200" spc="-2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2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-</a:t>
            </a:r>
            <a:r>
              <a:rPr sz="2200" spc="-3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partial</a:t>
            </a:r>
            <a:r>
              <a:rPr sz="2200" spc="-3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torn</a:t>
            </a:r>
            <a:r>
              <a:rPr sz="2200" spc="-3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(&lt;90%</a:t>
            </a:r>
            <a:r>
              <a:rPr sz="2200" spc="-2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fiber)</a:t>
            </a:r>
            <a:endParaRPr sz="22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2440"/>
              </a:spcBef>
              <a:buChar char="•"/>
              <a:tabLst>
                <a:tab pos="756285" algn="l"/>
              </a:tabLst>
            </a:pPr>
            <a:r>
              <a:rPr sz="2200" dirty="0">
                <a:latin typeface="Arial"/>
                <a:cs typeface="Arial"/>
              </a:rPr>
              <a:t>grade</a:t>
            </a:r>
            <a:r>
              <a:rPr sz="2200" spc="-3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3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-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complete</a:t>
            </a:r>
            <a:r>
              <a:rPr sz="2200" spc="-35" dirty="0">
                <a:latin typeface="Arial"/>
                <a:cs typeface="Arial"/>
              </a:rPr>
              <a:t> </a:t>
            </a:r>
            <a:r>
              <a:rPr sz="2200" spc="-20" dirty="0">
                <a:latin typeface="Arial"/>
                <a:cs typeface="Arial"/>
              </a:rPr>
              <a:t>torn</a:t>
            </a:r>
            <a:endParaRPr sz="22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2435"/>
              </a:spcBef>
              <a:buChar char="•"/>
              <a:tabLst>
                <a:tab pos="354965" algn="l"/>
              </a:tabLst>
            </a:pPr>
            <a:r>
              <a:rPr sz="2200" dirty="0">
                <a:latin typeface="Arial"/>
                <a:cs typeface="Arial"/>
              </a:rPr>
              <a:t>Symptoms;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pain,</a:t>
            </a:r>
            <a:r>
              <a:rPr sz="2200" spc="-7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swelling,</a:t>
            </a:r>
            <a:r>
              <a:rPr sz="2200" spc="-7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bruise,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limit</a:t>
            </a:r>
            <a:r>
              <a:rPr sz="2200" spc="-75" dirty="0">
                <a:latin typeface="Arial"/>
                <a:cs typeface="Arial"/>
              </a:rPr>
              <a:t> </a:t>
            </a:r>
            <a:r>
              <a:rPr sz="2200" spc="-25" dirty="0">
                <a:latin typeface="Arial"/>
                <a:cs typeface="Arial"/>
              </a:rPr>
              <a:t>ROM</a:t>
            </a:r>
            <a:endParaRPr sz="22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2435"/>
              </a:spcBef>
              <a:buChar char="•"/>
              <a:tabLst>
                <a:tab pos="354965" algn="l"/>
              </a:tabLst>
            </a:pPr>
            <a:r>
              <a:rPr sz="2200" dirty="0">
                <a:latin typeface="Arial"/>
                <a:cs typeface="Arial"/>
              </a:rPr>
              <a:t>Treatments;</a:t>
            </a:r>
            <a:r>
              <a:rPr sz="2200" spc="-105" dirty="0">
                <a:latin typeface="Arial"/>
                <a:cs typeface="Arial"/>
              </a:rPr>
              <a:t> </a:t>
            </a:r>
            <a:r>
              <a:rPr sz="2200" spc="-20" dirty="0">
                <a:latin typeface="Arial"/>
                <a:cs typeface="Arial"/>
              </a:rPr>
              <a:t>RICE</a:t>
            </a:r>
            <a:endParaRPr sz="2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5800" y="228600"/>
            <a:ext cx="4345067" cy="683469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spc="-20" dirty="0"/>
              <a:t>RICE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02335" y="1999868"/>
            <a:ext cx="4013835" cy="23285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265430" algn="l"/>
              </a:tabLst>
            </a:pPr>
            <a:r>
              <a:rPr sz="11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1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200" dirty="0">
                <a:solidFill>
                  <a:srgbClr val="333399"/>
                </a:solidFill>
                <a:latin typeface="Ravie"/>
                <a:cs typeface="Ravie"/>
              </a:rPr>
              <a:t>R</a:t>
            </a:r>
            <a:r>
              <a:rPr sz="2200" dirty="0">
                <a:latin typeface="Arial"/>
                <a:cs typeface="Arial"/>
              </a:rPr>
              <a:t>est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: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avoid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activity,</a:t>
            </a:r>
            <a:r>
              <a:rPr sz="2200" spc="-3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gait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spc="-20" dirty="0">
                <a:latin typeface="Arial"/>
                <a:cs typeface="Arial"/>
              </a:rPr>
              <a:t>aids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70"/>
              </a:spcBef>
            </a:pPr>
            <a:endParaRPr sz="2200">
              <a:latin typeface="Arial"/>
              <a:cs typeface="Arial"/>
            </a:endParaRPr>
          </a:p>
          <a:p>
            <a:pPr marL="265430" marR="551815" indent="-253365">
              <a:lnSpc>
                <a:spcPct val="70000"/>
              </a:lnSpc>
              <a:spcBef>
                <a:spcPts val="5"/>
              </a:spcBef>
              <a:tabLst>
                <a:tab pos="265430" algn="l"/>
              </a:tabLst>
            </a:pPr>
            <a:r>
              <a:rPr sz="11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1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200" dirty="0">
                <a:solidFill>
                  <a:srgbClr val="333399"/>
                </a:solidFill>
                <a:latin typeface="Ravie"/>
                <a:cs typeface="Ravie"/>
              </a:rPr>
              <a:t>I</a:t>
            </a:r>
            <a:r>
              <a:rPr sz="2200" dirty="0">
                <a:latin typeface="Arial"/>
                <a:cs typeface="Arial"/>
              </a:rPr>
              <a:t>ce</a:t>
            </a:r>
            <a:r>
              <a:rPr sz="2200" spc="-1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:</a:t>
            </a:r>
            <a:r>
              <a:rPr sz="2200" spc="-3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vasoconstriction; </a:t>
            </a:r>
            <a:r>
              <a:rPr sz="2200" dirty="0">
                <a:latin typeface="Arial"/>
                <a:cs typeface="Arial"/>
              </a:rPr>
              <a:t>(20min/session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-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q.2-</a:t>
            </a:r>
            <a:r>
              <a:rPr sz="2200" dirty="0">
                <a:latin typeface="Arial"/>
                <a:cs typeface="Arial"/>
              </a:rPr>
              <a:t>3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spc="-25" dirty="0">
                <a:latin typeface="Arial"/>
                <a:cs typeface="Arial"/>
              </a:rPr>
              <a:t>hr)</a:t>
            </a:r>
            <a:endParaRPr sz="2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905"/>
              </a:spcBef>
              <a:tabLst>
                <a:tab pos="265430" algn="l"/>
              </a:tabLst>
            </a:pPr>
            <a:r>
              <a:rPr sz="11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1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200" dirty="0">
                <a:solidFill>
                  <a:srgbClr val="333399"/>
                </a:solidFill>
                <a:latin typeface="Ravie"/>
                <a:cs typeface="Ravie"/>
              </a:rPr>
              <a:t>C</a:t>
            </a:r>
            <a:r>
              <a:rPr sz="2200" dirty="0">
                <a:latin typeface="Arial"/>
                <a:cs typeface="Arial"/>
              </a:rPr>
              <a:t>ompression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: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pressure</a:t>
            </a:r>
            <a:r>
              <a:rPr sz="2200" spc="-7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effect</a:t>
            </a:r>
            <a:endParaRPr sz="2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910"/>
              </a:spcBef>
              <a:tabLst>
                <a:tab pos="265430" algn="l"/>
                <a:tab pos="1778635" algn="l"/>
              </a:tabLst>
            </a:pPr>
            <a:r>
              <a:rPr sz="11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1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200" dirty="0">
                <a:solidFill>
                  <a:srgbClr val="333399"/>
                </a:solidFill>
                <a:latin typeface="Ravie"/>
                <a:cs typeface="Ravie"/>
              </a:rPr>
              <a:t>E</a:t>
            </a:r>
            <a:r>
              <a:rPr sz="2200" dirty="0">
                <a:latin typeface="Arial"/>
                <a:cs typeface="Arial"/>
              </a:rPr>
              <a:t>levation</a:t>
            </a:r>
            <a:r>
              <a:rPr sz="2200" spc="-110" dirty="0">
                <a:latin typeface="Arial"/>
                <a:cs typeface="Arial"/>
              </a:rPr>
              <a:t> </a:t>
            </a:r>
            <a:r>
              <a:rPr sz="2200" spc="-60" dirty="0">
                <a:latin typeface="Arial"/>
                <a:cs typeface="Arial"/>
              </a:rPr>
              <a:t>:</a:t>
            </a:r>
            <a:r>
              <a:rPr sz="2200" dirty="0">
                <a:latin typeface="Arial"/>
                <a:cs typeface="Arial"/>
              </a:rPr>
              <a:t>	reduce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swelling</a:t>
            </a:r>
            <a:endParaRPr sz="22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579364" y="3212592"/>
            <a:ext cx="3096767" cy="3194304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003292" y="1844039"/>
            <a:ext cx="3581400" cy="4584191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20725" y="2976753"/>
            <a:ext cx="4144645" cy="2877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4925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hemorrhage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phase: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h</a:t>
            </a:r>
            <a:r>
              <a:rPr lang="en-GB" sz="1800" spc="-10" dirty="0">
                <a:latin typeface="Arial"/>
                <a:cs typeface="Arial"/>
              </a:rPr>
              <a:t>a</a:t>
            </a:r>
            <a:r>
              <a:rPr sz="1800" spc="-10" dirty="0" err="1">
                <a:latin typeface="Arial"/>
                <a:cs typeface="Arial"/>
              </a:rPr>
              <a:t>ematoma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9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ts val="2050"/>
              </a:lnSpc>
              <a:spcBef>
                <a:spcPts val="5"/>
              </a:spcBef>
              <a:tabLst>
                <a:tab pos="285115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Inflammatory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phase: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inflammatory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cell</a:t>
            </a:r>
            <a:endParaRPr sz="1800" dirty="0">
              <a:latin typeface="Arial"/>
              <a:cs typeface="Arial"/>
            </a:endParaRPr>
          </a:p>
          <a:p>
            <a:pPr marL="285115">
              <a:lnSpc>
                <a:spcPts val="2050"/>
              </a:lnSpc>
            </a:pPr>
            <a:r>
              <a:rPr sz="1800" dirty="0">
                <a:latin typeface="Wingdings"/>
                <a:cs typeface="Wingdings"/>
              </a:rPr>
              <a:t></a:t>
            </a:r>
            <a:r>
              <a:rPr sz="1800" spc="3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granulation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tissue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2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weeks)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660"/>
              </a:spcBef>
            </a:pPr>
            <a:endParaRPr sz="1800" dirty="0">
              <a:latin typeface="Arial"/>
              <a:cs typeface="Arial"/>
            </a:endParaRPr>
          </a:p>
          <a:p>
            <a:pPr marL="285115" marR="16510" indent="-273050">
              <a:lnSpc>
                <a:spcPts val="1939"/>
              </a:lnSpc>
              <a:spcBef>
                <a:spcPts val="5"/>
              </a:spcBef>
              <a:tabLst>
                <a:tab pos="285115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Reparative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phase:</a:t>
            </a:r>
            <a:r>
              <a:rPr sz="1800" spc="-5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extracellular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matrix (5-</a:t>
            </a:r>
            <a:r>
              <a:rPr sz="1800" dirty="0">
                <a:latin typeface="Arial"/>
                <a:cs typeface="Arial"/>
              </a:rPr>
              <a:t>7days</a:t>
            </a:r>
            <a:r>
              <a:rPr sz="1800" spc="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weeks)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8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ts val="2055"/>
              </a:lnSpc>
              <a:spcBef>
                <a:spcPts val="5"/>
              </a:spcBef>
              <a:tabLst>
                <a:tab pos="285115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Remodelling</a:t>
            </a:r>
            <a:r>
              <a:rPr sz="1800" spc="-8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phase:collagen</a:t>
            </a:r>
            <a:r>
              <a:rPr sz="1800" spc="-7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fiber</a:t>
            </a:r>
            <a:endParaRPr sz="1800" dirty="0">
              <a:latin typeface="Arial"/>
              <a:cs typeface="Arial"/>
            </a:endParaRPr>
          </a:p>
          <a:p>
            <a:pPr marL="285115">
              <a:lnSpc>
                <a:spcPts val="2055"/>
              </a:lnSpc>
            </a:pPr>
            <a:r>
              <a:rPr sz="1800" dirty="0">
                <a:latin typeface="Arial"/>
                <a:cs typeface="Arial"/>
              </a:rPr>
              <a:t>formation(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weeks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year)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51737" y="76200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Ligament</a:t>
            </a:r>
            <a:r>
              <a:rPr spc="-15" dirty="0"/>
              <a:t> </a:t>
            </a:r>
            <a:r>
              <a:rPr spc="-10" dirty="0"/>
              <a:t>healing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381000"/>
            <a:ext cx="2971800" cy="683469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Sprains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76250" y="3138678"/>
            <a:ext cx="2565400" cy="14795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1+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instability:</a:t>
            </a:r>
            <a:r>
              <a:rPr sz="1800" spc="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&lt;</a:t>
            </a:r>
            <a:r>
              <a:rPr sz="1800" spc="-25" dirty="0">
                <a:latin typeface="Arial"/>
                <a:cs typeface="Arial"/>
              </a:rPr>
              <a:t> 5mm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2+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instabiliy:</a:t>
            </a:r>
            <a:r>
              <a:rPr sz="1800" spc="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5-</a:t>
            </a:r>
            <a:r>
              <a:rPr sz="1800" dirty="0">
                <a:latin typeface="Arial"/>
                <a:cs typeface="Arial"/>
              </a:rPr>
              <a:t>10</a:t>
            </a:r>
            <a:r>
              <a:rPr sz="1800" spc="-25" dirty="0">
                <a:latin typeface="Arial"/>
                <a:cs typeface="Arial"/>
              </a:rPr>
              <a:t> mm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3+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instability:</a:t>
            </a:r>
            <a:r>
              <a:rPr sz="1800" spc="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&gt;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10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mm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779520" y="1988819"/>
            <a:ext cx="4936235" cy="381609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8600" y="381000"/>
            <a:ext cx="3583067" cy="683469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Strains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4800" y="1981200"/>
            <a:ext cx="8464550" cy="3886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95"/>
              </a:spcBef>
              <a:buChar char="•"/>
              <a:tabLst>
                <a:tab pos="354965" algn="l"/>
              </a:tabLst>
            </a:pPr>
            <a:r>
              <a:rPr sz="2200" dirty="0">
                <a:latin typeface="Arial"/>
                <a:cs typeface="Arial"/>
              </a:rPr>
              <a:t>“muscle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injury”</a:t>
            </a:r>
            <a:endParaRPr sz="2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4"/>
              </a:spcBef>
              <a:buFont typeface="Arial"/>
              <a:buChar char="•"/>
            </a:pPr>
            <a:endParaRPr sz="2200" dirty="0">
              <a:latin typeface="Arial"/>
              <a:cs typeface="Arial"/>
            </a:endParaRPr>
          </a:p>
          <a:p>
            <a:pPr marL="355600" marR="5080" indent="-342900">
              <a:lnSpc>
                <a:spcPts val="2380"/>
              </a:lnSpc>
              <a:buChar char="•"/>
              <a:tabLst>
                <a:tab pos="355600" algn="l"/>
              </a:tabLst>
            </a:pPr>
            <a:r>
              <a:rPr sz="2200" dirty="0">
                <a:latin typeface="Arial"/>
                <a:cs typeface="Arial"/>
              </a:rPr>
              <a:t>caused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by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sudden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stretching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force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or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very</a:t>
            </a:r>
            <a:r>
              <a:rPr sz="2200" spc="-3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forceful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contraction </a:t>
            </a:r>
            <a:r>
              <a:rPr sz="2200" dirty="0">
                <a:latin typeface="Arial"/>
                <a:cs typeface="Arial"/>
              </a:rPr>
              <a:t>of</a:t>
            </a:r>
            <a:r>
              <a:rPr sz="2200" spc="-3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the</a:t>
            </a:r>
            <a:r>
              <a:rPr sz="2200" spc="-2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muscle</a:t>
            </a:r>
            <a:endParaRPr sz="22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2395"/>
              </a:spcBef>
              <a:buChar char="•"/>
              <a:tabLst>
                <a:tab pos="354965" algn="l"/>
              </a:tabLst>
            </a:pPr>
            <a:r>
              <a:rPr sz="2200" spc="-10" dirty="0">
                <a:latin typeface="Arial"/>
                <a:cs typeface="Arial"/>
              </a:rPr>
              <a:t>Severity;</a:t>
            </a:r>
            <a:endParaRPr sz="2200" dirty="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2440"/>
              </a:spcBef>
              <a:buChar char="•"/>
              <a:tabLst>
                <a:tab pos="756285" algn="l"/>
              </a:tabLst>
            </a:pPr>
            <a:r>
              <a:rPr sz="2200" dirty="0">
                <a:latin typeface="Arial"/>
                <a:cs typeface="Arial"/>
              </a:rPr>
              <a:t>grade</a:t>
            </a:r>
            <a:r>
              <a:rPr sz="2200" spc="-2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1</a:t>
            </a:r>
            <a:r>
              <a:rPr sz="2200" spc="-3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-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&lt;10%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muscle</a:t>
            </a:r>
            <a:r>
              <a:rPr sz="2200" spc="-3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fiber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damaged</a:t>
            </a:r>
            <a:endParaRPr sz="2200" dirty="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2435"/>
              </a:spcBef>
              <a:buChar char="•"/>
              <a:tabLst>
                <a:tab pos="756285" algn="l"/>
              </a:tabLst>
            </a:pPr>
            <a:r>
              <a:rPr sz="2200" dirty="0">
                <a:latin typeface="Arial"/>
                <a:cs typeface="Arial"/>
              </a:rPr>
              <a:t>grade</a:t>
            </a:r>
            <a:r>
              <a:rPr sz="2200" spc="-2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2</a:t>
            </a:r>
            <a:r>
              <a:rPr sz="2200" spc="-3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-</a:t>
            </a:r>
            <a:r>
              <a:rPr sz="2200" spc="-30" dirty="0">
                <a:latin typeface="Arial"/>
                <a:cs typeface="Arial"/>
              </a:rPr>
              <a:t> </a:t>
            </a:r>
            <a:r>
              <a:rPr sz="2200" spc="-20" dirty="0">
                <a:latin typeface="Arial"/>
                <a:cs typeface="Arial"/>
              </a:rPr>
              <a:t>10-</a:t>
            </a:r>
            <a:r>
              <a:rPr sz="2200" dirty="0">
                <a:latin typeface="Arial"/>
                <a:cs typeface="Arial"/>
              </a:rPr>
              <a:t>90%</a:t>
            </a:r>
            <a:r>
              <a:rPr sz="2200" spc="-2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fiber</a:t>
            </a:r>
            <a:r>
              <a:rPr sz="2200" spc="-3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damaged</a:t>
            </a:r>
            <a:endParaRPr sz="2200" dirty="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2440"/>
              </a:spcBef>
              <a:buChar char="•"/>
              <a:tabLst>
                <a:tab pos="756285" algn="l"/>
              </a:tabLst>
            </a:pPr>
            <a:r>
              <a:rPr sz="2200" dirty="0">
                <a:latin typeface="Arial"/>
                <a:cs typeface="Arial"/>
              </a:rPr>
              <a:t>grade</a:t>
            </a:r>
            <a:r>
              <a:rPr sz="2200" spc="-3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3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-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complete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rupture</a:t>
            </a:r>
            <a:r>
              <a:rPr sz="2200" spc="-2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of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muscle</a:t>
            </a:r>
            <a:endParaRPr sz="22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600" y="381000"/>
            <a:ext cx="5488067" cy="683469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Strains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27220" y="2060448"/>
            <a:ext cx="4177283" cy="452628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74065" y="2232101"/>
            <a:ext cx="3491865" cy="27698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243750"/>
                </a:solidFill>
                <a:latin typeface="Arial"/>
                <a:cs typeface="Arial"/>
              </a:rPr>
              <a:t>Degree</a:t>
            </a:r>
            <a:r>
              <a:rPr sz="1800" b="1" spc="-1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243750"/>
                </a:solidFill>
                <a:latin typeface="Arial"/>
                <a:cs typeface="Arial"/>
              </a:rPr>
              <a:t>of</a:t>
            </a:r>
            <a:r>
              <a:rPr sz="1800" b="1" spc="-2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243750"/>
                </a:solidFill>
                <a:latin typeface="Arial"/>
                <a:cs typeface="Arial"/>
              </a:rPr>
              <a:t>Muscle</a:t>
            </a:r>
            <a:r>
              <a:rPr sz="1800" b="1" spc="-10" dirty="0">
                <a:solidFill>
                  <a:srgbClr val="243750"/>
                </a:solidFill>
                <a:latin typeface="Arial"/>
                <a:cs typeface="Arial"/>
              </a:rPr>
              <a:t> Injury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9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First</a:t>
            </a:r>
            <a:r>
              <a:rPr sz="1800" spc="-2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:</a:t>
            </a:r>
            <a:r>
              <a:rPr sz="1800" spc="-1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333399"/>
                </a:solidFill>
                <a:latin typeface="Arial"/>
                <a:cs typeface="Arial"/>
              </a:rPr>
              <a:t>some</a:t>
            </a:r>
            <a:r>
              <a:rPr sz="1800" spc="-20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333399"/>
                </a:solidFill>
                <a:latin typeface="Arial"/>
                <a:cs typeface="Arial"/>
              </a:rPr>
              <a:t>fiber</a:t>
            </a:r>
            <a:r>
              <a:rPr sz="1800" spc="-15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spc="-20" dirty="0">
                <a:solidFill>
                  <a:srgbClr val="333399"/>
                </a:solidFill>
                <a:latin typeface="Arial"/>
                <a:cs typeface="Arial"/>
              </a:rPr>
              <a:t>torn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90"/>
              </a:spcBef>
            </a:pPr>
            <a:endParaRPr sz="180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Second</a:t>
            </a:r>
            <a:r>
              <a:rPr sz="1800" spc="-3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:</a:t>
            </a:r>
            <a:r>
              <a:rPr sz="1800" spc="-4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333399"/>
                </a:solidFill>
                <a:latin typeface="Arial"/>
                <a:cs typeface="Arial"/>
              </a:rPr>
              <a:t>pain,</a:t>
            </a:r>
            <a:r>
              <a:rPr sz="1800" spc="-20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333399"/>
                </a:solidFill>
                <a:latin typeface="Arial"/>
                <a:cs typeface="Arial"/>
              </a:rPr>
              <a:t>swollen,</a:t>
            </a:r>
            <a:r>
              <a:rPr sz="1800" spc="10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333399"/>
                </a:solidFill>
                <a:latin typeface="Arial"/>
                <a:cs typeface="Arial"/>
              </a:rPr>
              <a:t>decrease </a:t>
            </a:r>
            <a:r>
              <a:rPr sz="1800" dirty="0">
                <a:solidFill>
                  <a:srgbClr val="333399"/>
                </a:solidFill>
                <a:latin typeface="Arial"/>
                <a:cs typeface="Arial"/>
              </a:rPr>
              <a:t>power</a:t>
            </a:r>
            <a:r>
              <a:rPr sz="1800" spc="15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333399"/>
                </a:solidFill>
                <a:latin typeface="Arial"/>
                <a:cs typeface="Arial"/>
              </a:rPr>
              <a:t>and</a:t>
            </a:r>
            <a:r>
              <a:rPr sz="1800" spc="-25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333399"/>
                </a:solidFill>
                <a:latin typeface="Arial"/>
                <a:cs typeface="Arial"/>
              </a:rPr>
              <a:t>range</a:t>
            </a:r>
            <a:r>
              <a:rPr sz="1800" spc="-20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333399"/>
                </a:solidFill>
                <a:latin typeface="Arial"/>
                <a:cs typeface="Arial"/>
              </a:rPr>
              <a:t>of</a:t>
            </a:r>
            <a:r>
              <a:rPr sz="1800" spc="-40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333399"/>
                </a:solidFill>
                <a:latin typeface="Arial"/>
                <a:cs typeface="Arial"/>
              </a:rPr>
              <a:t>motion</a:t>
            </a:r>
            <a:r>
              <a:rPr sz="1800" spc="-20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333399"/>
                </a:solidFill>
                <a:latin typeface="Arial"/>
                <a:cs typeface="Arial"/>
              </a:rPr>
              <a:t>(ROM)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90"/>
              </a:spcBef>
            </a:pPr>
            <a:endParaRPr sz="1800" dirty="0">
              <a:latin typeface="Arial"/>
              <a:cs typeface="Arial"/>
            </a:endParaRPr>
          </a:p>
          <a:p>
            <a:pPr marL="12700" marR="222885">
              <a:lnSpc>
                <a:spcPct val="100000"/>
              </a:lnSpc>
            </a:pP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Third</a:t>
            </a:r>
            <a:r>
              <a:rPr sz="1800" spc="-5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:</a:t>
            </a:r>
            <a:r>
              <a:rPr sz="1800" spc="-3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333399"/>
                </a:solidFill>
                <a:latin typeface="Arial"/>
                <a:cs typeface="Arial"/>
              </a:rPr>
              <a:t>complete</a:t>
            </a:r>
            <a:r>
              <a:rPr sz="1800" spc="-25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333399"/>
                </a:solidFill>
                <a:latin typeface="Arial"/>
                <a:cs typeface="Arial"/>
              </a:rPr>
              <a:t>tear,</a:t>
            </a:r>
            <a:r>
              <a:rPr sz="1800" spc="-35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spc="-25" dirty="0">
                <a:solidFill>
                  <a:srgbClr val="333399"/>
                </a:solidFill>
                <a:latin typeface="Arial"/>
                <a:cs typeface="Arial"/>
              </a:rPr>
              <a:t>no </a:t>
            </a:r>
            <a:r>
              <a:rPr sz="1800" dirty="0">
                <a:solidFill>
                  <a:srgbClr val="333399"/>
                </a:solidFill>
                <a:latin typeface="Arial"/>
                <a:cs typeface="Arial"/>
              </a:rPr>
              <a:t>contraction,</a:t>
            </a:r>
            <a:r>
              <a:rPr sz="1800" spc="-25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333399"/>
                </a:solidFill>
                <a:latin typeface="Arial"/>
                <a:cs typeface="Arial"/>
              </a:rPr>
              <a:t>gapping</a:t>
            </a:r>
            <a:r>
              <a:rPr sz="1800" spc="-20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333399"/>
                </a:solidFill>
                <a:latin typeface="Arial"/>
                <a:cs typeface="Arial"/>
              </a:rPr>
              <a:t>or</a:t>
            </a:r>
            <a:r>
              <a:rPr sz="1800" spc="-30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333399"/>
                </a:solidFill>
                <a:latin typeface="Arial"/>
                <a:cs typeface="Arial"/>
              </a:rPr>
              <a:t>palpable muscle</a:t>
            </a:r>
            <a:endParaRPr sz="18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9422" y="228600"/>
            <a:ext cx="4345067" cy="868135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Strains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57200" y="1676400"/>
            <a:ext cx="3825240" cy="43103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-10" dirty="0">
                <a:latin typeface="Arial"/>
                <a:cs typeface="Arial"/>
              </a:rPr>
              <a:t>SYMPTOMS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34"/>
              </a:spcBef>
            </a:pPr>
            <a:endParaRPr sz="2000" dirty="0">
              <a:latin typeface="Arial"/>
              <a:cs typeface="Arial"/>
            </a:endParaRPr>
          </a:p>
          <a:p>
            <a:pPr marL="355600" marR="5080" indent="-342900">
              <a:lnSpc>
                <a:spcPts val="2160"/>
              </a:lnSpc>
              <a:buChar char="•"/>
              <a:tabLst>
                <a:tab pos="355600" algn="l"/>
              </a:tabLst>
            </a:pPr>
            <a:r>
              <a:rPr sz="2000" dirty="0">
                <a:latin typeface="Arial"/>
                <a:cs typeface="Arial"/>
              </a:rPr>
              <a:t>Sudden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pain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or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feeling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that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spc="-25" dirty="0">
                <a:latin typeface="Arial"/>
                <a:cs typeface="Arial"/>
              </a:rPr>
              <a:t>the </a:t>
            </a:r>
            <a:r>
              <a:rPr sz="2000" dirty="0">
                <a:latin typeface="Arial"/>
                <a:cs typeface="Arial"/>
              </a:rPr>
              <a:t>muscle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has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tightened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30"/>
              </a:spcBef>
              <a:buFont typeface="Arial"/>
              <a:buChar char="•"/>
            </a:pPr>
            <a:endParaRPr sz="20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buChar char="•"/>
              <a:tabLst>
                <a:tab pos="354965" algn="l"/>
              </a:tabLst>
            </a:pPr>
            <a:r>
              <a:rPr sz="2000" dirty="0">
                <a:latin typeface="Arial"/>
                <a:cs typeface="Arial"/>
              </a:rPr>
              <a:t>Pain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on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contraction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60"/>
              </a:spcBef>
              <a:buFont typeface="Arial"/>
              <a:buChar char="•"/>
            </a:pPr>
            <a:endParaRPr sz="20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buChar char="•"/>
              <a:tabLst>
                <a:tab pos="354965" algn="l"/>
              </a:tabLst>
            </a:pPr>
            <a:r>
              <a:rPr sz="2000" spc="-10" dirty="0">
                <a:latin typeface="Arial"/>
                <a:cs typeface="Arial"/>
              </a:rPr>
              <a:t>Tenderness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60"/>
              </a:spcBef>
              <a:buFont typeface="Arial"/>
              <a:buChar char="•"/>
            </a:pPr>
            <a:endParaRPr sz="20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har char="•"/>
              <a:tabLst>
                <a:tab pos="354965" algn="l"/>
              </a:tabLst>
            </a:pPr>
            <a:r>
              <a:rPr sz="2000" dirty="0">
                <a:latin typeface="Arial"/>
                <a:cs typeface="Arial"/>
              </a:rPr>
              <a:t>Pain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on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stretching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5"/>
              </a:spcBef>
              <a:buFont typeface="Arial"/>
              <a:buChar char="•"/>
            </a:pPr>
            <a:endParaRPr sz="20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har char="•"/>
              <a:tabLst>
                <a:tab pos="354965" algn="l"/>
              </a:tabLst>
            </a:pPr>
            <a:r>
              <a:rPr sz="2000" dirty="0">
                <a:latin typeface="Arial"/>
                <a:cs typeface="Arial"/>
              </a:rPr>
              <a:t>Swelling</a:t>
            </a:r>
            <a:r>
              <a:rPr sz="2000" spc="-6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7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bruising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60"/>
              </a:spcBef>
              <a:buFont typeface="Arial"/>
              <a:buChar char="•"/>
            </a:pPr>
            <a:endParaRPr sz="20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buChar char="•"/>
              <a:tabLst>
                <a:tab pos="354965" algn="l"/>
              </a:tabLst>
            </a:pPr>
            <a:r>
              <a:rPr sz="2000" dirty="0">
                <a:latin typeface="Arial"/>
                <a:cs typeface="Arial"/>
              </a:rPr>
              <a:t>Decrease</a:t>
            </a:r>
            <a:r>
              <a:rPr sz="2000" spc="-80" dirty="0">
                <a:latin typeface="Arial"/>
                <a:cs typeface="Arial"/>
              </a:rPr>
              <a:t> </a:t>
            </a:r>
            <a:r>
              <a:rPr sz="2000" spc="-25" dirty="0">
                <a:latin typeface="Arial"/>
                <a:cs typeface="Arial"/>
              </a:rPr>
              <a:t>ROM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674489" y="2579877"/>
            <a:ext cx="3878579" cy="27317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-10" dirty="0">
                <a:solidFill>
                  <a:srgbClr val="243750"/>
                </a:solidFill>
                <a:latin typeface="Arial"/>
                <a:cs typeface="Arial"/>
              </a:rPr>
              <a:t>TREATMENTS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5"/>
              </a:spcBef>
            </a:pP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000" dirty="0">
                <a:solidFill>
                  <a:srgbClr val="243750"/>
                </a:solidFill>
                <a:latin typeface="Arial"/>
                <a:cs typeface="Arial"/>
              </a:rPr>
              <a:t>Initial</a:t>
            </a:r>
            <a:r>
              <a:rPr sz="2000" spc="-2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43750"/>
                </a:solidFill>
                <a:latin typeface="Arial"/>
                <a:cs typeface="Arial"/>
              </a:rPr>
              <a:t>:</a:t>
            </a:r>
            <a:r>
              <a:rPr sz="2000" spc="-2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000" spc="-20" dirty="0">
                <a:solidFill>
                  <a:srgbClr val="243750"/>
                </a:solidFill>
                <a:latin typeface="Arial"/>
                <a:cs typeface="Arial"/>
              </a:rPr>
              <a:t>RICE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30"/>
              </a:spcBef>
            </a:pPr>
            <a:endParaRPr sz="2000">
              <a:latin typeface="Arial"/>
              <a:cs typeface="Arial"/>
            </a:endParaRPr>
          </a:p>
          <a:p>
            <a:pPr marL="266700" marR="5080" indent="-254635">
              <a:lnSpc>
                <a:spcPts val="2160"/>
              </a:lnSpc>
              <a:spcBef>
                <a:spcPts val="5"/>
              </a:spcBef>
            </a:pPr>
            <a:r>
              <a:rPr sz="2000" dirty="0">
                <a:solidFill>
                  <a:srgbClr val="243750"/>
                </a:solidFill>
                <a:latin typeface="Arial"/>
                <a:cs typeface="Arial"/>
              </a:rPr>
              <a:t>stretching</a:t>
            </a:r>
            <a:r>
              <a:rPr sz="2000" spc="-6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43750"/>
                </a:solidFill>
                <a:latin typeface="Arial"/>
                <a:cs typeface="Arial"/>
              </a:rPr>
              <a:t>exercises</a:t>
            </a:r>
            <a:r>
              <a:rPr sz="2000" spc="-5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43750"/>
                </a:solidFill>
                <a:latin typeface="Arial"/>
                <a:cs typeface="Arial"/>
              </a:rPr>
              <a:t>can</a:t>
            </a:r>
            <a:r>
              <a:rPr sz="2000" spc="-5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243750"/>
                </a:solidFill>
                <a:latin typeface="Arial"/>
                <a:cs typeface="Arial"/>
              </a:rPr>
              <a:t>usually </a:t>
            </a:r>
            <a:r>
              <a:rPr sz="2000" dirty="0">
                <a:solidFill>
                  <a:srgbClr val="243750"/>
                </a:solidFill>
                <a:latin typeface="Arial"/>
                <a:cs typeface="Arial"/>
              </a:rPr>
              <a:t>begin</a:t>
            </a:r>
            <a:r>
              <a:rPr sz="2000" spc="-3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43750"/>
                </a:solidFill>
                <a:latin typeface="Arial"/>
                <a:cs typeface="Arial"/>
              </a:rPr>
              <a:t>within</a:t>
            </a:r>
            <a:r>
              <a:rPr sz="2000" spc="-1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43750"/>
                </a:solidFill>
                <a:latin typeface="Arial"/>
                <a:cs typeface="Arial"/>
              </a:rPr>
              <a:t>48</a:t>
            </a:r>
            <a:r>
              <a:rPr sz="2000" spc="-3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43750"/>
                </a:solidFill>
                <a:latin typeface="Arial"/>
                <a:cs typeface="Arial"/>
              </a:rPr>
              <a:t>hours</a:t>
            </a:r>
            <a:r>
              <a:rPr sz="2000" spc="-4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43750"/>
                </a:solidFill>
                <a:latin typeface="Arial"/>
                <a:cs typeface="Arial"/>
              </a:rPr>
              <a:t>/</a:t>
            </a:r>
            <a:r>
              <a:rPr sz="2000" spc="-2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43750"/>
                </a:solidFill>
                <a:latin typeface="Arial"/>
                <a:cs typeface="Arial"/>
              </a:rPr>
              <a:t>pain</a:t>
            </a:r>
            <a:r>
              <a:rPr sz="2000" spc="-3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000" spc="-20" dirty="0">
                <a:solidFill>
                  <a:srgbClr val="243750"/>
                </a:solidFill>
                <a:latin typeface="Arial"/>
                <a:cs typeface="Arial"/>
              </a:rPr>
              <a:t>free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25"/>
              </a:spcBef>
            </a:pPr>
            <a:endParaRPr sz="2000">
              <a:latin typeface="Arial"/>
              <a:cs typeface="Arial"/>
            </a:endParaRPr>
          </a:p>
          <a:p>
            <a:pPr marL="12700">
              <a:lnSpc>
                <a:spcPts val="2280"/>
              </a:lnSpc>
            </a:pPr>
            <a:r>
              <a:rPr sz="2000" dirty="0">
                <a:solidFill>
                  <a:srgbClr val="243750"/>
                </a:solidFill>
                <a:latin typeface="Arial"/>
                <a:cs typeface="Arial"/>
              </a:rPr>
              <a:t>More</a:t>
            </a:r>
            <a:r>
              <a:rPr sz="2000" spc="-4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43750"/>
                </a:solidFill>
                <a:latin typeface="Arial"/>
                <a:cs typeface="Arial"/>
              </a:rPr>
              <a:t>severe</a:t>
            </a:r>
            <a:r>
              <a:rPr sz="2000" spc="-4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43750"/>
                </a:solidFill>
                <a:latin typeface="Arial"/>
                <a:cs typeface="Arial"/>
              </a:rPr>
              <a:t>injuries</a:t>
            </a:r>
            <a:r>
              <a:rPr sz="2000" spc="-2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43750"/>
                </a:solidFill>
                <a:latin typeface="Arial"/>
                <a:cs typeface="Arial"/>
              </a:rPr>
              <a:t>need</a:t>
            </a:r>
            <a:r>
              <a:rPr sz="2000" spc="-2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243750"/>
                </a:solidFill>
                <a:latin typeface="Arial"/>
                <a:cs typeface="Arial"/>
              </a:rPr>
              <a:t>longer</a:t>
            </a:r>
            <a:endParaRPr sz="2000">
              <a:latin typeface="Arial"/>
              <a:cs typeface="Arial"/>
            </a:endParaRPr>
          </a:p>
          <a:p>
            <a:pPr marL="266700">
              <a:lnSpc>
                <a:spcPts val="2280"/>
              </a:lnSpc>
            </a:pPr>
            <a:r>
              <a:rPr sz="2000" spc="-20" dirty="0">
                <a:solidFill>
                  <a:srgbClr val="243750"/>
                </a:solidFill>
                <a:latin typeface="Arial"/>
                <a:cs typeface="Arial"/>
              </a:rPr>
              <a:t>rest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381000"/>
            <a:ext cx="3583067" cy="683469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Contusions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8600" y="1808162"/>
            <a:ext cx="7963534" cy="32416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95"/>
              </a:spcBef>
              <a:buChar char="•"/>
              <a:tabLst>
                <a:tab pos="354965" algn="l"/>
              </a:tabLst>
            </a:pPr>
            <a:r>
              <a:rPr sz="2200" dirty="0">
                <a:latin typeface="Arial"/>
                <a:cs typeface="Arial"/>
              </a:rPr>
              <a:t>“direct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impact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to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muscle”</a:t>
            </a:r>
            <a:endParaRPr sz="2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0"/>
              </a:spcBef>
              <a:buFont typeface="Arial"/>
              <a:buChar char="•"/>
            </a:pPr>
            <a:endParaRPr sz="2200" dirty="0">
              <a:latin typeface="Arial"/>
              <a:cs typeface="Arial"/>
            </a:endParaRPr>
          </a:p>
          <a:p>
            <a:pPr marL="355600" marR="5080" indent="-342900">
              <a:lnSpc>
                <a:spcPts val="2380"/>
              </a:lnSpc>
              <a:buChar char="•"/>
              <a:tabLst>
                <a:tab pos="355600" algn="l"/>
              </a:tabLst>
            </a:pPr>
            <a:r>
              <a:rPr sz="2200" dirty="0">
                <a:latin typeface="Arial"/>
                <a:cs typeface="Arial"/>
              </a:rPr>
              <a:t>causes</a:t>
            </a:r>
            <a:r>
              <a:rPr sz="2200" spc="-7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local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muscular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damage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and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bleeding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as</a:t>
            </a:r>
            <a:r>
              <a:rPr sz="2200" spc="-6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the</a:t>
            </a:r>
            <a:r>
              <a:rPr sz="2200" spc="-6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muscle</a:t>
            </a:r>
            <a:r>
              <a:rPr sz="2200" spc="-65" dirty="0">
                <a:latin typeface="Arial"/>
                <a:cs typeface="Arial"/>
              </a:rPr>
              <a:t> </a:t>
            </a:r>
            <a:r>
              <a:rPr sz="2200" spc="-25" dirty="0">
                <a:latin typeface="Arial"/>
                <a:cs typeface="Arial"/>
              </a:rPr>
              <a:t>is </a:t>
            </a:r>
            <a:r>
              <a:rPr sz="2200" dirty="0">
                <a:latin typeface="Arial"/>
                <a:cs typeface="Arial"/>
              </a:rPr>
              <a:t>crushed</a:t>
            </a:r>
            <a:r>
              <a:rPr sz="2200" spc="-8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against</a:t>
            </a:r>
            <a:r>
              <a:rPr sz="2200" spc="-8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the</a:t>
            </a:r>
            <a:r>
              <a:rPr sz="2200" spc="-8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underlying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bone.</a:t>
            </a:r>
            <a:endParaRPr sz="22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2400"/>
              </a:spcBef>
              <a:buChar char="•"/>
              <a:tabLst>
                <a:tab pos="354965" algn="l"/>
                <a:tab pos="2280920" algn="l"/>
              </a:tabLst>
            </a:pPr>
            <a:r>
              <a:rPr sz="2200" dirty="0">
                <a:latin typeface="Arial"/>
                <a:cs typeface="Arial"/>
              </a:rPr>
              <a:t>Pain,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bruising,</a:t>
            </a:r>
            <a:r>
              <a:rPr sz="2200" dirty="0">
                <a:latin typeface="Arial"/>
                <a:cs typeface="Arial"/>
              </a:rPr>
              <a:t>	swelling</a:t>
            </a:r>
            <a:r>
              <a:rPr sz="2200" spc="-7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are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common.</a:t>
            </a:r>
            <a:endParaRPr sz="22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2440"/>
              </a:spcBef>
              <a:buChar char="•"/>
              <a:tabLst>
                <a:tab pos="354965" algn="l"/>
              </a:tabLst>
            </a:pPr>
            <a:r>
              <a:rPr sz="2200" dirty="0">
                <a:latin typeface="Arial"/>
                <a:cs typeface="Arial"/>
              </a:rPr>
              <a:t>There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may</a:t>
            </a:r>
            <a:r>
              <a:rPr sz="2200" spc="-3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be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</a:t>
            </a:r>
            <a:r>
              <a:rPr sz="2200" spc="-3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decrease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in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motion.</a:t>
            </a:r>
            <a:endParaRPr sz="22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2435"/>
              </a:spcBef>
              <a:buChar char="•"/>
              <a:tabLst>
                <a:tab pos="354965" algn="l"/>
              </a:tabLst>
            </a:pPr>
            <a:r>
              <a:rPr sz="2200" dirty="0">
                <a:latin typeface="Arial"/>
                <a:cs typeface="Arial"/>
              </a:rPr>
              <a:t>Contracting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the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muscle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will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be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painful.</a:t>
            </a:r>
            <a:endParaRPr sz="22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21758" y="12087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Muscle</a:t>
            </a:r>
            <a:r>
              <a:rPr spc="-40" dirty="0"/>
              <a:t> </a:t>
            </a:r>
            <a:r>
              <a:rPr spc="-10" dirty="0"/>
              <a:t>Cramp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4800" y="1981200"/>
            <a:ext cx="5417185" cy="34175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266700" algn="l"/>
              </a:tabLst>
            </a:pPr>
            <a:r>
              <a:rPr sz="10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0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000" dirty="0">
                <a:latin typeface="Arial"/>
                <a:cs typeface="Arial"/>
              </a:rPr>
              <a:t>Brisk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muscle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contraction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5"/>
              </a:spcBef>
            </a:pPr>
            <a:endParaRPr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266700" algn="l"/>
              </a:tabLst>
            </a:pPr>
            <a:r>
              <a:rPr sz="10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0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000" dirty="0">
                <a:latin typeface="Arial"/>
                <a:cs typeface="Arial"/>
              </a:rPr>
              <a:t>Common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: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thigh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calf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60"/>
              </a:spcBef>
            </a:pPr>
            <a:endParaRPr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6700" algn="l"/>
              </a:tabLst>
            </a:pPr>
            <a:r>
              <a:rPr sz="10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0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000" dirty="0">
                <a:latin typeface="Arial"/>
                <a:cs typeface="Arial"/>
              </a:rPr>
              <a:t>Exercise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in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extremely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hot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or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cool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environment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60"/>
              </a:spcBef>
            </a:pPr>
            <a:endParaRPr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6700" algn="l"/>
              </a:tabLst>
            </a:pPr>
            <a:r>
              <a:rPr sz="10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0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000" spc="-10" dirty="0">
                <a:latin typeface="Arial"/>
                <a:cs typeface="Arial"/>
              </a:rPr>
              <a:t>Dehydration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60"/>
              </a:spcBef>
            </a:pPr>
            <a:endParaRPr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266700" algn="l"/>
              </a:tabLst>
            </a:pPr>
            <a:r>
              <a:rPr sz="10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0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000" dirty="0">
                <a:latin typeface="Arial"/>
                <a:cs typeface="Arial"/>
              </a:rPr>
              <a:t>Decrease</a:t>
            </a:r>
            <a:r>
              <a:rPr sz="2000" spc="-7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potassium,</a:t>
            </a:r>
            <a:r>
              <a:rPr sz="2000" spc="-7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calcium,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magnesium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60"/>
              </a:spcBef>
            </a:pPr>
            <a:endParaRPr sz="2000" dirty="0">
              <a:latin typeface="Arial"/>
              <a:cs typeface="Arial"/>
            </a:endParaRPr>
          </a:p>
          <a:p>
            <a:pPr marL="1181735" indent="-254635">
              <a:lnSpc>
                <a:spcPct val="100000"/>
              </a:lnSpc>
              <a:buClr>
                <a:srgbClr val="4970A9"/>
              </a:buClr>
              <a:buSzPct val="50000"/>
              <a:buFont typeface="Wingdings"/>
              <a:buChar char=""/>
              <a:tabLst>
                <a:tab pos="1181735" algn="l"/>
              </a:tabLst>
            </a:pPr>
            <a:r>
              <a:rPr sz="2000" dirty="0">
                <a:solidFill>
                  <a:srgbClr val="333399"/>
                </a:solidFill>
                <a:latin typeface="Arial"/>
                <a:cs typeface="Arial"/>
              </a:rPr>
              <a:t>Rx:</a:t>
            </a:r>
            <a:r>
              <a:rPr sz="2000" spc="-30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333399"/>
                </a:solidFill>
                <a:latin typeface="Arial"/>
                <a:cs typeface="Arial"/>
              </a:rPr>
              <a:t>Massage,</a:t>
            </a:r>
            <a:r>
              <a:rPr sz="2000" spc="-60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333399"/>
                </a:solidFill>
                <a:latin typeface="Arial"/>
                <a:cs typeface="Arial"/>
              </a:rPr>
              <a:t>stretching,</a:t>
            </a:r>
            <a:r>
              <a:rPr sz="2000" spc="-55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333399"/>
                </a:solidFill>
                <a:latin typeface="Arial"/>
                <a:cs typeface="Arial"/>
              </a:rPr>
              <a:t>hydration</a:t>
            </a:r>
            <a:endParaRPr sz="2000" dirty="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940552" y="3788664"/>
            <a:ext cx="2945892" cy="2234184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4800" y="-228600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Chronic</a:t>
            </a:r>
            <a:r>
              <a:rPr spc="-25" dirty="0"/>
              <a:t> </a:t>
            </a:r>
            <a:r>
              <a:rPr dirty="0"/>
              <a:t>Overuse</a:t>
            </a:r>
            <a:r>
              <a:rPr spc="-25" dirty="0"/>
              <a:t> </a:t>
            </a:r>
            <a:r>
              <a:rPr spc="-10" dirty="0"/>
              <a:t>Injury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idx="1"/>
          </p:nvPr>
        </p:nvSpPr>
        <p:spPr>
          <a:xfrm>
            <a:off x="533400" y="1015681"/>
            <a:ext cx="6554867" cy="4631908"/>
          </a:xfrm>
          <a:prstGeom prst="rect">
            <a:avLst/>
          </a:prstGeom>
        </p:spPr>
        <p:txBody>
          <a:bodyPr vert="horz" wrap="square" lIns="0" tIns="209676" rIns="0" bIns="0" rtlCol="0">
            <a:spAutoFit/>
          </a:bodyPr>
          <a:lstStyle/>
          <a:p>
            <a:pPr marL="1624965" indent="-338455">
              <a:lnSpc>
                <a:spcPct val="100000"/>
              </a:lnSpc>
              <a:spcBef>
                <a:spcPts val="100"/>
              </a:spcBef>
              <a:buClr>
                <a:srgbClr val="4970A9"/>
              </a:buClr>
              <a:buSzPct val="50000"/>
              <a:buFont typeface="Wingdings"/>
              <a:buChar char=""/>
              <a:tabLst>
                <a:tab pos="1625600" algn="l"/>
              </a:tabLst>
            </a:pPr>
            <a:r>
              <a:rPr sz="1400" dirty="0">
                <a:solidFill>
                  <a:schemeClr val="tx1"/>
                </a:solidFill>
              </a:rPr>
              <a:t>trivial</a:t>
            </a:r>
            <a:r>
              <a:rPr sz="1400" spc="-65" dirty="0">
                <a:solidFill>
                  <a:schemeClr val="tx1"/>
                </a:solidFill>
              </a:rPr>
              <a:t> </a:t>
            </a:r>
            <a:r>
              <a:rPr sz="1400" dirty="0">
                <a:solidFill>
                  <a:schemeClr val="tx1"/>
                </a:solidFill>
              </a:rPr>
              <a:t>,</a:t>
            </a:r>
            <a:r>
              <a:rPr sz="1400" spc="-70" dirty="0">
                <a:solidFill>
                  <a:schemeClr val="tx1"/>
                </a:solidFill>
              </a:rPr>
              <a:t> </a:t>
            </a:r>
            <a:r>
              <a:rPr sz="1400" dirty="0">
                <a:solidFill>
                  <a:schemeClr val="tx1"/>
                </a:solidFill>
              </a:rPr>
              <a:t>repetitive</a:t>
            </a:r>
            <a:r>
              <a:rPr sz="1400" spc="-65" dirty="0">
                <a:solidFill>
                  <a:schemeClr val="tx1"/>
                </a:solidFill>
              </a:rPr>
              <a:t> </a:t>
            </a:r>
            <a:r>
              <a:rPr sz="1400" spc="-10" dirty="0">
                <a:solidFill>
                  <a:schemeClr val="tx1"/>
                </a:solidFill>
              </a:rPr>
              <a:t>microtrauma</a:t>
            </a:r>
          </a:p>
          <a:p>
            <a:pPr marL="1624965" indent="-338455">
              <a:lnSpc>
                <a:spcPct val="100000"/>
              </a:lnSpc>
              <a:spcBef>
                <a:spcPts val="2410"/>
              </a:spcBef>
              <a:buClr>
                <a:srgbClr val="4970A9"/>
              </a:buClr>
              <a:buSzPct val="50000"/>
              <a:buFont typeface="Wingdings"/>
              <a:buChar char=""/>
              <a:tabLst>
                <a:tab pos="1625600" algn="l"/>
              </a:tabLst>
            </a:pPr>
            <a:r>
              <a:rPr sz="1400" dirty="0">
                <a:solidFill>
                  <a:schemeClr val="tx1"/>
                </a:solidFill>
              </a:rPr>
              <a:t>factors</a:t>
            </a:r>
            <a:r>
              <a:rPr sz="1400" spc="-30" dirty="0">
                <a:solidFill>
                  <a:schemeClr val="tx1"/>
                </a:solidFill>
              </a:rPr>
              <a:t> </a:t>
            </a:r>
            <a:r>
              <a:rPr sz="1400" dirty="0">
                <a:solidFill>
                  <a:schemeClr val="tx1"/>
                </a:solidFill>
              </a:rPr>
              <a:t>:</a:t>
            </a:r>
            <a:r>
              <a:rPr sz="1400" spc="-5" dirty="0">
                <a:solidFill>
                  <a:schemeClr val="tx1"/>
                </a:solidFill>
              </a:rPr>
              <a:t> </a:t>
            </a:r>
            <a:r>
              <a:rPr sz="1400" dirty="0">
                <a:solidFill>
                  <a:schemeClr val="tx1"/>
                </a:solidFill>
              </a:rPr>
              <a:t>intensity</a:t>
            </a:r>
            <a:r>
              <a:rPr sz="1400" spc="-5" dirty="0">
                <a:solidFill>
                  <a:schemeClr val="tx1"/>
                </a:solidFill>
              </a:rPr>
              <a:t> </a:t>
            </a:r>
            <a:r>
              <a:rPr sz="1400" dirty="0">
                <a:solidFill>
                  <a:schemeClr val="tx1"/>
                </a:solidFill>
              </a:rPr>
              <a:t>&amp;</a:t>
            </a:r>
            <a:r>
              <a:rPr sz="1400" spc="-10" dirty="0">
                <a:solidFill>
                  <a:schemeClr val="tx1"/>
                </a:solidFill>
              </a:rPr>
              <a:t> frequency</a:t>
            </a:r>
          </a:p>
          <a:p>
            <a:pPr marL="1624965" indent="-338455">
              <a:lnSpc>
                <a:spcPct val="100000"/>
              </a:lnSpc>
              <a:spcBef>
                <a:spcPts val="2415"/>
              </a:spcBef>
              <a:buClr>
                <a:srgbClr val="4970A9"/>
              </a:buClr>
              <a:buSzPct val="50000"/>
              <a:buFont typeface="Wingdings"/>
              <a:buChar char=""/>
              <a:tabLst>
                <a:tab pos="1625600" algn="l"/>
                <a:tab pos="7136765" algn="l"/>
              </a:tabLst>
            </a:pPr>
            <a:r>
              <a:rPr sz="1400" dirty="0">
                <a:solidFill>
                  <a:schemeClr val="tx1"/>
                </a:solidFill>
              </a:rPr>
              <a:t>predisposed</a:t>
            </a:r>
            <a:r>
              <a:rPr sz="1400" spc="-45" dirty="0">
                <a:solidFill>
                  <a:schemeClr val="tx1"/>
                </a:solidFill>
              </a:rPr>
              <a:t> </a:t>
            </a:r>
            <a:r>
              <a:rPr sz="1400" dirty="0">
                <a:solidFill>
                  <a:schemeClr val="tx1"/>
                </a:solidFill>
              </a:rPr>
              <a:t>:</a:t>
            </a:r>
            <a:r>
              <a:rPr sz="1400" spc="-60" dirty="0">
                <a:solidFill>
                  <a:schemeClr val="tx1"/>
                </a:solidFill>
              </a:rPr>
              <a:t> </a:t>
            </a:r>
            <a:r>
              <a:rPr sz="1400" spc="-10" dirty="0">
                <a:solidFill>
                  <a:schemeClr val="tx1"/>
                </a:solidFill>
              </a:rPr>
              <a:t>malalignment</a:t>
            </a:r>
            <a:r>
              <a:rPr sz="1400" spc="-45" dirty="0">
                <a:solidFill>
                  <a:schemeClr val="tx1"/>
                </a:solidFill>
              </a:rPr>
              <a:t> </a:t>
            </a:r>
            <a:r>
              <a:rPr sz="1400" dirty="0">
                <a:solidFill>
                  <a:schemeClr val="tx1"/>
                </a:solidFill>
              </a:rPr>
              <a:t>&amp;</a:t>
            </a:r>
            <a:r>
              <a:rPr sz="1400" spc="-60" dirty="0">
                <a:solidFill>
                  <a:schemeClr val="tx1"/>
                </a:solidFill>
              </a:rPr>
              <a:t> </a:t>
            </a:r>
            <a:r>
              <a:rPr sz="1400" spc="-10" dirty="0">
                <a:solidFill>
                  <a:schemeClr val="tx1"/>
                </a:solidFill>
              </a:rPr>
              <a:t>muscular</a:t>
            </a:r>
            <a:r>
              <a:rPr sz="1400" dirty="0">
                <a:solidFill>
                  <a:schemeClr val="tx1"/>
                </a:solidFill>
              </a:rPr>
              <a:t>	</a:t>
            </a:r>
            <a:r>
              <a:rPr sz="1400" spc="-10" dirty="0">
                <a:solidFill>
                  <a:schemeClr val="tx1"/>
                </a:solidFill>
              </a:rPr>
              <a:t>imbalance</a:t>
            </a:r>
          </a:p>
          <a:p>
            <a:pPr marL="372745">
              <a:lnSpc>
                <a:spcPct val="100000"/>
              </a:lnSpc>
              <a:spcBef>
                <a:spcPts val="2465"/>
              </a:spcBef>
              <a:tabLst>
                <a:tab pos="627380" algn="l"/>
              </a:tabLst>
            </a:pPr>
            <a:r>
              <a:rPr sz="1400" spc="-50" dirty="0">
                <a:solidFill>
                  <a:schemeClr val="tx1"/>
                </a:solidFill>
                <a:latin typeface="Segoe UI Symbol"/>
                <a:cs typeface="Segoe UI Symbol"/>
              </a:rPr>
              <a:t>✤</a:t>
            </a:r>
            <a:r>
              <a:rPr sz="1400" dirty="0">
                <a:solidFill>
                  <a:schemeClr val="tx1"/>
                </a:solidFill>
                <a:latin typeface="Segoe UI Symbol"/>
                <a:cs typeface="Segoe UI Symbol"/>
              </a:rPr>
              <a:t>	</a:t>
            </a:r>
            <a:r>
              <a:rPr sz="1400" dirty="0">
                <a:solidFill>
                  <a:schemeClr val="tx1"/>
                </a:solidFill>
              </a:rPr>
              <a:t>Bone</a:t>
            </a:r>
            <a:r>
              <a:rPr sz="1400" spc="-30" dirty="0">
                <a:solidFill>
                  <a:schemeClr val="tx1"/>
                </a:solidFill>
              </a:rPr>
              <a:t> </a:t>
            </a:r>
            <a:r>
              <a:rPr sz="1400" dirty="0">
                <a:solidFill>
                  <a:schemeClr val="tx1"/>
                </a:solidFill>
              </a:rPr>
              <a:t>and</a:t>
            </a:r>
            <a:r>
              <a:rPr sz="1400" spc="-30" dirty="0">
                <a:solidFill>
                  <a:schemeClr val="tx1"/>
                </a:solidFill>
              </a:rPr>
              <a:t> </a:t>
            </a:r>
            <a:r>
              <a:rPr sz="1400" dirty="0">
                <a:solidFill>
                  <a:schemeClr val="tx1"/>
                </a:solidFill>
              </a:rPr>
              <a:t>Joint;</a:t>
            </a:r>
            <a:r>
              <a:rPr sz="1400" spc="-40" dirty="0">
                <a:solidFill>
                  <a:schemeClr val="tx1"/>
                </a:solidFill>
              </a:rPr>
              <a:t> </a:t>
            </a:r>
            <a:r>
              <a:rPr sz="1400" dirty="0">
                <a:solidFill>
                  <a:schemeClr val="tx1"/>
                </a:solidFill>
              </a:rPr>
              <a:t>stress</a:t>
            </a:r>
            <a:r>
              <a:rPr sz="1400" spc="-50" dirty="0">
                <a:solidFill>
                  <a:schemeClr val="tx1"/>
                </a:solidFill>
              </a:rPr>
              <a:t> </a:t>
            </a:r>
            <a:r>
              <a:rPr sz="1400" dirty="0">
                <a:solidFill>
                  <a:schemeClr val="tx1"/>
                </a:solidFill>
              </a:rPr>
              <a:t>fracture,</a:t>
            </a:r>
            <a:r>
              <a:rPr sz="1400" spc="-60" dirty="0">
                <a:solidFill>
                  <a:schemeClr val="tx1"/>
                </a:solidFill>
              </a:rPr>
              <a:t> </a:t>
            </a:r>
            <a:r>
              <a:rPr sz="1400" spc="-10" dirty="0">
                <a:solidFill>
                  <a:schemeClr val="tx1"/>
                </a:solidFill>
              </a:rPr>
              <a:t>apophysitis</a:t>
            </a:r>
            <a:endParaRPr sz="1400" dirty="0">
              <a:solidFill>
                <a:schemeClr val="tx1"/>
              </a:solidFill>
              <a:latin typeface="Segoe UI Symbol"/>
              <a:cs typeface="Segoe UI Symbol"/>
            </a:endParaRPr>
          </a:p>
          <a:p>
            <a:pPr marL="360045">
              <a:lnSpc>
                <a:spcPct val="100000"/>
              </a:lnSpc>
              <a:spcBef>
                <a:spcPts val="160"/>
              </a:spcBef>
            </a:pPr>
            <a:endParaRPr sz="1400" dirty="0">
              <a:solidFill>
                <a:schemeClr val="tx1"/>
              </a:solidFill>
            </a:endParaRPr>
          </a:p>
          <a:p>
            <a:pPr marL="372745">
              <a:lnSpc>
                <a:spcPct val="100000"/>
              </a:lnSpc>
              <a:tabLst>
                <a:tab pos="627380" algn="l"/>
              </a:tabLst>
            </a:pPr>
            <a:r>
              <a:rPr sz="1400" spc="-50" dirty="0">
                <a:solidFill>
                  <a:schemeClr val="tx1"/>
                </a:solidFill>
                <a:latin typeface="Segoe UI Symbol"/>
                <a:cs typeface="Segoe UI Symbol"/>
              </a:rPr>
              <a:t>✤</a:t>
            </a:r>
            <a:r>
              <a:rPr sz="1400" dirty="0">
                <a:solidFill>
                  <a:schemeClr val="tx1"/>
                </a:solidFill>
                <a:latin typeface="Segoe UI Symbol"/>
                <a:cs typeface="Segoe UI Symbol"/>
              </a:rPr>
              <a:t>	</a:t>
            </a:r>
            <a:r>
              <a:rPr sz="1400" dirty="0">
                <a:solidFill>
                  <a:schemeClr val="tx1"/>
                </a:solidFill>
              </a:rPr>
              <a:t>Ligament;</a:t>
            </a:r>
            <a:r>
              <a:rPr sz="1400" spc="-60" dirty="0">
                <a:solidFill>
                  <a:schemeClr val="tx1"/>
                </a:solidFill>
              </a:rPr>
              <a:t> </a:t>
            </a:r>
            <a:r>
              <a:rPr sz="1400" spc="-10" dirty="0">
                <a:solidFill>
                  <a:schemeClr val="tx1"/>
                </a:solidFill>
              </a:rPr>
              <a:t>tendonitis</a:t>
            </a:r>
            <a:endParaRPr sz="1400" dirty="0">
              <a:solidFill>
                <a:schemeClr val="tx1"/>
              </a:solidFill>
              <a:latin typeface="Segoe UI Symbol"/>
              <a:cs typeface="Segoe UI Symbol"/>
            </a:endParaRPr>
          </a:p>
          <a:p>
            <a:pPr marL="360045">
              <a:lnSpc>
                <a:spcPct val="100000"/>
              </a:lnSpc>
              <a:spcBef>
                <a:spcPts val="160"/>
              </a:spcBef>
            </a:pPr>
            <a:endParaRPr sz="1400" dirty="0">
              <a:solidFill>
                <a:schemeClr val="tx1"/>
              </a:solidFill>
            </a:endParaRPr>
          </a:p>
          <a:p>
            <a:pPr marL="372745">
              <a:lnSpc>
                <a:spcPct val="100000"/>
              </a:lnSpc>
              <a:tabLst>
                <a:tab pos="627380" algn="l"/>
              </a:tabLst>
            </a:pPr>
            <a:r>
              <a:rPr sz="1400" spc="-50" dirty="0">
                <a:solidFill>
                  <a:schemeClr val="tx1"/>
                </a:solidFill>
                <a:latin typeface="Segoe UI Symbol"/>
                <a:cs typeface="Segoe UI Symbol"/>
              </a:rPr>
              <a:t>✤</a:t>
            </a:r>
            <a:r>
              <a:rPr sz="1400" dirty="0">
                <a:solidFill>
                  <a:schemeClr val="tx1"/>
                </a:solidFill>
                <a:latin typeface="Segoe UI Symbol"/>
                <a:cs typeface="Segoe UI Symbol"/>
              </a:rPr>
              <a:t>	</a:t>
            </a:r>
            <a:r>
              <a:rPr sz="1400" dirty="0">
                <a:solidFill>
                  <a:schemeClr val="tx1"/>
                </a:solidFill>
              </a:rPr>
              <a:t>Muscle;</a:t>
            </a:r>
            <a:r>
              <a:rPr sz="1400" spc="-55" dirty="0">
                <a:solidFill>
                  <a:schemeClr val="tx1"/>
                </a:solidFill>
              </a:rPr>
              <a:t> </a:t>
            </a:r>
            <a:r>
              <a:rPr sz="1400" dirty="0">
                <a:solidFill>
                  <a:schemeClr val="tx1"/>
                </a:solidFill>
              </a:rPr>
              <a:t>chronic</a:t>
            </a:r>
            <a:r>
              <a:rPr sz="1400" spc="-55" dirty="0">
                <a:solidFill>
                  <a:schemeClr val="tx1"/>
                </a:solidFill>
              </a:rPr>
              <a:t> </a:t>
            </a:r>
            <a:r>
              <a:rPr sz="1400" dirty="0">
                <a:solidFill>
                  <a:schemeClr val="tx1"/>
                </a:solidFill>
              </a:rPr>
              <a:t>exertional</a:t>
            </a:r>
            <a:r>
              <a:rPr sz="1400" spc="-35" dirty="0">
                <a:solidFill>
                  <a:schemeClr val="tx1"/>
                </a:solidFill>
              </a:rPr>
              <a:t> </a:t>
            </a:r>
            <a:r>
              <a:rPr sz="1400" dirty="0">
                <a:solidFill>
                  <a:schemeClr val="tx1"/>
                </a:solidFill>
              </a:rPr>
              <a:t>compartment</a:t>
            </a:r>
            <a:r>
              <a:rPr sz="1400" spc="-60" dirty="0">
                <a:solidFill>
                  <a:schemeClr val="tx1"/>
                </a:solidFill>
              </a:rPr>
              <a:t> </a:t>
            </a:r>
            <a:r>
              <a:rPr sz="1400" spc="-10" dirty="0">
                <a:solidFill>
                  <a:schemeClr val="tx1"/>
                </a:solidFill>
              </a:rPr>
              <a:t>syndrome</a:t>
            </a:r>
            <a:endParaRPr sz="1400" dirty="0">
              <a:solidFill>
                <a:schemeClr val="tx1"/>
              </a:solidFill>
              <a:latin typeface="Segoe UI Symbol"/>
              <a:cs typeface="Segoe UI Symbol"/>
            </a:endParaRPr>
          </a:p>
          <a:p>
            <a:pPr marL="360045">
              <a:lnSpc>
                <a:spcPct val="100000"/>
              </a:lnSpc>
              <a:spcBef>
                <a:spcPts val="165"/>
              </a:spcBef>
            </a:pPr>
            <a:endParaRPr sz="1400" dirty="0">
              <a:solidFill>
                <a:schemeClr val="tx1"/>
              </a:solidFill>
            </a:endParaRPr>
          </a:p>
          <a:p>
            <a:pPr marL="372745">
              <a:lnSpc>
                <a:spcPct val="100000"/>
              </a:lnSpc>
              <a:tabLst>
                <a:tab pos="627380" algn="l"/>
              </a:tabLst>
            </a:pPr>
            <a:r>
              <a:rPr sz="1400" spc="-50" dirty="0">
                <a:solidFill>
                  <a:schemeClr val="tx1"/>
                </a:solidFill>
                <a:latin typeface="Segoe UI Symbol"/>
                <a:cs typeface="Segoe UI Symbol"/>
              </a:rPr>
              <a:t>✤</a:t>
            </a:r>
            <a:r>
              <a:rPr sz="1400" dirty="0">
                <a:solidFill>
                  <a:schemeClr val="tx1"/>
                </a:solidFill>
                <a:latin typeface="Segoe UI Symbol"/>
                <a:cs typeface="Segoe UI Symbol"/>
              </a:rPr>
              <a:t>	</a:t>
            </a:r>
            <a:r>
              <a:rPr sz="1400" dirty="0">
                <a:solidFill>
                  <a:schemeClr val="tx1"/>
                </a:solidFill>
              </a:rPr>
              <a:t>Bursae;</a:t>
            </a:r>
            <a:r>
              <a:rPr sz="1400" spc="-25" dirty="0">
                <a:solidFill>
                  <a:schemeClr val="tx1"/>
                </a:solidFill>
              </a:rPr>
              <a:t> </a:t>
            </a:r>
            <a:r>
              <a:rPr sz="1400" spc="-10" dirty="0">
                <a:solidFill>
                  <a:schemeClr val="tx1"/>
                </a:solidFill>
              </a:rPr>
              <a:t>bursitis</a:t>
            </a:r>
            <a:endParaRPr sz="1400" dirty="0">
              <a:solidFill>
                <a:schemeClr val="tx1"/>
              </a:solidFill>
              <a:latin typeface="Segoe UI Symbol"/>
              <a:cs typeface="Segoe UI Symbo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0074" y="-44959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Stress </a:t>
            </a:r>
            <a:r>
              <a:rPr spc="-10" dirty="0"/>
              <a:t>Fractures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4800" y="1824671"/>
            <a:ext cx="3930650" cy="4237355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394970" marR="723900" indent="-343535">
              <a:lnSpc>
                <a:spcPts val="1939"/>
              </a:lnSpc>
              <a:spcBef>
                <a:spcPts val="345"/>
              </a:spcBef>
              <a:buChar char="•"/>
              <a:tabLst>
                <a:tab pos="394970" algn="l"/>
              </a:tabLst>
            </a:pPr>
            <a:r>
              <a:rPr sz="1800" dirty="0">
                <a:latin typeface="Arial"/>
                <a:cs typeface="Arial"/>
              </a:rPr>
              <a:t>incomplete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fracture,</a:t>
            </a:r>
            <a:r>
              <a:rPr sz="1800" spc="-5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hairline </a:t>
            </a:r>
            <a:r>
              <a:rPr sz="1800" dirty="0">
                <a:latin typeface="Arial"/>
                <a:cs typeface="Arial"/>
              </a:rPr>
              <a:t>fracture,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fatigue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fracture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630"/>
              </a:spcBef>
              <a:buFont typeface="Arial"/>
              <a:buChar char="•"/>
            </a:pPr>
            <a:endParaRPr sz="1800" dirty="0">
              <a:latin typeface="Arial"/>
              <a:cs typeface="Arial"/>
            </a:endParaRPr>
          </a:p>
          <a:p>
            <a:pPr marL="394970" marR="353060" indent="-343535">
              <a:lnSpc>
                <a:spcPts val="1950"/>
              </a:lnSpc>
              <a:buChar char="•"/>
              <a:tabLst>
                <a:tab pos="394970" algn="l"/>
              </a:tabLst>
            </a:pPr>
            <a:r>
              <a:rPr sz="1800" dirty="0">
                <a:latin typeface="Arial"/>
                <a:cs typeface="Arial"/>
              </a:rPr>
              <a:t>femur,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tibia,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fibula,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metatarsals, </a:t>
            </a:r>
            <a:r>
              <a:rPr sz="1800" dirty="0">
                <a:latin typeface="Arial"/>
                <a:cs typeface="Arial"/>
              </a:rPr>
              <a:t>navicular,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calcaneus,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talus,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ribs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80"/>
              </a:spcBef>
            </a:pPr>
            <a:endParaRPr sz="1800" dirty="0">
              <a:latin typeface="Arial"/>
              <a:cs typeface="Arial"/>
            </a:endParaRPr>
          </a:p>
          <a:p>
            <a:pPr marL="266700" indent="-254000">
              <a:lnSpc>
                <a:spcPct val="100000"/>
              </a:lnSpc>
              <a:buClr>
                <a:srgbClr val="4970A9"/>
              </a:buClr>
              <a:buSzPct val="50000"/>
              <a:buFont typeface="Wingdings"/>
              <a:buChar char=""/>
              <a:tabLst>
                <a:tab pos="266700" algn="l"/>
              </a:tabLst>
            </a:pPr>
            <a:r>
              <a:rPr sz="1800" dirty="0">
                <a:latin typeface="Arial"/>
                <a:cs typeface="Arial"/>
              </a:rPr>
              <a:t>Low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velocity, </a:t>
            </a:r>
            <a:r>
              <a:rPr sz="1800" spc="-10" dirty="0">
                <a:latin typeface="Arial"/>
                <a:cs typeface="Arial"/>
              </a:rPr>
              <a:t>repetitive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  <a:buClr>
                <a:srgbClr val="4970A9"/>
              </a:buClr>
              <a:buFont typeface="Wingdings"/>
              <a:buChar char=""/>
            </a:pPr>
            <a:endParaRPr sz="1800" dirty="0">
              <a:latin typeface="Arial"/>
              <a:cs typeface="Arial"/>
            </a:endParaRPr>
          </a:p>
          <a:p>
            <a:pPr marL="266700" indent="-254000">
              <a:lnSpc>
                <a:spcPct val="100000"/>
              </a:lnSpc>
              <a:spcBef>
                <a:spcPts val="5"/>
              </a:spcBef>
              <a:buClr>
                <a:srgbClr val="4970A9"/>
              </a:buClr>
              <a:buSzPct val="50000"/>
              <a:buFont typeface="Wingdings"/>
              <a:buChar char=""/>
              <a:tabLst>
                <a:tab pos="266700" algn="l"/>
              </a:tabLst>
            </a:pPr>
            <a:r>
              <a:rPr sz="1800" dirty="0">
                <a:latin typeface="Arial"/>
                <a:cs typeface="Arial"/>
              </a:rPr>
              <a:t>Track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athletes,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dancers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660"/>
              </a:spcBef>
              <a:buClr>
                <a:srgbClr val="4970A9"/>
              </a:buClr>
              <a:buFont typeface="Wingdings"/>
              <a:buChar char=""/>
            </a:pPr>
            <a:endParaRPr sz="1800" dirty="0">
              <a:latin typeface="Arial"/>
              <a:cs typeface="Arial"/>
            </a:endParaRPr>
          </a:p>
          <a:p>
            <a:pPr marL="266700" marR="5080" indent="-254635">
              <a:lnSpc>
                <a:spcPts val="1939"/>
              </a:lnSpc>
              <a:buClr>
                <a:srgbClr val="4970A9"/>
              </a:buClr>
              <a:buSzPct val="50000"/>
              <a:buFont typeface="Wingdings"/>
              <a:buChar char=""/>
              <a:tabLst>
                <a:tab pos="266700" algn="l"/>
              </a:tabLst>
            </a:pP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Pain</a:t>
            </a:r>
            <a:r>
              <a:rPr sz="1800" spc="-3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on</a:t>
            </a:r>
            <a:r>
              <a:rPr sz="1800" spc="-2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exertion,</a:t>
            </a:r>
            <a:r>
              <a:rPr sz="1800" spc="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night</a:t>
            </a:r>
            <a:r>
              <a:rPr sz="1800" spc="-2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pain,</a:t>
            </a:r>
            <a:r>
              <a:rPr sz="1800" spc="-1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point</a:t>
            </a:r>
            <a:r>
              <a:rPr sz="1800" spc="-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spc="-25" dirty="0">
                <a:solidFill>
                  <a:srgbClr val="243750"/>
                </a:solidFill>
                <a:latin typeface="Arial"/>
                <a:cs typeface="Arial"/>
              </a:rPr>
              <a:t>of </a:t>
            </a:r>
            <a:r>
              <a:rPr sz="1800" spc="-10" dirty="0">
                <a:solidFill>
                  <a:srgbClr val="243750"/>
                </a:solidFill>
                <a:latin typeface="Arial"/>
                <a:cs typeface="Arial"/>
              </a:rPr>
              <a:t>tenderness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640"/>
              </a:spcBef>
              <a:buClr>
                <a:srgbClr val="4970A9"/>
              </a:buClr>
              <a:buFont typeface="Wingdings"/>
              <a:buChar char=""/>
            </a:pPr>
            <a:endParaRPr sz="1800" dirty="0">
              <a:latin typeface="Arial"/>
              <a:cs typeface="Arial"/>
            </a:endParaRPr>
          </a:p>
          <a:p>
            <a:pPr marL="266700" marR="219710" indent="-254635">
              <a:lnSpc>
                <a:spcPts val="1939"/>
              </a:lnSpc>
              <a:buClr>
                <a:srgbClr val="4970A9"/>
              </a:buClr>
              <a:buSzPct val="50000"/>
              <a:buFont typeface="Wingdings"/>
              <a:buChar char=""/>
              <a:tabLst>
                <a:tab pos="266700" algn="l"/>
              </a:tabLst>
            </a:pP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Sub</a:t>
            </a:r>
            <a:r>
              <a:rPr sz="1800" spc="-2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acute</a:t>
            </a:r>
            <a:r>
              <a:rPr sz="1800" spc="-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to</a:t>
            </a:r>
            <a:r>
              <a:rPr sz="1800" spc="-2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chronic cases</a:t>
            </a:r>
            <a:r>
              <a:rPr sz="1800" spc="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spc="-50" dirty="0">
                <a:solidFill>
                  <a:srgbClr val="243750"/>
                </a:solidFill>
                <a:latin typeface="Arial"/>
                <a:cs typeface="Arial"/>
              </a:rPr>
              <a:t>: 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radiographic</a:t>
            </a:r>
            <a:r>
              <a:rPr sz="1800" spc="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changes(</a:t>
            </a:r>
            <a:r>
              <a:rPr sz="1800" spc="-1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spc="-30" dirty="0">
                <a:solidFill>
                  <a:srgbClr val="243750"/>
                </a:solidFill>
                <a:latin typeface="Arial"/>
                <a:cs typeface="Arial"/>
              </a:rPr>
              <a:t>2-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3</a:t>
            </a:r>
            <a:r>
              <a:rPr sz="1800" spc="-3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243750"/>
                </a:solidFill>
                <a:latin typeface="Arial"/>
                <a:cs typeface="Arial"/>
              </a:rPr>
              <a:t>weeks)</a:t>
            </a:r>
            <a:endParaRPr sz="1800" dirty="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832603" y="2087879"/>
            <a:ext cx="4109085" cy="4453255"/>
            <a:chOff x="4832603" y="2087879"/>
            <a:chExt cx="4109085" cy="445325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21779" y="2353055"/>
              <a:ext cx="2319527" cy="392887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832603" y="2087879"/>
              <a:ext cx="1786127" cy="4453128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5845301" y="3478529"/>
              <a:ext cx="929640" cy="929640"/>
            </a:xfrm>
            <a:custGeom>
              <a:avLst/>
              <a:gdLst/>
              <a:ahLst/>
              <a:cxnLst/>
              <a:rect l="l" t="t" r="r" b="b"/>
              <a:pathLst>
                <a:path w="929640" h="929639">
                  <a:moveTo>
                    <a:pt x="929640" y="0"/>
                  </a:moveTo>
                  <a:lnTo>
                    <a:pt x="0" y="0"/>
                  </a:lnTo>
                  <a:lnTo>
                    <a:pt x="0" y="929640"/>
                  </a:lnTo>
                  <a:lnTo>
                    <a:pt x="929640" y="929640"/>
                  </a:lnTo>
                  <a:lnTo>
                    <a:pt x="92964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45301" y="3478529"/>
              <a:ext cx="929640" cy="929640"/>
            </a:xfrm>
            <a:custGeom>
              <a:avLst/>
              <a:gdLst/>
              <a:ahLst/>
              <a:cxnLst/>
              <a:rect l="l" t="t" r="r" b="b"/>
              <a:pathLst>
                <a:path w="929640" h="929639">
                  <a:moveTo>
                    <a:pt x="0" y="929640"/>
                  </a:moveTo>
                  <a:lnTo>
                    <a:pt x="929640" y="929640"/>
                  </a:lnTo>
                  <a:lnTo>
                    <a:pt x="929640" y="0"/>
                  </a:lnTo>
                  <a:lnTo>
                    <a:pt x="0" y="0"/>
                  </a:lnTo>
                  <a:lnTo>
                    <a:pt x="0" y="929640"/>
                  </a:lnTo>
                  <a:close/>
                </a:path>
              </a:pathLst>
            </a:custGeom>
            <a:ln w="25908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4968" y="2194560"/>
            <a:ext cx="4762500" cy="386029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0" y="152400"/>
            <a:ext cx="6554867" cy="15240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53365">
              <a:lnSpc>
                <a:spcPct val="100000"/>
              </a:lnSpc>
              <a:spcBef>
                <a:spcPts val="105"/>
              </a:spcBef>
            </a:pPr>
            <a:r>
              <a:rPr dirty="0"/>
              <a:t>Stress</a:t>
            </a:r>
            <a:r>
              <a:rPr spc="10" dirty="0"/>
              <a:t> </a:t>
            </a:r>
            <a:r>
              <a:rPr spc="-10" dirty="0"/>
              <a:t>Fractures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95164" y="1982216"/>
            <a:ext cx="3786504" cy="44900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R="2263775" algn="ctr">
              <a:lnSpc>
                <a:spcPct val="100000"/>
              </a:lnSpc>
              <a:spcBef>
                <a:spcPts val="95"/>
              </a:spcBef>
            </a:pPr>
            <a:r>
              <a:rPr sz="2200" spc="-10" dirty="0">
                <a:latin typeface="Arial"/>
                <a:cs typeface="Arial"/>
              </a:rPr>
              <a:t>Treatments:</a:t>
            </a:r>
            <a:endParaRPr sz="2200">
              <a:latin typeface="Arial"/>
              <a:cs typeface="Arial"/>
            </a:endParaRPr>
          </a:p>
          <a:p>
            <a:pPr marL="354965" indent="-342265">
              <a:lnSpc>
                <a:spcPts val="2510"/>
              </a:lnSpc>
              <a:spcBef>
                <a:spcPts val="2435"/>
              </a:spcBef>
              <a:buChar char="•"/>
              <a:tabLst>
                <a:tab pos="354965" algn="l"/>
              </a:tabLst>
            </a:pPr>
            <a:r>
              <a:rPr sz="2200" dirty="0">
                <a:latin typeface="Arial"/>
                <a:cs typeface="Arial"/>
              </a:rPr>
              <a:t>Modified</a:t>
            </a:r>
            <a:r>
              <a:rPr sz="2200" spc="-3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rest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for</a:t>
            </a:r>
            <a:r>
              <a:rPr sz="2200" spc="-3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six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to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eight</a:t>
            </a:r>
            <a:endParaRPr sz="2200">
              <a:latin typeface="Arial"/>
              <a:cs typeface="Arial"/>
            </a:endParaRPr>
          </a:p>
          <a:p>
            <a:pPr marR="2275840" algn="ctr">
              <a:lnSpc>
                <a:spcPts val="2510"/>
              </a:lnSpc>
            </a:pPr>
            <a:r>
              <a:rPr sz="2200" spc="-10" dirty="0">
                <a:latin typeface="Arial"/>
                <a:cs typeface="Arial"/>
              </a:rPr>
              <a:t>weeks</a:t>
            </a:r>
            <a:endParaRPr sz="22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2440"/>
              </a:spcBef>
              <a:buChar char="•"/>
              <a:tabLst>
                <a:tab pos="354965" algn="l"/>
              </a:tabLst>
            </a:pPr>
            <a:r>
              <a:rPr sz="2200" spc="-10" dirty="0">
                <a:latin typeface="Arial"/>
                <a:cs typeface="Arial"/>
              </a:rPr>
              <a:t>NSAIDs</a:t>
            </a:r>
            <a:endParaRPr sz="22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2435"/>
              </a:spcBef>
              <a:buChar char="•"/>
              <a:tabLst>
                <a:tab pos="354965" algn="l"/>
              </a:tabLst>
            </a:pPr>
            <a:r>
              <a:rPr sz="2200" spc="-10" dirty="0">
                <a:latin typeface="Arial"/>
                <a:cs typeface="Arial"/>
              </a:rPr>
              <a:t>Cryotherapy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4"/>
              </a:spcBef>
              <a:buFont typeface="Arial"/>
              <a:buChar char="•"/>
            </a:pPr>
            <a:endParaRPr sz="2200">
              <a:latin typeface="Arial"/>
              <a:cs typeface="Arial"/>
            </a:endParaRPr>
          </a:p>
          <a:p>
            <a:pPr marL="355600" marR="488315" indent="-342900">
              <a:lnSpc>
                <a:spcPts val="2380"/>
              </a:lnSpc>
              <a:buChar char="•"/>
              <a:tabLst>
                <a:tab pos="355600" algn="l"/>
              </a:tabLst>
            </a:pPr>
            <a:r>
              <a:rPr sz="2200" dirty="0">
                <a:latin typeface="Arial"/>
                <a:cs typeface="Arial"/>
              </a:rPr>
              <a:t>Stretching</a:t>
            </a:r>
            <a:r>
              <a:rPr sz="2200" spc="-8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and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flexibility exercises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65"/>
              </a:spcBef>
              <a:buFont typeface="Arial"/>
              <a:buChar char="•"/>
            </a:pPr>
            <a:endParaRPr sz="2200">
              <a:latin typeface="Arial"/>
              <a:cs typeface="Arial"/>
            </a:endParaRPr>
          </a:p>
          <a:p>
            <a:pPr marL="355600" marR="170180" indent="-342900">
              <a:lnSpc>
                <a:spcPts val="2380"/>
              </a:lnSpc>
              <a:buFont typeface="Arial"/>
              <a:buChar char="•"/>
              <a:tabLst>
                <a:tab pos="355600" algn="l"/>
              </a:tabLst>
            </a:pPr>
            <a:r>
              <a:rPr sz="2200" b="1" dirty="0">
                <a:latin typeface="Arial"/>
                <a:cs typeface="Arial"/>
              </a:rPr>
              <a:t>Non</a:t>
            </a:r>
            <a:r>
              <a:rPr sz="2200" b="1" spc="-40" dirty="0">
                <a:latin typeface="Arial"/>
                <a:cs typeface="Arial"/>
              </a:rPr>
              <a:t> </a:t>
            </a:r>
            <a:r>
              <a:rPr sz="2200" b="1" spc="-10" dirty="0">
                <a:latin typeface="Arial"/>
                <a:cs typeface="Arial"/>
              </a:rPr>
              <a:t>weight-</a:t>
            </a:r>
            <a:r>
              <a:rPr sz="2200" b="1" dirty="0">
                <a:latin typeface="Arial"/>
                <a:cs typeface="Arial"/>
              </a:rPr>
              <a:t>bearing</a:t>
            </a:r>
            <a:r>
              <a:rPr sz="2200" b="1" spc="-15" dirty="0">
                <a:latin typeface="Arial"/>
                <a:cs typeface="Arial"/>
              </a:rPr>
              <a:t> </a:t>
            </a:r>
            <a:r>
              <a:rPr sz="2200" b="1" spc="-20" dirty="0">
                <a:latin typeface="Arial"/>
                <a:cs typeface="Arial"/>
              </a:rPr>
              <a:t>with </a:t>
            </a:r>
            <a:r>
              <a:rPr sz="2200" b="1" spc="-10" dirty="0">
                <a:latin typeface="Arial"/>
                <a:cs typeface="Arial"/>
              </a:rPr>
              <a:t>crutches</a:t>
            </a:r>
            <a:endParaRPr sz="2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620774" y="5590794"/>
            <a:ext cx="6768465" cy="1079500"/>
          </a:xfrm>
          <a:prstGeom prst="rect">
            <a:avLst/>
          </a:prstGeom>
          <a:solidFill>
            <a:srgbClr val="6682AA"/>
          </a:solidFill>
          <a:ln w="38100">
            <a:solidFill>
              <a:srgbClr val="008000"/>
            </a:solidFill>
          </a:ln>
        </p:spPr>
        <p:txBody>
          <a:bodyPr vert="horz" wrap="square" lIns="0" tIns="21082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660"/>
              </a:spcBef>
            </a:pPr>
            <a:r>
              <a:rPr sz="3600" dirty="0">
                <a:solidFill>
                  <a:srgbClr val="FFFF00"/>
                </a:solidFill>
                <a:latin typeface="Palatino Linotype"/>
                <a:cs typeface="Palatino Linotype"/>
              </a:rPr>
              <a:t>Tendon</a:t>
            </a:r>
            <a:r>
              <a:rPr sz="3600" spc="-45" dirty="0">
                <a:solidFill>
                  <a:srgbClr val="FFFF00"/>
                </a:solidFill>
                <a:latin typeface="Palatino Linotype"/>
                <a:cs typeface="Palatino Linotype"/>
              </a:rPr>
              <a:t> </a:t>
            </a:r>
            <a:r>
              <a:rPr sz="3600" dirty="0">
                <a:solidFill>
                  <a:srgbClr val="FFFF00"/>
                </a:solidFill>
                <a:latin typeface="Palatino Linotype"/>
                <a:cs typeface="Palatino Linotype"/>
              </a:rPr>
              <a:t>:</a:t>
            </a:r>
            <a:r>
              <a:rPr sz="3600" spc="-40" dirty="0">
                <a:solidFill>
                  <a:srgbClr val="FFFF00"/>
                </a:solidFill>
                <a:latin typeface="Palatino Linotype"/>
                <a:cs typeface="Palatino Linotype"/>
              </a:rPr>
              <a:t> </a:t>
            </a:r>
            <a:r>
              <a:rPr sz="3600" dirty="0">
                <a:solidFill>
                  <a:srgbClr val="FFFF00"/>
                </a:solidFill>
                <a:latin typeface="Palatino Linotype"/>
                <a:cs typeface="Palatino Linotype"/>
              </a:rPr>
              <a:t>Overuse</a:t>
            </a:r>
            <a:r>
              <a:rPr sz="3600" spc="-45" dirty="0">
                <a:solidFill>
                  <a:srgbClr val="FFFF00"/>
                </a:solidFill>
                <a:latin typeface="Palatino Linotype"/>
                <a:cs typeface="Palatino Linotype"/>
              </a:rPr>
              <a:t> </a:t>
            </a:r>
            <a:r>
              <a:rPr sz="3600" spc="-10" dirty="0">
                <a:solidFill>
                  <a:srgbClr val="FFFF00"/>
                </a:solidFill>
                <a:latin typeface="Palatino Linotype"/>
                <a:cs typeface="Palatino Linotype"/>
              </a:rPr>
              <a:t>Injury</a:t>
            </a:r>
            <a:endParaRPr sz="3600">
              <a:latin typeface="Palatino Linotype"/>
              <a:cs typeface="Palatino Linotype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196845" y="406145"/>
            <a:ext cx="6132830" cy="485140"/>
          </a:xfrm>
          <a:prstGeom prst="rect">
            <a:avLst/>
          </a:prstGeom>
          <a:solidFill>
            <a:srgbClr val="B1B1B1"/>
          </a:solidFill>
          <a:ln w="28955">
            <a:solidFill>
              <a:srgbClr val="243750"/>
            </a:solidFill>
          </a:ln>
        </p:spPr>
        <p:txBody>
          <a:bodyPr vert="horz" wrap="square" lIns="0" tIns="36830" rIns="0" bIns="0" rtlCol="0">
            <a:spAutoFit/>
          </a:bodyPr>
          <a:lstStyle/>
          <a:p>
            <a:pPr marL="106045">
              <a:lnSpc>
                <a:spcPct val="100000"/>
              </a:lnSpc>
              <a:spcBef>
                <a:spcPts val="290"/>
              </a:spcBef>
            </a:pP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Repetitive</a:t>
            </a:r>
            <a:r>
              <a:rPr sz="2400" spc="-8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mechanical</a:t>
            </a:r>
            <a:r>
              <a:rPr sz="2400" spc="-7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loading</a:t>
            </a:r>
            <a:r>
              <a:rPr sz="2400" spc="-7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of</a:t>
            </a:r>
            <a:r>
              <a:rPr sz="2400" spc="-10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the</a:t>
            </a:r>
            <a:r>
              <a:rPr sz="2400" spc="-10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spc="-10" dirty="0">
                <a:solidFill>
                  <a:srgbClr val="243750"/>
                </a:solidFill>
                <a:latin typeface="Arial"/>
                <a:cs typeface="Arial"/>
              </a:rPr>
              <a:t>tendon</a:t>
            </a:r>
            <a:endParaRPr sz="24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493770" y="1485138"/>
            <a:ext cx="3503929" cy="486409"/>
          </a:xfrm>
          <a:prstGeom prst="rect">
            <a:avLst/>
          </a:prstGeom>
          <a:solidFill>
            <a:srgbClr val="B1B1B1"/>
          </a:solidFill>
          <a:ln w="28955">
            <a:solidFill>
              <a:srgbClr val="243750"/>
            </a:solidFill>
          </a:ln>
        </p:spPr>
        <p:txBody>
          <a:bodyPr vert="horz" wrap="square" lIns="0" tIns="37465" rIns="0" bIns="0" rtlCol="0">
            <a:spAutoFit/>
          </a:bodyPr>
          <a:lstStyle/>
          <a:p>
            <a:pPr marL="106680">
              <a:lnSpc>
                <a:spcPct val="100000"/>
              </a:lnSpc>
              <a:spcBef>
                <a:spcPts val="295"/>
              </a:spcBef>
            </a:pP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Cellular/matrix</a:t>
            </a:r>
            <a:r>
              <a:rPr sz="2400" spc="-10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spc="-10" dirty="0">
                <a:solidFill>
                  <a:srgbClr val="243750"/>
                </a:solidFill>
                <a:latin typeface="Arial"/>
                <a:cs typeface="Arial"/>
              </a:rPr>
              <a:t>response</a:t>
            </a:r>
            <a:endParaRPr sz="24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92401" y="2350770"/>
            <a:ext cx="1485900" cy="485140"/>
          </a:xfrm>
          <a:prstGeom prst="rect">
            <a:avLst/>
          </a:prstGeom>
          <a:solidFill>
            <a:srgbClr val="FFCCCC"/>
          </a:solidFill>
          <a:ln w="28955">
            <a:solidFill>
              <a:srgbClr val="243750"/>
            </a:solidFill>
          </a:ln>
        </p:spPr>
        <p:txBody>
          <a:bodyPr vert="horz" wrap="square" lIns="0" tIns="37465" rIns="0" bIns="0" rtlCol="0">
            <a:spAutoFit/>
          </a:bodyPr>
          <a:lstStyle/>
          <a:p>
            <a:pPr marL="107314">
              <a:lnSpc>
                <a:spcPct val="100000"/>
              </a:lnSpc>
              <a:spcBef>
                <a:spcPts val="295"/>
              </a:spcBef>
            </a:pPr>
            <a:r>
              <a:rPr sz="2400" spc="-10" dirty="0">
                <a:solidFill>
                  <a:srgbClr val="243750"/>
                </a:solidFill>
                <a:latin typeface="Arial"/>
                <a:cs typeface="Arial"/>
              </a:rPr>
              <a:t>adequate</a:t>
            </a:r>
            <a:endParaRPr sz="24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733793" y="2277617"/>
            <a:ext cx="1800225" cy="486409"/>
          </a:xfrm>
          <a:prstGeom prst="rect">
            <a:avLst/>
          </a:prstGeom>
          <a:solidFill>
            <a:srgbClr val="C2CDDD"/>
          </a:solidFill>
          <a:ln w="28955">
            <a:solidFill>
              <a:srgbClr val="243750"/>
            </a:solidFill>
          </a:ln>
        </p:spPr>
        <p:txBody>
          <a:bodyPr vert="horz" wrap="square" lIns="0" tIns="37465" rIns="0" bIns="0" rtlCol="0">
            <a:spAutoFit/>
          </a:bodyPr>
          <a:lstStyle/>
          <a:p>
            <a:pPr marL="146685">
              <a:lnSpc>
                <a:spcPct val="100000"/>
              </a:lnSpc>
              <a:spcBef>
                <a:spcPts val="295"/>
              </a:spcBef>
            </a:pPr>
            <a:r>
              <a:rPr sz="2400" spc="-10" dirty="0">
                <a:solidFill>
                  <a:srgbClr val="243750"/>
                </a:solidFill>
                <a:latin typeface="Arial"/>
                <a:cs typeface="Arial"/>
              </a:rPr>
              <a:t>inadequate</a:t>
            </a:r>
            <a:endParaRPr sz="24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284726" y="2637282"/>
            <a:ext cx="1801495" cy="1216660"/>
          </a:xfrm>
          <a:prstGeom prst="rect">
            <a:avLst/>
          </a:prstGeom>
          <a:solidFill>
            <a:srgbClr val="C2CDDD"/>
          </a:solidFill>
          <a:ln w="28955">
            <a:solidFill>
              <a:srgbClr val="243750"/>
            </a:solidFill>
          </a:ln>
        </p:spPr>
        <p:txBody>
          <a:bodyPr vert="horz" wrap="square" lIns="0" tIns="38100" rIns="0" bIns="0" rtlCol="0">
            <a:spAutoFit/>
          </a:bodyPr>
          <a:lstStyle/>
          <a:p>
            <a:pPr marL="223520" marR="215265" indent="46990" algn="just">
              <a:lnSpc>
                <a:spcPct val="100000"/>
              </a:lnSpc>
              <a:spcBef>
                <a:spcPts val="300"/>
              </a:spcBef>
            </a:pPr>
            <a:r>
              <a:rPr sz="2400" spc="-10" dirty="0">
                <a:solidFill>
                  <a:srgbClr val="243750"/>
                </a:solidFill>
                <a:latin typeface="Arial"/>
                <a:cs typeface="Arial"/>
              </a:rPr>
              <a:t>Transient weakness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in</a:t>
            </a:r>
            <a:r>
              <a:rPr sz="2400" spc="-3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spc="-10" dirty="0">
                <a:solidFill>
                  <a:srgbClr val="243750"/>
                </a:solidFill>
                <a:latin typeface="Arial"/>
                <a:cs typeface="Arial"/>
              </a:rPr>
              <a:t>tendon</a:t>
            </a:r>
            <a:endParaRPr sz="24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692401" y="3358134"/>
            <a:ext cx="1656714" cy="486409"/>
          </a:xfrm>
          <a:prstGeom prst="rect">
            <a:avLst/>
          </a:prstGeom>
          <a:solidFill>
            <a:srgbClr val="FFCCCC"/>
          </a:solidFill>
          <a:ln w="28955">
            <a:solidFill>
              <a:srgbClr val="243750"/>
            </a:solidFill>
          </a:ln>
        </p:spPr>
        <p:txBody>
          <a:bodyPr vert="horz" wrap="square" lIns="0" tIns="38735" rIns="0" bIns="0" rtlCol="0">
            <a:spAutoFit/>
          </a:bodyPr>
          <a:lstStyle/>
          <a:p>
            <a:pPr marL="116205">
              <a:lnSpc>
                <a:spcPct val="100000"/>
              </a:lnSpc>
              <a:spcBef>
                <a:spcPts val="305"/>
              </a:spcBef>
            </a:pPr>
            <a:r>
              <a:rPr sz="2400" spc="-10" dirty="0">
                <a:solidFill>
                  <a:srgbClr val="243750"/>
                </a:solidFill>
                <a:latin typeface="Arial"/>
                <a:cs typeface="Arial"/>
              </a:rPr>
              <a:t>adaptation</a:t>
            </a:r>
            <a:endParaRPr sz="24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917698" y="4293870"/>
            <a:ext cx="4300855" cy="850900"/>
          </a:xfrm>
          <a:prstGeom prst="rect">
            <a:avLst/>
          </a:prstGeom>
          <a:solidFill>
            <a:srgbClr val="DBC9B6"/>
          </a:solidFill>
          <a:ln w="28955">
            <a:solidFill>
              <a:srgbClr val="243750"/>
            </a:solidFill>
          </a:ln>
        </p:spPr>
        <p:txBody>
          <a:bodyPr vert="horz" wrap="square" lIns="0" tIns="53975" rIns="0" bIns="0" rtlCol="0">
            <a:spAutoFit/>
          </a:bodyPr>
          <a:lstStyle/>
          <a:p>
            <a:pPr marL="107950" marR="100965" indent="76200">
              <a:lnSpc>
                <a:spcPts val="2840"/>
              </a:lnSpc>
              <a:spcBef>
                <a:spcPts val="425"/>
              </a:spcBef>
            </a:pP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Continued</a:t>
            </a:r>
            <a:r>
              <a:rPr sz="2400" spc="-10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loading</a:t>
            </a:r>
            <a:r>
              <a:rPr sz="2400" spc="-11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spc="-10" dirty="0">
                <a:solidFill>
                  <a:srgbClr val="243750"/>
                </a:solidFill>
                <a:latin typeface="Arial"/>
                <a:cs typeface="Arial"/>
              </a:rPr>
              <a:t>exceeding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the</a:t>
            </a:r>
            <a:r>
              <a:rPr sz="2400" spc="-12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tendon</a:t>
            </a:r>
            <a:r>
              <a:rPr sz="2400" dirty="0">
                <a:solidFill>
                  <a:srgbClr val="243750"/>
                </a:solidFill>
                <a:latin typeface="Calibri"/>
                <a:cs typeface="Calibri"/>
              </a:rPr>
              <a:t>’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s</a:t>
            </a:r>
            <a:r>
              <a:rPr sz="2400" spc="-8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healing</a:t>
            </a:r>
            <a:r>
              <a:rPr sz="2400" spc="-8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spc="-10" dirty="0">
                <a:solidFill>
                  <a:srgbClr val="243750"/>
                </a:solidFill>
                <a:latin typeface="Arial"/>
                <a:cs typeface="Arial"/>
              </a:rPr>
              <a:t>capability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7020115" y="1588325"/>
            <a:ext cx="915035" cy="692150"/>
            <a:chOff x="7020115" y="1588325"/>
            <a:chExt cx="915035" cy="692150"/>
          </a:xfrm>
        </p:grpSpPr>
        <p:sp>
          <p:nvSpPr>
            <p:cNvPr id="11" name="object 11"/>
            <p:cNvSpPr/>
            <p:nvPr/>
          </p:nvSpPr>
          <p:spPr>
            <a:xfrm>
              <a:off x="7024878" y="1593088"/>
              <a:ext cx="905510" cy="682625"/>
            </a:xfrm>
            <a:custGeom>
              <a:avLst/>
              <a:gdLst/>
              <a:ahLst/>
              <a:cxnLst/>
              <a:rect l="l" t="t" r="r" b="b"/>
              <a:pathLst>
                <a:path w="905509" h="682625">
                  <a:moveTo>
                    <a:pt x="121920" y="0"/>
                  </a:moveTo>
                  <a:lnTo>
                    <a:pt x="0" y="210058"/>
                  </a:lnTo>
                  <a:lnTo>
                    <a:pt x="633349" y="577596"/>
                  </a:lnTo>
                  <a:lnTo>
                    <a:pt x="572389" y="682625"/>
                  </a:lnTo>
                  <a:lnTo>
                    <a:pt x="905510" y="594995"/>
                  </a:lnTo>
                  <a:lnTo>
                    <a:pt x="816228" y="262382"/>
                  </a:lnTo>
                  <a:lnTo>
                    <a:pt x="755269" y="367411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6682A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7024878" y="1593088"/>
              <a:ext cx="905510" cy="682625"/>
            </a:xfrm>
            <a:custGeom>
              <a:avLst/>
              <a:gdLst/>
              <a:ahLst/>
              <a:cxnLst/>
              <a:rect l="l" t="t" r="r" b="b"/>
              <a:pathLst>
                <a:path w="905509" h="682625">
                  <a:moveTo>
                    <a:pt x="121920" y="0"/>
                  </a:moveTo>
                  <a:lnTo>
                    <a:pt x="755269" y="367411"/>
                  </a:lnTo>
                  <a:lnTo>
                    <a:pt x="816228" y="262382"/>
                  </a:lnTo>
                  <a:lnTo>
                    <a:pt x="905510" y="594995"/>
                  </a:lnTo>
                  <a:lnTo>
                    <a:pt x="572389" y="682625"/>
                  </a:lnTo>
                  <a:lnTo>
                    <a:pt x="633349" y="577596"/>
                  </a:lnTo>
                  <a:lnTo>
                    <a:pt x="0" y="210058"/>
                  </a:lnTo>
                  <a:lnTo>
                    <a:pt x="121920" y="0"/>
                  </a:lnTo>
                  <a:close/>
                </a:path>
              </a:pathLst>
            </a:custGeom>
            <a:ln w="9525">
              <a:solidFill>
                <a:srgbClr val="2437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3" name="object 13"/>
          <p:cNvGrpSpPr/>
          <p:nvPr/>
        </p:nvGrpSpPr>
        <p:grpSpPr>
          <a:xfrm>
            <a:off x="2564447" y="1563052"/>
            <a:ext cx="885190" cy="723265"/>
            <a:chOff x="2564447" y="1563052"/>
            <a:chExt cx="885190" cy="723265"/>
          </a:xfrm>
        </p:grpSpPr>
        <p:sp>
          <p:nvSpPr>
            <p:cNvPr id="14" name="object 14"/>
            <p:cNvSpPr/>
            <p:nvPr/>
          </p:nvSpPr>
          <p:spPr>
            <a:xfrm>
              <a:off x="2569210" y="1567814"/>
              <a:ext cx="875665" cy="713740"/>
            </a:xfrm>
            <a:custGeom>
              <a:avLst/>
              <a:gdLst/>
              <a:ahLst/>
              <a:cxnLst/>
              <a:rect l="l" t="t" r="r" b="b"/>
              <a:pathLst>
                <a:path w="875664" h="713739">
                  <a:moveTo>
                    <a:pt x="738377" y="0"/>
                  </a:moveTo>
                  <a:lnTo>
                    <a:pt x="133350" y="412369"/>
                  </a:lnTo>
                  <a:lnTo>
                    <a:pt x="64896" y="312038"/>
                  </a:lnTo>
                  <a:lnTo>
                    <a:pt x="0" y="650239"/>
                  </a:lnTo>
                  <a:lnTo>
                    <a:pt x="338454" y="713486"/>
                  </a:lnTo>
                  <a:lnTo>
                    <a:pt x="270128" y="613156"/>
                  </a:lnTo>
                  <a:lnTo>
                    <a:pt x="875156" y="200787"/>
                  </a:lnTo>
                  <a:lnTo>
                    <a:pt x="738377" y="0"/>
                  </a:lnTo>
                  <a:close/>
                </a:path>
              </a:pathLst>
            </a:custGeom>
            <a:solidFill>
              <a:srgbClr val="FFCC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2569210" y="1567814"/>
              <a:ext cx="875665" cy="713740"/>
            </a:xfrm>
            <a:custGeom>
              <a:avLst/>
              <a:gdLst/>
              <a:ahLst/>
              <a:cxnLst/>
              <a:rect l="l" t="t" r="r" b="b"/>
              <a:pathLst>
                <a:path w="875664" h="713739">
                  <a:moveTo>
                    <a:pt x="0" y="650239"/>
                  </a:moveTo>
                  <a:lnTo>
                    <a:pt x="64896" y="312038"/>
                  </a:lnTo>
                  <a:lnTo>
                    <a:pt x="133350" y="412369"/>
                  </a:lnTo>
                  <a:lnTo>
                    <a:pt x="738377" y="0"/>
                  </a:lnTo>
                  <a:lnTo>
                    <a:pt x="875156" y="200787"/>
                  </a:lnTo>
                  <a:lnTo>
                    <a:pt x="270128" y="613156"/>
                  </a:lnTo>
                  <a:lnTo>
                    <a:pt x="338454" y="713486"/>
                  </a:lnTo>
                  <a:lnTo>
                    <a:pt x="0" y="650239"/>
                  </a:lnTo>
                  <a:close/>
                </a:path>
              </a:pathLst>
            </a:custGeom>
            <a:ln w="9525">
              <a:solidFill>
                <a:srgbClr val="2437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6" name="object 16"/>
          <p:cNvGrpSpPr/>
          <p:nvPr/>
        </p:nvGrpSpPr>
        <p:grpSpPr>
          <a:xfrm>
            <a:off x="2264664" y="2848355"/>
            <a:ext cx="440690" cy="480059"/>
            <a:chOff x="2264664" y="2848355"/>
            <a:chExt cx="440690" cy="480059"/>
          </a:xfrm>
        </p:grpSpPr>
        <p:sp>
          <p:nvSpPr>
            <p:cNvPr id="17" name="object 17"/>
            <p:cNvSpPr/>
            <p:nvPr/>
          </p:nvSpPr>
          <p:spPr>
            <a:xfrm>
              <a:off x="2269236" y="2852927"/>
              <a:ext cx="431800" cy="471170"/>
            </a:xfrm>
            <a:custGeom>
              <a:avLst/>
              <a:gdLst/>
              <a:ahLst/>
              <a:cxnLst/>
              <a:rect l="l" t="t" r="r" b="b"/>
              <a:pathLst>
                <a:path w="431800" h="471170">
                  <a:moveTo>
                    <a:pt x="323469" y="0"/>
                  </a:moveTo>
                  <a:lnTo>
                    <a:pt x="107822" y="0"/>
                  </a:lnTo>
                  <a:lnTo>
                    <a:pt x="107822" y="353187"/>
                  </a:lnTo>
                  <a:lnTo>
                    <a:pt x="0" y="353187"/>
                  </a:lnTo>
                  <a:lnTo>
                    <a:pt x="215645" y="470916"/>
                  </a:lnTo>
                  <a:lnTo>
                    <a:pt x="431291" y="353187"/>
                  </a:lnTo>
                  <a:lnTo>
                    <a:pt x="323469" y="353187"/>
                  </a:lnTo>
                  <a:lnTo>
                    <a:pt x="323469" y="0"/>
                  </a:lnTo>
                  <a:close/>
                </a:path>
              </a:pathLst>
            </a:custGeom>
            <a:solidFill>
              <a:srgbClr val="FFCC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2269236" y="2852927"/>
              <a:ext cx="431800" cy="471170"/>
            </a:xfrm>
            <a:custGeom>
              <a:avLst/>
              <a:gdLst/>
              <a:ahLst/>
              <a:cxnLst/>
              <a:rect l="l" t="t" r="r" b="b"/>
              <a:pathLst>
                <a:path w="431800" h="471170">
                  <a:moveTo>
                    <a:pt x="0" y="353187"/>
                  </a:moveTo>
                  <a:lnTo>
                    <a:pt x="107822" y="353187"/>
                  </a:lnTo>
                  <a:lnTo>
                    <a:pt x="107822" y="0"/>
                  </a:lnTo>
                  <a:lnTo>
                    <a:pt x="323469" y="0"/>
                  </a:lnTo>
                  <a:lnTo>
                    <a:pt x="323469" y="353187"/>
                  </a:lnTo>
                  <a:lnTo>
                    <a:pt x="431291" y="353187"/>
                  </a:lnTo>
                  <a:lnTo>
                    <a:pt x="215645" y="470916"/>
                  </a:lnTo>
                  <a:lnTo>
                    <a:pt x="0" y="353187"/>
                  </a:lnTo>
                  <a:close/>
                </a:path>
              </a:pathLst>
            </a:custGeom>
            <a:ln w="9144">
              <a:solidFill>
                <a:srgbClr val="2437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9" name="object 19"/>
          <p:cNvGrpSpPr/>
          <p:nvPr/>
        </p:nvGrpSpPr>
        <p:grpSpPr>
          <a:xfrm>
            <a:off x="6102159" y="2794952"/>
            <a:ext cx="1636395" cy="723265"/>
            <a:chOff x="6102159" y="2794952"/>
            <a:chExt cx="1636395" cy="723265"/>
          </a:xfrm>
        </p:grpSpPr>
        <p:sp>
          <p:nvSpPr>
            <p:cNvPr id="20" name="object 20"/>
            <p:cNvSpPr/>
            <p:nvPr/>
          </p:nvSpPr>
          <p:spPr>
            <a:xfrm>
              <a:off x="6106921" y="2799714"/>
              <a:ext cx="1626870" cy="713740"/>
            </a:xfrm>
            <a:custGeom>
              <a:avLst/>
              <a:gdLst/>
              <a:ahLst/>
              <a:cxnLst/>
              <a:rect l="l" t="t" r="r" b="b"/>
              <a:pathLst>
                <a:path w="1626870" h="713739">
                  <a:moveTo>
                    <a:pt x="1555496" y="0"/>
                  </a:moveTo>
                  <a:lnTo>
                    <a:pt x="362330" y="364871"/>
                  </a:lnTo>
                  <a:lnTo>
                    <a:pt x="326770" y="248793"/>
                  </a:lnTo>
                  <a:lnTo>
                    <a:pt x="0" y="602614"/>
                  </a:lnTo>
                  <a:lnTo>
                    <a:pt x="468756" y="713359"/>
                  </a:lnTo>
                  <a:lnTo>
                    <a:pt x="433324" y="597154"/>
                  </a:lnTo>
                  <a:lnTo>
                    <a:pt x="1626488" y="232283"/>
                  </a:lnTo>
                  <a:lnTo>
                    <a:pt x="1555496" y="0"/>
                  </a:lnTo>
                  <a:close/>
                </a:path>
              </a:pathLst>
            </a:custGeom>
            <a:solidFill>
              <a:srgbClr val="6682A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106921" y="2799714"/>
              <a:ext cx="1626870" cy="713740"/>
            </a:xfrm>
            <a:custGeom>
              <a:avLst/>
              <a:gdLst/>
              <a:ahLst/>
              <a:cxnLst/>
              <a:rect l="l" t="t" r="r" b="b"/>
              <a:pathLst>
                <a:path w="1626870" h="713739">
                  <a:moveTo>
                    <a:pt x="0" y="602614"/>
                  </a:moveTo>
                  <a:lnTo>
                    <a:pt x="326770" y="248793"/>
                  </a:lnTo>
                  <a:lnTo>
                    <a:pt x="362330" y="364871"/>
                  </a:lnTo>
                  <a:lnTo>
                    <a:pt x="1555496" y="0"/>
                  </a:lnTo>
                  <a:lnTo>
                    <a:pt x="1626488" y="232283"/>
                  </a:lnTo>
                  <a:lnTo>
                    <a:pt x="433324" y="597154"/>
                  </a:lnTo>
                  <a:lnTo>
                    <a:pt x="468756" y="713359"/>
                  </a:lnTo>
                  <a:lnTo>
                    <a:pt x="0" y="602614"/>
                  </a:lnTo>
                  <a:close/>
                </a:path>
              </a:pathLst>
            </a:custGeom>
            <a:ln w="9525">
              <a:solidFill>
                <a:srgbClr val="2437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2" name="object 22"/>
          <p:cNvGrpSpPr/>
          <p:nvPr/>
        </p:nvGrpSpPr>
        <p:grpSpPr>
          <a:xfrm>
            <a:off x="4783835" y="3855720"/>
            <a:ext cx="494030" cy="410209"/>
            <a:chOff x="4783835" y="3855720"/>
            <a:chExt cx="494030" cy="410209"/>
          </a:xfrm>
        </p:grpSpPr>
        <p:sp>
          <p:nvSpPr>
            <p:cNvPr id="23" name="object 23"/>
            <p:cNvSpPr/>
            <p:nvPr/>
          </p:nvSpPr>
          <p:spPr>
            <a:xfrm>
              <a:off x="4788407" y="3860292"/>
              <a:ext cx="485140" cy="401320"/>
            </a:xfrm>
            <a:custGeom>
              <a:avLst/>
              <a:gdLst/>
              <a:ahLst/>
              <a:cxnLst/>
              <a:rect l="l" t="t" r="r" b="b"/>
              <a:pathLst>
                <a:path w="485139" h="401320">
                  <a:moveTo>
                    <a:pt x="363474" y="0"/>
                  </a:moveTo>
                  <a:lnTo>
                    <a:pt x="121157" y="0"/>
                  </a:lnTo>
                  <a:lnTo>
                    <a:pt x="121157" y="300608"/>
                  </a:lnTo>
                  <a:lnTo>
                    <a:pt x="0" y="300608"/>
                  </a:lnTo>
                  <a:lnTo>
                    <a:pt x="242315" y="400811"/>
                  </a:lnTo>
                  <a:lnTo>
                    <a:pt x="484631" y="300608"/>
                  </a:lnTo>
                  <a:lnTo>
                    <a:pt x="363474" y="300608"/>
                  </a:lnTo>
                  <a:lnTo>
                    <a:pt x="363474" y="0"/>
                  </a:lnTo>
                  <a:close/>
                </a:path>
              </a:pathLst>
            </a:custGeom>
            <a:solidFill>
              <a:srgbClr val="6682A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4788407" y="3860292"/>
              <a:ext cx="485140" cy="401320"/>
            </a:xfrm>
            <a:custGeom>
              <a:avLst/>
              <a:gdLst/>
              <a:ahLst/>
              <a:cxnLst/>
              <a:rect l="l" t="t" r="r" b="b"/>
              <a:pathLst>
                <a:path w="485139" h="401320">
                  <a:moveTo>
                    <a:pt x="0" y="300608"/>
                  </a:moveTo>
                  <a:lnTo>
                    <a:pt x="121157" y="300608"/>
                  </a:lnTo>
                  <a:lnTo>
                    <a:pt x="121157" y="0"/>
                  </a:lnTo>
                  <a:lnTo>
                    <a:pt x="363474" y="0"/>
                  </a:lnTo>
                  <a:lnTo>
                    <a:pt x="363474" y="300608"/>
                  </a:lnTo>
                  <a:lnTo>
                    <a:pt x="484631" y="300608"/>
                  </a:lnTo>
                  <a:lnTo>
                    <a:pt x="242315" y="400811"/>
                  </a:lnTo>
                  <a:lnTo>
                    <a:pt x="0" y="300608"/>
                  </a:lnTo>
                  <a:close/>
                </a:path>
              </a:pathLst>
            </a:custGeom>
            <a:ln w="9144">
              <a:solidFill>
                <a:srgbClr val="2437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5" name="object 25"/>
          <p:cNvGrpSpPr/>
          <p:nvPr/>
        </p:nvGrpSpPr>
        <p:grpSpPr>
          <a:xfrm>
            <a:off x="4783835" y="5152644"/>
            <a:ext cx="494030" cy="410209"/>
            <a:chOff x="4783835" y="5152644"/>
            <a:chExt cx="494030" cy="410209"/>
          </a:xfrm>
        </p:grpSpPr>
        <p:sp>
          <p:nvSpPr>
            <p:cNvPr id="26" name="object 26"/>
            <p:cNvSpPr/>
            <p:nvPr/>
          </p:nvSpPr>
          <p:spPr>
            <a:xfrm>
              <a:off x="4788407" y="5157216"/>
              <a:ext cx="485140" cy="401320"/>
            </a:xfrm>
            <a:custGeom>
              <a:avLst/>
              <a:gdLst/>
              <a:ahLst/>
              <a:cxnLst/>
              <a:rect l="l" t="t" r="r" b="b"/>
              <a:pathLst>
                <a:path w="485139" h="401320">
                  <a:moveTo>
                    <a:pt x="363474" y="0"/>
                  </a:moveTo>
                  <a:lnTo>
                    <a:pt x="121157" y="0"/>
                  </a:lnTo>
                  <a:lnTo>
                    <a:pt x="121157" y="300608"/>
                  </a:lnTo>
                  <a:lnTo>
                    <a:pt x="0" y="300608"/>
                  </a:lnTo>
                  <a:lnTo>
                    <a:pt x="242315" y="400811"/>
                  </a:lnTo>
                  <a:lnTo>
                    <a:pt x="484631" y="300608"/>
                  </a:lnTo>
                  <a:lnTo>
                    <a:pt x="363474" y="300608"/>
                  </a:lnTo>
                  <a:lnTo>
                    <a:pt x="363474" y="0"/>
                  </a:lnTo>
                  <a:close/>
                </a:path>
              </a:pathLst>
            </a:custGeom>
            <a:solidFill>
              <a:srgbClr val="6682A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4788407" y="5157216"/>
              <a:ext cx="485140" cy="401320"/>
            </a:xfrm>
            <a:custGeom>
              <a:avLst/>
              <a:gdLst/>
              <a:ahLst/>
              <a:cxnLst/>
              <a:rect l="l" t="t" r="r" b="b"/>
              <a:pathLst>
                <a:path w="485139" h="401320">
                  <a:moveTo>
                    <a:pt x="0" y="300608"/>
                  </a:moveTo>
                  <a:lnTo>
                    <a:pt x="121157" y="300608"/>
                  </a:lnTo>
                  <a:lnTo>
                    <a:pt x="121157" y="0"/>
                  </a:lnTo>
                  <a:lnTo>
                    <a:pt x="363474" y="0"/>
                  </a:lnTo>
                  <a:lnTo>
                    <a:pt x="363474" y="300608"/>
                  </a:lnTo>
                  <a:lnTo>
                    <a:pt x="484631" y="300608"/>
                  </a:lnTo>
                  <a:lnTo>
                    <a:pt x="242315" y="400811"/>
                  </a:lnTo>
                  <a:lnTo>
                    <a:pt x="0" y="300608"/>
                  </a:lnTo>
                  <a:close/>
                </a:path>
              </a:pathLst>
            </a:custGeom>
            <a:ln w="9144">
              <a:solidFill>
                <a:srgbClr val="2437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8" name="object 28"/>
          <p:cNvGrpSpPr/>
          <p:nvPr/>
        </p:nvGrpSpPr>
        <p:grpSpPr>
          <a:xfrm>
            <a:off x="4855464" y="903732"/>
            <a:ext cx="440690" cy="585470"/>
            <a:chOff x="4855464" y="903732"/>
            <a:chExt cx="440690" cy="585470"/>
          </a:xfrm>
        </p:grpSpPr>
        <p:sp>
          <p:nvSpPr>
            <p:cNvPr id="29" name="object 29"/>
            <p:cNvSpPr/>
            <p:nvPr/>
          </p:nvSpPr>
          <p:spPr>
            <a:xfrm>
              <a:off x="4860036" y="908304"/>
              <a:ext cx="431800" cy="576580"/>
            </a:xfrm>
            <a:custGeom>
              <a:avLst/>
              <a:gdLst/>
              <a:ahLst/>
              <a:cxnLst/>
              <a:rect l="l" t="t" r="r" b="b"/>
              <a:pathLst>
                <a:path w="431800" h="576580">
                  <a:moveTo>
                    <a:pt x="323468" y="0"/>
                  </a:moveTo>
                  <a:lnTo>
                    <a:pt x="107823" y="0"/>
                  </a:lnTo>
                  <a:lnTo>
                    <a:pt x="107823" y="432181"/>
                  </a:lnTo>
                  <a:lnTo>
                    <a:pt x="0" y="432181"/>
                  </a:lnTo>
                  <a:lnTo>
                    <a:pt x="215646" y="576072"/>
                  </a:lnTo>
                  <a:lnTo>
                    <a:pt x="431291" y="432181"/>
                  </a:lnTo>
                  <a:lnTo>
                    <a:pt x="323468" y="432181"/>
                  </a:lnTo>
                  <a:lnTo>
                    <a:pt x="323468" y="0"/>
                  </a:lnTo>
                  <a:close/>
                </a:path>
              </a:pathLst>
            </a:custGeom>
            <a:solidFill>
              <a:srgbClr val="B1B1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4860036" y="908304"/>
              <a:ext cx="431800" cy="576580"/>
            </a:xfrm>
            <a:custGeom>
              <a:avLst/>
              <a:gdLst/>
              <a:ahLst/>
              <a:cxnLst/>
              <a:rect l="l" t="t" r="r" b="b"/>
              <a:pathLst>
                <a:path w="431800" h="576580">
                  <a:moveTo>
                    <a:pt x="0" y="432181"/>
                  </a:moveTo>
                  <a:lnTo>
                    <a:pt x="107823" y="432181"/>
                  </a:lnTo>
                  <a:lnTo>
                    <a:pt x="107823" y="0"/>
                  </a:lnTo>
                  <a:lnTo>
                    <a:pt x="323468" y="0"/>
                  </a:lnTo>
                  <a:lnTo>
                    <a:pt x="323468" y="432181"/>
                  </a:lnTo>
                  <a:lnTo>
                    <a:pt x="431291" y="432181"/>
                  </a:lnTo>
                  <a:lnTo>
                    <a:pt x="215646" y="576072"/>
                  </a:lnTo>
                  <a:lnTo>
                    <a:pt x="0" y="432181"/>
                  </a:lnTo>
                  <a:close/>
                </a:path>
              </a:pathLst>
            </a:custGeom>
            <a:ln w="9144">
              <a:solidFill>
                <a:srgbClr val="2437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Tendonitis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44625" y="2222703"/>
            <a:ext cx="6677659" cy="10058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95"/>
              </a:spcBef>
              <a:buChar char="•"/>
              <a:tabLst>
                <a:tab pos="355600" algn="l"/>
              </a:tabLst>
            </a:pPr>
            <a:r>
              <a:rPr sz="2200" dirty="0">
                <a:latin typeface="Arial"/>
                <a:cs typeface="Arial"/>
              </a:rPr>
              <a:t>Overuse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injury</a:t>
            </a:r>
            <a:r>
              <a:rPr sz="2200" spc="-7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which</a:t>
            </a:r>
            <a:r>
              <a:rPr sz="2200" spc="-7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gradually</a:t>
            </a:r>
            <a:r>
              <a:rPr sz="2200" spc="-6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develops</a:t>
            </a:r>
            <a:r>
              <a:rPr sz="2200" spc="-6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over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time.</a:t>
            </a:r>
            <a:endParaRPr sz="22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2440"/>
              </a:spcBef>
              <a:buChar char="•"/>
              <a:tabLst>
                <a:tab pos="355600" algn="l"/>
              </a:tabLst>
            </a:pPr>
            <a:r>
              <a:rPr sz="2200" dirty="0">
                <a:latin typeface="Arial"/>
                <a:cs typeface="Arial"/>
              </a:rPr>
              <a:t>‘Tendonitis’</a:t>
            </a:r>
            <a:r>
              <a:rPr sz="2200" spc="-10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literally</a:t>
            </a:r>
            <a:r>
              <a:rPr sz="2200" spc="-9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means</a:t>
            </a:r>
            <a:r>
              <a:rPr sz="2200" spc="-8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inflamed</a:t>
            </a:r>
            <a:r>
              <a:rPr sz="2200" spc="-8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tendon.</a:t>
            </a:r>
            <a:endParaRPr sz="22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60192" y="4053840"/>
            <a:ext cx="1214628" cy="25161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424171" y="3531108"/>
            <a:ext cx="3810000" cy="3047999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0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Tendonitis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sz="half" idx="2"/>
          </p:nvPr>
        </p:nvSpPr>
        <p:spPr>
          <a:xfrm>
            <a:off x="4724400" y="1676400"/>
            <a:ext cx="3815715" cy="41471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TREATMENT</a:t>
            </a:r>
          </a:p>
          <a:p>
            <a:pPr marL="266700" indent="-254000">
              <a:lnSpc>
                <a:spcPts val="2510"/>
              </a:lnSpc>
              <a:spcBef>
                <a:spcPts val="2435"/>
              </a:spcBef>
              <a:buClr>
                <a:srgbClr val="4970A9"/>
              </a:buClr>
              <a:buSzPct val="79545"/>
              <a:buChar char="•"/>
              <a:tabLst>
                <a:tab pos="266700" algn="l"/>
              </a:tabLst>
            </a:pPr>
            <a:r>
              <a:rPr dirty="0"/>
              <a:t>Initial</a:t>
            </a:r>
            <a:r>
              <a:rPr spc="-85" dirty="0"/>
              <a:t> </a:t>
            </a:r>
            <a:r>
              <a:rPr dirty="0"/>
              <a:t>treatments;</a:t>
            </a:r>
            <a:r>
              <a:rPr spc="-55" dirty="0"/>
              <a:t> </a:t>
            </a:r>
            <a:r>
              <a:rPr dirty="0"/>
              <a:t>reduce</a:t>
            </a:r>
            <a:r>
              <a:rPr spc="-80" dirty="0"/>
              <a:t> </a:t>
            </a:r>
            <a:r>
              <a:rPr spc="-10" dirty="0"/>
              <a:t>pain,</a:t>
            </a:r>
          </a:p>
          <a:p>
            <a:pPr marL="266700">
              <a:lnSpc>
                <a:spcPts val="2510"/>
              </a:lnSpc>
            </a:pPr>
            <a:r>
              <a:rPr dirty="0"/>
              <a:t>stiffness</a:t>
            </a:r>
            <a:r>
              <a:rPr spc="-70" dirty="0"/>
              <a:t> </a:t>
            </a:r>
            <a:r>
              <a:rPr dirty="0"/>
              <a:t>and</a:t>
            </a:r>
            <a:r>
              <a:rPr spc="-70" dirty="0"/>
              <a:t> </a:t>
            </a:r>
            <a:r>
              <a:rPr spc="-10" dirty="0"/>
              <a:t>swelling</a:t>
            </a:r>
          </a:p>
          <a:p>
            <a:pPr marL="266700" indent="-254000">
              <a:lnSpc>
                <a:spcPct val="100000"/>
              </a:lnSpc>
              <a:spcBef>
                <a:spcPts val="2440"/>
              </a:spcBef>
              <a:buClr>
                <a:srgbClr val="4970A9"/>
              </a:buClr>
              <a:buSzPct val="79545"/>
              <a:buChar char="•"/>
              <a:tabLst>
                <a:tab pos="266700" algn="l"/>
              </a:tabLst>
            </a:pPr>
            <a:r>
              <a:rPr spc="-10" dirty="0"/>
              <a:t>Electrotherapeutic</a:t>
            </a:r>
          </a:p>
          <a:p>
            <a:pPr marL="266700" indent="-254000">
              <a:lnSpc>
                <a:spcPct val="100000"/>
              </a:lnSpc>
              <a:spcBef>
                <a:spcPts val="2435"/>
              </a:spcBef>
              <a:buClr>
                <a:srgbClr val="4970A9"/>
              </a:buClr>
              <a:buSzPct val="79545"/>
              <a:buChar char="•"/>
              <a:tabLst>
                <a:tab pos="266700" algn="l"/>
              </a:tabLst>
            </a:pPr>
            <a:r>
              <a:rPr spc="-10" dirty="0"/>
              <a:t>Acupuncture</a:t>
            </a:r>
          </a:p>
          <a:p>
            <a:pPr marL="266700" indent="-254000">
              <a:lnSpc>
                <a:spcPct val="100000"/>
              </a:lnSpc>
              <a:spcBef>
                <a:spcPts val="2440"/>
              </a:spcBef>
              <a:buClr>
                <a:srgbClr val="4970A9"/>
              </a:buClr>
              <a:buSzPct val="79545"/>
              <a:buChar char="•"/>
              <a:tabLst>
                <a:tab pos="266700" algn="l"/>
              </a:tabLst>
            </a:pPr>
            <a:r>
              <a:rPr dirty="0"/>
              <a:t>Stretching</a:t>
            </a:r>
            <a:r>
              <a:rPr spc="-105" dirty="0"/>
              <a:t> </a:t>
            </a:r>
            <a:r>
              <a:rPr spc="-10" dirty="0"/>
              <a:t>exercise</a:t>
            </a:r>
          </a:p>
          <a:p>
            <a:pPr marL="266700" indent="-254000">
              <a:lnSpc>
                <a:spcPts val="2510"/>
              </a:lnSpc>
              <a:spcBef>
                <a:spcPts val="2435"/>
              </a:spcBef>
              <a:buClr>
                <a:srgbClr val="4970A9"/>
              </a:buClr>
              <a:buSzPct val="79545"/>
              <a:buChar char="•"/>
              <a:tabLst>
                <a:tab pos="266700" algn="l"/>
              </a:tabLst>
            </a:pPr>
            <a:r>
              <a:rPr dirty="0"/>
              <a:t>Eccentric</a:t>
            </a:r>
            <a:r>
              <a:rPr spc="-75" dirty="0"/>
              <a:t> </a:t>
            </a:r>
            <a:r>
              <a:rPr spc="-10" dirty="0"/>
              <a:t>strengthening</a:t>
            </a:r>
          </a:p>
          <a:p>
            <a:pPr marL="266700">
              <a:lnSpc>
                <a:spcPts val="2510"/>
              </a:lnSpc>
            </a:pPr>
            <a:r>
              <a:rPr spc="-10" dirty="0"/>
              <a:t>exercise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40909" y="1600200"/>
            <a:ext cx="3847465" cy="44900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10" dirty="0">
                <a:latin typeface="Arial"/>
                <a:cs typeface="Arial"/>
              </a:rPr>
              <a:t>SYMPTOMS</a:t>
            </a:r>
            <a:endParaRPr sz="2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0"/>
              </a:spcBef>
            </a:pPr>
            <a:endParaRPr sz="2200" dirty="0">
              <a:latin typeface="Arial"/>
              <a:cs typeface="Arial"/>
            </a:endParaRPr>
          </a:p>
          <a:p>
            <a:pPr marL="355600" marR="5080" indent="-342900">
              <a:lnSpc>
                <a:spcPts val="2380"/>
              </a:lnSpc>
              <a:buChar char="•"/>
              <a:tabLst>
                <a:tab pos="355600" algn="l"/>
              </a:tabLst>
            </a:pPr>
            <a:r>
              <a:rPr sz="2200" dirty="0">
                <a:latin typeface="Arial"/>
                <a:cs typeface="Arial"/>
              </a:rPr>
              <a:t>Pain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gradually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over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period </a:t>
            </a:r>
            <a:r>
              <a:rPr sz="2200" dirty="0">
                <a:latin typeface="Arial"/>
                <a:cs typeface="Arial"/>
              </a:rPr>
              <a:t>of</a:t>
            </a:r>
            <a:r>
              <a:rPr sz="2200" spc="-25" dirty="0">
                <a:latin typeface="Arial"/>
                <a:cs typeface="Arial"/>
              </a:rPr>
              <a:t> </a:t>
            </a:r>
            <a:r>
              <a:rPr sz="2200" spc="-20" dirty="0">
                <a:latin typeface="Arial"/>
                <a:cs typeface="Arial"/>
              </a:rPr>
              <a:t>time</a:t>
            </a:r>
            <a:endParaRPr sz="2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65"/>
              </a:spcBef>
              <a:buFont typeface="Arial"/>
              <a:buChar char="•"/>
            </a:pPr>
            <a:endParaRPr sz="2200" dirty="0">
              <a:latin typeface="Arial"/>
              <a:cs typeface="Arial"/>
            </a:endParaRPr>
          </a:p>
          <a:p>
            <a:pPr marL="355600" marR="144780" indent="-342900">
              <a:lnSpc>
                <a:spcPts val="2380"/>
              </a:lnSpc>
              <a:buChar char="•"/>
              <a:tabLst>
                <a:tab pos="355600" algn="l"/>
              </a:tabLst>
            </a:pPr>
            <a:r>
              <a:rPr sz="2200" dirty="0">
                <a:latin typeface="Arial"/>
                <a:cs typeface="Arial"/>
              </a:rPr>
              <a:t>Worse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when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start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and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spc="-20" dirty="0">
                <a:latin typeface="Arial"/>
                <a:cs typeface="Arial"/>
              </a:rPr>
              <a:t>then </a:t>
            </a:r>
            <a:r>
              <a:rPr sz="2200" dirty="0">
                <a:latin typeface="Arial"/>
                <a:cs typeface="Arial"/>
              </a:rPr>
              <a:t>ease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spc="-25" dirty="0">
                <a:latin typeface="Arial"/>
                <a:cs typeface="Arial"/>
              </a:rPr>
              <a:t>off</a:t>
            </a:r>
            <a:endParaRPr sz="22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2400"/>
              </a:spcBef>
              <a:buChar char="•"/>
              <a:tabLst>
                <a:tab pos="354965" algn="l"/>
              </a:tabLst>
            </a:pPr>
            <a:r>
              <a:rPr sz="2200" dirty="0">
                <a:latin typeface="Arial"/>
                <a:cs typeface="Arial"/>
              </a:rPr>
              <a:t>Morning</a:t>
            </a:r>
            <a:r>
              <a:rPr sz="2200" spc="-7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stiff?</a:t>
            </a:r>
            <a:endParaRPr sz="22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2435"/>
              </a:spcBef>
              <a:buChar char="•"/>
              <a:tabLst>
                <a:tab pos="354965" algn="l"/>
              </a:tabLst>
            </a:pPr>
            <a:r>
              <a:rPr sz="2200" dirty="0">
                <a:latin typeface="Arial"/>
                <a:cs typeface="Arial"/>
              </a:rPr>
              <a:t>Thicker,</a:t>
            </a:r>
            <a:r>
              <a:rPr sz="2200" spc="-7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tender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tendon</a:t>
            </a:r>
            <a:endParaRPr sz="2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4"/>
              </a:spcBef>
              <a:buFont typeface="Arial"/>
              <a:buChar char="•"/>
            </a:pPr>
            <a:endParaRPr sz="2200" dirty="0">
              <a:latin typeface="Arial"/>
              <a:cs typeface="Arial"/>
            </a:endParaRPr>
          </a:p>
          <a:p>
            <a:pPr marL="355600" marR="253365" indent="-342900">
              <a:lnSpc>
                <a:spcPts val="2380"/>
              </a:lnSpc>
              <a:buChar char="•"/>
              <a:tabLst>
                <a:tab pos="355600" algn="l"/>
              </a:tabLst>
            </a:pPr>
            <a:r>
              <a:rPr sz="2200" dirty="0">
                <a:latin typeface="Arial"/>
                <a:cs typeface="Arial"/>
              </a:rPr>
              <a:t>Lumps</a:t>
            </a:r>
            <a:r>
              <a:rPr sz="2200" spc="-6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/nodules</a:t>
            </a:r>
            <a:r>
              <a:rPr sz="2200" spc="-7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within</a:t>
            </a:r>
            <a:r>
              <a:rPr sz="2200" spc="-80" dirty="0">
                <a:latin typeface="Arial"/>
                <a:cs typeface="Arial"/>
              </a:rPr>
              <a:t> </a:t>
            </a:r>
            <a:r>
              <a:rPr sz="2200" spc="-25" dirty="0">
                <a:latin typeface="Arial"/>
                <a:cs typeface="Arial"/>
              </a:rPr>
              <a:t>the </a:t>
            </a:r>
            <a:r>
              <a:rPr sz="2200" spc="-10" dirty="0">
                <a:latin typeface="Arial"/>
                <a:cs typeface="Arial"/>
              </a:rPr>
              <a:t>tendon</a:t>
            </a:r>
            <a:endParaRPr sz="22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74936" y="76200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Bursitis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87400" y="2219655"/>
            <a:ext cx="4736465" cy="2724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200" spc="120" dirty="0">
                <a:solidFill>
                  <a:srgbClr val="4970A9"/>
                </a:solidFill>
                <a:latin typeface="Segoe UI Symbol"/>
                <a:cs typeface="Segoe UI Symbol"/>
              </a:rPr>
              <a:t>  </a:t>
            </a:r>
            <a:r>
              <a:rPr sz="2400" dirty="0">
                <a:latin typeface="Arial"/>
                <a:cs typeface="Arial"/>
              </a:rPr>
              <a:t>Inflammation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‘bursa’</a:t>
            </a:r>
            <a:endParaRPr sz="2400">
              <a:latin typeface="Arial"/>
              <a:cs typeface="Arial"/>
            </a:endParaRPr>
          </a:p>
          <a:p>
            <a:pPr marL="267335" marR="5080" indent="-255270" algn="just">
              <a:lnSpc>
                <a:spcPts val="2590"/>
              </a:lnSpc>
              <a:spcBef>
                <a:spcPts val="2745"/>
              </a:spcBef>
            </a:pPr>
            <a:r>
              <a:rPr sz="12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200" spc="95" dirty="0">
                <a:solidFill>
                  <a:srgbClr val="4970A9"/>
                </a:solidFill>
                <a:latin typeface="Segoe UI Symbol"/>
                <a:cs typeface="Segoe UI Symbol"/>
              </a:rPr>
              <a:t>  </a:t>
            </a:r>
            <a:r>
              <a:rPr sz="2400" dirty="0">
                <a:latin typeface="Arial"/>
                <a:cs typeface="Arial"/>
              </a:rPr>
              <a:t>Overuse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condition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occurs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due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to </a:t>
            </a:r>
            <a:r>
              <a:rPr sz="2400" dirty="0">
                <a:latin typeface="Arial"/>
                <a:cs typeface="Arial"/>
              </a:rPr>
              <a:t>repeated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rubbing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8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overlying </a:t>
            </a:r>
            <a:r>
              <a:rPr sz="2400" dirty="0">
                <a:latin typeface="Arial"/>
                <a:cs typeface="Arial"/>
              </a:rPr>
              <a:t>soft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tissue</a:t>
            </a:r>
            <a:endParaRPr sz="2400">
              <a:latin typeface="Arial"/>
              <a:cs typeface="Arial"/>
            </a:endParaRPr>
          </a:p>
          <a:p>
            <a:pPr marL="267335" marR="25400" indent="-255270" algn="just">
              <a:lnSpc>
                <a:spcPts val="2590"/>
              </a:lnSpc>
              <a:spcBef>
                <a:spcPts val="2705"/>
              </a:spcBef>
            </a:pPr>
            <a:r>
              <a:rPr sz="12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200" spc="114" dirty="0">
                <a:solidFill>
                  <a:srgbClr val="4970A9"/>
                </a:solidFill>
                <a:latin typeface="Segoe UI Symbol"/>
                <a:cs typeface="Segoe UI Symbol"/>
              </a:rPr>
              <a:t>  </a:t>
            </a:r>
            <a:r>
              <a:rPr sz="2400" dirty="0">
                <a:latin typeface="Arial"/>
                <a:cs typeface="Arial"/>
              </a:rPr>
              <a:t>Impact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bursitis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due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bleeding </a:t>
            </a:r>
            <a:r>
              <a:rPr sz="2400" dirty="0">
                <a:latin typeface="Arial"/>
                <a:cs typeface="Arial"/>
              </a:rPr>
              <a:t>into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bursa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867400" y="1915667"/>
            <a:ext cx="2667000" cy="3927348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80287" y="486155"/>
            <a:ext cx="4933188" cy="1176527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6352" rIns="0" bIns="0" rtlCol="0">
            <a:spAutoFit/>
          </a:bodyPr>
          <a:lstStyle/>
          <a:p>
            <a:pPr marL="875665">
              <a:lnSpc>
                <a:spcPct val="100000"/>
              </a:lnSpc>
              <a:spcBef>
                <a:spcPts val="105"/>
              </a:spcBef>
            </a:pPr>
            <a:r>
              <a:rPr dirty="0">
                <a:solidFill>
                  <a:srgbClr val="253750"/>
                </a:solidFill>
              </a:rPr>
              <a:t>Common</a:t>
            </a:r>
            <a:r>
              <a:rPr spc="-25" dirty="0">
                <a:solidFill>
                  <a:srgbClr val="253750"/>
                </a:solidFill>
              </a:rPr>
              <a:t> </a:t>
            </a:r>
            <a:r>
              <a:rPr spc="-10" dirty="0">
                <a:solidFill>
                  <a:srgbClr val="253750"/>
                </a:solidFill>
              </a:rPr>
              <a:t>Bursitis</a:t>
            </a: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39495" y="2060448"/>
            <a:ext cx="7571232" cy="4105655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292608" y="3416808"/>
            <a:ext cx="8572500" cy="38100"/>
          </a:xfrm>
          <a:custGeom>
            <a:avLst/>
            <a:gdLst/>
            <a:ahLst/>
            <a:cxnLst/>
            <a:rect l="l" t="t" r="r" b="b"/>
            <a:pathLst>
              <a:path w="8572500" h="38100">
                <a:moveTo>
                  <a:pt x="0" y="0"/>
                </a:moveTo>
                <a:lnTo>
                  <a:pt x="8572500" y="0"/>
                </a:lnTo>
              </a:path>
              <a:path w="8572500" h="38100">
                <a:moveTo>
                  <a:pt x="0" y="38100"/>
                </a:moveTo>
                <a:lnTo>
                  <a:pt x="8572500" y="38100"/>
                </a:lnTo>
              </a:path>
            </a:pathLst>
          </a:custGeom>
          <a:ln w="12192">
            <a:solidFill>
              <a:srgbClr val="6682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79603" y="2604262"/>
            <a:ext cx="474980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Common</a:t>
            </a:r>
            <a:r>
              <a:rPr spc="-25" dirty="0"/>
              <a:t> </a:t>
            </a:r>
            <a:r>
              <a:rPr spc="-10" dirty="0"/>
              <a:t>problems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588252" y="260604"/>
            <a:ext cx="2221992" cy="3384804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57200" y="12087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Carpal</a:t>
            </a:r>
            <a:r>
              <a:rPr spc="-45" dirty="0"/>
              <a:t> </a:t>
            </a:r>
            <a:r>
              <a:rPr dirty="0"/>
              <a:t>Tunnel</a:t>
            </a:r>
            <a:r>
              <a:rPr spc="-25" dirty="0"/>
              <a:t> </a:t>
            </a:r>
            <a:r>
              <a:rPr spc="-10" dirty="0"/>
              <a:t>Syndrome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3400" y="1953006"/>
            <a:ext cx="4686935" cy="45472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95"/>
              </a:spcBef>
              <a:buChar char="•"/>
              <a:tabLst>
                <a:tab pos="354965" algn="l"/>
              </a:tabLst>
            </a:pPr>
            <a:r>
              <a:rPr sz="2200" dirty="0">
                <a:latin typeface="Arial"/>
                <a:cs typeface="Arial"/>
              </a:rPr>
              <a:t>Median</a:t>
            </a:r>
            <a:r>
              <a:rPr sz="2200" spc="-6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nerve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compression</a:t>
            </a:r>
            <a:r>
              <a:rPr sz="2200" spc="-7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at</a:t>
            </a:r>
            <a:r>
              <a:rPr sz="2200" spc="-8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wrist</a:t>
            </a:r>
            <a:endParaRPr sz="22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2435"/>
              </a:spcBef>
              <a:buChar char="•"/>
              <a:tabLst>
                <a:tab pos="354965" algn="l"/>
              </a:tabLst>
            </a:pPr>
            <a:r>
              <a:rPr sz="2200" spc="-10" dirty="0">
                <a:latin typeface="Arial"/>
                <a:cs typeface="Arial"/>
              </a:rPr>
              <a:t>Causes;</a:t>
            </a:r>
            <a:endParaRPr sz="2200" dirty="0">
              <a:latin typeface="Arial"/>
              <a:cs typeface="Arial"/>
            </a:endParaRPr>
          </a:p>
          <a:p>
            <a:pPr marL="756285" lvl="1" indent="-287020">
              <a:lnSpc>
                <a:spcPct val="100000"/>
              </a:lnSpc>
              <a:spcBef>
                <a:spcPts val="2500"/>
              </a:spcBef>
              <a:buChar char="–"/>
              <a:tabLst>
                <a:tab pos="756285" algn="l"/>
              </a:tabLst>
            </a:pPr>
            <a:r>
              <a:rPr sz="1800" spc="-10" dirty="0">
                <a:latin typeface="Arial"/>
                <a:cs typeface="Arial"/>
              </a:rPr>
              <a:t>Traumatic</a:t>
            </a:r>
            <a:endParaRPr sz="18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420"/>
              </a:spcBef>
              <a:buFont typeface="Arial"/>
              <a:buChar char="–"/>
            </a:pPr>
            <a:endParaRPr sz="1800" dirty="0">
              <a:latin typeface="Arial"/>
              <a:cs typeface="Arial"/>
            </a:endParaRPr>
          </a:p>
          <a:p>
            <a:pPr marL="756285" lvl="1" indent="-287020">
              <a:lnSpc>
                <a:spcPct val="100000"/>
              </a:lnSpc>
              <a:buChar char="–"/>
              <a:tabLst>
                <a:tab pos="756285" algn="l"/>
              </a:tabLst>
            </a:pPr>
            <a:r>
              <a:rPr sz="1800" dirty="0">
                <a:latin typeface="Arial"/>
                <a:cs typeface="Arial"/>
              </a:rPr>
              <a:t>Repetitive</a:t>
            </a:r>
            <a:r>
              <a:rPr sz="1800" spc="-6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use</a:t>
            </a:r>
            <a:endParaRPr sz="18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415"/>
              </a:spcBef>
              <a:buFont typeface="Arial"/>
              <a:buChar char="–"/>
            </a:pPr>
            <a:endParaRPr sz="1800" dirty="0">
              <a:latin typeface="Arial"/>
              <a:cs typeface="Arial"/>
            </a:endParaRPr>
          </a:p>
          <a:p>
            <a:pPr marL="756285" lvl="1" indent="-287020">
              <a:lnSpc>
                <a:spcPct val="100000"/>
              </a:lnSpc>
              <a:buChar char="–"/>
              <a:tabLst>
                <a:tab pos="756285" algn="l"/>
              </a:tabLst>
            </a:pPr>
            <a:r>
              <a:rPr sz="1800" spc="-10" dirty="0">
                <a:latin typeface="Arial"/>
                <a:cs typeface="Arial"/>
              </a:rPr>
              <a:t>Pregnancy</a:t>
            </a:r>
            <a:endParaRPr sz="18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415"/>
              </a:spcBef>
              <a:buFont typeface="Arial"/>
              <a:buChar char="–"/>
            </a:pPr>
            <a:endParaRPr sz="1800" dirty="0">
              <a:latin typeface="Arial"/>
              <a:cs typeface="Arial"/>
            </a:endParaRPr>
          </a:p>
          <a:p>
            <a:pPr marL="756285" lvl="1" indent="-287020">
              <a:lnSpc>
                <a:spcPct val="100000"/>
              </a:lnSpc>
              <a:buChar char="–"/>
              <a:tabLst>
                <a:tab pos="756285" algn="l"/>
              </a:tabLst>
            </a:pPr>
            <a:r>
              <a:rPr sz="1800" dirty="0">
                <a:latin typeface="Arial"/>
                <a:cs typeface="Arial"/>
              </a:rPr>
              <a:t>Use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vibrating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machinery</a:t>
            </a:r>
            <a:endParaRPr sz="18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415"/>
              </a:spcBef>
              <a:buFont typeface="Arial"/>
              <a:buChar char="–"/>
            </a:pPr>
            <a:endParaRPr sz="1800" dirty="0">
              <a:latin typeface="Arial"/>
              <a:cs typeface="Arial"/>
            </a:endParaRPr>
          </a:p>
          <a:p>
            <a:pPr marL="756285" lvl="1" indent="-287020">
              <a:lnSpc>
                <a:spcPct val="100000"/>
              </a:lnSpc>
              <a:buChar char="–"/>
              <a:tabLst>
                <a:tab pos="756285" algn="l"/>
              </a:tabLst>
            </a:pPr>
            <a:r>
              <a:rPr sz="1800" spc="-10" dirty="0">
                <a:latin typeface="Arial"/>
                <a:cs typeface="Arial"/>
              </a:rPr>
              <a:t>Congenital</a:t>
            </a:r>
            <a:endParaRPr sz="18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415"/>
              </a:spcBef>
              <a:buFont typeface="Arial"/>
              <a:buChar char="–"/>
            </a:pPr>
            <a:endParaRPr sz="1800" dirty="0">
              <a:latin typeface="Arial"/>
              <a:cs typeface="Arial"/>
            </a:endParaRPr>
          </a:p>
          <a:p>
            <a:pPr marL="756285" lvl="1" indent="-287020">
              <a:lnSpc>
                <a:spcPct val="100000"/>
              </a:lnSpc>
              <a:buChar char="–"/>
              <a:tabLst>
                <a:tab pos="756285" algn="l"/>
              </a:tabLst>
            </a:pPr>
            <a:r>
              <a:rPr sz="1800" spc="-10" dirty="0">
                <a:latin typeface="Arial"/>
                <a:cs typeface="Arial"/>
              </a:rPr>
              <a:t>Arthritis</a:t>
            </a:r>
            <a:endParaRPr sz="1800" dirty="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931664" y="3788664"/>
            <a:ext cx="3838955" cy="2868168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1123" y="1988820"/>
            <a:ext cx="7882128" cy="4680204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Carpal</a:t>
            </a:r>
            <a:r>
              <a:rPr spc="-55" dirty="0"/>
              <a:t> </a:t>
            </a:r>
            <a:r>
              <a:rPr spc="-10" dirty="0"/>
              <a:t>Tunnel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8600" y="379494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Carpal</a:t>
            </a:r>
            <a:r>
              <a:rPr spc="-45" dirty="0"/>
              <a:t> </a:t>
            </a:r>
            <a:r>
              <a:rPr dirty="0"/>
              <a:t>Tunnel</a:t>
            </a:r>
            <a:r>
              <a:rPr spc="-25" dirty="0"/>
              <a:t> </a:t>
            </a:r>
            <a:r>
              <a:rPr spc="-10" dirty="0"/>
              <a:t>Syndrome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sz="half" idx="2"/>
          </p:nvPr>
        </p:nvSpPr>
        <p:spPr>
          <a:xfrm>
            <a:off x="394661" y="1872488"/>
            <a:ext cx="3815715" cy="486274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SYMPTOMS</a:t>
            </a:r>
          </a:p>
          <a:p>
            <a:pPr>
              <a:lnSpc>
                <a:spcPct val="100000"/>
              </a:lnSpc>
              <a:spcBef>
                <a:spcPts val="204"/>
              </a:spcBef>
            </a:pPr>
            <a:endParaRPr spc="-10" dirty="0"/>
          </a:p>
          <a:p>
            <a:pPr marL="355600" marR="93980" indent="-343535">
              <a:lnSpc>
                <a:spcPts val="2380"/>
              </a:lnSpc>
              <a:buChar char="•"/>
              <a:tabLst>
                <a:tab pos="355600" algn="l"/>
              </a:tabLst>
            </a:pPr>
            <a:r>
              <a:rPr dirty="0"/>
              <a:t>Dull</a:t>
            </a:r>
            <a:r>
              <a:rPr spc="-35" dirty="0"/>
              <a:t> </a:t>
            </a:r>
            <a:r>
              <a:rPr dirty="0"/>
              <a:t>ache</a:t>
            </a:r>
            <a:r>
              <a:rPr spc="-40" dirty="0"/>
              <a:t> </a:t>
            </a:r>
            <a:r>
              <a:rPr dirty="0"/>
              <a:t>pain</a:t>
            </a:r>
            <a:r>
              <a:rPr spc="-45" dirty="0"/>
              <a:t> </a:t>
            </a:r>
            <a:r>
              <a:rPr dirty="0"/>
              <a:t>in</a:t>
            </a:r>
            <a:r>
              <a:rPr spc="-50" dirty="0"/>
              <a:t> </a:t>
            </a:r>
            <a:r>
              <a:rPr dirty="0"/>
              <a:t>the</a:t>
            </a:r>
            <a:r>
              <a:rPr spc="-30" dirty="0"/>
              <a:t> </a:t>
            </a:r>
            <a:r>
              <a:rPr spc="-20" dirty="0"/>
              <a:t>wrist </a:t>
            </a:r>
            <a:r>
              <a:rPr dirty="0"/>
              <a:t>and</a:t>
            </a:r>
            <a:r>
              <a:rPr spc="-60" dirty="0"/>
              <a:t> </a:t>
            </a:r>
            <a:r>
              <a:rPr dirty="0"/>
              <a:t>forearm</a:t>
            </a:r>
            <a:r>
              <a:rPr spc="-35" dirty="0"/>
              <a:t> </a:t>
            </a:r>
            <a:r>
              <a:rPr dirty="0"/>
              <a:t>may</a:t>
            </a:r>
            <a:r>
              <a:rPr spc="-55" dirty="0"/>
              <a:t> </a:t>
            </a:r>
            <a:r>
              <a:rPr dirty="0"/>
              <a:t>radiate</a:t>
            </a:r>
            <a:r>
              <a:rPr spc="-65" dirty="0"/>
              <a:t> </a:t>
            </a:r>
            <a:r>
              <a:rPr spc="-25" dirty="0"/>
              <a:t>to </a:t>
            </a:r>
            <a:r>
              <a:rPr dirty="0"/>
              <a:t>elbow</a:t>
            </a:r>
            <a:r>
              <a:rPr spc="-60" dirty="0"/>
              <a:t> </a:t>
            </a:r>
            <a:r>
              <a:rPr dirty="0"/>
              <a:t>and</a:t>
            </a:r>
            <a:r>
              <a:rPr spc="-55" dirty="0"/>
              <a:t> </a:t>
            </a:r>
            <a:r>
              <a:rPr spc="-10" dirty="0"/>
              <a:t>shoulder</a:t>
            </a:r>
          </a:p>
          <a:p>
            <a:pPr lvl="2">
              <a:spcBef>
                <a:spcPts val="160"/>
              </a:spcBef>
              <a:buFont typeface="Arial"/>
              <a:buChar char="•"/>
            </a:pPr>
            <a:endParaRPr spc="-10" dirty="0"/>
          </a:p>
          <a:p>
            <a:pPr marL="355600" marR="1137920" indent="-343535">
              <a:lnSpc>
                <a:spcPts val="2380"/>
              </a:lnSpc>
              <a:buChar char="•"/>
              <a:tabLst>
                <a:tab pos="355600" algn="l"/>
              </a:tabLst>
            </a:pPr>
            <a:r>
              <a:rPr dirty="0"/>
              <a:t>Tingling</a:t>
            </a:r>
            <a:r>
              <a:rPr spc="-65" dirty="0"/>
              <a:t> </a:t>
            </a:r>
            <a:r>
              <a:rPr dirty="0"/>
              <a:t>or</a:t>
            </a:r>
            <a:r>
              <a:rPr spc="-60" dirty="0"/>
              <a:t> </a:t>
            </a:r>
            <a:r>
              <a:rPr spc="-10" dirty="0"/>
              <a:t>burning sensation</a:t>
            </a:r>
          </a:p>
          <a:p>
            <a:pPr marL="355600" indent="-342900">
              <a:lnSpc>
                <a:spcPct val="100000"/>
              </a:lnSpc>
              <a:spcBef>
                <a:spcPts val="2400"/>
              </a:spcBef>
              <a:buChar char="•"/>
              <a:tabLst>
                <a:tab pos="355600" algn="l"/>
              </a:tabLst>
            </a:pPr>
            <a:r>
              <a:rPr dirty="0"/>
              <a:t>Pain</a:t>
            </a:r>
            <a:r>
              <a:rPr spc="-50" dirty="0"/>
              <a:t> </a:t>
            </a:r>
            <a:r>
              <a:rPr dirty="0"/>
              <a:t>which</a:t>
            </a:r>
            <a:r>
              <a:rPr spc="-50" dirty="0"/>
              <a:t> </a:t>
            </a:r>
            <a:r>
              <a:rPr dirty="0"/>
              <a:t>is</a:t>
            </a:r>
            <a:r>
              <a:rPr spc="-35" dirty="0"/>
              <a:t> </a:t>
            </a:r>
            <a:r>
              <a:rPr dirty="0"/>
              <a:t>worse</a:t>
            </a:r>
            <a:r>
              <a:rPr spc="-50" dirty="0"/>
              <a:t> </a:t>
            </a:r>
            <a:r>
              <a:rPr dirty="0"/>
              <a:t>at</a:t>
            </a:r>
            <a:r>
              <a:rPr spc="-30" dirty="0"/>
              <a:t> </a:t>
            </a:r>
            <a:r>
              <a:rPr spc="-10" dirty="0"/>
              <a:t>night</a:t>
            </a:r>
          </a:p>
          <a:p>
            <a:pPr marL="355600" indent="-342900">
              <a:lnSpc>
                <a:spcPts val="2510"/>
              </a:lnSpc>
              <a:spcBef>
                <a:spcPts val="2435"/>
              </a:spcBef>
              <a:buChar char="•"/>
              <a:tabLst>
                <a:tab pos="355600" algn="l"/>
              </a:tabLst>
            </a:pPr>
            <a:r>
              <a:rPr dirty="0"/>
              <a:t>Weakness</a:t>
            </a:r>
            <a:r>
              <a:rPr spc="-60" dirty="0"/>
              <a:t> </a:t>
            </a:r>
            <a:r>
              <a:rPr dirty="0"/>
              <a:t>in</a:t>
            </a:r>
            <a:r>
              <a:rPr spc="-55" dirty="0"/>
              <a:t> </a:t>
            </a:r>
            <a:r>
              <a:rPr dirty="0"/>
              <a:t>the</a:t>
            </a:r>
            <a:r>
              <a:rPr spc="-60" dirty="0"/>
              <a:t> </a:t>
            </a:r>
            <a:r>
              <a:rPr spc="-10" dirty="0"/>
              <a:t>fingers</a:t>
            </a:r>
          </a:p>
          <a:p>
            <a:pPr marL="355600">
              <a:lnSpc>
                <a:spcPts val="2510"/>
              </a:lnSpc>
            </a:pPr>
            <a:r>
              <a:rPr dirty="0"/>
              <a:t>and</a:t>
            </a:r>
            <a:r>
              <a:rPr spc="-40" dirty="0"/>
              <a:t> </a:t>
            </a:r>
            <a:r>
              <a:rPr spc="-10" dirty="0"/>
              <a:t>hands.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36389" y="1872488"/>
            <a:ext cx="816610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-10" dirty="0">
                <a:latin typeface="Arial"/>
                <a:cs typeface="Arial"/>
              </a:rPr>
              <a:t>SIGNS</a:t>
            </a:r>
            <a:endParaRPr sz="20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636389" y="2175768"/>
            <a:ext cx="3614420" cy="1602740"/>
          </a:xfrm>
          <a:prstGeom prst="rect">
            <a:avLst/>
          </a:prstGeom>
        </p:spPr>
        <p:txBody>
          <a:bodyPr vert="horz" wrap="square" lIns="0" tIns="102870" rIns="0" bIns="0" rtlCol="0">
            <a:spAutoFit/>
          </a:bodyPr>
          <a:lstStyle/>
          <a:p>
            <a:pPr marL="394970" indent="-382270">
              <a:lnSpc>
                <a:spcPct val="100000"/>
              </a:lnSpc>
              <a:spcBef>
                <a:spcPts val="810"/>
              </a:spcBef>
              <a:buChar char="•"/>
              <a:tabLst>
                <a:tab pos="394970" algn="l"/>
              </a:tabLst>
            </a:pPr>
            <a:r>
              <a:rPr sz="2000" spc="-10" dirty="0">
                <a:latin typeface="Arial"/>
                <a:cs typeface="Arial"/>
              </a:rPr>
              <a:t>Tinel’s</a:t>
            </a:r>
            <a:r>
              <a:rPr sz="2000" spc="-110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sign</a:t>
            </a:r>
            <a:endParaRPr sz="2000">
              <a:latin typeface="Arial"/>
              <a:cs typeface="Arial"/>
            </a:endParaRPr>
          </a:p>
          <a:p>
            <a:pPr marL="394970" indent="-382270">
              <a:lnSpc>
                <a:spcPct val="100000"/>
              </a:lnSpc>
              <a:spcBef>
                <a:spcPts val="710"/>
              </a:spcBef>
              <a:buChar char="•"/>
              <a:tabLst>
                <a:tab pos="394970" algn="l"/>
              </a:tabLst>
            </a:pPr>
            <a:r>
              <a:rPr sz="2000" spc="-10" dirty="0">
                <a:latin typeface="Arial"/>
                <a:cs typeface="Arial"/>
              </a:rPr>
              <a:t>Phalen’s</a:t>
            </a:r>
            <a:r>
              <a:rPr sz="2000" spc="-75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test</a:t>
            </a:r>
            <a:endParaRPr sz="2000">
              <a:latin typeface="Arial"/>
              <a:cs typeface="Arial"/>
            </a:endParaRPr>
          </a:p>
          <a:p>
            <a:pPr marL="394970" indent="-382270">
              <a:lnSpc>
                <a:spcPct val="100000"/>
              </a:lnSpc>
              <a:spcBef>
                <a:spcPts val="695"/>
              </a:spcBef>
              <a:buChar char="•"/>
              <a:tabLst>
                <a:tab pos="394970" algn="l"/>
              </a:tabLst>
            </a:pPr>
            <a:r>
              <a:rPr sz="2000" spc="-45" dirty="0">
                <a:latin typeface="Arial"/>
                <a:cs typeface="Arial"/>
              </a:rPr>
              <a:t>Two-</a:t>
            </a:r>
            <a:r>
              <a:rPr sz="2000" dirty="0">
                <a:latin typeface="Arial"/>
                <a:cs typeface="Arial"/>
              </a:rPr>
              <a:t>point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discrimination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test</a:t>
            </a:r>
            <a:endParaRPr sz="2000">
              <a:latin typeface="Arial"/>
              <a:cs typeface="Arial"/>
            </a:endParaRPr>
          </a:p>
          <a:p>
            <a:pPr marL="394970" indent="-382270">
              <a:lnSpc>
                <a:spcPct val="100000"/>
              </a:lnSpc>
              <a:spcBef>
                <a:spcPts val="695"/>
              </a:spcBef>
              <a:buChar char="•"/>
              <a:tabLst>
                <a:tab pos="394970" algn="l"/>
              </a:tabLst>
            </a:pPr>
            <a:r>
              <a:rPr sz="2000" dirty="0">
                <a:latin typeface="Arial"/>
                <a:cs typeface="Arial"/>
              </a:rPr>
              <a:t>Durkan’s</a:t>
            </a:r>
            <a:r>
              <a:rPr sz="2000" spc="-6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compression</a:t>
            </a:r>
            <a:r>
              <a:rPr sz="2000" spc="-7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test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spc="-50" dirty="0">
                <a:latin typeface="Arial"/>
                <a:cs typeface="Arial"/>
              </a:rPr>
              <a:t>*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357115" y="4000500"/>
            <a:ext cx="4505325" cy="2400300"/>
            <a:chOff x="4357115" y="4000500"/>
            <a:chExt cx="4505325" cy="2400300"/>
          </a:xfrm>
        </p:grpSpPr>
        <p:pic>
          <p:nvPicPr>
            <p:cNvPr id="7" name="object 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357115" y="4000500"/>
              <a:ext cx="2042160" cy="240030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29755" y="4143755"/>
              <a:ext cx="2432304" cy="207111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De</a:t>
            </a:r>
            <a:r>
              <a:rPr spc="-25" dirty="0"/>
              <a:t> </a:t>
            </a:r>
            <a:r>
              <a:rPr dirty="0"/>
              <a:t>Quervain's</a:t>
            </a:r>
            <a:r>
              <a:rPr spc="-10" dirty="0"/>
              <a:t> Tenosynovitis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84225" y="2202002"/>
            <a:ext cx="3285490" cy="165036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05765" indent="-342265">
              <a:lnSpc>
                <a:spcPct val="100000"/>
              </a:lnSpc>
              <a:spcBef>
                <a:spcPts val="95"/>
              </a:spcBef>
              <a:buChar char="•"/>
              <a:tabLst>
                <a:tab pos="405765" algn="l"/>
              </a:tabLst>
            </a:pPr>
            <a:r>
              <a:rPr sz="2200" dirty="0">
                <a:latin typeface="Arial"/>
                <a:cs typeface="Arial"/>
              </a:rPr>
              <a:t>Tenosynovitis</a:t>
            </a:r>
            <a:r>
              <a:rPr sz="2200" spc="-125" dirty="0">
                <a:latin typeface="Arial"/>
                <a:cs typeface="Arial"/>
              </a:rPr>
              <a:t> </a:t>
            </a:r>
            <a:r>
              <a:rPr sz="2200" spc="-25" dirty="0">
                <a:latin typeface="Arial"/>
                <a:cs typeface="Arial"/>
              </a:rPr>
              <a:t>of</a:t>
            </a:r>
            <a:endParaRPr sz="2200">
              <a:latin typeface="Arial"/>
              <a:cs typeface="Arial"/>
            </a:endParaRPr>
          </a:p>
          <a:p>
            <a:pPr marL="63500">
              <a:lnSpc>
                <a:spcPct val="100000"/>
              </a:lnSpc>
              <a:spcBef>
                <a:spcPts val="2440"/>
              </a:spcBef>
            </a:pPr>
            <a:r>
              <a:rPr sz="2200" dirty="0">
                <a:latin typeface="Arial"/>
                <a:cs typeface="Arial"/>
              </a:rPr>
              <a:t>1</a:t>
            </a:r>
            <a:r>
              <a:rPr sz="2175" baseline="24904" dirty="0">
                <a:latin typeface="Arial"/>
                <a:cs typeface="Arial"/>
              </a:rPr>
              <a:t>st</a:t>
            </a:r>
            <a:r>
              <a:rPr sz="2175" spc="262" baseline="24904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extensor</a:t>
            </a:r>
            <a:r>
              <a:rPr sz="2200" spc="-3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compartment</a:t>
            </a:r>
            <a:endParaRPr sz="2200">
              <a:latin typeface="Arial"/>
              <a:cs typeface="Arial"/>
            </a:endParaRPr>
          </a:p>
          <a:p>
            <a:pPr marL="63500">
              <a:lnSpc>
                <a:spcPct val="100000"/>
              </a:lnSpc>
              <a:spcBef>
                <a:spcPts val="2435"/>
              </a:spcBef>
            </a:pPr>
            <a:r>
              <a:rPr sz="2200" dirty="0">
                <a:latin typeface="Arial"/>
                <a:cs typeface="Arial"/>
              </a:rPr>
              <a:t>[</a:t>
            </a:r>
            <a:r>
              <a:rPr sz="2200" spc="-1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APL</a:t>
            </a:r>
            <a:r>
              <a:rPr sz="2200" spc="-1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&amp;</a:t>
            </a:r>
            <a:r>
              <a:rPr sz="2200" spc="-1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EPB</a:t>
            </a:r>
            <a:r>
              <a:rPr sz="2200" spc="-10" dirty="0">
                <a:latin typeface="Arial"/>
                <a:cs typeface="Arial"/>
              </a:rPr>
              <a:t> </a:t>
            </a:r>
            <a:r>
              <a:rPr sz="2200" spc="-50" dirty="0">
                <a:latin typeface="Arial"/>
                <a:cs typeface="Arial"/>
              </a:rPr>
              <a:t>]</a:t>
            </a:r>
            <a:endParaRPr sz="2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599813" y="2182139"/>
            <a:ext cx="3009900" cy="2148840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05"/>
              </a:spcBef>
              <a:buClr>
                <a:srgbClr val="000000"/>
              </a:buClr>
              <a:buChar char="•"/>
              <a:tabLst>
                <a:tab pos="354965" algn="l"/>
              </a:tabLst>
            </a:pPr>
            <a:r>
              <a:rPr sz="2200" dirty="0">
                <a:solidFill>
                  <a:srgbClr val="243750"/>
                </a:solidFill>
                <a:latin typeface="Arial"/>
                <a:cs typeface="Arial"/>
              </a:rPr>
              <a:t>Radial</a:t>
            </a:r>
            <a:r>
              <a:rPr sz="2200" spc="-5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200" dirty="0">
                <a:solidFill>
                  <a:srgbClr val="243750"/>
                </a:solidFill>
                <a:latin typeface="Arial"/>
                <a:cs typeface="Arial"/>
              </a:rPr>
              <a:t>side</a:t>
            </a:r>
            <a:r>
              <a:rPr sz="2200" spc="-6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200" dirty="0">
                <a:solidFill>
                  <a:srgbClr val="243750"/>
                </a:solidFill>
                <a:latin typeface="Arial"/>
                <a:cs typeface="Arial"/>
              </a:rPr>
              <a:t>wrist</a:t>
            </a:r>
            <a:r>
              <a:rPr sz="2200" spc="-6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200" spc="-20" dirty="0">
                <a:solidFill>
                  <a:srgbClr val="243750"/>
                </a:solidFill>
                <a:latin typeface="Arial"/>
                <a:cs typeface="Arial"/>
              </a:rPr>
              <a:t>pain</a:t>
            </a:r>
            <a:endParaRPr sz="22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710"/>
              </a:spcBef>
              <a:buClr>
                <a:srgbClr val="000000"/>
              </a:buClr>
              <a:buChar char="•"/>
              <a:tabLst>
                <a:tab pos="354965" algn="l"/>
              </a:tabLst>
            </a:pPr>
            <a:r>
              <a:rPr sz="2200" spc="-10" dirty="0">
                <a:solidFill>
                  <a:srgbClr val="243750"/>
                </a:solidFill>
                <a:latin typeface="Arial"/>
                <a:cs typeface="Arial"/>
              </a:rPr>
              <a:t>Swelling</a:t>
            </a:r>
            <a:endParaRPr sz="22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700"/>
              </a:spcBef>
              <a:buClr>
                <a:srgbClr val="000000"/>
              </a:buClr>
              <a:buChar char="•"/>
              <a:tabLst>
                <a:tab pos="354965" algn="l"/>
              </a:tabLst>
            </a:pPr>
            <a:r>
              <a:rPr sz="2200" dirty="0">
                <a:solidFill>
                  <a:srgbClr val="243750"/>
                </a:solidFill>
                <a:latin typeface="Arial"/>
                <a:cs typeface="Arial"/>
              </a:rPr>
              <a:t>Catching</a:t>
            </a:r>
            <a:r>
              <a:rPr sz="2200" spc="-6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200" dirty="0">
                <a:solidFill>
                  <a:srgbClr val="243750"/>
                </a:solidFill>
                <a:latin typeface="Arial"/>
                <a:cs typeface="Arial"/>
              </a:rPr>
              <a:t>or</a:t>
            </a:r>
            <a:r>
              <a:rPr sz="2200" spc="-4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200" spc="-10" dirty="0">
                <a:solidFill>
                  <a:srgbClr val="243750"/>
                </a:solidFill>
                <a:latin typeface="Arial"/>
                <a:cs typeface="Arial"/>
              </a:rPr>
              <a:t>snapping</a:t>
            </a:r>
            <a:endParaRPr sz="22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695"/>
              </a:spcBef>
              <a:buClr>
                <a:srgbClr val="000000"/>
              </a:buClr>
              <a:buChar char="•"/>
              <a:tabLst>
                <a:tab pos="354965" algn="l"/>
              </a:tabLst>
            </a:pPr>
            <a:r>
              <a:rPr sz="2200" spc="-10" dirty="0">
                <a:solidFill>
                  <a:srgbClr val="243750"/>
                </a:solidFill>
                <a:latin typeface="Arial"/>
                <a:cs typeface="Arial"/>
              </a:rPr>
              <a:t>Numbness</a:t>
            </a:r>
            <a:endParaRPr sz="22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710"/>
              </a:spcBef>
              <a:buClr>
                <a:srgbClr val="000000"/>
              </a:buClr>
              <a:buChar char="•"/>
              <a:tabLst>
                <a:tab pos="354965" algn="l"/>
              </a:tabLst>
            </a:pPr>
            <a:r>
              <a:rPr sz="2200" spc="-10" dirty="0">
                <a:solidFill>
                  <a:srgbClr val="243750"/>
                </a:solidFill>
                <a:latin typeface="Arial"/>
                <a:cs typeface="Arial"/>
              </a:rPr>
              <a:t>Finkelstein’s</a:t>
            </a:r>
            <a:r>
              <a:rPr sz="2200" spc="-6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200" spc="-20" dirty="0">
                <a:solidFill>
                  <a:srgbClr val="243750"/>
                </a:solidFill>
                <a:latin typeface="Arial"/>
                <a:cs typeface="Arial"/>
              </a:rPr>
              <a:t>test</a:t>
            </a:r>
            <a:endParaRPr sz="22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7219" y="3956303"/>
            <a:ext cx="3500628" cy="240030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428744" y="4572000"/>
            <a:ext cx="4340352" cy="1786127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929" y="0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Tennis </a:t>
            </a:r>
            <a:r>
              <a:rPr spc="-10" dirty="0"/>
              <a:t>elbow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815585" y="2401951"/>
            <a:ext cx="3975735" cy="3218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3060" marR="139700" indent="-340360" algn="just">
              <a:lnSpc>
                <a:spcPct val="100000"/>
              </a:lnSpc>
              <a:spcBef>
                <a:spcPts val="100"/>
              </a:spcBef>
              <a:buClr>
                <a:srgbClr val="000000"/>
              </a:buClr>
              <a:buChar char="•"/>
              <a:tabLst>
                <a:tab pos="355600" algn="l"/>
              </a:tabLst>
            </a:pP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Pain</a:t>
            </a:r>
            <a:r>
              <a:rPr sz="2400" spc="-5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just</a:t>
            </a:r>
            <a:r>
              <a:rPr sz="2400" spc="-5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below</a:t>
            </a:r>
            <a:r>
              <a:rPr sz="2400" spc="-4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the</a:t>
            </a:r>
            <a:r>
              <a:rPr sz="2400" spc="-5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spc="-10" dirty="0">
                <a:solidFill>
                  <a:srgbClr val="243750"/>
                </a:solidFill>
                <a:latin typeface="Arial"/>
                <a:cs typeface="Arial"/>
              </a:rPr>
              <a:t>lateral 	epicondyle</a:t>
            </a:r>
            <a:endParaRPr sz="2400">
              <a:latin typeface="Arial"/>
              <a:cs typeface="Arial"/>
            </a:endParaRPr>
          </a:p>
          <a:p>
            <a:pPr marL="353060" indent="-340360" algn="just">
              <a:lnSpc>
                <a:spcPct val="100000"/>
              </a:lnSpc>
              <a:spcBef>
                <a:spcPts val="695"/>
              </a:spcBef>
              <a:buClr>
                <a:srgbClr val="000000"/>
              </a:buClr>
              <a:buChar char="•"/>
              <a:tabLst>
                <a:tab pos="353060" algn="l"/>
              </a:tabLst>
            </a:pP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Weakness</a:t>
            </a:r>
            <a:r>
              <a:rPr sz="2400" spc="-6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in</a:t>
            </a:r>
            <a:r>
              <a:rPr sz="2400" spc="-8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the</a:t>
            </a:r>
            <a:r>
              <a:rPr sz="2400" spc="-7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spc="-10" dirty="0">
                <a:solidFill>
                  <a:srgbClr val="243750"/>
                </a:solidFill>
                <a:latin typeface="Arial"/>
                <a:cs typeface="Arial"/>
              </a:rPr>
              <a:t>wrist</a:t>
            </a:r>
            <a:endParaRPr sz="2400">
              <a:latin typeface="Arial"/>
              <a:cs typeface="Arial"/>
            </a:endParaRPr>
          </a:p>
          <a:p>
            <a:pPr marL="353060" marR="511809" indent="-340360" algn="just">
              <a:lnSpc>
                <a:spcPct val="100000"/>
              </a:lnSpc>
              <a:spcBef>
                <a:spcPts val="695"/>
              </a:spcBef>
              <a:buClr>
                <a:srgbClr val="000000"/>
              </a:buClr>
              <a:buChar char="•"/>
              <a:tabLst>
                <a:tab pos="355600" algn="l"/>
              </a:tabLst>
            </a:pP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Pain</a:t>
            </a:r>
            <a:r>
              <a:rPr sz="2400" spc="-7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with</a:t>
            </a:r>
            <a:r>
              <a:rPr sz="2400" spc="-6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resisted</a:t>
            </a:r>
            <a:r>
              <a:rPr sz="2400" spc="-7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spc="-10" dirty="0">
                <a:solidFill>
                  <a:srgbClr val="243750"/>
                </a:solidFill>
                <a:latin typeface="Arial"/>
                <a:cs typeface="Arial"/>
              </a:rPr>
              <a:t>wrist 	extension</a:t>
            </a:r>
            <a:endParaRPr sz="2400">
              <a:latin typeface="Arial"/>
              <a:cs typeface="Arial"/>
            </a:endParaRPr>
          </a:p>
          <a:p>
            <a:pPr marL="353060" marR="5080" indent="-340360" algn="just">
              <a:lnSpc>
                <a:spcPct val="100000"/>
              </a:lnSpc>
              <a:spcBef>
                <a:spcPts val="715"/>
              </a:spcBef>
              <a:buClr>
                <a:srgbClr val="000000"/>
              </a:buClr>
              <a:buChar char="•"/>
              <a:tabLst>
                <a:tab pos="355600" algn="l"/>
              </a:tabLst>
            </a:pP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Pain</a:t>
            </a:r>
            <a:r>
              <a:rPr sz="2400" spc="-7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with</a:t>
            </a:r>
            <a:r>
              <a:rPr sz="2400" spc="-6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passive</a:t>
            </a:r>
            <a:r>
              <a:rPr sz="2400" spc="-6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spc="-10" dirty="0">
                <a:solidFill>
                  <a:srgbClr val="243750"/>
                </a:solidFill>
                <a:latin typeface="Arial"/>
                <a:cs typeface="Arial"/>
              </a:rPr>
              <a:t>terminal 	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wrist</a:t>
            </a:r>
            <a:r>
              <a:rPr sz="2400" spc="-6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flexion</a:t>
            </a:r>
            <a:r>
              <a:rPr sz="2400" spc="-3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with</a:t>
            </a:r>
            <a:r>
              <a:rPr sz="2400" spc="-4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the</a:t>
            </a:r>
            <a:r>
              <a:rPr sz="2400" spc="-5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spc="-10" dirty="0">
                <a:solidFill>
                  <a:srgbClr val="243750"/>
                </a:solidFill>
                <a:latin typeface="Arial"/>
                <a:cs typeface="Arial"/>
              </a:rPr>
              <a:t>elbow 	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in</a:t>
            </a:r>
            <a:r>
              <a:rPr sz="2400" spc="-4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full</a:t>
            </a:r>
            <a:r>
              <a:rPr sz="2400" spc="-2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spc="-10" dirty="0">
                <a:solidFill>
                  <a:srgbClr val="243750"/>
                </a:solidFill>
                <a:latin typeface="Arial"/>
                <a:cs typeface="Arial"/>
              </a:rPr>
              <a:t>extension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83069" y="1894161"/>
            <a:ext cx="3493008" cy="323850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51536" y="5473395"/>
            <a:ext cx="4156075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462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usually</a:t>
            </a:r>
            <a:r>
              <a:rPr sz="1800" spc="-2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involves</a:t>
            </a:r>
            <a:r>
              <a:rPr sz="1800" spc="-1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a</a:t>
            </a:r>
            <a:r>
              <a:rPr sz="1800" spc="-2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microtear</a:t>
            </a:r>
            <a:r>
              <a:rPr sz="1800" spc="-3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of</a:t>
            </a:r>
            <a:r>
              <a:rPr sz="1800" spc="-2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243750"/>
                </a:solidFill>
                <a:latin typeface="Arial"/>
                <a:cs typeface="Arial"/>
              </a:rPr>
              <a:t>ECRB,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but</a:t>
            </a:r>
            <a:r>
              <a:rPr sz="1800" spc="-2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may</a:t>
            </a:r>
            <a:r>
              <a:rPr sz="1800" spc="-2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also</a:t>
            </a:r>
            <a:r>
              <a:rPr sz="1800" spc="-2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extend</a:t>
            </a:r>
            <a:r>
              <a:rPr sz="1800" spc="-2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into</a:t>
            </a:r>
            <a:r>
              <a:rPr sz="1800" spc="-1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ECRL</a:t>
            </a:r>
            <a:r>
              <a:rPr sz="1800" spc="-9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and</a:t>
            </a:r>
            <a:r>
              <a:rPr sz="1800" spc="-25" dirty="0">
                <a:solidFill>
                  <a:srgbClr val="243750"/>
                </a:solidFill>
                <a:latin typeface="Arial"/>
                <a:cs typeface="Arial"/>
              </a:rPr>
              <a:t> ECU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2776" y="164592"/>
            <a:ext cx="7318248" cy="5064252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12776" y="164592"/>
            <a:ext cx="8841105" cy="6490970"/>
            <a:chOff x="112776" y="164592"/>
            <a:chExt cx="8841105" cy="649097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2776" y="164592"/>
              <a:ext cx="7316724" cy="506425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410968" y="1581911"/>
              <a:ext cx="6542532" cy="507339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4800" y="5781"/>
            <a:ext cx="6554867" cy="1524000"/>
          </a:xfrm>
          <a:prstGeom prst="rect">
            <a:avLst/>
          </a:prstGeom>
        </p:spPr>
        <p:txBody>
          <a:bodyPr vert="horz" wrap="square" lIns="0" tIns="202310" rIns="0" bIns="0" rtlCol="0">
            <a:spAutoFit/>
          </a:bodyPr>
          <a:lstStyle/>
          <a:p>
            <a:pPr marL="88900">
              <a:lnSpc>
                <a:spcPct val="100000"/>
              </a:lnSpc>
              <a:spcBef>
                <a:spcPts val="105"/>
              </a:spcBef>
            </a:pPr>
            <a:r>
              <a:rPr dirty="0"/>
              <a:t>Golfers</a:t>
            </a:r>
            <a:r>
              <a:rPr spc="-5" dirty="0"/>
              <a:t> </a:t>
            </a:r>
            <a:r>
              <a:rPr dirty="0"/>
              <a:t>/</a:t>
            </a:r>
            <a:r>
              <a:rPr spc="-5" dirty="0"/>
              <a:t> </a:t>
            </a:r>
            <a:r>
              <a:rPr dirty="0"/>
              <a:t>Throwers</a:t>
            </a:r>
            <a:r>
              <a:rPr spc="-20" dirty="0"/>
              <a:t> </a:t>
            </a:r>
            <a:r>
              <a:rPr spc="-10" dirty="0"/>
              <a:t>Elbow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676013" y="2290317"/>
            <a:ext cx="3924935" cy="3673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Clr>
                <a:srgbClr val="000000"/>
              </a:buClr>
              <a:buChar char="•"/>
              <a:tabLst>
                <a:tab pos="355600" algn="l"/>
              </a:tabLst>
            </a:pP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Pain</a:t>
            </a:r>
            <a:r>
              <a:rPr sz="2400" spc="-6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on</a:t>
            </a:r>
            <a:r>
              <a:rPr sz="2400" spc="-6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medial</a:t>
            </a:r>
            <a:r>
              <a:rPr sz="2400" spc="-6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spc="-10" dirty="0">
                <a:solidFill>
                  <a:srgbClr val="243750"/>
                </a:solidFill>
                <a:latin typeface="Arial"/>
                <a:cs typeface="Arial"/>
              </a:rPr>
              <a:t>epicondyle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at</a:t>
            </a:r>
            <a:r>
              <a:rPr sz="2400" spc="-3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origin</a:t>
            </a:r>
            <a:r>
              <a:rPr sz="2400" spc="-1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of</a:t>
            </a:r>
            <a:r>
              <a:rPr sz="2400" spc="-3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PT</a:t>
            </a:r>
            <a:r>
              <a:rPr sz="2400" spc="-8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and</a:t>
            </a:r>
            <a:r>
              <a:rPr sz="2400" spc="-25" dirty="0">
                <a:solidFill>
                  <a:srgbClr val="243750"/>
                </a:solidFill>
                <a:latin typeface="Arial"/>
                <a:cs typeface="Arial"/>
              </a:rPr>
              <a:t> FCR</a:t>
            </a:r>
            <a:endParaRPr sz="24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695"/>
              </a:spcBef>
              <a:buClr>
                <a:srgbClr val="000000"/>
              </a:buClr>
              <a:buChar char="•"/>
              <a:tabLst>
                <a:tab pos="354965" algn="l"/>
              </a:tabLst>
            </a:pP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Weakness</a:t>
            </a:r>
            <a:r>
              <a:rPr sz="2400" spc="-6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in</a:t>
            </a:r>
            <a:r>
              <a:rPr sz="2400" spc="-8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the</a:t>
            </a:r>
            <a:r>
              <a:rPr sz="2400" spc="-7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spc="-10" dirty="0">
                <a:solidFill>
                  <a:srgbClr val="243750"/>
                </a:solidFill>
                <a:latin typeface="Arial"/>
                <a:cs typeface="Arial"/>
              </a:rPr>
              <a:t>wrist</a:t>
            </a:r>
            <a:endParaRPr sz="24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700"/>
              </a:spcBef>
              <a:buClr>
                <a:srgbClr val="000000"/>
              </a:buClr>
              <a:buChar char="•"/>
              <a:tabLst>
                <a:tab pos="354965" algn="l"/>
              </a:tabLst>
            </a:pP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Pain</a:t>
            </a:r>
            <a:r>
              <a:rPr sz="2400" spc="-3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on</a:t>
            </a:r>
            <a:r>
              <a:rPr sz="2400" spc="-5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the</a:t>
            </a:r>
            <a:r>
              <a:rPr sz="2400" spc="-5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inside</a:t>
            </a:r>
            <a:r>
              <a:rPr sz="2400" spc="-2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of</a:t>
            </a:r>
            <a:r>
              <a:rPr sz="2400" spc="-5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spc="-25" dirty="0">
                <a:solidFill>
                  <a:srgbClr val="243750"/>
                </a:solidFill>
                <a:latin typeface="Arial"/>
                <a:cs typeface="Arial"/>
              </a:rPr>
              <a:t>the</a:t>
            </a:r>
            <a:endParaRPr sz="2400">
              <a:latin typeface="Arial"/>
              <a:cs typeface="Arial"/>
            </a:endParaRPr>
          </a:p>
          <a:p>
            <a:pPr marL="355600">
              <a:lnSpc>
                <a:spcPct val="100000"/>
              </a:lnSpc>
            </a:pP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elbow</a:t>
            </a:r>
            <a:r>
              <a:rPr sz="2400" spc="-6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when</a:t>
            </a:r>
            <a:r>
              <a:rPr sz="2400" spc="-5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hard</a:t>
            </a:r>
            <a:r>
              <a:rPr sz="2400" spc="-7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spc="-20" dirty="0">
                <a:solidFill>
                  <a:srgbClr val="243750"/>
                </a:solidFill>
                <a:latin typeface="Arial"/>
                <a:cs typeface="Arial"/>
              </a:rPr>
              <a:t>grip</a:t>
            </a:r>
            <a:endParaRPr sz="2400">
              <a:latin typeface="Arial"/>
              <a:cs typeface="Arial"/>
            </a:endParaRPr>
          </a:p>
          <a:p>
            <a:pPr marL="355600" marR="273685" indent="-342900">
              <a:lnSpc>
                <a:spcPct val="100000"/>
              </a:lnSpc>
              <a:spcBef>
                <a:spcPts val="710"/>
              </a:spcBef>
              <a:buClr>
                <a:srgbClr val="000000"/>
              </a:buClr>
              <a:buChar char="•"/>
              <a:tabLst>
                <a:tab pos="355600" algn="l"/>
              </a:tabLst>
            </a:pP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Pain</a:t>
            </a:r>
            <a:r>
              <a:rPr sz="2400" spc="-8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when</a:t>
            </a:r>
            <a:r>
              <a:rPr sz="2400" spc="-7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resisted</a:t>
            </a:r>
            <a:r>
              <a:rPr sz="2400" spc="-8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spc="-10" dirty="0">
                <a:solidFill>
                  <a:srgbClr val="243750"/>
                </a:solidFill>
                <a:latin typeface="Arial"/>
                <a:cs typeface="Arial"/>
              </a:rPr>
              <a:t>wrist flexion</a:t>
            </a:r>
            <a:endParaRPr sz="2400">
              <a:latin typeface="Arial"/>
              <a:cs typeface="Arial"/>
            </a:endParaRPr>
          </a:p>
          <a:p>
            <a:pPr marL="355600" marR="662940" indent="-342900">
              <a:lnSpc>
                <a:spcPct val="100000"/>
              </a:lnSpc>
              <a:spcBef>
                <a:spcPts val="700"/>
              </a:spcBef>
              <a:buClr>
                <a:srgbClr val="000000"/>
              </a:buClr>
              <a:buChar char="•"/>
              <a:tabLst>
                <a:tab pos="355600" algn="l"/>
              </a:tabLst>
            </a:pP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Pain</a:t>
            </a:r>
            <a:r>
              <a:rPr sz="2400" spc="-7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on</a:t>
            </a:r>
            <a:r>
              <a:rPr sz="2400" spc="-7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43750"/>
                </a:solidFill>
                <a:latin typeface="Arial"/>
                <a:cs typeface="Arial"/>
              </a:rPr>
              <a:t>resisted</a:t>
            </a:r>
            <a:r>
              <a:rPr sz="2400" spc="-6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400" spc="-10" dirty="0">
                <a:solidFill>
                  <a:srgbClr val="243750"/>
                </a:solidFill>
                <a:latin typeface="Arial"/>
                <a:cs typeface="Arial"/>
              </a:rPr>
              <a:t>wrist pronation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9495" y="2133600"/>
            <a:ext cx="3456432" cy="4363212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26492" y="126492"/>
            <a:ext cx="8891270" cy="6629400"/>
            <a:chOff x="126492" y="126492"/>
            <a:chExt cx="8891270" cy="66294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26492" y="126492"/>
              <a:ext cx="5679948" cy="444398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441192" y="2714243"/>
              <a:ext cx="5576316" cy="4041648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4800" y="0"/>
            <a:ext cx="8525256" cy="6667500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83108" y="152400"/>
            <a:ext cx="7636764" cy="6705597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20957" y="76200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Rotator</a:t>
            </a:r>
            <a:r>
              <a:rPr spc="-15" dirty="0"/>
              <a:t> </a:t>
            </a:r>
            <a:r>
              <a:rPr dirty="0"/>
              <a:t>Cuff </a:t>
            </a:r>
            <a:r>
              <a:rPr spc="-10" dirty="0"/>
              <a:t>Injury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447413" y="2300477"/>
            <a:ext cx="3433445" cy="348234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355600" marR="5080" indent="-342900">
              <a:lnSpc>
                <a:spcPts val="3020"/>
              </a:lnSpc>
              <a:spcBef>
                <a:spcPts val="480"/>
              </a:spcBef>
              <a:buChar char="•"/>
              <a:tabLst>
                <a:tab pos="355600" algn="l"/>
              </a:tabLst>
            </a:pPr>
            <a:r>
              <a:rPr sz="2800" dirty="0">
                <a:latin typeface="Arial"/>
                <a:cs typeface="Arial"/>
              </a:rPr>
              <a:t>Dynamic</a:t>
            </a:r>
            <a:r>
              <a:rPr sz="2800" spc="-7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stability</a:t>
            </a:r>
            <a:r>
              <a:rPr sz="2800" spc="-105" dirty="0">
                <a:latin typeface="Arial"/>
                <a:cs typeface="Arial"/>
              </a:rPr>
              <a:t> </a:t>
            </a:r>
            <a:r>
              <a:rPr sz="2800" spc="-25" dirty="0">
                <a:latin typeface="Arial"/>
                <a:cs typeface="Arial"/>
              </a:rPr>
              <a:t>of </a:t>
            </a:r>
            <a:r>
              <a:rPr sz="2800" dirty="0">
                <a:latin typeface="Arial"/>
                <a:cs typeface="Arial"/>
              </a:rPr>
              <a:t>GH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spc="-20" dirty="0">
                <a:latin typeface="Arial"/>
                <a:cs typeface="Arial"/>
              </a:rPr>
              <a:t>joint</a:t>
            </a:r>
            <a:endParaRPr sz="28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2325"/>
              </a:spcBef>
              <a:buChar char="•"/>
              <a:tabLst>
                <a:tab pos="354965" algn="l"/>
              </a:tabLst>
            </a:pPr>
            <a:r>
              <a:rPr sz="2800" dirty="0">
                <a:latin typeface="Arial"/>
                <a:cs typeface="Arial"/>
              </a:rPr>
              <a:t>4</a:t>
            </a:r>
            <a:r>
              <a:rPr sz="2800" spc="-15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muscles;</a:t>
            </a:r>
            <a:endParaRPr sz="2800">
              <a:latin typeface="Arial"/>
              <a:cs typeface="Arial"/>
            </a:endParaRPr>
          </a:p>
          <a:p>
            <a:pPr marL="292735" marR="197485">
              <a:lnSpc>
                <a:spcPct val="126499"/>
              </a:lnSpc>
              <a:spcBef>
                <a:spcPts val="1750"/>
              </a:spcBef>
            </a:pPr>
            <a:r>
              <a:rPr sz="2200" spc="-10" dirty="0">
                <a:latin typeface="Arial"/>
                <a:cs typeface="Arial"/>
              </a:rPr>
              <a:t>Supraspinatus</a:t>
            </a:r>
            <a:r>
              <a:rPr sz="2200" spc="-3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..</a:t>
            </a:r>
            <a:r>
              <a:rPr sz="2200" spc="-3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abduct </a:t>
            </a:r>
            <a:r>
              <a:rPr sz="2200" dirty="0">
                <a:latin typeface="Arial"/>
                <a:cs typeface="Arial"/>
              </a:rPr>
              <a:t>Infraspinatus</a:t>
            </a:r>
            <a:r>
              <a:rPr sz="2200" spc="-7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....</a:t>
            </a:r>
            <a:r>
              <a:rPr sz="2200" spc="-75" dirty="0">
                <a:latin typeface="Arial"/>
                <a:cs typeface="Arial"/>
              </a:rPr>
              <a:t> </a:t>
            </a:r>
            <a:r>
              <a:rPr sz="2200" spc="-25" dirty="0">
                <a:latin typeface="Arial"/>
                <a:cs typeface="Arial"/>
              </a:rPr>
              <a:t>ER </a:t>
            </a:r>
            <a:r>
              <a:rPr sz="2200" dirty="0">
                <a:latin typeface="Arial"/>
                <a:cs typeface="Arial"/>
              </a:rPr>
              <a:t>Teres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minor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.......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spc="-25" dirty="0">
                <a:latin typeface="Arial"/>
                <a:cs typeface="Arial"/>
              </a:rPr>
              <a:t>ER </a:t>
            </a:r>
            <a:r>
              <a:rPr sz="2200" dirty="0">
                <a:latin typeface="Arial"/>
                <a:cs typeface="Arial"/>
              </a:rPr>
              <a:t>Subscapularis</a:t>
            </a:r>
            <a:r>
              <a:rPr sz="2200" spc="-9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...</a:t>
            </a:r>
            <a:r>
              <a:rPr sz="2200" spc="-85" dirty="0">
                <a:latin typeface="Arial"/>
                <a:cs typeface="Arial"/>
              </a:rPr>
              <a:t> </a:t>
            </a:r>
            <a:r>
              <a:rPr sz="2200" spc="-25" dirty="0">
                <a:latin typeface="Arial"/>
                <a:cs typeface="Arial"/>
              </a:rPr>
              <a:t>IR</a:t>
            </a:r>
            <a:endParaRPr sz="22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1000" y="2033016"/>
            <a:ext cx="3517391" cy="4357115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9603" y="625551"/>
            <a:ext cx="450151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3338829" algn="l"/>
              </a:tabLst>
            </a:pPr>
            <a:r>
              <a:rPr dirty="0"/>
              <a:t>Rotator</a:t>
            </a:r>
            <a:r>
              <a:rPr spc="-25" dirty="0"/>
              <a:t> </a:t>
            </a:r>
            <a:r>
              <a:rPr spc="-20" dirty="0"/>
              <a:t>Cuff</a:t>
            </a:r>
            <a:r>
              <a:rPr dirty="0"/>
              <a:t>	</a:t>
            </a:r>
            <a:r>
              <a:rPr spc="-20" dirty="0"/>
              <a:t>Tear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1459" y="1988819"/>
            <a:ext cx="8436864" cy="4229100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9603" y="625551"/>
            <a:ext cx="674179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3338829" algn="l"/>
              </a:tabLst>
            </a:pPr>
            <a:r>
              <a:rPr dirty="0"/>
              <a:t>Rotator</a:t>
            </a:r>
            <a:r>
              <a:rPr spc="-25" dirty="0"/>
              <a:t> </a:t>
            </a:r>
            <a:r>
              <a:rPr spc="-20" dirty="0"/>
              <a:t>Cuff</a:t>
            </a:r>
            <a:r>
              <a:rPr dirty="0"/>
              <a:t>	</a:t>
            </a:r>
            <a:r>
              <a:rPr spc="-10" dirty="0"/>
              <a:t>Tendinopathy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79603" y="2093213"/>
            <a:ext cx="7874634" cy="29394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266700" algn="l"/>
              </a:tabLst>
            </a:pPr>
            <a:r>
              <a:rPr sz="11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1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200" dirty="0">
                <a:latin typeface="Arial"/>
                <a:cs typeface="Arial"/>
              </a:rPr>
              <a:t>Pain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on</a:t>
            </a:r>
            <a:r>
              <a:rPr sz="2200" spc="-6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rotation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of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the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shoulder,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especially</a:t>
            </a:r>
            <a:r>
              <a:rPr sz="2200" spc="-8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against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resistance</a:t>
            </a:r>
            <a:endParaRPr sz="2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435"/>
              </a:spcBef>
              <a:tabLst>
                <a:tab pos="266700" algn="l"/>
              </a:tabLst>
            </a:pPr>
            <a:r>
              <a:rPr sz="11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1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200" dirty="0">
                <a:latin typeface="Arial"/>
                <a:cs typeface="Arial"/>
              </a:rPr>
              <a:t>Pain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on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abduction</a:t>
            </a:r>
            <a:endParaRPr sz="2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440"/>
              </a:spcBef>
              <a:tabLst>
                <a:tab pos="266700" algn="l"/>
              </a:tabLst>
            </a:pPr>
            <a:r>
              <a:rPr sz="11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1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200" dirty="0">
                <a:latin typeface="Arial"/>
                <a:cs typeface="Arial"/>
              </a:rPr>
              <a:t>Tenderness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when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pressing</a:t>
            </a:r>
            <a:r>
              <a:rPr sz="2200" spc="-7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on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the</a:t>
            </a:r>
            <a:r>
              <a:rPr sz="2200" spc="-6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affected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tendon</a:t>
            </a:r>
            <a:endParaRPr sz="2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435"/>
              </a:spcBef>
              <a:tabLst>
                <a:tab pos="266700" algn="l"/>
              </a:tabLst>
            </a:pPr>
            <a:r>
              <a:rPr sz="11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1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200" dirty="0">
                <a:latin typeface="Arial"/>
                <a:cs typeface="Arial"/>
              </a:rPr>
              <a:t>The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tendon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may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feel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thickened</a:t>
            </a:r>
            <a:endParaRPr sz="2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440"/>
              </a:spcBef>
              <a:tabLst>
                <a:tab pos="266700" algn="l"/>
              </a:tabLst>
            </a:pPr>
            <a:r>
              <a:rPr sz="11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1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200" dirty="0">
                <a:latin typeface="Arial"/>
                <a:cs typeface="Arial"/>
              </a:rPr>
              <a:t>creaking</a:t>
            </a:r>
            <a:r>
              <a:rPr sz="2200" spc="-8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feeling</a:t>
            </a:r>
            <a:r>
              <a:rPr sz="2200" spc="-8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(crepitus)</a:t>
            </a:r>
            <a:r>
              <a:rPr sz="2200" spc="-6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when</a:t>
            </a:r>
            <a:r>
              <a:rPr sz="2200" spc="-6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moving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the</a:t>
            </a:r>
            <a:r>
              <a:rPr sz="2200" spc="-6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tendon</a:t>
            </a:r>
            <a:endParaRPr sz="2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3400" y="190437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>
                <a:solidFill>
                  <a:srgbClr val="253750"/>
                </a:solidFill>
              </a:rPr>
              <a:t>Knee</a:t>
            </a:r>
            <a:r>
              <a:rPr spc="-15" dirty="0">
                <a:solidFill>
                  <a:srgbClr val="253750"/>
                </a:solidFill>
              </a:rPr>
              <a:t> </a:t>
            </a:r>
            <a:r>
              <a:rPr spc="-10" dirty="0">
                <a:solidFill>
                  <a:srgbClr val="253750"/>
                </a:solidFill>
              </a:rPr>
              <a:t>Injuries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31391" y="1905063"/>
            <a:ext cx="6667627" cy="4762500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" y="228600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Anterior</a:t>
            </a:r>
            <a:r>
              <a:rPr spc="-40" dirty="0"/>
              <a:t> </a:t>
            </a:r>
            <a:r>
              <a:rPr dirty="0"/>
              <a:t>Cruciate</a:t>
            </a:r>
            <a:r>
              <a:rPr spc="-30" dirty="0"/>
              <a:t> </a:t>
            </a:r>
            <a:r>
              <a:rPr spc="-10" dirty="0"/>
              <a:t>Ligament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47461" y="3029788"/>
            <a:ext cx="3562350" cy="25641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343535" algn="ctr">
              <a:lnSpc>
                <a:spcPts val="2055"/>
              </a:lnSpc>
              <a:spcBef>
                <a:spcPts val="100"/>
              </a:spcBef>
              <a:tabLst>
                <a:tab pos="254635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Primary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restrain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excessive</a:t>
            </a:r>
            <a:endParaRPr sz="1800" dirty="0">
              <a:latin typeface="Arial"/>
              <a:cs typeface="Arial"/>
            </a:endParaRPr>
          </a:p>
          <a:p>
            <a:pPr marR="391160" algn="ctr">
              <a:lnSpc>
                <a:spcPts val="2055"/>
              </a:lnSpc>
            </a:pPr>
            <a:r>
              <a:rPr sz="1800" dirty="0">
                <a:latin typeface="Arial"/>
                <a:cs typeface="Arial"/>
              </a:rPr>
              <a:t>anterior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translation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tibia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7335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Prevent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extreme</a:t>
            </a:r>
            <a:r>
              <a:rPr sz="1800" spc="-10" dirty="0">
                <a:latin typeface="Arial"/>
                <a:cs typeface="Arial"/>
              </a:rPr>
              <a:t> hyperextension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7335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‘twisting’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injury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660"/>
              </a:spcBef>
            </a:pPr>
            <a:endParaRPr sz="1800" dirty="0">
              <a:latin typeface="Arial"/>
              <a:cs typeface="Arial"/>
            </a:endParaRPr>
          </a:p>
          <a:p>
            <a:pPr marL="267335" marR="208279" indent="-255270">
              <a:lnSpc>
                <a:spcPts val="1939"/>
              </a:lnSpc>
              <a:spcBef>
                <a:spcPts val="5"/>
              </a:spcBef>
              <a:tabLst>
                <a:tab pos="267335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chronic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symptom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: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‘giving</a:t>
            </a:r>
            <a:r>
              <a:rPr sz="1800" spc="-20" dirty="0">
                <a:latin typeface="Arial"/>
                <a:cs typeface="Arial"/>
              </a:rPr>
              <a:t> way’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Quadriceps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atrophy</a:t>
            </a:r>
            <a:endParaRPr sz="1800" dirty="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207" y="2107692"/>
            <a:ext cx="5080000" cy="4064000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Anterior</a:t>
            </a:r>
            <a:r>
              <a:rPr spc="-40" dirty="0"/>
              <a:t> </a:t>
            </a:r>
            <a:r>
              <a:rPr dirty="0"/>
              <a:t>Cruciate</a:t>
            </a:r>
            <a:r>
              <a:rPr spc="-30" dirty="0"/>
              <a:t> </a:t>
            </a:r>
            <a:r>
              <a:rPr spc="-10" dirty="0"/>
              <a:t>Ligament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4300" y="1929383"/>
            <a:ext cx="8889492" cy="4727448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92608" y="1796795"/>
            <a:ext cx="8851900" cy="5023485"/>
            <a:chOff x="292608" y="1796795"/>
            <a:chExt cx="8851900" cy="502348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067555" y="1857755"/>
              <a:ext cx="4177284" cy="245668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436108" y="4319014"/>
              <a:ext cx="3707891" cy="2500884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99047" y="152400"/>
            <a:ext cx="6554867" cy="1524000"/>
          </a:xfrm>
          <a:prstGeom prst="rect">
            <a:avLst/>
          </a:prstGeom>
        </p:spPr>
        <p:txBody>
          <a:bodyPr vert="horz" wrap="square" lIns="0" tIns="223011" rIns="0" bIns="0" rtlCol="0">
            <a:spAutoFit/>
          </a:bodyPr>
          <a:lstStyle/>
          <a:p>
            <a:pPr marL="53340">
              <a:lnSpc>
                <a:spcPct val="100000"/>
              </a:lnSpc>
              <a:spcBef>
                <a:spcPts val="105"/>
              </a:spcBef>
            </a:pPr>
            <a:r>
              <a:rPr dirty="0"/>
              <a:t>Anterior</a:t>
            </a:r>
            <a:r>
              <a:rPr spc="-25" dirty="0"/>
              <a:t> </a:t>
            </a:r>
            <a:r>
              <a:rPr dirty="0"/>
              <a:t>Cruciate</a:t>
            </a:r>
            <a:r>
              <a:rPr spc="-20" dirty="0"/>
              <a:t> </a:t>
            </a:r>
            <a:r>
              <a:rPr spc="-10" dirty="0"/>
              <a:t>Ligament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79603" y="3108705"/>
            <a:ext cx="3329304" cy="239458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266700" marR="902335" indent="-254635">
              <a:lnSpc>
                <a:spcPts val="2590"/>
              </a:lnSpc>
              <a:spcBef>
                <a:spcPts val="425"/>
              </a:spcBef>
            </a:pPr>
            <a:r>
              <a:rPr sz="12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200" spc="114" dirty="0">
                <a:solidFill>
                  <a:srgbClr val="4970A9"/>
                </a:solidFill>
                <a:latin typeface="Segoe UI Symbol"/>
                <a:cs typeface="Segoe UI Symbol"/>
              </a:rPr>
              <a:t>  </a:t>
            </a:r>
            <a:r>
              <a:rPr sz="2400" b="1" dirty="0">
                <a:latin typeface="Arial"/>
                <a:cs typeface="Arial"/>
              </a:rPr>
              <a:t>Lachman</a:t>
            </a:r>
            <a:r>
              <a:rPr sz="2400" b="1" spc="-2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test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spc="-50" dirty="0">
                <a:latin typeface="Arial"/>
                <a:cs typeface="Arial"/>
              </a:rPr>
              <a:t>; </a:t>
            </a:r>
            <a:r>
              <a:rPr sz="2400" b="1" dirty="0">
                <a:latin typeface="Arial"/>
                <a:cs typeface="Arial"/>
              </a:rPr>
              <a:t>most</a:t>
            </a:r>
            <a:r>
              <a:rPr sz="2400" b="1" spc="-10" dirty="0">
                <a:latin typeface="Arial"/>
                <a:cs typeface="Arial"/>
              </a:rPr>
              <a:t> sensitive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380"/>
              </a:spcBef>
            </a:pPr>
            <a:r>
              <a:rPr sz="12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200" spc="100" dirty="0">
                <a:solidFill>
                  <a:srgbClr val="4970A9"/>
                </a:solidFill>
                <a:latin typeface="Segoe UI Symbol"/>
                <a:cs typeface="Segoe UI Symbol"/>
              </a:rPr>
              <a:t>  </a:t>
            </a:r>
            <a:r>
              <a:rPr sz="2400" dirty="0">
                <a:latin typeface="Arial"/>
                <a:cs typeface="Arial"/>
              </a:rPr>
              <a:t>Anterior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drawer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test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ts val="2735"/>
              </a:lnSpc>
              <a:spcBef>
                <a:spcPts val="2415"/>
              </a:spcBef>
            </a:pPr>
            <a:r>
              <a:rPr sz="12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200" spc="114" dirty="0">
                <a:solidFill>
                  <a:srgbClr val="4970A9"/>
                </a:solidFill>
                <a:latin typeface="Segoe UI Symbol"/>
                <a:cs typeface="Segoe UI Symbol"/>
              </a:rPr>
              <a:t>  </a:t>
            </a:r>
            <a:r>
              <a:rPr sz="2400" dirty="0">
                <a:latin typeface="Arial"/>
                <a:cs typeface="Arial"/>
              </a:rPr>
              <a:t>Lateral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pivot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shift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test</a:t>
            </a:r>
            <a:r>
              <a:rPr sz="2400" spc="-50" dirty="0">
                <a:latin typeface="Arial"/>
                <a:cs typeface="Arial"/>
              </a:rPr>
              <a:t> ;</a:t>
            </a:r>
            <a:endParaRPr sz="2400">
              <a:latin typeface="Arial"/>
              <a:cs typeface="Arial"/>
            </a:endParaRPr>
          </a:p>
          <a:p>
            <a:pPr marL="266700">
              <a:lnSpc>
                <a:spcPts val="2735"/>
              </a:lnSpc>
            </a:pPr>
            <a:r>
              <a:rPr sz="2400" dirty="0">
                <a:latin typeface="Arial"/>
                <a:cs typeface="Arial"/>
              </a:rPr>
              <a:t>most</a:t>
            </a:r>
            <a:r>
              <a:rPr sz="2400" spc="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specific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" y="189555"/>
            <a:ext cx="6554867" cy="1524000"/>
          </a:xfrm>
          <a:prstGeom prst="rect">
            <a:avLst/>
          </a:prstGeom>
        </p:spPr>
        <p:txBody>
          <a:bodyPr vert="horz" wrap="square" lIns="0" tIns="223011" rIns="0" bIns="0" rtlCol="0">
            <a:spAutoFit/>
          </a:bodyPr>
          <a:lstStyle/>
          <a:p>
            <a:pPr marL="53340">
              <a:lnSpc>
                <a:spcPct val="100000"/>
              </a:lnSpc>
              <a:spcBef>
                <a:spcPts val="105"/>
              </a:spcBef>
            </a:pPr>
            <a:r>
              <a:rPr dirty="0"/>
              <a:t>Anterior</a:t>
            </a:r>
            <a:r>
              <a:rPr spc="-25" dirty="0"/>
              <a:t> </a:t>
            </a:r>
            <a:r>
              <a:rPr dirty="0"/>
              <a:t>Cruciate</a:t>
            </a:r>
            <a:r>
              <a:rPr spc="-20" dirty="0"/>
              <a:t> </a:t>
            </a:r>
            <a:r>
              <a:rPr spc="-10" dirty="0"/>
              <a:t>Ligament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79603" y="3108705"/>
            <a:ext cx="3329304" cy="239458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266700" marR="1055370" indent="-254635">
              <a:lnSpc>
                <a:spcPts val="2590"/>
              </a:lnSpc>
              <a:spcBef>
                <a:spcPts val="425"/>
              </a:spcBef>
            </a:pPr>
            <a:r>
              <a:rPr sz="12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200" spc="105" dirty="0">
                <a:solidFill>
                  <a:srgbClr val="4970A9"/>
                </a:solidFill>
                <a:latin typeface="Segoe UI Symbol"/>
                <a:cs typeface="Segoe UI Symbol"/>
              </a:rPr>
              <a:t>  </a:t>
            </a:r>
            <a:r>
              <a:rPr sz="2400" dirty="0">
                <a:latin typeface="Arial"/>
                <a:cs typeface="Arial"/>
              </a:rPr>
              <a:t>Lachman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test</a:t>
            </a:r>
            <a:r>
              <a:rPr sz="2400" spc="-50" dirty="0">
                <a:latin typeface="Arial"/>
                <a:cs typeface="Arial"/>
              </a:rPr>
              <a:t> ; </a:t>
            </a:r>
            <a:r>
              <a:rPr sz="2400" dirty="0">
                <a:latin typeface="Arial"/>
                <a:cs typeface="Arial"/>
              </a:rPr>
              <a:t>most </a:t>
            </a:r>
            <a:r>
              <a:rPr sz="2400" spc="-10" dirty="0">
                <a:latin typeface="Arial"/>
                <a:cs typeface="Arial"/>
              </a:rPr>
              <a:t>sensitive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380"/>
              </a:spcBef>
            </a:pPr>
            <a:r>
              <a:rPr sz="12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200" spc="120" dirty="0">
                <a:solidFill>
                  <a:srgbClr val="4970A9"/>
                </a:solidFill>
                <a:latin typeface="Segoe UI Symbol"/>
                <a:cs typeface="Segoe UI Symbol"/>
              </a:rPr>
              <a:t>  </a:t>
            </a:r>
            <a:r>
              <a:rPr sz="2400" b="1" dirty="0">
                <a:latin typeface="Arial"/>
                <a:cs typeface="Arial"/>
              </a:rPr>
              <a:t>Anterior</a:t>
            </a:r>
            <a:r>
              <a:rPr sz="2400" b="1" spc="-3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drawer</a:t>
            </a:r>
            <a:r>
              <a:rPr sz="2400" b="1" spc="-45" dirty="0">
                <a:latin typeface="Arial"/>
                <a:cs typeface="Arial"/>
              </a:rPr>
              <a:t> </a:t>
            </a:r>
            <a:r>
              <a:rPr sz="2400" b="1" spc="-20" dirty="0">
                <a:latin typeface="Arial"/>
                <a:cs typeface="Arial"/>
              </a:rPr>
              <a:t>test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ts val="2735"/>
              </a:lnSpc>
              <a:spcBef>
                <a:spcPts val="2415"/>
              </a:spcBef>
            </a:pPr>
            <a:r>
              <a:rPr sz="12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200" spc="114" dirty="0">
                <a:solidFill>
                  <a:srgbClr val="4970A9"/>
                </a:solidFill>
                <a:latin typeface="Segoe UI Symbol"/>
                <a:cs typeface="Segoe UI Symbol"/>
              </a:rPr>
              <a:t>  </a:t>
            </a:r>
            <a:r>
              <a:rPr sz="2400" dirty="0">
                <a:latin typeface="Arial"/>
                <a:cs typeface="Arial"/>
              </a:rPr>
              <a:t>Lateral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pivot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shift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test</a:t>
            </a:r>
            <a:r>
              <a:rPr sz="2400" spc="-50" dirty="0">
                <a:latin typeface="Arial"/>
                <a:cs typeface="Arial"/>
              </a:rPr>
              <a:t> ;</a:t>
            </a:r>
            <a:endParaRPr sz="2400">
              <a:latin typeface="Arial"/>
              <a:cs typeface="Arial"/>
            </a:endParaRPr>
          </a:p>
          <a:p>
            <a:pPr marL="266700">
              <a:lnSpc>
                <a:spcPts val="2735"/>
              </a:lnSpc>
            </a:pPr>
            <a:r>
              <a:rPr sz="2400" dirty="0">
                <a:latin typeface="Arial"/>
                <a:cs typeface="Arial"/>
              </a:rPr>
              <a:t>most</a:t>
            </a:r>
            <a:r>
              <a:rPr sz="2400" spc="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specific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98391" y="2997707"/>
            <a:ext cx="4814316" cy="3657600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293108" y="1638300"/>
            <a:ext cx="4346447" cy="50673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79603" y="170793"/>
            <a:ext cx="6554867" cy="1524000"/>
          </a:xfrm>
          <a:prstGeom prst="rect">
            <a:avLst/>
          </a:prstGeom>
        </p:spPr>
        <p:txBody>
          <a:bodyPr vert="horz" wrap="square" lIns="0" tIns="223011" rIns="0" bIns="0" rtlCol="0">
            <a:spAutoFit/>
          </a:bodyPr>
          <a:lstStyle/>
          <a:p>
            <a:pPr marL="53340">
              <a:lnSpc>
                <a:spcPct val="100000"/>
              </a:lnSpc>
              <a:spcBef>
                <a:spcPts val="105"/>
              </a:spcBef>
            </a:pPr>
            <a:r>
              <a:rPr dirty="0"/>
              <a:t>Anterior</a:t>
            </a:r>
            <a:r>
              <a:rPr spc="-25" dirty="0"/>
              <a:t> </a:t>
            </a:r>
            <a:r>
              <a:rPr dirty="0"/>
              <a:t>Cruciate</a:t>
            </a:r>
            <a:r>
              <a:rPr spc="-20" dirty="0"/>
              <a:t> </a:t>
            </a:r>
            <a:r>
              <a:rPr spc="-10" dirty="0"/>
              <a:t>Ligament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9603" y="3108705"/>
            <a:ext cx="3630929" cy="239458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266700" marR="1355725" indent="-254635">
              <a:lnSpc>
                <a:spcPts val="2590"/>
              </a:lnSpc>
              <a:spcBef>
                <a:spcPts val="425"/>
              </a:spcBef>
            </a:pPr>
            <a:r>
              <a:rPr sz="12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200" spc="110" dirty="0">
                <a:solidFill>
                  <a:srgbClr val="4970A9"/>
                </a:solidFill>
                <a:latin typeface="Segoe UI Symbol"/>
                <a:cs typeface="Segoe UI Symbol"/>
              </a:rPr>
              <a:t>  </a:t>
            </a:r>
            <a:r>
              <a:rPr sz="2400" dirty="0">
                <a:latin typeface="Arial"/>
                <a:cs typeface="Arial"/>
              </a:rPr>
              <a:t>Lachman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test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spc="-50" dirty="0">
                <a:latin typeface="Arial"/>
                <a:cs typeface="Arial"/>
              </a:rPr>
              <a:t>; </a:t>
            </a:r>
            <a:r>
              <a:rPr sz="2400" dirty="0">
                <a:latin typeface="Arial"/>
                <a:cs typeface="Arial"/>
              </a:rPr>
              <a:t>most </a:t>
            </a:r>
            <a:r>
              <a:rPr sz="2400" spc="-10" dirty="0">
                <a:latin typeface="Arial"/>
                <a:cs typeface="Arial"/>
              </a:rPr>
              <a:t>sensitive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380"/>
              </a:spcBef>
            </a:pPr>
            <a:r>
              <a:rPr sz="12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200" spc="100" dirty="0">
                <a:solidFill>
                  <a:srgbClr val="4970A9"/>
                </a:solidFill>
                <a:latin typeface="Segoe UI Symbol"/>
                <a:cs typeface="Segoe UI Symbol"/>
              </a:rPr>
              <a:t>  </a:t>
            </a:r>
            <a:r>
              <a:rPr sz="2400" dirty="0">
                <a:latin typeface="Arial"/>
                <a:cs typeface="Arial"/>
              </a:rPr>
              <a:t>Anterior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drawer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test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ts val="2735"/>
              </a:lnSpc>
              <a:spcBef>
                <a:spcPts val="2415"/>
              </a:spcBef>
            </a:pPr>
            <a:r>
              <a:rPr sz="12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200" spc="114" dirty="0">
                <a:solidFill>
                  <a:srgbClr val="4970A9"/>
                </a:solidFill>
                <a:latin typeface="Segoe UI Symbol"/>
                <a:cs typeface="Segoe UI Symbol"/>
              </a:rPr>
              <a:t>  </a:t>
            </a:r>
            <a:r>
              <a:rPr sz="2400" b="1" dirty="0">
                <a:latin typeface="Arial"/>
                <a:cs typeface="Arial"/>
              </a:rPr>
              <a:t>Lateral</a:t>
            </a:r>
            <a:r>
              <a:rPr sz="2400" b="1" spc="-2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pivot</a:t>
            </a:r>
            <a:r>
              <a:rPr sz="2400" b="1" spc="-3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shift</a:t>
            </a:r>
            <a:r>
              <a:rPr sz="2400" b="1" spc="-4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test</a:t>
            </a:r>
            <a:r>
              <a:rPr sz="2400" b="1" spc="-35" dirty="0">
                <a:latin typeface="Arial"/>
                <a:cs typeface="Arial"/>
              </a:rPr>
              <a:t> </a:t>
            </a:r>
            <a:r>
              <a:rPr sz="2400" b="1" spc="-50" dirty="0">
                <a:latin typeface="Arial"/>
                <a:cs typeface="Arial"/>
              </a:rPr>
              <a:t>;</a:t>
            </a:r>
            <a:endParaRPr sz="2400">
              <a:latin typeface="Arial"/>
              <a:cs typeface="Arial"/>
            </a:endParaRPr>
          </a:p>
          <a:p>
            <a:pPr marL="266700">
              <a:lnSpc>
                <a:spcPts val="2735"/>
              </a:lnSpc>
            </a:pPr>
            <a:r>
              <a:rPr sz="2400" b="1" dirty="0">
                <a:latin typeface="Arial"/>
                <a:cs typeface="Arial"/>
              </a:rPr>
              <a:t>most</a:t>
            </a:r>
            <a:r>
              <a:rPr sz="2400" b="1" spc="-60" dirty="0">
                <a:latin typeface="Arial"/>
                <a:cs typeface="Arial"/>
              </a:rPr>
              <a:t> </a:t>
            </a:r>
            <a:r>
              <a:rPr sz="2400" b="1" spc="-10" dirty="0">
                <a:latin typeface="Arial"/>
                <a:cs typeface="Arial"/>
              </a:rPr>
              <a:t>specific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3399" y="-58148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Anterior</a:t>
            </a:r>
            <a:r>
              <a:rPr spc="-40" dirty="0"/>
              <a:t> </a:t>
            </a:r>
            <a:r>
              <a:rPr dirty="0"/>
              <a:t>Cruciate</a:t>
            </a:r>
            <a:r>
              <a:rPr spc="-30" dirty="0"/>
              <a:t> </a:t>
            </a:r>
            <a:r>
              <a:rPr spc="-10" dirty="0"/>
              <a:t>Ligament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wrap="square" lIns="0" tIns="61467" rIns="0" bIns="0" rtlCol="0">
            <a:spAutoFit/>
          </a:bodyPr>
          <a:lstStyle/>
          <a:p>
            <a:pPr marL="8509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Treatments</a:t>
            </a:r>
          </a:p>
          <a:p>
            <a:pPr marL="85090">
              <a:lnSpc>
                <a:spcPct val="100000"/>
              </a:lnSpc>
              <a:spcBef>
                <a:spcPts val="2415"/>
              </a:spcBef>
            </a:pPr>
            <a:r>
              <a:rPr sz="12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200" spc="95" dirty="0">
                <a:solidFill>
                  <a:srgbClr val="4970A9"/>
                </a:solidFill>
                <a:latin typeface="Segoe UI Symbol"/>
                <a:cs typeface="Segoe UI Symbol"/>
              </a:rPr>
              <a:t>  </a:t>
            </a:r>
            <a:r>
              <a:rPr spc="-10" dirty="0"/>
              <a:t>Conservative</a:t>
            </a:r>
            <a:r>
              <a:rPr spc="-30" dirty="0"/>
              <a:t> </a:t>
            </a:r>
            <a:r>
              <a:rPr dirty="0"/>
              <a:t>in</a:t>
            </a:r>
            <a:r>
              <a:rPr spc="-65" dirty="0"/>
              <a:t> </a:t>
            </a:r>
            <a:r>
              <a:rPr dirty="0"/>
              <a:t>low</a:t>
            </a:r>
            <a:r>
              <a:rPr spc="-40" dirty="0"/>
              <a:t> </a:t>
            </a:r>
            <a:r>
              <a:rPr dirty="0"/>
              <a:t>demand,</a:t>
            </a:r>
            <a:r>
              <a:rPr spc="-50" dirty="0"/>
              <a:t> </a:t>
            </a:r>
            <a:r>
              <a:rPr dirty="0"/>
              <a:t>elderly</a:t>
            </a:r>
            <a:r>
              <a:rPr spc="-20" dirty="0"/>
              <a:t> </a:t>
            </a:r>
            <a:r>
              <a:rPr spc="-10" dirty="0"/>
              <a:t>-</a:t>
            </a:r>
            <a:r>
              <a:rPr dirty="0"/>
              <a:t>&gt;</a:t>
            </a:r>
            <a:r>
              <a:rPr spc="-70" dirty="0"/>
              <a:t> </a:t>
            </a:r>
            <a:r>
              <a:rPr dirty="0"/>
              <a:t>Quadriceps</a:t>
            </a:r>
            <a:r>
              <a:rPr spc="-45" dirty="0"/>
              <a:t> </a:t>
            </a:r>
            <a:r>
              <a:rPr spc="-10" dirty="0"/>
              <a:t>exercise</a:t>
            </a:r>
            <a:endParaRPr sz="1200">
              <a:latin typeface="Segoe UI Symbol"/>
              <a:cs typeface="Segoe UI Symbol"/>
            </a:endParaRPr>
          </a:p>
          <a:p>
            <a:pPr marL="85090">
              <a:lnSpc>
                <a:spcPct val="100000"/>
              </a:lnSpc>
              <a:spcBef>
                <a:spcPts val="2410"/>
              </a:spcBef>
            </a:pPr>
            <a:r>
              <a:rPr sz="12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200" spc="105" dirty="0">
                <a:solidFill>
                  <a:srgbClr val="4970A9"/>
                </a:solidFill>
                <a:latin typeface="Segoe UI Symbol"/>
                <a:cs typeface="Segoe UI Symbol"/>
              </a:rPr>
              <a:t>  </a:t>
            </a:r>
            <a:r>
              <a:rPr dirty="0"/>
              <a:t>Surgery</a:t>
            </a:r>
            <a:r>
              <a:rPr spc="-40" dirty="0"/>
              <a:t> </a:t>
            </a:r>
            <a:r>
              <a:rPr dirty="0"/>
              <a:t>in</a:t>
            </a:r>
            <a:r>
              <a:rPr spc="-40" dirty="0"/>
              <a:t> </a:t>
            </a:r>
            <a:r>
              <a:rPr dirty="0"/>
              <a:t>young,</a:t>
            </a:r>
            <a:r>
              <a:rPr spc="-35" dirty="0"/>
              <a:t> </a:t>
            </a:r>
            <a:r>
              <a:rPr dirty="0"/>
              <a:t>active</a:t>
            </a:r>
            <a:r>
              <a:rPr spc="-45" dirty="0"/>
              <a:t> </a:t>
            </a:r>
            <a:r>
              <a:rPr dirty="0"/>
              <a:t>patients</a:t>
            </a:r>
            <a:r>
              <a:rPr spc="-30" dirty="0"/>
              <a:t> </a:t>
            </a:r>
            <a:r>
              <a:rPr dirty="0"/>
              <a:t>-&gt;</a:t>
            </a:r>
            <a:r>
              <a:rPr spc="-45" dirty="0"/>
              <a:t> </a:t>
            </a:r>
            <a:r>
              <a:rPr dirty="0"/>
              <a:t>ACL</a:t>
            </a:r>
            <a:r>
              <a:rPr spc="-35" dirty="0"/>
              <a:t> </a:t>
            </a:r>
            <a:r>
              <a:rPr spc="-10" dirty="0"/>
              <a:t>reconstruction</a:t>
            </a:r>
            <a:endParaRPr sz="1200">
              <a:latin typeface="Segoe UI Symbol"/>
              <a:cs typeface="Segoe UI Symbo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91639" y="3860291"/>
            <a:ext cx="5757671" cy="2741676"/>
          </a:xfrm>
          <a:prstGeom prst="rect">
            <a:avLst/>
          </a:prstGeom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76200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Posterior</a:t>
            </a:r>
            <a:r>
              <a:rPr spc="-35" dirty="0"/>
              <a:t> </a:t>
            </a:r>
            <a:r>
              <a:rPr dirty="0"/>
              <a:t>Cruciate</a:t>
            </a:r>
            <a:r>
              <a:rPr spc="-30" dirty="0"/>
              <a:t> </a:t>
            </a:r>
            <a:r>
              <a:rPr spc="-10" dirty="0"/>
              <a:t>Ligament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4800" y="2133600"/>
            <a:ext cx="4026408" cy="4012692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687061" y="2858770"/>
            <a:ext cx="4163695" cy="2907030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267335" marR="5080" indent="-255270">
              <a:lnSpc>
                <a:spcPts val="1939"/>
              </a:lnSpc>
              <a:spcBef>
                <a:spcPts val="345"/>
              </a:spcBef>
              <a:tabLst>
                <a:tab pos="267335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Primary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restrain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excessive</a:t>
            </a:r>
            <a:r>
              <a:rPr sz="1800" spc="-10" dirty="0">
                <a:latin typeface="Arial"/>
                <a:cs typeface="Arial"/>
              </a:rPr>
              <a:t> posterior </a:t>
            </a:r>
            <a:r>
              <a:rPr sz="1800" dirty="0">
                <a:latin typeface="Arial"/>
                <a:cs typeface="Arial"/>
              </a:rPr>
              <a:t>translation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tibia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95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7335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chronic;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PF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arthritis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7335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pathognomonic;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drop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back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sign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9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267335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posterior</a:t>
            </a:r>
            <a:r>
              <a:rPr sz="1800" spc="-7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drawer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test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7335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quadricep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active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test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" y="228600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Posterior</a:t>
            </a:r>
            <a:r>
              <a:rPr spc="-35" dirty="0"/>
              <a:t> </a:t>
            </a:r>
            <a:r>
              <a:rPr dirty="0"/>
              <a:t>Cruciate</a:t>
            </a:r>
            <a:r>
              <a:rPr spc="-30" dirty="0"/>
              <a:t> </a:t>
            </a:r>
            <a:r>
              <a:rPr spc="-10" dirty="0"/>
              <a:t>Ligament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108" y="2133600"/>
            <a:ext cx="8939784" cy="4143755"/>
          </a:xfrm>
          <a:prstGeom prst="rect">
            <a:avLst/>
          </a:prstGeom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40207" y="216408"/>
            <a:ext cx="8724900" cy="5904230"/>
            <a:chOff x="140207" y="216408"/>
            <a:chExt cx="8724900" cy="5904230"/>
          </a:xfrm>
        </p:grpSpPr>
        <p:sp>
          <p:nvSpPr>
            <p:cNvPr id="3" name="object 3"/>
            <p:cNvSpPr/>
            <p:nvPr/>
          </p:nvSpPr>
          <p:spPr>
            <a:xfrm>
              <a:off x="292607" y="1802891"/>
              <a:ext cx="8572500" cy="38100"/>
            </a:xfrm>
            <a:custGeom>
              <a:avLst/>
              <a:gdLst/>
              <a:ahLst/>
              <a:cxnLst/>
              <a:rect l="l" t="t" r="r" b="b"/>
              <a:pathLst>
                <a:path w="8572500" h="38100">
                  <a:moveTo>
                    <a:pt x="0" y="0"/>
                  </a:moveTo>
                  <a:lnTo>
                    <a:pt x="8572500" y="0"/>
                  </a:lnTo>
                </a:path>
                <a:path w="8572500" h="38100">
                  <a:moveTo>
                    <a:pt x="0" y="38100"/>
                  </a:moveTo>
                  <a:lnTo>
                    <a:pt x="8572500" y="38100"/>
                  </a:lnTo>
                </a:path>
              </a:pathLst>
            </a:custGeom>
            <a:ln w="12192">
              <a:solidFill>
                <a:srgbClr val="6682A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40207" y="216408"/>
              <a:ext cx="6890004" cy="590397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52400" y="990600"/>
            <a:ext cx="8584692" cy="5295900"/>
            <a:chOff x="292607" y="1193291"/>
            <a:chExt cx="8584692" cy="5295900"/>
          </a:xfrm>
        </p:grpSpPr>
        <p:sp>
          <p:nvSpPr>
            <p:cNvPr id="3" name="object 3"/>
            <p:cNvSpPr/>
            <p:nvPr/>
          </p:nvSpPr>
          <p:spPr>
            <a:xfrm>
              <a:off x="292607" y="1802891"/>
              <a:ext cx="8572500" cy="38100"/>
            </a:xfrm>
            <a:custGeom>
              <a:avLst/>
              <a:gdLst/>
              <a:ahLst/>
              <a:cxnLst/>
              <a:rect l="l" t="t" r="r" b="b"/>
              <a:pathLst>
                <a:path w="8572500" h="38100">
                  <a:moveTo>
                    <a:pt x="0" y="0"/>
                  </a:moveTo>
                  <a:lnTo>
                    <a:pt x="8572500" y="0"/>
                  </a:lnTo>
                </a:path>
                <a:path w="8572500" h="38100">
                  <a:moveTo>
                    <a:pt x="0" y="38100"/>
                  </a:moveTo>
                  <a:lnTo>
                    <a:pt x="8572500" y="38100"/>
                  </a:lnTo>
                </a:path>
              </a:pathLst>
            </a:custGeom>
            <a:ln w="12192">
              <a:solidFill>
                <a:srgbClr val="6682A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82395" y="1193291"/>
              <a:ext cx="7994904" cy="529590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51268" y="12087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Posterior</a:t>
            </a:r>
            <a:r>
              <a:rPr spc="-35" dirty="0"/>
              <a:t> </a:t>
            </a:r>
            <a:r>
              <a:rPr dirty="0"/>
              <a:t>Cruciate</a:t>
            </a:r>
            <a:r>
              <a:rPr spc="-30" dirty="0"/>
              <a:t> </a:t>
            </a:r>
            <a:r>
              <a:rPr spc="-10" dirty="0"/>
              <a:t>Ligament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wrap="square" lIns="0" tIns="61467" rIns="0" bIns="0" rtlCol="0">
            <a:spAutoFit/>
          </a:bodyPr>
          <a:lstStyle/>
          <a:p>
            <a:pPr marL="8509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Treatments</a:t>
            </a:r>
          </a:p>
          <a:p>
            <a:pPr marL="85090">
              <a:lnSpc>
                <a:spcPct val="100000"/>
              </a:lnSpc>
              <a:spcBef>
                <a:spcPts val="2415"/>
              </a:spcBef>
            </a:pPr>
            <a:r>
              <a:rPr sz="12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200" spc="114" dirty="0">
                <a:solidFill>
                  <a:srgbClr val="4970A9"/>
                </a:solidFill>
                <a:latin typeface="Segoe UI Symbol"/>
                <a:cs typeface="Segoe UI Symbol"/>
              </a:rPr>
              <a:t>  </a:t>
            </a:r>
            <a:r>
              <a:rPr dirty="0"/>
              <a:t>Mostly</a:t>
            </a:r>
            <a:r>
              <a:rPr spc="-45" dirty="0"/>
              <a:t> </a:t>
            </a:r>
            <a:r>
              <a:rPr spc="-10" dirty="0"/>
              <a:t>conservative</a:t>
            </a:r>
            <a:r>
              <a:rPr spc="-15" dirty="0"/>
              <a:t> </a:t>
            </a:r>
            <a:r>
              <a:rPr dirty="0"/>
              <a:t>in</a:t>
            </a:r>
            <a:r>
              <a:rPr spc="-25" dirty="0"/>
              <a:t> </a:t>
            </a:r>
            <a:r>
              <a:rPr dirty="0"/>
              <a:t>gr.I-II</a:t>
            </a:r>
            <a:r>
              <a:rPr spc="-70" dirty="0"/>
              <a:t> </a:t>
            </a:r>
            <a:r>
              <a:rPr spc="-10" dirty="0"/>
              <a:t>-</a:t>
            </a:r>
            <a:r>
              <a:rPr dirty="0"/>
              <a:t>&gt;</a:t>
            </a:r>
            <a:r>
              <a:rPr spc="-50" dirty="0"/>
              <a:t> </a:t>
            </a:r>
            <a:r>
              <a:rPr dirty="0"/>
              <a:t>Quadriceps</a:t>
            </a:r>
            <a:r>
              <a:rPr spc="-15" dirty="0"/>
              <a:t> </a:t>
            </a:r>
            <a:r>
              <a:rPr spc="-10" dirty="0"/>
              <a:t>exercise</a:t>
            </a:r>
            <a:endParaRPr sz="1200">
              <a:latin typeface="Segoe UI Symbol"/>
              <a:cs typeface="Segoe UI Symbol"/>
            </a:endParaRPr>
          </a:p>
          <a:p>
            <a:pPr marL="85090">
              <a:lnSpc>
                <a:spcPct val="100000"/>
              </a:lnSpc>
              <a:spcBef>
                <a:spcPts val="2410"/>
              </a:spcBef>
            </a:pPr>
            <a:r>
              <a:rPr sz="12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200" spc="120" dirty="0">
                <a:solidFill>
                  <a:srgbClr val="4970A9"/>
                </a:solidFill>
                <a:latin typeface="Segoe UI Symbol"/>
                <a:cs typeface="Segoe UI Symbol"/>
              </a:rPr>
              <a:t>  </a:t>
            </a:r>
            <a:r>
              <a:rPr dirty="0"/>
              <a:t>Surgery</a:t>
            </a:r>
            <a:r>
              <a:rPr spc="-25" dirty="0"/>
              <a:t> </a:t>
            </a:r>
            <a:r>
              <a:rPr dirty="0"/>
              <a:t>in</a:t>
            </a:r>
            <a:r>
              <a:rPr spc="-15" dirty="0"/>
              <a:t> </a:t>
            </a:r>
            <a:r>
              <a:rPr dirty="0"/>
              <a:t>gr.III</a:t>
            </a:r>
            <a:r>
              <a:rPr spc="-55" dirty="0"/>
              <a:t> </a:t>
            </a:r>
            <a:r>
              <a:rPr dirty="0"/>
              <a:t>-&gt;</a:t>
            </a:r>
            <a:r>
              <a:rPr spc="-45" dirty="0"/>
              <a:t> </a:t>
            </a:r>
            <a:r>
              <a:rPr dirty="0"/>
              <a:t>PCL</a:t>
            </a:r>
            <a:r>
              <a:rPr spc="-15" dirty="0"/>
              <a:t> </a:t>
            </a:r>
            <a:r>
              <a:rPr spc="-10" dirty="0"/>
              <a:t>reconstruction</a:t>
            </a:r>
            <a:endParaRPr sz="1200">
              <a:latin typeface="Segoe UI Symbol"/>
              <a:cs typeface="Segoe UI Symbo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756916" y="3860291"/>
            <a:ext cx="3630167" cy="2628900"/>
          </a:xfrm>
          <a:prstGeom prst="rect">
            <a:avLst/>
          </a:prstGeom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>
                <a:solidFill>
                  <a:srgbClr val="253750"/>
                </a:solidFill>
              </a:rPr>
              <a:t>Ankle</a:t>
            </a:r>
            <a:r>
              <a:rPr spc="-20" dirty="0">
                <a:solidFill>
                  <a:srgbClr val="253750"/>
                </a:solidFill>
              </a:rPr>
              <a:t> </a:t>
            </a:r>
            <a:r>
              <a:rPr spc="-10" dirty="0">
                <a:solidFill>
                  <a:srgbClr val="253750"/>
                </a:solidFill>
              </a:rPr>
              <a:t>Sprain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112973" y="185824"/>
            <a:ext cx="8918053" cy="6672176"/>
            <a:chOff x="100361" y="114195"/>
            <a:chExt cx="8918053" cy="6672176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0361" y="114195"/>
              <a:ext cx="5386039" cy="301000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181600" y="2925570"/>
              <a:ext cx="3836814" cy="3860801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611885" y="2637281"/>
              <a:ext cx="289560" cy="288290"/>
            </a:xfrm>
            <a:custGeom>
              <a:avLst/>
              <a:gdLst/>
              <a:ahLst/>
              <a:cxnLst/>
              <a:rect l="l" t="t" r="r" b="b"/>
              <a:pathLst>
                <a:path w="289559" h="288289">
                  <a:moveTo>
                    <a:pt x="0" y="109981"/>
                  </a:moveTo>
                  <a:lnTo>
                    <a:pt x="110604" y="109981"/>
                  </a:lnTo>
                  <a:lnTo>
                    <a:pt x="144779" y="0"/>
                  </a:lnTo>
                  <a:lnTo>
                    <a:pt x="178955" y="109981"/>
                  </a:lnTo>
                  <a:lnTo>
                    <a:pt x="289560" y="109981"/>
                  </a:lnTo>
                  <a:lnTo>
                    <a:pt x="200075" y="178053"/>
                  </a:lnTo>
                  <a:lnTo>
                    <a:pt x="234264" y="288035"/>
                  </a:lnTo>
                  <a:lnTo>
                    <a:pt x="144779" y="220090"/>
                  </a:lnTo>
                  <a:lnTo>
                    <a:pt x="55295" y="288035"/>
                  </a:lnTo>
                  <a:lnTo>
                    <a:pt x="89484" y="178053"/>
                  </a:lnTo>
                  <a:lnTo>
                    <a:pt x="0" y="109981"/>
                  </a:lnTo>
                  <a:close/>
                </a:path>
              </a:pathLst>
            </a:custGeom>
            <a:ln w="25908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055108" y="850391"/>
            <a:ext cx="3491484" cy="544068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5983" y="88391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Ottawa</a:t>
            </a:r>
            <a:r>
              <a:rPr spc="-25" dirty="0"/>
              <a:t> </a:t>
            </a:r>
            <a:r>
              <a:rPr dirty="0"/>
              <a:t>Ankle</a:t>
            </a:r>
            <a:r>
              <a:rPr spc="-40" dirty="0"/>
              <a:t> </a:t>
            </a:r>
            <a:r>
              <a:rPr spc="-20" dirty="0"/>
              <a:t>Rule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9603" y="2112721"/>
            <a:ext cx="3860800" cy="41471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95"/>
              </a:spcBef>
            </a:pPr>
            <a:r>
              <a:rPr sz="2200" dirty="0">
                <a:latin typeface="Arial"/>
                <a:cs typeface="Arial"/>
              </a:rPr>
              <a:t>Need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ankle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series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spc="-20" dirty="0">
                <a:latin typeface="Arial"/>
                <a:cs typeface="Arial"/>
              </a:rPr>
              <a:t>x-</a:t>
            </a:r>
            <a:r>
              <a:rPr sz="2200" dirty="0">
                <a:latin typeface="Arial"/>
                <a:cs typeface="Arial"/>
              </a:rPr>
              <a:t>ray</a:t>
            </a:r>
            <a:r>
              <a:rPr sz="2200" spc="-35" dirty="0">
                <a:latin typeface="Arial"/>
                <a:cs typeface="Arial"/>
              </a:rPr>
              <a:t> </a:t>
            </a:r>
            <a:r>
              <a:rPr sz="2200" spc="-25" dirty="0">
                <a:latin typeface="Arial"/>
                <a:cs typeface="Arial"/>
              </a:rPr>
              <a:t>if;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4"/>
              </a:spcBef>
            </a:pPr>
            <a:endParaRPr sz="2200">
              <a:latin typeface="Arial"/>
              <a:cs typeface="Arial"/>
            </a:endParaRPr>
          </a:p>
          <a:p>
            <a:pPr marL="12700" marR="35560" algn="just">
              <a:lnSpc>
                <a:spcPts val="2380"/>
              </a:lnSpc>
            </a:pPr>
            <a:r>
              <a:rPr sz="2200" dirty="0">
                <a:latin typeface="Arial"/>
                <a:cs typeface="Arial"/>
              </a:rPr>
              <a:t>Pain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exists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near</a:t>
            </a:r>
            <a:r>
              <a:rPr sz="2200" spc="-3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one</a:t>
            </a:r>
            <a:r>
              <a:rPr sz="2200" spc="-3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or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both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spc="-25" dirty="0">
                <a:latin typeface="Arial"/>
                <a:cs typeface="Arial"/>
              </a:rPr>
              <a:t>of </a:t>
            </a:r>
            <a:r>
              <a:rPr sz="2200" dirty="0">
                <a:latin typeface="Arial"/>
                <a:cs typeface="Arial"/>
              </a:rPr>
              <a:t>the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malleoli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PLUS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one</a:t>
            </a:r>
            <a:r>
              <a:rPr sz="2200" spc="-3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or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spc="-20" dirty="0">
                <a:latin typeface="Arial"/>
                <a:cs typeface="Arial"/>
              </a:rPr>
              <a:t>more </a:t>
            </a:r>
            <a:r>
              <a:rPr sz="2200" dirty="0">
                <a:latin typeface="Arial"/>
                <a:cs typeface="Arial"/>
              </a:rPr>
              <a:t>of</a:t>
            </a:r>
            <a:r>
              <a:rPr sz="2200" spc="-2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the</a:t>
            </a:r>
            <a:r>
              <a:rPr sz="2200" spc="-2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following:</a:t>
            </a:r>
            <a:endParaRPr sz="2200">
              <a:latin typeface="Arial"/>
              <a:cs typeface="Arial"/>
            </a:endParaRPr>
          </a:p>
          <a:p>
            <a:pPr marL="329565">
              <a:lnSpc>
                <a:spcPct val="100000"/>
              </a:lnSpc>
              <a:spcBef>
                <a:spcPts val="2395"/>
              </a:spcBef>
              <a:tabLst>
                <a:tab pos="583565" algn="l"/>
              </a:tabLst>
            </a:pPr>
            <a:r>
              <a:rPr sz="11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1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200" dirty="0">
                <a:latin typeface="Arial"/>
                <a:cs typeface="Arial"/>
              </a:rPr>
              <a:t>Age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&gt;55</a:t>
            </a:r>
            <a:r>
              <a:rPr sz="2200" spc="-3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years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spc="-25" dirty="0">
                <a:latin typeface="Arial"/>
                <a:cs typeface="Arial"/>
              </a:rPr>
              <a:t>old</a:t>
            </a:r>
            <a:endParaRPr sz="2200">
              <a:latin typeface="Arial"/>
              <a:cs typeface="Arial"/>
            </a:endParaRPr>
          </a:p>
          <a:p>
            <a:pPr marL="329565">
              <a:lnSpc>
                <a:spcPct val="100000"/>
              </a:lnSpc>
              <a:spcBef>
                <a:spcPts val="2440"/>
              </a:spcBef>
              <a:tabLst>
                <a:tab pos="583565" algn="l"/>
              </a:tabLst>
            </a:pPr>
            <a:r>
              <a:rPr sz="11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1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200" dirty="0">
                <a:latin typeface="Arial"/>
                <a:cs typeface="Arial"/>
              </a:rPr>
              <a:t>Inability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to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bear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weight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70"/>
              </a:spcBef>
            </a:pPr>
            <a:endParaRPr sz="2200">
              <a:latin typeface="Arial"/>
              <a:cs typeface="Arial"/>
            </a:endParaRPr>
          </a:p>
          <a:p>
            <a:pPr marL="584200" marR="5080" indent="-254635" algn="just">
              <a:lnSpc>
                <a:spcPct val="90000"/>
              </a:lnSpc>
            </a:pPr>
            <a:r>
              <a:rPr sz="11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100" spc="165" dirty="0">
                <a:solidFill>
                  <a:srgbClr val="4970A9"/>
                </a:solidFill>
                <a:latin typeface="Segoe UI Symbol"/>
                <a:cs typeface="Segoe UI Symbol"/>
              </a:rPr>
              <a:t>  </a:t>
            </a:r>
            <a:r>
              <a:rPr sz="2200" dirty="0">
                <a:latin typeface="Arial"/>
                <a:cs typeface="Arial"/>
              </a:rPr>
              <a:t>Bone</a:t>
            </a:r>
            <a:r>
              <a:rPr sz="2200" spc="-3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tenderness</a:t>
            </a:r>
            <a:r>
              <a:rPr sz="2200" spc="-3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over</a:t>
            </a:r>
            <a:r>
              <a:rPr sz="2200" spc="-35" dirty="0">
                <a:latin typeface="Arial"/>
                <a:cs typeface="Arial"/>
              </a:rPr>
              <a:t> </a:t>
            </a:r>
            <a:r>
              <a:rPr sz="2200" spc="-25" dirty="0">
                <a:latin typeface="Arial"/>
                <a:cs typeface="Arial"/>
              </a:rPr>
              <a:t>the </a:t>
            </a:r>
            <a:r>
              <a:rPr sz="2200" dirty="0">
                <a:latin typeface="Arial"/>
                <a:cs typeface="Arial"/>
              </a:rPr>
              <a:t>posterior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edge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or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the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tip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spc="-25" dirty="0">
                <a:latin typeface="Arial"/>
                <a:cs typeface="Arial"/>
              </a:rPr>
              <a:t>of </a:t>
            </a:r>
            <a:r>
              <a:rPr sz="2200" dirty="0">
                <a:latin typeface="Arial"/>
                <a:cs typeface="Arial"/>
              </a:rPr>
              <a:t>either</a:t>
            </a:r>
            <a:r>
              <a:rPr sz="2200" spc="-8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malleolus</a:t>
            </a:r>
            <a:endParaRPr sz="2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Ankle</a:t>
            </a:r>
            <a:r>
              <a:rPr spc="-15" dirty="0"/>
              <a:t> </a:t>
            </a:r>
            <a:r>
              <a:rPr dirty="0"/>
              <a:t>series</a:t>
            </a:r>
            <a:r>
              <a:rPr spc="-25" dirty="0"/>
              <a:t> </a:t>
            </a:r>
            <a:r>
              <a:rPr spc="-20" dirty="0"/>
              <a:t>film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92100" y="2007565"/>
            <a:ext cx="5008245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Arial"/>
                <a:cs typeface="Arial"/>
              </a:rPr>
              <a:t>AP,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Lateral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,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Mortise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(15-</a:t>
            </a:r>
            <a:r>
              <a:rPr sz="2400" dirty="0">
                <a:latin typeface="Arial"/>
                <a:cs typeface="Arial"/>
              </a:rPr>
              <a:t>degrees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IR)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990600" y="152401"/>
            <a:ext cx="7976616" cy="6412990"/>
            <a:chOff x="990600" y="152401"/>
            <a:chExt cx="7976616" cy="641299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90600" y="2596895"/>
              <a:ext cx="7162800" cy="396849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00800" y="152401"/>
              <a:ext cx="2566416" cy="224696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Ankle</a:t>
            </a:r>
            <a:r>
              <a:rPr spc="-15" dirty="0"/>
              <a:t> </a:t>
            </a:r>
            <a:r>
              <a:rPr dirty="0"/>
              <a:t>series</a:t>
            </a:r>
            <a:r>
              <a:rPr spc="-25" dirty="0"/>
              <a:t> </a:t>
            </a:r>
            <a:r>
              <a:rPr spc="-20" dirty="0"/>
              <a:t>film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92100" y="2007565"/>
            <a:ext cx="5008245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Arial"/>
                <a:cs typeface="Arial"/>
              </a:rPr>
              <a:t>AP,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Lateral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,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Mortise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(15-</a:t>
            </a:r>
            <a:r>
              <a:rPr sz="2400" dirty="0">
                <a:latin typeface="Arial"/>
                <a:cs typeface="Arial"/>
              </a:rPr>
              <a:t>degrees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IR)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990600" y="2596895"/>
            <a:ext cx="7162800" cy="3968750"/>
            <a:chOff x="990600" y="2596895"/>
            <a:chExt cx="7162800" cy="396875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90600" y="2596895"/>
              <a:ext cx="7162800" cy="396849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183891" y="2602991"/>
              <a:ext cx="2718816" cy="315010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" y="152400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Ankle</a:t>
            </a:r>
            <a:r>
              <a:rPr spc="-30" dirty="0"/>
              <a:t> </a:t>
            </a:r>
            <a:r>
              <a:rPr dirty="0"/>
              <a:t>Special</a:t>
            </a:r>
            <a:r>
              <a:rPr spc="-40" dirty="0"/>
              <a:t> </a:t>
            </a:r>
            <a:r>
              <a:rPr spc="-20" dirty="0"/>
              <a:t>Test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79603" y="3277361"/>
            <a:ext cx="2542540" cy="206946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b="1" dirty="0">
                <a:latin typeface="Arial"/>
                <a:cs typeface="Arial"/>
              </a:rPr>
              <a:t>Squeeze</a:t>
            </a:r>
            <a:r>
              <a:rPr sz="1800" b="1" spc="-40" dirty="0">
                <a:latin typeface="Arial"/>
                <a:cs typeface="Arial"/>
              </a:rPr>
              <a:t> </a:t>
            </a:r>
            <a:r>
              <a:rPr sz="1800" b="1" spc="-20" dirty="0">
                <a:latin typeface="Arial"/>
                <a:cs typeface="Arial"/>
              </a:rPr>
              <a:t>Test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9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External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Rotation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Test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Anterior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Drawer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Test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9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Talar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Tilt</a:t>
            </a:r>
            <a:r>
              <a:rPr sz="1800" spc="-20" dirty="0">
                <a:latin typeface="Arial"/>
                <a:cs typeface="Arial"/>
              </a:rPr>
              <a:t> Test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05200" y="2209800"/>
            <a:ext cx="4965192" cy="3724655"/>
          </a:xfrm>
          <a:prstGeom prst="rect">
            <a:avLst/>
          </a:prstGeom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600" y="0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Ankle</a:t>
            </a:r>
            <a:r>
              <a:rPr spc="-30" dirty="0"/>
              <a:t> </a:t>
            </a:r>
            <a:r>
              <a:rPr dirty="0"/>
              <a:t>Special</a:t>
            </a:r>
            <a:r>
              <a:rPr spc="-40" dirty="0"/>
              <a:t> </a:t>
            </a:r>
            <a:r>
              <a:rPr spc="-20" dirty="0"/>
              <a:t>Test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79603" y="3277361"/>
            <a:ext cx="2704465" cy="206946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Squeeze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Test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9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b="1" dirty="0">
                <a:latin typeface="Arial"/>
                <a:cs typeface="Arial"/>
              </a:rPr>
              <a:t>External</a:t>
            </a:r>
            <a:r>
              <a:rPr sz="1800" b="1" spc="-4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Rotation</a:t>
            </a:r>
            <a:r>
              <a:rPr sz="1800" b="1" spc="-50" dirty="0">
                <a:latin typeface="Arial"/>
                <a:cs typeface="Arial"/>
              </a:rPr>
              <a:t> </a:t>
            </a:r>
            <a:r>
              <a:rPr sz="1800" b="1" spc="-20" dirty="0">
                <a:latin typeface="Arial"/>
                <a:cs typeface="Arial"/>
              </a:rPr>
              <a:t>Test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Anterior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Drawer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Test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9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Talar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Tilt</a:t>
            </a:r>
            <a:r>
              <a:rPr sz="1800" spc="-20" dirty="0">
                <a:latin typeface="Arial"/>
                <a:cs typeface="Arial"/>
              </a:rPr>
              <a:t> Test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5090840" y="457200"/>
            <a:ext cx="3651669" cy="6001513"/>
            <a:chOff x="6929000" y="926703"/>
            <a:chExt cx="5108186" cy="6157802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015301" y="926703"/>
              <a:ext cx="3091207" cy="278644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929000" y="4132263"/>
              <a:ext cx="5108186" cy="2952242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" y="152400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Ankle</a:t>
            </a:r>
            <a:r>
              <a:rPr spc="-30" dirty="0"/>
              <a:t> </a:t>
            </a:r>
            <a:r>
              <a:rPr dirty="0"/>
              <a:t>Special</a:t>
            </a:r>
            <a:r>
              <a:rPr spc="-40" dirty="0"/>
              <a:t> </a:t>
            </a:r>
            <a:r>
              <a:rPr spc="-20" dirty="0"/>
              <a:t>Test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79603" y="3277361"/>
            <a:ext cx="2542540" cy="206946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Squeeze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Test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9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External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Rotation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Test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b="1" dirty="0">
                <a:latin typeface="Arial"/>
                <a:cs typeface="Arial"/>
              </a:rPr>
              <a:t>Anterior</a:t>
            </a:r>
            <a:r>
              <a:rPr sz="1800" b="1" spc="3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Drawer</a:t>
            </a:r>
            <a:r>
              <a:rPr sz="1800" b="1" spc="-50" dirty="0">
                <a:latin typeface="Arial"/>
                <a:cs typeface="Arial"/>
              </a:rPr>
              <a:t> </a:t>
            </a:r>
            <a:r>
              <a:rPr sz="1800" b="1" spc="-20" dirty="0">
                <a:latin typeface="Arial"/>
                <a:cs typeface="Arial"/>
              </a:rPr>
              <a:t>Test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9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Talar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Tilt</a:t>
            </a:r>
            <a:r>
              <a:rPr sz="1800" spc="-20" dirty="0">
                <a:latin typeface="Arial"/>
                <a:cs typeface="Arial"/>
              </a:rPr>
              <a:t> Test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3047267" y="329496"/>
            <a:ext cx="5606108" cy="6040883"/>
            <a:chOff x="-1274765" y="-3373031"/>
            <a:chExt cx="10082570" cy="964937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839776" y="2551688"/>
              <a:ext cx="4965192" cy="372465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-1274765" y="-1280320"/>
              <a:ext cx="4788408" cy="371551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208373" y="-3373031"/>
              <a:ext cx="4599432" cy="3733801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9603" y="139574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Ankle</a:t>
            </a:r>
            <a:r>
              <a:rPr spc="-30" dirty="0"/>
              <a:t> </a:t>
            </a:r>
            <a:r>
              <a:rPr dirty="0"/>
              <a:t>Special</a:t>
            </a:r>
            <a:r>
              <a:rPr spc="-40" dirty="0"/>
              <a:t> </a:t>
            </a:r>
            <a:r>
              <a:rPr spc="-20" dirty="0"/>
              <a:t>Test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79603" y="3277361"/>
            <a:ext cx="2542540" cy="206946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Squeeze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Test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9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External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Rotation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Test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Anterior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Drawer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Test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9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b="1" dirty="0">
                <a:latin typeface="Arial"/>
                <a:cs typeface="Arial"/>
              </a:rPr>
              <a:t>Talar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Tilt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20" dirty="0">
                <a:latin typeface="Arial"/>
                <a:cs typeface="Arial"/>
              </a:rPr>
              <a:t>Test</a:t>
            </a:r>
            <a:endParaRPr sz="1800" dirty="0">
              <a:latin typeface="Arial"/>
              <a:cs typeface="Arial"/>
            </a:endParaRPr>
          </a:p>
        </p:txBody>
      </p:sp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42259" y="2895600"/>
            <a:ext cx="3759200" cy="1787594"/>
          </a:xfrm>
          <a:prstGeom prst="rect">
            <a:avLst/>
          </a:prstGeom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57098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Ankle</a:t>
            </a:r>
            <a:r>
              <a:rPr spc="-20" dirty="0"/>
              <a:t> </a:t>
            </a:r>
            <a:r>
              <a:rPr spc="-10" dirty="0"/>
              <a:t>Sprain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79603" y="2082545"/>
            <a:ext cx="2751455" cy="26327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dirty="0">
                <a:latin typeface="Arial"/>
                <a:cs typeface="Arial"/>
              </a:rPr>
              <a:t>Initial</a:t>
            </a:r>
            <a:r>
              <a:rPr sz="2800" spc="-85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Treatments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365"/>
              </a:spcBef>
            </a:pPr>
            <a:r>
              <a:rPr sz="1400" spc="-1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2800" spc="-10" dirty="0">
                <a:latin typeface="Arial"/>
                <a:cs typeface="Arial"/>
              </a:rPr>
              <a:t>advice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365"/>
              </a:spcBef>
            </a:pPr>
            <a:r>
              <a:rPr sz="1400" spc="-1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2800" spc="-10" dirty="0">
                <a:latin typeface="Arial"/>
                <a:cs typeface="Arial"/>
              </a:rPr>
              <a:t>RICE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365"/>
              </a:spcBef>
            </a:pPr>
            <a:r>
              <a:rPr sz="1400" spc="-1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2800" spc="-10" dirty="0">
                <a:latin typeface="Arial"/>
                <a:cs typeface="Arial"/>
              </a:rPr>
              <a:t>NSAIDs</a:t>
            </a:r>
            <a:endParaRPr sz="28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674489" y="2082545"/>
            <a:ext cx="4058920" cy="26327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10" dirty="0">
                <a:latin typeface="Arial"/>
                <a:cs typeface="Arial"/>
              </a:rPr>
              <a:t>Immobilizations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365"/>
              </a:spcBef>
            </a:pPr>
            <a:r>
              <a:rPr sz="14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2800" dirty="0">
                <a:latin typeface="Arial"/>
                <a:cs typeface="Arial"/>
              </a:rPr>
              <a:t>ankle</a:t>
            </a:r>
            <a:r>
              <a:rPr sz="2800" spc="-5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support</a:t>
            </a:r>
            <a:r>
              <a:rPr sz="2800" spc="-6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/</a:t>
            </a:r>
            <a:r>
              <a:rPr sz="2800" spc="-65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wrapping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365"/>
              </a:spcBef>
            </a:pPr>
            <a:r>
              <a:rPr sz="14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2800" dirty="0">
                <a:latin typeface="Arial"/>
                <a:cs typeface="Arial"/>
              </a:rPr>
              <a:t>taping</a:t>
            </a:r>
            <a:r>
              <a:rPr sz="2800" spc="-10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(Gibney</a:t>
            </a:r>
            <a:r>
              <a:rPr sz="2800" spc="-90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splint)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365"/>
              </a:spcBef>
            </a:pPr>
            <a:r>
              <a:rPr sz="1400" spc="-1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2800" spc="-10" dirty="0">
                <a:latin typeface="Arial"/>
                <a:cs typeface="Arial"/>
              </a:rPr>
              <a:t>slab</a:t>
            </a:r>
            <a:endParaRPr sz="2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674489" y="4990846"/>
            <a:ext cx="83693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1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2800" spc="-10" dirty="0">
                <a:latin typeface="Arial"/>
                <a:cs typeface="Arial"/>
              </a:rPr>
              <a:t>cast</a:t>
            </a:r>
            <a:endParaRPr sz="2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674489" y="5718149"/>
            <a:ext cx="279400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2800" dirty="0">
                <a:latin typeface="Arial"/>
                <a:cs typeface="Arial"/>
              </a:rPr>
              <a:t>protected</a:t>
            </a:r>
            <a:r>
              <a:rPr sz="2800" spc="-125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weight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24611" y="260604"/>
            <a:ext cx="3742944" cy="3744468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427220" y="260604"/>
            <a:ext cx="4233672" cy="6364224"/>
          </a:xfrm>
          <a:prstGeom prst="rect">
            <a:avLst/>
          </a:prstGeom>
        </p:spPr>
      </p:pic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007608" y="1932432"/>
            <a:ext cx="2999740" cy="4697095"/>
            <a:chOff x="6007608" y="1932432"/>
            <a:chExt cx="2999740" cy="469709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010656" y="1932432"/>
              <a:ext cx="2996183" cy="2996184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007608" y="4712208"/>
              <a:ext cx="2993136" cy="1917192"/>
            </a:xfrm>
            <a:prstGeom prst="rect">
              <a:avLst/>
            </a:prstGeom>
          </p:spPr>
        </p:pic>
      </p:grpSp>
      <p:grpSp>
        <p:nvGrpSpPr>
          <p:cNvPr id="5" name="object 5"/>
          <p:cNvGrpSpPr/>
          <p:nvPr/>
        </p:nvGrpSpPr>
        <p:grpSpPr>
          <a:xfrm>
            <a:off x="136110" y="1600200"/>
            <a:ext cx="5796280" cy="5029200"/>
            <a:chOff x="216408" y="1600200"/>
            <a:chExt cx="5796280" cy="5029200"/>
          </a:xfrm>
        </p:grpSpPr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16408" y="1600200"/>
              <a:ext cx="3162300" cy="324154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612391" y="3721607"/>
              <a:ext cx="4399788" cy="2907792"/>
            </a:xfrm>
            <a:prstGeom prst="rect">
              <a:avLst/>
            </a:prstGeom>
          </p:spPr>
        </p:pic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609600" y="81981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Ankle</a:t>
            </a:r>
            <a:r>
              <a:rPr spc="-20" dirty="0"/>
              <a:t> </a:t>
            </a:r>
            <a:r>
              <a:rPr dirty="0"/>
              <a:t>Sprain</a:t>
            </a:r>
            <a:r>
              <a:rPr spc="-35" dirty="0"/>
              <a:t> </a:t>
            </a:r>
            <a:r>
              <a:rPr dirty="0"/>
              <a:t>;</a:t>
            </a:r>
            <a:r>
              <a:rPr spc="-15" dirty="0"/>
              <a:t> </a:t>
            </a:r>
            <a:r>
              <a:rPr spc="-10" dirty="0"/>
              <a:t>Rehabilitation</a:t>
            </a: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69790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Osgood-</a:t>
            </a:r>
            <a:r>
              <a:rPr dirty="0"/>
              <a:t>Schlatter</a:t>
            </a:r>
            <a:r>
              <a:rPr spc="20" dirty="0"/>
              <a:t> </a:t>
            </a:r>
            <a:r>
              <a:rPr spc="-10" dirty="0"/>
              <a:t>disease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77800" y="1921001"/>
            <a:ext cx="3360420" cy="3446456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266700" marR="911225" indent="-254635">
              <a:lnSpc>
                <a:spcPts val="2160"/>
              </a:lnSpc>
              <a:spcBef>
                <a:spcPts val="375"/>
              </a:spcBef>
              <a:tabLst>
                <a:tab pos="266700" algn="l"/>
              </a:tabLst>
            </a:pPr>
            <a:r>
              <a:rPr sz="1000" spc="-50" dirty="0">
                <a:latin typeface="Segoe UI Symbol"/>
                <a:cs typeface="Segoe UI Symbol"/>
              </a:rPr>
              <a:t>✤</a:t>
            </a:r>
            <a:r>
              <a:rPr sz="1000" dirty="0">
                <a:latin typeface="Segoe UI Symbol"/>
                <a:cs typeface="Segoe UI Symbol"/>
              </a:rPr>
              <a:t>	</a:t>
            </a:r>
            <a:r>
              <a:rPr sz="2000" dirty="0">
                <a:latin typeface="Arial"/>
                <a:cs typeface="Arial"/>
              </a:rPr>
              <a:t>Apophysitis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tibial tuberosity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30"/>
              </a:spcBef>
            </a:pPr>
            <a:endParaRPr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6700" algn="l"/>
              </a:tabLst>
            </a:pPr>
            <a:r>
              <a:rPr sz="1000" spc="-50" dirty="0">
                <a:latin typeface="Segoe UI Symbol"/>
                <a:cs typeface="Segoe UI Symbol"/>
              </a:rPr>
              <a:t>✤</a:t>
            </a:r>
            <a:r>
              <a:rPr sz="1000" dirty="0">
                <a:latin typeface="Segoe UI Symbol"/>
                <a:cs typeface="Segoe UI Symbol"/>
              </a:rPr>
              <a:t>	</a:t>
            </a:r>
            <a:r>
              <a:rPr sz="2000" dirty="0">
                <a:latin typeface="Arial"/>
                <a:cs typeface="Arial"/>
              </a:rPr>
              <a:t>onset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:10-20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years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spc="-25" dirty="0">
                <a:latin typeface="Arial"/>
                <a:cs typeface="Arial"/>
              </a:rPr>
              <a:t>age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60"/>
              </a:spcBef>
            </a:pPr>
            <a:endParaRPr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6700" algn="l"/>
              </a:tabLst>
            </a:pPr>
            <a:r>
              <a:rPr sz="1000" spc="-50" dirty="0">
                <a:latin typeface="Segoe UI Symbol"/>
                <a:cs typeface="Segoe UI Symbol"/>
              </a:rPr>
              <a:t>✤</a:t>
            </a:r>
            <a:r>
              <a:rPr sz="1000" dirty="0">
                <a:latin typeface="Segoe UI Symbol"/>
                <a:cs typeface="Segoe UI Symbol"/>
              </a:rPr>
              <a:t>	</a:t>
            </a:r>
            <a:r>
              <a:rPr sz="2000" dirty="0">
                <a:latin typeface="Arial"/>
                <a:cs typeface="Arial"/>
              </a:rPr>
              <a:t>bilateral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20-</a:t>
            </a:r>
            <a:r>
              <a:rPr sz="2000" spc="-25" dirty="0">
                <a:latin typeface="Arial"/>
                <a:cs typeface="Arial"/>
              </a:rPr>
              <a:t>30%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60"/>
              </a:spcBef>
            </a:pPr>
            <a:endParaRPr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6700" algn="l"/>
              </a:tabLst>
            </a:pPr>
            <a:r>
              <a:rPr sz="1000" spc="-50" dirty="0">
                <a:latin typeface="Segoe UI Symbol"/>
                <a:cs typeface="Segoe UI Symbol"/>
              </a:rPr>
              <a:t>✤</a:t>
            </a:r>
            <a:r>
              <a:rPr sz="1000" dirty="0">
                <a:latin typeface="Segoe UI Symbol"/>
                <a:cs typeface="Segoe UI Symbol"/>
              </a:rPr>
              <a:t>	</a:t>
            </a:r>
            <a:r>
              <a:rPr sz="2000" dirty="0">
                <a:latin typeface="Arial"/>
                <a:cs typeface="Arial"/>
              </a:rPr>
              <a:t>Adolescent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athletes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: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&gt;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spc="-50" dirty="0">
                <a:latin typeface="Arial"/>
                <a:cs typeface="Arial"/>
              </a:rPr>
              <a:t>F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34"/>
              </a:spcBef>
            </a:pPr>
            <a:endParaRPr sz="2000" dirty="0">
              <a:latin typeface="Arial"/>
              <a:cs typeface="Arial"/>
            </a:endParaRPr>
          </a:p>
          <a:p>
            <a:pPr marL="266700" marR="445770" indent="-254635">
              <a:lnSpc>
                <a:spcPts val="2160"/>
              </a:lnSpc>
              <a:tabLst>
                <a:tab pos="266700" algn="l"/>
              </a:tabLst>
            </a:pPr>
            <a:r>
              <a:rPr sz="1000" spc="-50" dirty="0">
                <a:latin typeface="Segoe UI Symbol"/>
                <a:cs typeface="Segoe UI Symbol"/>
              </a:rPr>
              <a:t>✤</a:t>
            </a:r>
            <a:r>
              <a:rPr sz="1000" dirty="0">
                <a:latin typeface="Segoe UI Symbol"/>
                <a:cs typeface="Segoe UI Symbol"/>
              </a:rPr>
              <a:t>	</a:t>
            </a:r>
            <a:r>
              <a:rPr sz="2000" dirty="0">
                <a:latin typeface="Arial"/>
                <a:cs typeface="Arial"/>
              </a:rPr>
              <a:t>Pain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at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proximal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tibia, </a:t>
            </a:r>
            <a:r>
              <a:rPr sz="2000" dirty="0">
                <a:latin typeface="Arial"/>
                <a:cs typeface="Arial"/>
              </a:rPr>
              <a:t>prominent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mass</a:t>
            </a:r>
            <a:endParaRPr sz="2000" dirty="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64635" y="3140964"/>
            <a:ext cx="2735580" cy="324764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371844" y="2924555"/>
            <a:ext cx="2625852" cy="3665220"/>
          </a:xfrm>
          <a:prstGeom prst="rect">
            <a:avLst/>
          </a:prstGeom>
        </p:spPr>
      </p:pic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" y="0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Osgood-</a:t>
            </a:r>
            <a:r>
              <a:rPr dirty="0"/>
              <a:t>Schlatter</a:t>
            </a:r>
            <a:r>
              <a:rPr spc="20" dirty="0"/>
              <a:t> </a:t>
            </a:r>
            <a:r>
              <a:rPr spc="-10" dirty="0"/>
              <a:t>disease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8600" y="1828800"/>
            <a:ext cx="4169410" cy="4303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200" spc="95" dirty="0">
                <a:solidFill>
                  <a:srgbClr val="4970A9"/>
                </a:solidFill>
                <a:latin typeface="Segoe UI Symbol"/>
                <a:cs typeface="Segoe UI Symbol"/>
              </a:rPr>
              <a:t>  </a:t>
            </a:r>
            <a:r>
              <a:rPr sz="2400" dirty="0">
                <a:latin typeface="Arial"/>
                <a:cs typeface="Arial"/>
              </a:rPr>
              <a:t>Conservative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Treatment;</a:t>
            </a:r>
            <a:endParaRPr sz="2400" dirty="0">
              <a:latin typeface="Arial"/>
              <a:cs typeface="Arial"/>
            </a:endParaRPr>
          </a:p>
          <a:p>
            <a:pPr marL="329565">
              <a:lnSpc>
                <a:spcPct val="100000"/>
              </a:lnSpc>
              <a:spcBef>
                <a:spcPts val="2705"/>
              </a:spcBef>
              <a:tabLst>
                <a:tab pos="583565" algn="l"/>
              </a:tabLst>
            </a:pPr>
            <a:r>
              <a:rPr sz="10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0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000" spc="-20" dirty="0">
                <a:latin typeface="Arial"/>
                <a:cs typeface="Arial"/>
              </a:rPr>
              <a:t>rest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0"/>
              </a:spcBef>
            </a:pPr>
            <a:endParaRPr sz="2000" dirty="0">
              <a:latin typeface="Arial"/>
              <a:cs typeface="Arial"/>
            </a:endParaRPr>
          </a:p>
          <a:p>
            <a:pPr marL="329565">
              <a:lnSpc>
                <a:spcPct val="100000"/>
              </a:lnSpc>
              <a:tabLst>
                <a:tab pos="583565" algn="l"/>
              </a:tabLst>
            </a:pPr>
            <a:r>
              <a:rPr sz="10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0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000" dirty="0">
                <a:latin typeface="Arial"/>
                <a:cs typeface="Arial"/>
              </a:rPr>
              <a:t>knee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brace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5"/>
              </a:spcBef>
            </a:pPr>
            <a:endParaRPr sz="2000" dirty="0">
              <a:latin typeface="Arial"/>
              <a:cs typeface="Arial"/>
            </a:endParaRPr>
          </a:p>
          <a:p>
            <a:pPr marL="329565">
              <a:lnSpc>
                <a:spcPct val="100000"/>
              </a:lnSpc>
              <a:tabLst>
                <a:tab pos="583565" algn="l"/>
              </a:tabLst>
            </a:pPr>
            <a:r>
              <a:rPr sz="10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0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000" dirty="0">
                <a:latin typeface="Arial"/>
                <a:cs typeface="Arial"/>
              </a:rPr>
              <a:t>analgesic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/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NSAIDs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0"/>
              </a:spcBef>
            </a:pPr>
            <a:endParaRPr sz="2000" dirty="0">
              <a:latin typeface="Arial"/>
              <a:cs typeface="Arial"/>
            </a:endParaRPr>
          </a:p>
          <a:p>
            <a:pPr marL="329565">
              <a:lnSpc>
                <a:spcPct val="100000"/>
              </a:lnSpc>
              <a:tabLst>
                <a:tab pos="583565" algn="l"/>
              </a:tabLst>
            </a:pPr>
            <a:r>
              <a:rPr sz="10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0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000" dirty="0">
                <a:latin typeface="Arial"/>
                <a:cs typeface="Arial"/>
              </a:rPr>
              <a:t>protected</a:t>
            </a:r>
            <a:r>
              <a:rPr sz="2000" spc="-7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weight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in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severe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case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0"/>
              </a:spcBef>
            </a:pPr>
            <a:endParaRPr sz="2000" dirty="0">
              <a:latin typeface="Arial"/>
              <a:cs typeface="Arial"/>
            </a:endParaRPr>
          </a:p>
          <a:p>
            <a:pPr marL="329565">
              <a:lnSpc>
                <a:spcPct val="100000"/>
              </a:lnSpc>
              <a:spcBef>
                <a:spcPts val="5"/>
              </a:spcBef>
              <a:tabLst>
                <a:tab pos="583565" algn="l"/>
              </a:tabLst>
            </a:pPr>
            <a:r>
              <a:rPr sz="10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0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000" dirty="0">
                <a:solidFill>
                  <a:srgbClr val="243750"/>
                </a:solidFill>
                <a:latin typeface="Arial"/>
                <a:cs typeface="Arial"/>
              </a:rPr>
              <a:t>avoid</a:t>
            </a:r>
            <a:r>
              <a:rPr sz="2000" spc="-2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43750"/>
                </a:solidFill>
                <a:latin typeface="Arial"/>
                <a:cs typeface="Arial"/>
              </a:rPr>
              <a:t>contact</a:t>
            </a:r>
            <a:r>
              <a:rPr sz="2000" spc="-50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243750"/>
                </a:solidFill>
                <a:latin typeface="Arial"/>
                <a:cs typeface="Arial"/>
              </a:rPr>
              <a:t>sports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10"/>
              </a:spcBef>
            </a:pPr>
            <a:endParaRPr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2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200" spc="105" dirty="0">
                <a:solidFill>
                  <a:srgbClr val="4970A9"/>
                </a:solidFill>
                <a:latin typeface="Segoe UI Symbol"/>
                <a:cs typeface="Segoe UI Symbol"/>
              </a:rPr>
              <a:t>  </a:t>
            </a:r>
            <a:r>
              <a:rPr sz="2400" dirty="0">
                <a:latin typeface="Arial"/>
                <a:cs typeface="Arial"/>
              </a:rPr>
              <a:t>improve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with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age</a:t>
            </a:r>
            <a:endParaRPr sz="2400" dirty="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0" y="2025395"/>
            <a:ext cx="4469892" cy="4680204"/>
          </a:xfrm>
          <a:prstGeom prst="rect">
            <a:avLst/>
          </a:prstGeom>
        </p:spPr>
      </p:pic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4900" y="76200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Jumpers</a:t>
            </a:r>
            <a:r>
              <a:rPr spc="-35" dirty="0"/>
              <a:t> </a:t>
            </a:r>
            <a:r>
              <a:rPr dirty="0"/>
              <a:t>Knee</a:t>
            </a:r>
            <a:r>
              <a:rPr spc="-10" dirty="0"/>
              <a:t> </a:t>
            </a:r>
            <a:r>
              <a:rPr dirty="0"/>
              <a:t>‘Patellar</a:t>
            </a:r>
            <a:r>
              <a:rPr spc="-35" dirty="0"/>
              <a:t> </a:t>
            </a:r>
            <a:r>
              <a:rPr spc="-10" dirty="0"/>
              <a:t>Tendonitis’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1684" y="1752600"/>
            <a:ext cx="4328795" cy="4676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chronic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overuse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injury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patellar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tendon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9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jumping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sport;</a:t>
            </a:r>
            <a:r>
              <a:rPr sz="1800" spc="-5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basketball,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gymnastic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Pain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at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inferior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anterior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patella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Aching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stiffness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after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exertion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Pain</a:t>
            </a:r>
            <a:r>
              <a:rPr sz="1800" spc="-5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when quadriceps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contraction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affected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tendon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may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appear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larger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665"/>
              </a:spcBef>
            </a:pPr>
            <a:endParaRPr sz="1800" dirty="0">
              <a:latin typeface="Arial"/>
              <a:cs typeface="Arial"/>
            </a:endParaRPr>
          </a:p>
          <a:p>
            <a:pPr marL="266700" marR="396875" indent="-254635">
              <a:lnSpc>
                <a:spcPts val="1939"/>
              </a:lnSpc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May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associated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with poor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Vastus </a:t>
            </a:r>
            <a:r>
              <a:rPr sz="1800" dirty="0">
                <a:latin typeface="Arial"/>
                <a:cs typeface="Arial"/>
              </a:rPr>
              <a:t>medialis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obliquus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(VMO)</a:t>
            </a:r>
            <a:r>
              <a:rPr sz="1800" spc="-5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function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90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Calf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weakness</a:t>
            </a:r>
            <a:r>
              <a:rPr sz="1800" spc="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may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present</a:t>
            </a:r>
            <a:endParaRPr sz="1800" dirty="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041391" y="2045207"/>
            <a:ext cx="3695700" cy="4572000"/>
          </a:xfrm>
          <a:prstGeom prst="rect">
            <a:avLst/>
          </a:prstGeom>
        </p:spPr>
      </p:pic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4800" y="-63246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Runners</a:t>
            </a:r>
            <a:r>
              <a:rPr spc="-5" dirty="0"/>
              <a:t> </a:t>
            </a:r>
            <a:r>
              <a:rPr dirty="0"/>
              <a:t>Knee</a:t>
            </a:r>
            <a:r>
              <a:rPr spc="-20" dirty="0"/>
              <a:t> </a:t>
            </a:r>
            <a:r>
              <a:rPr dirty="0"/>
              <a:t>‘ITB</a:t>
            </a:r>
            <a:r>
              <a:rPr spc="-5" dirty="0"/>
              <a:t> </a:t>
            </a:r>
            <a:r>
              <a:rPr spc="-10" dirty="0"/>
              <a:t>syndrome’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1000" y="1600200"/>
            <a:ext cx="4799330" cy="44843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050"/>
              </a:lnSpc>
              <a:spcBef>
                <a:spcPts val="100"/>
              </a:spcBef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Pain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outside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knee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(at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or</a:t>
            </a:r>
            <a:r>
              <a:rPr sz="1800" spc="-10" dirty="0">
                <a:latin typeface="Arial"/>
                <a:cs typeface="Arial"/>
              </a:rPr>
              <a:t> around</a:t>
            </a:r>
            <a:endParaRPr sz="1800" dirty="0">
              <a:latin typeface="Arial"/>
              <a:cs typeface="Arial"/>
            </a:endParaRPr>
          </a:p>
          <a:p>
            <a:pPr marL="266700">
              <a:lnSpc>
                <a:spcPts val="2050"/>
              </a:lnSpc>
            </a:pPr>
            <a:r>
              <a:rPr sz="1800" dirty="0">
                <a:latin typeface="Arial"/>
                <a:cs typeface="Arial"/>
              </a:rPr>
              <a:t>the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lateral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epicondyle of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femur)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Tightness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iliotibial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band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(Ober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Test)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655"/>
              </a:spcBef>
            </a:pPr>
            <a:endParaRPr sz="1800" dirty="0">
              <a:latin typeface="Arial"/>
              <a:cs typeface="Arial"/>
            </a:endParaRPr>
          </a:p>
          <a:p>
            <a:pPr marL="266700" marR="742315" indent="-254635">
              <a:lnSpc>
                <a:spcPts val="1950"/>
              </a:lnSpc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Pain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normally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aggravated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by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running, </a:t>
            </a:r>
            <a:r>
              <a:rPr sz="1800" dirty="0">
                <a:latin typeface="Arial"/>
                <a:cs typeface="Arial"/>
              </a:rPr>
              <a:t>particularly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downhill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625"/>
              </a:spcBef>
            </a:pPr>
            <a:endParaRPr sz="1800" dirty="0">
              <a:latin typeface="Arial"/>
              <a:cs typeface="Arial"/>
            </a:endParaRPr>
          </a:p>
          <a:p>
            <a:pPr marL="266700" marR="54610" indent="-254635" algn="just">
              <a:lnSpc>
                <a:spcPts val="1939"/>
              </a:lnSpc>
              <a:spcBef>
                <a:spcPts val="5"/>
              </a:spcBef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spc="335" dirty="0">
                <a:solidFill>
                  <a:srgbClr val="4970A9"/>
                </a:solidFill>
                <a:latin typeface="Segoe UI Symbol"/>
                <a:cs typeface="Segoe UI Symbol"/>
              </a:rPr>
              <a:t>  </a:t>
            </a:r>
            <a:r>
              <a:rPr sz="1800" dirty="0">
                <a:latin typeface="Arial"/>
                <a:cs typeface="Arial"/>
              </a:rPr>
              <a:t>Pain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during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flexion or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extension of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knee, </a:t>
            </a:r>
            <a:r>
              <a:rPr sz="1800" dirty="0">
                <a:latin typeface="Arial"/>
                <a:cs typeface="Arial"/>
              </a:rPr>
              <a:t>made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worse</a:t>
            </a:r>
            <a:r>
              <a:rPr sz="1800" spc="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by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pressing</a:t>
            </a:r>
            <a:r>
              <a:rPr sz="1800" spc="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side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the </a:t>
            </a:r>
            <a:r>
              <a:rPr sz="1800" dirty="0">
                <a:latin typeface="Arial"/>
                <a:cs typeface="Arial"/>
              </a:rPr>
              <a:t>knee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over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sore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part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9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Weakness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hip</a:t>
            </a:r>
            <a:r>
              <a:rPr sz="1800" spc="-10" dirty="0">
                <a:latin typeface="Arial"/>
                <a:cs typeface="Arial"/>
              </a:rPr>
              <a:t> abduction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ts val="2055"/>
              </a:lnSpc>
              <a:tabLst>
                <a:tab pos="266700" algn="l"/>
              </a:tabLst>
            </a:pPr>
            <a:r>
              <a:rPr sz="9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1800" dirty="0">
                <a:latin typeface="Arial"/>
                <a:cs typeface="Arial"/>
              </a:rPr>
              <a:t>Tender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trigger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points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gluteal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area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may</a:t>
            </a:r>
            <a:endParaRPr sz="1800" dirty="0">
              <a:latin typeface="Arial"/>
              <a:cs typeface="Arial"/>
            </a:endParaRPr>
          </a:p>
          <a:p>
            <a:pPr marL="266700">
              <a:lnSpc>
                <a:spcPts val="2055"/>
              </a:lnSpc>
            </a:pPr>
            <a:r>
              <a:rPr sz="1800" dirty="0">
                <a:latin typeface="Arial"/>
                <a:cs typeface="Arial"/>
              </a:rPr>
              <a:t>also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present</a:t>
            </a:r>
            <a:endParaRPr sz="1800" dirty="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08091" y="2464307"/>
            <a:ext cx="3390900" cy="3390900"/>
          </a:xfrm>
          <a:prstGeom prst="rect">
            <a:avLst/>
          </a:prstGeom>
        </p:spPr>
      </p:pic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9852" y="1620011"/>
            <a:ext cx="3543300" cy="50292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Runners</a:t>
            </a:r>
            <a:r>
              <a:rPr spc="-5" dirty="0"/>
              <a:t> </a:t>
            </a:r>
            <a:r>
              <a:rPr dirty="0"/>
              <a:t>Knee</a:t>
            </a:r>
            <a:r>
              <a:rPr spc="-20" dirty="0"/>
              <a:t> </a:t>
            </a:r>
            <a:r>
              <a:rPr dirty="0"/>
              <a:t>‘ITB</a:t>
            </a:r>
            <a:r>
              <a:rPr spc="-5" dirty="0"/>
              <a:t> </a:t>
            </a:r>
            <a:r>
              <a:rPr spc="-10" dirty="0"/>
              <a:t>syndrome’</a:t>
            </a: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140708" y="1993392"/>
            <a:ext cx="4571999" cy="4282439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5782183" y="6360667"/>
            <a:ext cx="101346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243750"/>
                </a:solidFill>
                <a:latin typeface="Arial"/>
                <a:cs typeface="Arial"/>
              </a:rPr>
              <a:t>Ober</a:t>
            </a:r>
            <a:r>
              <a:rPr sz="1800" spc="-65" dirty="0">
                <a:solidFill>
                  <a:srgbClr val="243750"/>
                </a:solidFill>
                <a:latin typeface="Arial"/>
                <a:cs typeface="Arial"/>
              </a:rPr>
              <a:t> </a:t>
            </a:r>
            <a:r>
              <a:rPr sz="1800" spc="-35" dirty="0">
                <a:solidFill>
                  <a:srgbClr val="243750"/>
                </a:solidFill>
                <a:latin typeface="Arial"/>
                <a:cs typeface="Arial"/>
              </a:rPr>
              <a:t>Test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7587" y="-76200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Runners</a:t>
            </a:r>
            <a:r>
              <a:rPr spc="-5" dirty="0"/>
              <a:t> </a:t>
            </a:r>
            <a:r>
              <a:rPr dirty="0"/>
              <a:t>Knee</a:t>
            </a:r>
            <a:r>
              <a:rPr spc="-20" dirty="0"/>
              <a:t> </a:t>
            </a:r>
            <a:r>
              <a:rPr dirty="0"/>
              <a:t>‘ITB</a:t>
            </a:r>
            <a:r>
              <a:rPr spc="-5" dirty="0"/>
              <a:t> </a:t>
            </a:r>
            <a:r>
              <a:rPr spc="-10" dirty="0"/>
              <a:t>syndrome’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20725" y="2717038"/>
            <a:ext cx="5445760" cy="2800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-10" dirty="0">
                <a:solidFill>
                  <a:srgbClr val="333399"/>
                </a:solidFill>
                <a:latin typeface="Arial"/>
                <a:cs typeface="Arial"/>
              </a:rPr>
              <a:t>Treatment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5"/>
              </a:spcBef>
            </a:pPr>
            <a:endParaRPr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266700" algn="l"/>
              </a:tabLst>
            </a:pPr>
            <a:r>
              <a:rPr sz="10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0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000" dirty="0">
                <a:solidFill>
                  <a:srgbClr val="333399"/>
                </a:solidFill>
                <a:latin typeface="Arial"/>
                <a:cs typeface="Arial"/>
              </a:rPr>
              <a:t>Proper</a:t>
            </a:r>
            <a:r>
              <a:rPr sz="2000" spc="-25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333399"/>
                </a:solidFill>
                <a:latin typeface="Arial"/>
                <a:cs typeface="Arial"/>
              </a:rPr>
              <a:t>shoes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60"/>
              </a:spcBef>
            </a:pPr>
            <a:endParaRPr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6700" algn="l"/>
              </a:tabLst>
            </a:pPr>
            <a:r>
              <a:rPr sz="10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0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000" spc="-10" dirty="0">
                <a:solidFill>
                  <a:srgbClr val="333399"/>
                </a:solidFill>
                <a:latin typeface="Arial"/>
                <a:cs typeface="Arial"/>
              </a:rPr>
              <a:t>NSAIDS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60"/>
              </a:spcBef>
            </a:pPr>
            <a:endParaRPr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6700" algn="l"/>
              </a:tabLst>
            </a:pPr>
            <a:r>
              <a:rPr sz="10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0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000" dirty="0">
                <a:solidFill>
                  <a:srgbClr val="333399"/>
                </a:solidFill>
                <a:latin typeface="Arial"/>
                <a:cs typeface="Arial"/>
              </a:rPr>
              <a:t>Stretching</a:t>
            </a:r>
            <a:r>
              <a:rPr sz="2000" spc="-65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333399"/>
                </a:solidFill>
                <a:latin typeface="Arial"/>
                <a:cs typeface="Arial"/>
              </a:rPr>
              <a:t>tensor</a:t>
            </a:r>
            <a:r>
              <a:rPr sz="2000" spc="-70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333399"/>
                </a:solidFill>
                <a:latin typeface="Arial"/>
                <a:cs typeface="Arial"/>
              </a:rPr>
              <a:t>fascia</a:t>
            </a:r>
            <a:r>
              <a:rPr sz="2000" spc="-65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333399"/>
                </a:solidFill>
                <a:latin typeface="Arial"/>
                <a:cs typeface="Arial"/>
              </a:rPr>
              <a:t>lata</a:t>
            </a:r>
            <a:r>
              <a:rPr sz="2000" spc="-45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333399"/>
                </a:solidFill>
                <a:latin typeface="Arial"/>
                <a:cs typeface="Arial"/>
              </a:rPr>
              <a:t>and</a:t>
            </a:r>
            <a:r>
              <a:rPr sz="2000" spc="-50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333399"/>
                </a:solidFill>
                <a:latin typeface="Arial"/>
                <a:cs typeface="Arial"/>
              </a:rPr>
              <a:t>iliotibial</a:t>
            </a:r>
            <a:r>
              <a:rPr sz="2000" spc="-25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spc="-20" dirty="0">
                <a:solidFill>
                  <a:srgbClr val="333399"/>
                </a:solidFill>
                <a:latin typeface="Arial"/>
                <a:cs typeface="Arial"/>
              </a:rPr>
              <a:t>band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60"/>
              </a:spcBef>
            </a:pPr>
            <a:endParaRPr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266700" algn="l"/>
              </a:tabLst>
            </a:pPr>
            <a:r>
              <a:rPr sz="10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0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000" dirty="0">
                <a:solidFill>
                  <a:srgbClr val="333399"/>
                </a:solidFill>
                <a:latin typeface="Arial"/>
                <a:cs typeface="Arial"/>
              </a:rPr>
              <a:t>Strengthening</a:t>
            </a:r>
            <a:r>
              <a:rPr sz="2000" spc="-85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333399"/>
                </a:solidFill>
                <a:latin typeface="Arial"/>
                <a:cs typeface="Arial"/>
              </a:rPr>
              <a:t>hip</a:t>
            </a:r>
            <a:r>
              <a:rPr sz="2000" spc="-50" dirty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333399"/>
                </a:solidFill>
                <a:latin typeface="Arial"/>
                <a:cs typeface="Arial"/>
              </a:rPr>
              <a:t>abductor</a:t>
            </a:r>
            <a:endParaRPr sz="2000" dirty="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657600" y="1340612"/>
            <a:ext cx="5204460" cy="2592323"/>
          </a:xfrm>
          <a:prstGeom prst="rect">
            <a:avLst/>
          </a:prstGeom>
        </p:spPr>
      </p:pic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8600" y="-76200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Plantar </a:t>
            </a:r>
            <a:r>
              <a:rPr spc="-10" dirty="0"/>
              <a:t>Fasciitis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8600" y="1447800"/>
            <a:ext cx="8729980" cy="4241165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266700" marR="583565" indent="-254635">
              <a:lnSpc>
                <a:spcPts val="2160"/>
              </a:lnSpc>
              <a:spcBef>
                <a:spcPts val="375"/>
              </a:spcBef>
              <a:tabLst>
                <a:tab pos="266700" algn="l"/>
              </a:tabLst>
            </a:pPr>
            <a:r>
              <a:rPr sz="10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0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000" dirty="0">
                <a:latin typeface="Arial"/>
                <a:cs typeface="Arial"/>
              </a:rPr>
              <a:t>Heel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pain,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under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heel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usually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on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inside,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at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origin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spc="-25" dirty="0">
                <a:latin typeface="Arial"/>
                <a:cs typeface="Arial"/>
              </a:rPr>
              <a:t>the </a:t>
            </a:r>
            <a:r>
              <a:rPr sz="2000" dirty="0">
                <a:latin typeface="Arial"/>
                <a:cs typeface="Arial"/>
              </a:rPr>
              <a:t>attachment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fascia: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medial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calcaneal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tubercle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30"/>
              </a:spcBef>
            </a:pPr>
            <a:endParaRPr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6700" algn="l"/>
              </a:tabLst>
            </a:pPr>
            <a:r>
              <a:rPr sz="10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0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000" dirty="0">
                <a:latin typeface="Arial"/>
                <a:cs typeface="Arial"/>
              </a:rPr>
              <a:t>Pain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when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pressing</a:t>
            </a:r>
            <a:r>
              <a:rPr sz="2000" spc="-6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on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inside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heel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sometimes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along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arch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30"/>
              </a:spcBef>
            </a:pPr>
            <a:endParaRPr sz="2000" dirty="0">
              <a:latin typeface="Arial"/>
              <a:cs typeface="Arial"/>
            </a:endParaRPr>
          </a:p>
          <a:p>
            <a:pPr marL="266700" marR="502284" indent="-254635">
              <a:lnSpc>
                <a:spcPts val="2160"/>
              </a:lnSpc>
              <a:spcBef>
                <a:spcPts val="5"/>
              </a:spcBef>
              <a:tabLst>
                <a:tab pos="266700" algn="l"/>
              </a:tabLst>
            </a:pPr>
            <a:r>
              <a:rPr sz="10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0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000" dirty="0">
                <a:latin typeface="Arial"/>
                <a:cs typeface="Arial"/>
              </a:rPr>
              <a:t>Pain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is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usually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worse</a:t>
            </a:r>
            <a:r>
              <a:rPr sz="2000" spc="-6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first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thing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in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morning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as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fascia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tightens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spc="-25" dirty="0">
                <a:latin typeface="Arial"/>
                <a:cs typeface="Arial"/>
              </a:rPr>
              <a:t>up </a:t>
            </a:r>
            <a:r>
              <a:rPr sz="2000" spc="-10" dirty="0">
                <a:latin typeface="Arial"/>
                <a:cs typeface="Arial"/>
              </a:rPr>
              <a:t>overnight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0"/>
              </a:spcBef>
            </a:pPr>
            <a:endParaRPr sz="2000" dirty="0">
              <a:latin typeface="Arial"/>
              <a:cs typeface="Arial"/>
            </a:endParaRPr>
          </a:p>
          <a:p>
            <a:pPr marL="266700" marR="596265" indent="-254635">
              <a:lnSpc>
                <a:spcPts val="2160"/>
              </a:lnSpc>
              <a:tabLst>
                <a:tab pos="266700" algn="l"/>
                <a:tab pos="2345690" algn="l"/>
              </a:tabLst>
            </a:pPr>
            <a:r>
              <a:rPr sz="10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0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000" dirty="0">
                <a:latin typeface="Arial"/>
                <a:cs typeface="Arial"/>
              </a:rPr>
              <a:t>If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more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severe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spc="-50" dirty="0">
                <a:latin typeface="Wingdings"/>
                <a:cs typeface="Wingdings"/>
              </a:rPr>
              <a:t></a:t>
            </a:r>
            <a:r>
              <a:rPr sz="2000" dirty="0">
                <a:latin typeface="Times New Roman"/>
                <a:cs typeface="Times New Roman"/>
              </a:rPr>
              <a:t>	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pain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can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get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worse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throughout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day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if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activity continue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25"/>
              </a:spcBef>
            </a:pPr>
            <a:endParaRPr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266700" algn="l"/>
              </a:tabLst>
            </a:pPr>
            <a:r>
              <a:rPr sz="10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0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000" dirty="0">
                <a:latin typeface="Arial"/>
                <a:cs typeface="Arial"/>
              </a:rPr>
              <a:t>Stretching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plantar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fascia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may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be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painful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60"/>
              </a:spcBef>
            </a:pPr>
            <a:endParaRPr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6700" algn="l"/>
              </a:tabLst>
            </a:pPr>
            <a:r>
              <a:rPr sz="1000" spc="-5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000" dirty="0">
                <a:solidFill>
                  <a:srgbClr val="4970A9"/>
                </a:solidFill>
                <a:latin typeface="Segoe UI Symbol"/>
                <a:cs typeface="Segoe UI Symbol"/>
              </a:rPr>
              <a:t>	</a:t>
            </a:r>
            <a:r>
              <a:rPr sz="2000" dirty="0">
                <a:latin typeface="Arial"/>
                <a:cs typeface="Arial"/>
              </a:rPr>
              <a:t>Sometimes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there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may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also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be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pain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along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outside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border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20" dirty="0">
                <a:latin typeface="Arial"/>
                <a:cs typeface="Arial"/>
              </a:rPr>
              <a:t> heel</a:t>
            </a:r>
            <a:endParaRPr sz="20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Plantar </a:t>
            </a:r>
            <a:r>
              <a:rPr spc="-10" dirty="0"/>
              <a:t>Fasciitis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6991" y="1969007"/>
            <a:ext cx="3840479" cy="448208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216908" y="2845307"/>
            <a:ext cx="4495799" cy="2743200"/>
          </a:xfrm>
          <a:prstGeom prst="rect">
            <a:avLst/>
          </a:prstGeom>
        </p:spPr>
      </p:pic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4800" y="193823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Plantar </a:t>
            </a:r>
            <a:r>
              <a:rPr spc="-10" dirty="0"/>
              <a:t>Fasciitis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09676" y="2239771"/>
            <a:ext cx="2501265" cy="38398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Arial"/>
                <a:cs typeface="Arial"/>
              </a:rPr>
              <a:t>Treatment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Rest,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Ice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NSAIDs,</a:t>
            </a:r>
            <a:r>
              <a:rPr sz="1800" spc="-10" dirty="0">
                <a:latin typeface="Arial"/>
                <a:cs typeface="Arial"/>
              </a:rPr>
              <a:t> analgesic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Achilles</a:t>
            </a:r>
            <a:r>
              <a:rPr sz="1800" spc="-6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stretching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Plantar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fascia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massage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Heel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cushion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/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cup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Steroid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injection</a:t>
            </a:r>
            <a:endParaRPr sz="1800" dirty="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114800" y="1930907"/>
            <a:ext cx="3556000" cy="4267200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2834513" y="4214114"/>
            <a:ext cx="1234440" cy="1519555"/>
          </a:xfrm>
          <a:custGeom>
            <a:avLst/>
            <a:gdLst/>
            <a:ahLst/>
            <a:cxnLst/>
            <a:rect l="l" t="t" r="r" b="b"/>
            <a:pathLst>
              <a:path w="1234439" h="1519554">
                <a:moveTo>
                  <a:pt x="1131570" y="1452981"/>
                </a:moveTo>
                <a:lnTo>
                  <a:pt x="1124077" y="1456347"/>
                </a:lnTo>
                <a:lnTo>
                  <a:pt x="1118997" y="1469732"/>
                </a:lnTo>
                <a:lnTo>
                  <a:pt x="1122426" y="1477213"/>
                </a:lnTo>
                <a:lnTo>
                  <a:pt x="1234059" y="1519466"/>
                </a:lnTo>
                <a:lnTo>
                  <a:pt x="1232234" y="1507667"/>
                </a:lnTo>
                <a:lnTo>
                  <a:pt x="1207770" y="1507667"/>
                </a:lnTo>
                <a:lnTo>
                  <a:pt x="1177570" y="1470375"/>
                </a:lnTo>
                <a:lnTo>
                  <a:pt x="1131570" y="1452981"/>
                </a:lnTo>
                <a:close/>
              </a:path>
              <a:path w="1234439" h="1519554">
                <a:moveTo>
                  <a:pt x="1177570" y="1470375"/>
                </a:moveTo>
                <a:lnTo>
                  <a:pt x="1207770" y="1507667"/>
                </a:lnTo>
                <a:lnTo>
                  <a:pt x="1215460" y="1501457"/>
                </a:lnTo>
                <a:lnTo>
                  <a:pt x="1205102" y="1501457"/>
                </a:lnTo>
                <a:lnTo>
                  <a:pt x="1201718" y="1479517"/>
                </a:lnTo>
                <a:lnTo>
                  <a:pt x="1177570" y="1470375"/>
                </a:lnTo>
                <a:close/>
              </a:path>
              <a:path w="1234439" h="1519554">
                <a:moveTo>
                  <a:pt x="1209294" y="1396669"/>
                </a:moveTo>
                <a:lnTo>
                  <a:pt x="1195070" y="1398841"/>
                </a:lnTo>
                <a:lnTo>
                  <a:pt x="1190244" y="1405458"/>
                </a:lnTo>
                <a:lnTo>
                  <a:pt x="1191387" y="1412532"/>
                </a:lnTo>
                <a:lnTo>
                  <a:pt x="1197801" y="1454121"/>
                </a:lnTo>
                <a:lnTo>
                  <a:pt x="1227963" y="1491361"/>
                </a:lnTo>
                <a:lnTo>
                  <a:pt x="1207770" y="1507667"/>
                </a:lnTo>
                <a:lnTo>
                  <a:pt x="1232234" y="1507667"/>
                </a:lnTo>
                <a:lnTo>
                  <a:pt x="1216914" y="1408595"/>
                </a:lnTo>
                <a:lnTo>
                  <a:pt x="1215898" y="1401521"/>
                </a:lnTo>
                <a:lnTo>
                  <a:pt x="1209294" y="1396669"/>
                </a:lnTo>
                <a:close/>
              </a:path>
              <a:path w="1234439" h="1519554">
                <a:moveTo>
                  <a:pt x="1201718" y="1479517"/>
                </a:moveTo>
                <a:lnTo>
                  <a:pt x="1205102" y="1501457"/>
                </a:lnTo>
                <a:lnTo>
                  <a:pt x="1222502" y="1487385"/>
                </a:lnTo>
                <a:lnTo>
                  <a:pt x="1201718" y="1479517"/>
                </a:lnTo>
                <a:close/>
              </a:path>
              <a:path w="1234439" h="1519554">
                <a:moveTo>
                  <a:pt x="1197801" y="1454121"/>
                </a:moveTo>
                <a:lnTo>
                  <a:pt x="1201718" y="1479517"/>
                </a:lnTo>
                <a:lnTo>
                  <a:pt x="1222502" y="1487385"/>
                </a:lnTo>
                <a:lnTo>
                  <a:pt x="1205102" y="1501457"/>
                </a:lnTo>
                <a:lnTo>
                  <a:pt x="1215460" y="1501457"/>
                </a:lnTo>
                <a:lnTo>
                  <a:pt x="1227963" y="1491361"/>
                </a:lnTo>
                <a:lnTo>
                  <a:pt x="1197801" y="1454121"/>
                </a:lnTo>
                <a:close/>
              </a:path>
              <a:path w="1234439" h="1519554">
                <a:moveTo>
                  <a:pt x="20066" y="0"/>
                </a:moveTo>
                <a:lnTo>
                  <a:pt x="0" y="16256"/>
                </a:lnTo>
                <a:lnTo>
                  <a:pt x="1177570" y="1470375"/>
                </a:lnTo>
                <a:lnTo>
                  <a:pt x="1201718" y="1479517"/>
                </a:lnTo>
                <a:lnTo>
                  <a:pt x="1197801" y="1454121"/>
                </a:lnTo>
                <a:lnTo>
                  <a:pt x="20066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" y="191007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Plantar </a:t>
            </a:r>
            <a:r>
              <a:rPr spc="-10" dirty="0"/>
              <a:t>Fasciitis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09676" y="2239771"/>
            <a:ext cx="2501265" cy="38398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Arial"/>
                <a:cs typeface="Arial"/>
              </a:rPr>
              <a:t>Treatment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Rest,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Ice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NSAIDs,</a:t>
            </a:r>
            <a:r>
              <a:rPr sz="1800" spc="-10" dirty="0">
                <a:latin typeface="Arial"/>
                <a:cs typeface="Arial"/>
              </a:rPr>
              <a:t> analgesic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Achilles</a:t>
            </a:r>
            <a:r>
              <a:rPr sz="1800" spc="-6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stretching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Plantar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fascia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massage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Heel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cushion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/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cup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Steroid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injection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2772155" y="2578607"/>
            <a:ext cx="5723636" cy="3835400"/>
            <a:chOff x="2772155" y="2578607"/>
            <a:chExt cx="5723636" cy="3835400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622291" y="2578607"/>
              <a:ext cx="3873500" cy="3835400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2772155" y="4137659"/>
              <a:ext cx="3529965" cy="282575"/>
            </a:xfrm>
            <a:custGeom>
              <a:avLst/>
              <a:gdLst/>
              <a:ahLst/>
              <a:cxnLst/>
              <a:rect l="l" t="t" r="r" b="b"/>
              <a:pathLst>
                <a:path w="3529965" h="282575">
                  <a:moveTo>
                    <a:pt x="3455742" y="237241"/>
                  </a:moveTo>
                  <a:lnTo>
                    <a:pt x="3411601" y="259460"/>
                  </a:lnTo>
                  <a:lnTo>
                    <a:pt x="3409061" y="267207"/>
                  </a:lnTo>
                  <a:lnTo>
                    <a:pt x="3412236" y="273684"/>
                  </a:lnTo>
                  <a:lnTo>
                    <a:pt x="3415538" y="280034"/>
                  </a:lnTo>
                  <a:lnTo>
                    <a:pt x="3423285" y="282575"/>
                  </a:lnTo>
                  <a:lnTo>
                    <a:pt x="3507430" y="240156"/>
                  </a:lnTo>
                  <a:lnTo>
                    <a:pt x="3503422" y="240156"/>
                  </a:lnTo>
                  <a:lnTo>
                    <a:pt x="3455742" y="237241"/>
                  </a:lnTo>
                  <a:close/>
                </a:path>
                <a:path w="3529965" h="282575">
                  <a:moveTo>
                    <a:pt x="3478569" y="225737"/>
                  </a:moveTo>
                  <a:lnTo>
                    <a:pt x="3455742" y="237241"/>
                  </a:lnTo>
                  <a:lnTo>
                    <a:pt x="3503422" y="240156"/>
                  </a:lnTo>
                  <a:lnTo>
                    <a:pt x="3503549" y="237997"/>
                  </a:lnTo>
                  <a:lnTo>
                    <a:pt x="3496945" y="237997"/>
                  </a:lnTo>
                  <a:lnTo>
                    <a:pt x="3478569" y="225737"/>
                  </a:lnTo>
                  <a:close/>
                </a:path>
                <a:path w="3529965" h="282575">
                  <a:moveTo>
                    <a:pt x="3430651" y="162559"/>
                  </a:moveTo>
                  <a:lnTo>
                    <a:pt x="3422523" y="164083"/>
                  </a:lnTo>
                  <a:lnTo>
                    <a:pt x="3414649" y="176021"/>
                  </a:lnTo>
                  <a:lnTo>
                    <a:pt x="3416173" y="184022"/>
                  </a:lnTo>
                  <a:lnTo>
                    <a:pt x="3422142" y="188087"/>
                  </a:lnTo>
                  <a:lnTo>
                    <a:pt x="3457159" y="211451"/>
                  </a:lnTo>
                  <a:lnTo>
                    <a:pt x="3504946" y="214375"/>
                  </a:lnTo>
                  <a:lnTo>
                    <a:pt x="3503422" y="240156"/>
                  </a:lnTo>
                  <a:lnTo>
                    <a:pt x="3507430" y="240156"/>
                  </a:lnTo>
                  <a:lnTo>
                    <a:pt x="3529838" y="228853"/>
                  </a:lnTo>
                  <a:lnTo>
                    <a:pt x="3430651" y="162559"/>
                  </a:lnTo>
                  <a:close/>
                </a:path>
                <a:path w="3529965" h="282575">
                  <a:moveTo>
                    <a:pt x="3498342" y="215772"/>
                  </a:moveTo>
                  <a:lnTo>
                    <a:pt x="3478569" y="225737"/>
                  </a:lnTo>
                  <a:lnTo>
                    <a:pt x="3496945" y="237997"/>
                  </a:lnTo>
                  <a:lnTo>
                    <a:pt x="3498342" y="215772"/>
                  </a:lnTo>
                  <a:close/>
                </a:path>
                <a:path w="3529965" h="282575">
                  <a:moveTo>
                    <a:pt x="3504863" y="215772"/>
                  </a:moveTo>
                  <a:lnTo>
                    <a:pt x="3498342" y="215772"/>
                  </a:lnTo>
                  <a:lnTo>
                    <a:pt x="3496945" y="237997"/>
                  </a:lnTo>
                  <a:lnTo>
                    <a:pt x="3503549" y="237997"/>
                  </a:lnTo>
                  <a:lnTo>
                    <a:pt x="3504863" y="215772"/>
                  </a:lnTo>
                  <a:close/>
                </a:path>
                <a:path w="3529965" h="282575">
                  <a:moveTo>
                    <a:pt x="1524" y="0"/>
                  </a:moveTo>
                  <a:lnTo>
                    <a:pt x="0" y="25907"/>
                  </a:lnTo>
                  <a:lnTo>
                    <a:pt x="3455742" y="237241"/>
                  </a:lnTo>
                  <a:lnTo>
                    <a:pt x="3478569" y="225737"/>
                  </a:lnTo>
                  <a:lnTo>
                    <a:pt x="3457159" y="211451"/>
                  </a:lnTo>
                  <a:lnTo>
                    <a:pt x="1524" y="0"/>
                  </a:lnTo>
                  <a:close/>
                </a:path>
                <a:path w="3529965" h="282575">
                  <a:moveTo>
                    <a:pt x="3457159" y="211451"/>
                  </a:moveTo>
                  <a:lnTo>
                    <a:pt x="3478569" y="225737"/>
                  </a:lnTo>
                  <a:lnTo>
                    <a:pt x="3498342" y="215772"/>
                  </a:lnTo>
                  <a:lnTo>
                    <a:pt x="3504863" y="215772"/>
                  </a:lnTo>
                  <a:lnTo>
                    <a:pt x="3504946" y="214375"/>
                  </a:lnTo>
                  <a:lnTo>
                    <a:pt x="3457159" y="211451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" y="90424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Plantar </a:t>
            </a:r>
            <a:r>
              <a:rPr spc="-10" dirty="0"/>
              <a:t>Fasciitis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09676" y="2239771"/>
            <a:ext cx="2501265" cy="38398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Arial"/>
                <a:cs typeface="Arial"/>
              </a:rPr>
              <a:t>Treatment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Rest,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Ice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NSAIDs,</a:t>
            </a:r>
            <a:r>
              <a:rPr sz="1800" spc="-10" dirty="0">
                <a:latin typeface="Arial"/>
                <a:cs typeface="Arial"/>
              </a:rPr>
              <a:t> analgesic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Achilles</a:t>
            </a:r>
            <a:r>
              <a:rPr sz="1800" spc="-6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stretching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Plantar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fascia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massage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Heel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cushion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/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cup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Steroid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injection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3387217" y="2805684"/>
            <a:ext cx="5418836" cy="3695700"/>
            <a:chOff x="3419855" y="3060191"/>
            <a:chExt cx="5418836" cy="3695700"/>
          </a:xfrm>
        </p:grpSpPr>
        <p:pic>
          <p:nvPicPr>
            <p:cNvPr id="7" name="object 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65191" y="3060191"/>
              <a:ext cx="3873500" cy="3695700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3419855" y="4527550"/>
              <a:ext cx="3890645" cy="283210"/>
            </a:xfrm>
            <a:custGeom>
              <a:avLst/>
              <a:gdLst/>
              <a:ahLst/>
              <a:cxnLst/>
              <a:rect l="l" t="t" r="r" b="b"/>
              <a:pathLst>
                <a:path w="3890645" h="283210">
                  <a:moveTo>
                    <a:pt x="3815951" y="45457"/>
                  </a:moveTo>
                  <a:lnTo>
                    <a:pt x="0" y="257301"/>
                  </a:lnTo>
                  <a:lnTo>
                    <a:pt x="1524" y="283210"/>
                  </a:lnTo>
                  <a:lnTo>
                    <a:pt x="3817351" y="71365"/>
                  </a:lnTo>
                  <a:lnTo>
                    <a:pt x="3838850" y="57179"/>
                  </a:lnTo>
                  <a:lnTo>
                    <a:pt x="3815951" y="45457"/>
                  </a:lnTo>
                  <a:close/>
                </a:path>
                <a:path w="3890645" h="283210">
                  <a:moveTo>
                    <a:pt x="3867540" y="42799"/>
                  </a:moveTo>
                  <a:lnTo>
                    <a:pt x="3863848" y="42799"/>
                  </a:lnTo>
                  <a:lnTo>
                    <a:pt x="3865245" y="68706"/>
                  </a:lnTo>
                  <a:lnTo>
                    <a:pt x="3817351" y="71365"/>
                  </a:lnTo>
                  <a:lnTo>
                    <a:pt x="3776345" y="98425"/>
                  </a:lnTo>
                  <a:lnTo>
                    <a:pt x="3774694" y="106552"/>
                  </a:lnTo>
                  <a:lnTo>
                    <a:pt x="3782568" y="118491"/>
                  </a:lnTo>
                  <a:lnTo>
                    <a:pt x="3790569" y="120142"/>
                  </a:lnTo>
                  <a:lnTo>
                    <a:pt x="3890137" y="54356"/>
                  </a:lnTo>
                  <a:lnTo>
                    <a:pt x="3867540" y="42799"/>
                  </a:lnTo>
                  <a:close/>
                </a:path>
                <a:path w="3890645" h="283210">
                  <a:moveTo>
                    <a:pt x="3838850" y="57179"/>
                  </a:moveTo>
                  <a:lnTo>
                    <a:pt x="3817351" y="71365"/>
                  </a:lnTo>
                  <a:lnTo>
                    <a:pt x="3865245" y="68706"/>
                  </a:lnTo>
                  <a:lnTo>
                    <a:pt x="3865169" y="67310"/>
                  </a:lnTo>
                  <a:lnTo>
                    <a:pt x="3858641" y="67310"/>
                  </a:lnTo>
                  <a:lnTo>
                    <a:pt x="3838850" y="57179"/>
                  </a:lnTo>
                  <a:close/>
                </a:path>
                <a:path w="3890645" h="283210">
                  <a:moveTo>
                    <a:pt x="3857371" y="44957"/>
                  </a:moveTo>
                  <a:lnTo>
                    <a:pt x="3838850" y="57179"/>
                  </a:lnTo>
                  <a:lnTo>
                    <a:pt x="3858641" y="67310"/>
                  </a:lnTo>
                  <a:lnTo>
                    <a:pt x="3857371" y="44957"/>
                  </a:lnTo>
                  <a:close/>
                </a:path>
                <a:path w="3890645" h="283210">
                  <a:moveTo>
                    <a:pt x="3863964" y="44957"/>
                  </a:moveTo>
                  <a:lnTo>
                    <a:pt x="3857371" y="44957"/>
                  </a:lnTo>
                  <a:lnTo>
                    <a:pt x="3858641" y="67310"/>
                  </a:lnTo>
                  <a:lnTo>
                    <a:pt x="3865169" y="67310"/>
                  </a:lnTo>
                  <a:lnTo>
                    <a:pt x="3863964" y="44957"/>
                  </a:lnTo>
                  <a:close/>
                </a:path>
                <a:path w="3890645" h="283210">
                  <a:moveTo>
                    <a:pt x="3863848" y="42799"/>
                  </a:moveTo>
                  <a:lnTo>
                    <a:pt x="3815951" y="45457"/>
                  </a:lnTo>
                  <a:lnTo>
                    <a:pt x="3838850" y="57179"/>
                  </a:lnTo>
                  <a:lnTo>
                    <a:pt x="3857371" y="44957"/>
                  </a:lnTo>
                  <a:lnTo>
                    <a:pt x="3863964" y="44957"/>
                  </a:lnTo>
                  <a:lnTo>
                    <a:pt x="3863848" y="42799"/>
                  </a:lnTo>
                  <a:close/>
                </a:path>
                <a:path w="3890645" h="283210">
                  <a:moveTo>
                    <a:pt x="3783965" y="0"/>
                  </a:moveTo>
                  <a:lnTo>
                    <a:pt x="3776091" y="2539"/>
                  </a:lnTo>
                  <a:lnTo>
                    <a:pt x="3772916" y="8889"/>
                  </a:lnTo>
                  <a:lnTo>
                    <a:pt x="3769614" y="15239"/>
                  </a:lnTo>
                  <a:lnTo>
                    <a:pt x="3772154" y="23113"/>
                  </a:lnTo>
                  <a:lnTo>
                    <a:pt x="3778504" y="26288"/>
                  </a:lnTo>
                  <a:lnTo>
                    <a:pt x="3815951" y="45457"/>
                  </a:lnTo>
                  <a:lnTo>
                    <a:pt x="3863848" y="42799"/>
                  </a:lnTo>
                  <a:lnTo>
                    <a:pt x="3867540" y="42799"/>
                  </a:lnTo>
                  <a:lnTo>
                    <a:pt x="3783965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3400" y="255714"/>
            <a:ext cx="6554867" cy="1524000"/>
          </a:xfrm>
          <a:prstGeom prst="rect">
            <a:avLst/>
          </a:prstGeom>
        </p:spPr>
        <p:txBody>
          <a:bodyPr vert="horz" wrap="square" lIns="0" tIns="189179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5"/>
              </a:spcBef>
            </a:pPr>
            <a:r>
              <a:rPr dirty="0"/>
              <a:t>Plantar </a:t>
            </a:r>
            <a:r>
              <a:rPr spc="-10" dirty="0"/>
              <a:t>Fasciitis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09676" y="2239771"/>
            <a:ext cx="2501265" cy="38398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Arial"/>
                <a:cs typeface="Arial"/>
              </a:rPr>
              <a:t>Treatment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Rest,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Ice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NSAIDs,</a:t>
            </a:r>
            <a:r>
              <a:rPr sz="1800" spc="-10" dirty="0">
                <a:latin typeface="Arial"/>
                <a:cs typeface="Arial"/>
              </a:rPr>
              <a:t> analgesic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Achilles</a:t>
            </a:r>
            <a:r>
              <a:rPr sz="1800" spc="-6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stretching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Plantar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fascia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massage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Heel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cushion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/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cup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dirty="0">
                <a:solidFill>
                  <a:srgbClr val="4970A9"/>
                </a:solidFill>
                <a:latin typeface="Segoe UI Symbol"/>
                <a:cs typeface="Segoe UI Symbol"/>
              </a:rPr>
              <a:t>✤</a:t>
            </a:r>
            <a:r>
              <a:rPr sz="1800" dirty="0">
                <a:latin typeface="Arial"/>
                <a:cs typeface="Arial"/>
              </a:rPr>
              <a:t>Steroid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injection</a:t>
            </a:r>
            <a:endParaRPr sz="1800" dirty="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3131185" y="5181600"/>
            <a:ext cx="5593715" cy="1346200"/>
            <a:chOff x="3131185" y="5181600"/>
            <a:chExt cx="5593715" cy="1346200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19900" y="5181600"/>
              <a:ext cx="1905000" cy="1346200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3131185" y="5361558"/>
              <a:ext cx="3889375" cy="493395"/>
            </a:xfrm>
            <a:custGeom>
              <a:avLst/>
              <a:gdLst/>
              <a:ahLst/>
              <a:cxnLst/>
              <a:rect l="l" t="t" r="r" b="b"/>
              <a:pathLst>
                <a:path w="3889375" h="493395">
                  <a:moveTo>
                    <a:pt x="3814642" y="449376"/>
                  </a:moveTo>
                  <a:lnTo>
                    <a:pt x="3769614" y="469341"/>
                  </a:lnTo>
                  <a:lnTo>
                    <a:pt x="3766692" y="476986"/>
                  </a:lnTo>
                  <a:lnTo>
                    <a:pt x="3772535" y="490067"/>
                  </a:lnTo>
                  <a:lnTo>
                    <a:pt x="3780155" y="493013"/>
                  </a:lnTo>
                  <a:lnTo>
                    <a:pt x="3786746" y="490067"/>
                  </a:lnTo>
                  <a:lnTo>
                    <a:pt x="3866587" y="454672"/>
                  </a:lnTo>
                  <a:lnTo>
                    <a:pt x="3862323" y="454672"/>
                  </a:lnTo>
                  <a:lnTo>
                    <a:pt x="3814642" y="449376"/>
                  </a:lnTo>
                  <a:close/>
                </a:path>
                <a:path w="3889375" h="493395">
                  <a:moveTo>
                    <a:pt x="3838130" y="438950"/>
                  </a:moveTo>
                  <a:lnTo>
                    <a:pt x="3814642" y="449376"/>
                  </a:lnTo>
                  <a:lnTo>
                    <a:pt x="3862323" y="454672"/>
                  </a:lnTo>
                  <a:lnTo>
                    <a:pt x="3862605" y="452196"/>
                  </a:lnTo>
                  <a:lnTo>
                    <a:pt x="3855973" y="452196"/>
                  </a:lnTo>
                  <a:lnTo>
                    <a:pt x="3838130" y="438950"/>
                  </a:lnTo>
                  <a:close/>
                </a:path>
                <a:path w="3889375" h="493395">
                  <a:moveTo>
                    <a:pt x="3793363" y="373481"/>
                  </a:moveTo>
                  <a:lnTo>
                    <a:pt x="3785362" y="374688"/>
                  </a:lnTo>
                  <a:lnTo>
                    <a:pt x="3776725" y="386168"/>
                  </a:lnTo>
                  <a:lnTo>
                    <a:pt x="3777995" y="394284"/>
                  </a:lnTo>
                  <a:lnTo>
                    <a:pt x="3817488" y="423626"/>
                  </a:lnTo>
                  <a:lnTo>
                    <a:pt x="3865244" y="428929"/>
                  </a:lnTo>
                  <a:lnTo>
                    <a:pt x="3862323" y="454672"/>
                  </a:lnTo>
                  <a:lnTo>
                    <a:pt x="3866587" y="454672"/>
                  </a:lnTo>
                  <a:lnTo>
                    <a:pt x="3889247" y="444626"/>
                  </a:lnTo>
                  <a:lnTo>
                    <a:pt x="3799205" y="377748"/>
                  </a:lnTo>
                  <a:lnTo>
                    <a:pt x="3793363" y="373481"/>
                  </a:lnTo>
                  <a:close/>
                </a:path>
                <a:path w="3889375" h="493395">
                  <a:moveTo>
                    <a:pt x="3858387" y="429958"/>
                  </a:moveTo>
                  <a:lnTo>
                    <a:pt x="3838130" y="438950"/>
                  </a:lnTo>
                  <a:lnTo>
                    <a:pt x="3855973" y="452196"/>
                  </a:lnTo>
                  <a:lnTo>
                    <a:pt x="3858387" y="429958"/>
                  </a:lnTo>
                  <a:close/>
                </a:path>
                <a:path w="3889375" h="493395">
                  <a:moveTo>
                    <a:pt x="3865128" y="429958"/>
                  </a:moveTo>
                  <a:lnTo>
                    <a:pt x="3858387" y="429958"/>
                  </a:lnTo>
                  <a:lnTo>
                    <a:pt x="3855973" y="452196"/>
                  </a:lnTo>
                  <a:lnTo>
                    <a:pt x="3862605" y="452196"/>
                  </a:lnTo>
                  <a:lnTo>
                    <a:pt x="3865128" y="429958"/>
                  </a:lnTo>
                  <a:close/>
                </a:path>
                <a:path w="3889375" h="493395">
                  <a:moveTo>
                    <a:pt x="2793" y="0"/>
                  </a:moveTo>
                  <a:lnTo>
                    <a:pt x="0" y="25653"/>
                  </a:lnTo>
                  <a:lnTo>
                    <a:pt x="3814642" y="449376"/>
                  </a:lnTo>
                  <a:lnTo>
                    <a:pt x="3838130" y="438950"/>
                  </a:lnTo>
                  <a:lnTo>
                    <a:pt x="3817488" y="423626"/>
                  </a:lnTo>
                  <a:lnTo>
                    <a:pt x="2793" y="0"/>
                  </a:lnTo>
                  <a:close/>
                </a:path>
                <a:path w="3889375" h="493395">
                  <a:moveTo>
                    <a:pt x="3817488" y="423626"/>
                  </a:moveTo>
                  <a:lnTo>
                    <a:pt x="3838130" y="438950"/>
                  </a:lnTo>
                  <a:lnTo>
                    <a:pt x="3858387" y="429958"/>
                  </a:lnTo>
                  <a:lnTo>
                    <a:pt x="3865128" y="429958"/>
                  </a:lnTo>
                  <a:lnTo>
                    <a:pt x="3865244" y="428929"/>
                  </a:lnTo>
                  <a:lnTo>
                    <a:pt x="3817488" y="423626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2033</TotalTime>
  <Words>1821</Words>
  <Application>Microsoft Office PowerPoint</Application>
  <PresentationFormat>On-screen Show (4:3)</PresentationFormat>
  <Paragraphs>482</Paragraphs>
  <Slides>71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71</vt:i4>
      </vt:variant>
    </vt:vector>
  </HeadingPairs>
  <TitlesOfParts>
    <vt:vector size="81" baseType="lpstr">
      <vt:lpstr>Arial</vt:lpstr>
      <vt:lpstr>Calibri</vt:lpstr>
      <vt:lpstr>Century Gothic</vt:lpstr>
      <vt:lpstr>Palatino Linotype</vt:lpstr>
      <vt:lpstr>Ravie</vt:lpstr>
      <vt:lpstr>Segoe UI Symbol</vt:lpstr>
      <vt:lpstr>Times New Roman</vt:lpstr>
      <vt:lpstr>Wingdings</vt:lpstr>
      <vt:lpstr>Wingdings 3</vt:lpstr>
      <vt:lpstr>Slice</vt:lpstr>
      <vt:lpstr>Common Sports Injuries</vt:lpstr>
      <vt:lpstr>Objectives</vt:lpstr>
      <vt:lpstr>Terminology</vt:lpstr>
      <vt:lpstr>Acute Injury</vt:lpstr>
      <vt:lpstr>Sprains</vt:lpstr>
      <vt:lpstr>RICE</vt:lpstr>
      <vt:lpstr>Ligament healing</vt:lpstr>
      <vt:lpstr>Sprains</vt:lpstr>
      <vt:lpstr>Strains</vt:lpstr>
      <vt:lpstr>Strains</vt:lpstr>
      <vt:lpstr>Strains</vt:lpstr>
      <vt:lpstr>Contusions</vt:lpstr>
      <vt:lpstr>Muscle Cramp</vt:lpstr>
      <vt:lpstr>Chronic Overuse Injury</vt:lpstr>
      <vt:lpstr>Stress Fractures</vt:lpstr>
      <vt:lpstr>Stress Fractures</vt:lpstr>
      <vt:lpstr>PowerPoint Presentation</vt:lpstr>
      <vt:lpstr>Tendonitis</vt:lpstr>
      <vt:lpstr>Tendonitis</vt:lpstr>
      <vt:lpstr>Bursitis</vt:lpstr>
      <vt:lpstr>Common Bursitis</vt:lpstr>
      <vt:lpstr>Common problems</vt:lpstr>
      <vt:lpstr>Carpal Tunnel Syndrome</vt:lpstr>
      <vt:lpstr>Carpal Tunnel</vt:lpstr>
      <vt:lpstr>Carpal Tunnel Syndrome</vt:lpstr>
      <vt:lpstr>De Quervain's Tenosynovitis</vt:lpstr>
      <vt:lpstr>Tennis elbow</vt:lpstr>
      <vt:lpstr>PowerPoint Presentation</vt:lpstr>
      <vt:lpstr>PowerPoint Presentation</vt:lpstr>
      <vt:lpstr>Golfers / Throwers Elbow</vt:lpstr>
      <vt:lpstr>PowerPoint Presentation</vt:lpstr>
      <vt:lpstr>PowerPoint Presentation</vt:lpstr>
      <vt:lpstr>PowerPoint Presentation</vt:lpstr>
      <vt:lpstr>Rotator Cuff Injury</vt:lpstr>
      <vt:lpstr>Rotator Cuff Tear</vt:lpstr>
      <vt:lpstr>Rotator Cuff Tendinopathy</vt:lpstr>
      <vt:lpstr>Knee Injuries</vt:lpstr>
      <vt:lpstr>Anterior Cruciate Ligament</vt:lpstr>
      <vt:lpstr>Anterior Cruciate Ligament</vt:lpstr>
      <vt:lpstr>Anterior Cruciate Ligament</vt:lpstr>
      <vt:lpstr>Anterior Cruciate Ligament</vt:lpstr>
      <vt:lpstr>Anterior Cruciate Ligament</vt:lpstr>
      <vt:lpstr>Anterior Cruciate Ligament</vt:lpstr>
      <vt:lpstr>Posterior Cruciate Ligament</vt:lpstr>
      <vt:lpstr>Posterior Cruciate Ligament</vt:lpstr>
      <vt:lpstr>PowerPoint Presentation</vt:lpstr>
      <vt:lpstr>PowerPoint Presentation</vt:lpstr>
      <vt:lpstr>Posterior Cruciate Ligament</vt:lpstr>
      <vt:lpstr>Ankle Sprain</vt:lpstr>
      <vt:lpstr>Ottawa Ankle Rule</vt:lpstr>
      <vt:lpstr>Ankle series film</vt:lpstr>
      <vt:lpstr>Ankle series film</vt:lpstr>
      <vt:lpstr>Ankle Special Test</vt:lpstr>
      <vt:lpstr>Ankle Special Test</vt:lpstr>
      <vt:lpstr>Ankle Special Test</vt:lpstr>
      <vt:lpstr>Ankle Special Test</vt:lpstr>
      <vt:lpstr>Ankle Sprain</vt:lpstr>
      <vt:lpstr>PowerPoint Presentation</vt:lpstr>
      <vt:lpstr>Ankle Sprain ; Rehabilitation</vt:lpstr>
      <vt:lpstr>Osgood-Schlatter disease</vt:lpstr>
      <vt:lpstr>Osgood-Schlatter disease</vt:lpstr>
      <vt:lpstr>Jumpers Knee ‘Patellar Tendonitis’</vt:lpstr>
      <vt:lpstr>Runners Knee ‘ITB syndrome’</vt:lpstr>
      <vt:lpstr>Runners Knee ‘ITB syndrome’</vt:lpstr>
      <vt:lpstr>Runners Knee ‘ITB syndrome’</vt:lpstr>
      <vt:lpstr>Plantar Fasciitis</vt:lpstr>
      <vt:lpstr>Plantar Fasciitis</vt:lpstr>
      <vt:lpstr>Plantar Fasciitis</vt:lpstr>
      <vt:lpstr>Plantar Fasciitis</vt:lpstr>
      <vt:lpstr>Plantar Fasciitis</vt:lpstr>
      <vt:lpstr>Plantar Fasciitis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iLLuSioN</dc:creator>
  <cp:lastModifiedBy>Sian Bowen</cp:lastModifiedBy>
  <cp:revision>1</cp:revision>
  <dcterms:created xsi:type="dcterms:W3CDTF">2024-01-11T10:33:31Z</dcterms:created>
  <dcterms:modified xsi:type="dcterms:W3CDTF">2024-02-08T09:31:07Z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2017-07-11T00:00:00Z</vt:filetime>
  </property>
  <property fmtid="{D5CDD505-2E9C-101B-9397-08002B2CF9AE}" pid="3" name="Creator">
    <vt:lpwstr>Microsoft® PowerPoint® 2013</vt:lpwstr>
  </property>
  <property fmtid="{D5CDD505-2E9C-101B-9397-08002B2CF9AE}" pid="4" name="LastSaved">
    <vt:filetime>2024-01-11T00:00:00Z</vt:filetime>
  </property>
  <property fmtid="{D5CDD505-2E9C-101B-9397-08002B2CF9AE}" pid="5" name="Producer">
    <vt:lpwstr>Microsoft® PowerPoint® 2013</vt:lpwstr>
  </property>
</Properties>
</file>