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69" r:id="rId5"/>
    <p:sldId id="270" r:id="rId6"/>
    <p:sldId id="264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5" r:id="rId15"/>
    <p:sldId id="26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092EAAE-8B8F-42A0-BF5D-5F9FB577987C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Tourism and Travel PORTERS </a:t>
            </a:r>
            <a:r>
              <a:rPr lang="en-GB" dirty="0" smtClean="0"/>
              <a:t>5 FORCES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3861048"/>
            <a:ext cx="7920880" cy="1223250"/>
          </a:xfrm>
        </p:spPr>
        <p:txBody>
          <a:bodyPr>
            <a:normAutofit/>
          </a:bodyPr>
          <a:lstStyle/>
          <a:p>
            <a:r>
              <a:rPr lang="en-GB" b="1" dirty="0" smtClean="0"/>
              <a:t>INTERNATIONAL </a:t>
            </a:r>
            <a:r>
              <a:rPr lang="en-GB" b="1" dirty="0"/>
              <a:t>TRAVEL AND TOURISM </a:t>
            </a:r>
          </a:p>
        </p:txBody>
      </p:sp>
    </p:spTree>
    <p:extLst>
      <p:ext uri="{BB962C8B-B14F-4D97-AF65-F5344CB8AC3E}">
        <p14:creationId xmlns:p14="http://schemas.microsoft.com/office/powerpoint/2010/main" val="2918425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DESTINATION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GOVERNMENT POLICIES</a:t>
            </a:r>
          </a:p>
          <a:p>
            <a:r>
              <a:rPr lang="en-GB" dirty="0" smtClean="0"/>
              <a:t>DESTINATIONS  SPATIAL EVOLUTION</a:t>
            </a:r>
          </a:p>
          <a:p>
            <a:r>
              <a:rPr lang="en-GB" dirty="0" smtClean="0"/>
              <a:t>BUSINESS STRATEGIES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ECONOMY</a:t>
            </a:r>
          </a:p>
          <a:p>
            <a:r>
              <a:rPr lang="en-GB" dirty="0" smtClean="0"/>
              <a:t>DEVELOPMENT  IMPACTS</a:t>
            </a:r>
          </a:p>
          <a:p>
            <a:r>
              <a:rPr lang="en-GB" dirty="0" smtClean="0"/>
              <a:t>ORGANISATIONS</a:t>
            </a:r>
          </a:p>
          <a:p>
            <a:r>
              <a:rPr lang="en-GB" dirty="0" smtClean="0"/>
              <a:t>DESTINATION  PLANNING </a:t>
            </a:r>
          </a:p>
          <a:p>
            <a:r>
              <a:rPr lang="en-GB" dirty="0" smtClean="0"/>
              <a:t>EVENTS  STRATEGIES</a:t>
            </a:r>
          </a:p>
          <a:p>
            <a:r>
              <a:rPr lang="en-GB" dirty="0" smtClean="0"/>
              <a:t>FUNDING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2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TRAVEL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INBOUND </a:t>
            </a:r>
          </a:p>
          <a:p>
            <a:r>
              <a:rPr lang="en-GB" dirty="0" smtClean="0"/>
              <a:t>OUTBOUND</a:t>
            </a:r>
          </a:p>
          <a:p>
            <a:r>
              <a:rPr lang="en-GB" dirty="0" smtClean="0"/>
              <a:t>DOMESTIC</a:t>
            </a:r>
          </a:p>
          <a:p>
            <a:endParaRPr lang="en-GB" dirty="0"/>
          </a:p>
          <a:p>
            <a:r>
              <a:rPr lang="en-GB" dirty="0" smtClean="0"/>
              <a:t>DYNAMIC AFFILIATION OF PUBLIC AND COMMERCIAL SECTOR (SME’S, MULTINATIONALS , INDEPENDENTS)</a:t>
            </a:r>
          </a:p>
          <a:p>
            <a:r>
              <a:rPr lang="en-GB" dirty="0" smtClean="0"/>
              <a:t>GOVERNMENT </a:t>
            </a:r>
          </a:p>
          <a:p>
            <a:r>
              <a:rPr lang="en-GB" dirty="0" smtClean="0"/>
              <a:t>DCMS – Sec. of State and Minister for Tourism</a:t>
            </a:r>
          </a:p>
          <a:p>
            <a:r>
              <a:rPr lang="en-GB" dirty="0" smtClean="0"/>
              <a:t>Sets Strategy, policy, objectives and funding</a:t>
            </a:r>
          </a:p>
          <a:p>
            <a:r>
              <a:rPr lang="en-GB" dirty="0" smtClean="0"/>
              <a:t>FCO, HM TREASURY, HOME OFFICE, DEPT TRANSPORT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REGIONAL</a:t>
            </a:r>
          </a:p>
          <a:p>
            <a:r>
              <a:rPr lang="en-GB" dirty="0" smtClean="0"/>
              <a:t>Devolved – independent tourist boards and promotional agencies</a:t>
            </a:r>
          </a:p>
          <a:p>
            <a:r>
              <a:rPr lang="en-GB" dirty="0" smtClean="0"/>
              <a:t>LOCAL AUTHORITY</a:t>
            </a:r>
          </a:p>
          <a:p>
            <a:pPr marL="13716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6073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VISIT BRITAIN </a:t>
            </a:r>
          </a:p>
          <a:p>
            <a:r>
              <a:rPr lang="en-GB" dirty="0" smtClean="0"/>
              <a:t>NON DEPARTMENTAL PUBLIC BODY FUNDED THROUGH DCMS VIA GRANT IN AID</a:t>
            </a:r>
          </a:p>
          <a:p>
            <a:r>
              <a:rPr lang="en-GB" dirty="0" smtClean="0"/>
              <a:t>VISIT ENGLAND, VISIT SCOTLAND, VISIT WALES, VISIT LONDON, NORTHERN IRELAND TOURIST BOARD,</a:t>
            </a:r>
          </a:p>
          <a:p>
            <a:r>
              <a:rPr lang="en-GB" dirty="0" smtClean="0"/>
              <a:t>VISIT WALES – PROMOTION AND DEVELOPMENT OF TOURISM IN WALES</a:t>
            </a:r>
          </a:p>
        </p:txBody>
      </p:sp>
    </p:spTree>
    <p:extLst>
      <p:ext uri="{BB962C8B-B14F-4D97-AF65-F5344CB8AC3E}">
        <p14:creationId xmlns:p14="http://schemas.microsoft.com/office/powerpoint/2010/main" val="6383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ABTA</a:t>
            </a:r>
          </a:p>
          <a:p>
            <a:r>
              <a:rPr lang="en-GB" dirty="0" smtClean="0"/>
              <a:t>ALVA</a:t>
            </a:r>
          </a:p>
          <a:p>
            <a:r>
              <a:rPr lang="en-GB" dirty="0" smtClean="0"/>
              <a:t>BALPPA</a:t>
            </a:r>
          </a:p>
          <a:p>
            <a:r>
              <a:rPr lang="en-GB" dirty="0" smtClean="0"/>
              <a:t>British Destinations</a:t>
            </a:r>
          </a:p>
          <a:p>
            <a:r>
              <a:rPr lang="en-GB" dirty="0" smtClean="0"/>
              <a:t>HCIMA</a:t>
            </a:r>
          </a:p>
          <a:p>
            <a:r>
              <a:rPr lang="en-GB" dirty="0" smtClean="0"/>
              <a:t>Institute of Tourist Guiding (Blue </a:t>
            </a:r>
            <a:r>
              <a:rPr lang="en-GB" dirty="0"/>
              <a:t>G</a:t>
            </a:r>
            <a:r>
              <a:rPr lang="en-GB" dirty="0" smtClean="0"/>
              <a:t>uides)</a:t>
            </a:r>
          </a:p>
          <a:p>
            <a:r>
              <a:rPr lang="en-GB" dirty="0" smtClean="0"/>
              <a:t>Tourism Alliance – Lobby</a:t>
            </a:r>
          </a:p>
          <a:p>
            <a:r>
              <a:rPr lang="en-GB" dirty="0" smtClean="0"/>
              <a:t>Tourism Society</a:t>
            </a:r>
          </a:p>
          <a:p>
            <a:r>
              <a:rPr lang="en-GB" dirty="0" err="1" smtClean="0"/>
              <a:t>Ukinbound</a:t>
            </a:r>
            <a:endParaRPr lang="en-GB" dirty="0" smtClean="0"/>
          </a:p>
          <a:p>
            <a:r>
              <a:rPr lang="en-GB" dirty="0" smtClean="0"/>
              <a:t>TIER – Tourism Industry Emergency Response </a:t>
            </a:r>
          </a:p>
          <a:p>
            <a:r>
              <a:rPr lang="en-GB" dirty="0" smtClean="0"/>
              <a:t>Welcome to Britain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43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1979 Theory</a:t>
            </a:r>
          </a:p>
          <a:p>
            <a:r>
              <a:rPr lang="en-GB" dirty="0" smtClean="0"/>
              <a:t>Tool for analysing competition</a:t>
            </a:r>
          </a:p>
          <a:p>
            <a:r>
              <a:rPr lang="en-GB" dirty="0" smtClean="0"/>
              <a:t>5 forces that determine competitive intensity</a:t>
            </a:r>
          </a:p>
          <a:p>
            <a:r>
              <a:rPr lang="en-GB" dirty="0" smtClean="0"/>
              <a:t>Competitor Analysis – Profitability</a:t>
            </a:r>
          </a:p>
          <a:p>
            <a:r>
              <a:rPr lang="en-GB" dirty="0" smtClean="0"/>
              <a:t>Pure Competition is Attractive</a:t>
            </a:r>
          </a:p>
          <a:p>
            <a:r>
              <a:rPr lang="en-GB" dirty="0" smtClean="0"/>
              <a:t>All organisations are driven to normal profits</a:t>
            </a:r>
          </a:p>
          <a:p>
            <a:r>
              <a:rPr lang="en-GB" dirty="0" smtClean="0"/>
              <a:t>Ability to serve customers and make profit</a:t>
            </a:r>
          </a:p>
          <a:p>
            <a:r>
              <a:rPr lang="en-GB" dirty="0" smtClean="0"/>
              <a:t>Structure – Conduct - Performance</a:t>
            </a:r>
          </a:p>
          <a:p>
            <a:r>
              <a:rPr lang="en-GB" dirty="0" smtClean="0"/>
              <a:t>Opportunity to apply core competencies, business model or USP to chase profit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81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TRAVEL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 smtClean="0">
                <a:solidFill>
                  <a:prstClr val="black"/>
                </a:solidFill>
              </a:rPr>
              <a:t>DESTINATIONS</a:t>
            </a:r>
            <a:r>
              <a:rPr lang="en-GB" dirty="0">
                <a:solidFill>
                  <a:prstClr val="black"/>
                </a:solidFill>
              </a:rPr>
              <a:t>, COUNTRIES, </a:t>
            </a:r>
            <a:r>
              <a:rPr lang="en-GB" dirty="0" smtClean="0">
                <a:solidFill>
                  <a:prstClr val="black"/>
                </a:solidFill>
              </a:rPr>
              <a:t>HOSPITALITY,  </a:t>
            </a:r>
            <a:r>
              <a:rPr lang="en-GB" dirty="0">
                <a:solidFill>
                  <a:prstClr val="black"/>
                </a:solidFill>
              </a:rPr>
              <a:t>PROVIDERS, </a:t>
            </a:r>
            <a:r>
              <a:rPr lang="en-GB" dirty="0" smtClean="0">
                <a:solidFill>
                  <a:prstClr val="black"/>
                </a:solidFill>
              </a:rPr>
              <a:t>SERVICES, AIRLINES, SUPPLIERS </a:t>
            </a:r>
            <a:r>
              <a:rPr lang="en-GB" dirty="0">
                <a:solidFill>
                  <a:prstClr val="black"/>
                </a:solidFill>
              </a:rPr>
              <a:t>AND TRAVEL </a:t>
            </a:r>
            <a:r>
              <a:rPr lang="en-GB" dirty="0" smtClean="0">
                <a:solidFill>
                  <a:prstClr val="black"/>
                </a:solidFill>
              </a:rPr>
              <a:t>TRADE</a:t>
            </a:r>
          </a:p>
          <a:p>
            <a:pPr lvl="0"/>
            <a:r>
              <a:rPr lang="en-GB" dirty="0" smtClean="0"/>
              <a:t>BASED ON ECONOMIC ANALYSIS  TOOLS</a:t>
            </a:r>
          </a:p>
          <a:p>
            <a:r>
              <a:rPr lang="en-GB" dirty="0" smtClean="0"/>
              <a:t>FORCES WHICH DRIVE COMPETITION</a:t>
            </a:r>
          </a:p>
          <a:p>
            <a:r>
              <a:rPr lang="en-GB" dirty="0" smtClean="0"/>
              <a:t> PROFITABILITY</a:t>
            </a:r>
          </a:p>
          <a:p>
            <a:r>
              <a:rPr lang="en-GB" dirty="0" smtClean="0"/>
              <a:t>INVESTMENT</a:t>
            </a:r>
          </a:p>
          <a:p>
            <a:r>
              <a:rPr lang="en-GB" dirty="0" smtClean="0"/>
              <a:t>SERVICE INDUSTRY SELLING EXPERIENCES</a:t>
            </a:r>
          </a:p>
          <a:p>
            <a:r>
              <a:rPr lang="en-GB" dirty="0" smtClean="0"/>
              <a:t>COMPETITOR STRATEGIES</a:t>
            </a:r>
          </a:p>
          <a:p>
            <a:r>
              <a:rPr lang="en-GB" dirty="0" smtClean="0"/>
              <a:t>YIELD MANAGEMENT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43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TRAVEL INDUSTRY RIVALRY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MACRO FACTORS</a:t>
            </a:r>
          </a:p>
          <a:p>
            <a:endParaRPr lang="en-GB" dirty="0" smtClean="0"/>
          </a:p>
          <a:p>
            <a:r>
              <a:rPr lang="en-GB" dirty="0" smtClean="0"/>
              <a:t>1. COMPETITIVE RIVALRY</a:t>
            </a:r>
          </a:p>
          <a:p>
            <a:r>
              <a:rPr lang="en-GB" dirty="0"/>
              <a:t>2</a:t>
            </a:r>
            <a:r>
              <a:rPr lang="en-GB" dirty="0" smtClean="0"/>
              <a:t>. BUYER BARGAINING POWER</a:t>
            </a:r>
          </a:p>
          <a:p>
            <a:r>
              <a:rPr lang="en-GB" dirty="0"/>
              <a:t>3</a:t>
            </a:r>
            <a:r>
              <a:rPr lang="en-GB" dirty="0" smtClean="0"/>
              <a:t>. SUPPLIER BARGAINING POWER</a:t>
            </a:r>
          </a:p>
          <a:p>
            <a:r>
              <a:rPr lang="en-GB" dirty="0"/>
              <a:t>4</a:t>
            </a:r>
            <a:r>
              <a:rPr lang="en-GB" dirty="0" smtClean="0"/>
              <a:t>. THREAT OF NEW ENTRANTS</a:t>
            </a:r>
          </a:p>
          <a:p>
            <a:r>
              <a:rPr lang="en-GB" dirty="0"/>
              <a:t>5</a:t>
            </a:r>
            <a:r>
              <a:rPr lang="en-GB" dirty="0" smtClean="0"/>
              <a:t>. THREATS OF SUBSTITUTES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674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RIVALRY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ESTABLISHED COMPETITORS</a:t>
            </a:r>
          </a:p>
          <a:p>
            <a:r>
              <a:rPr lang="en-GB" dirty="0" smtClean="0"/>
              <a:t>HORIZONTAL COMPETITION</a:t>
            </a:r>
          </a:p>
          <a:p>
            <a:r>
              <a:rPr lang="en-GB" dirty="0" smtClean="0"/>
              <a:t>PRODUCTS / SERVICES</a:t>
            </a:r>
          </a:p>
          <a:p>
            <a:r>
              <a:rPr lang="en-GB" dirty="0" smtClean="0"/>
              <a:t>SWITCHING COSTS</a:t>
            </a:r>
          </a:p>
          <a:p>
            <a:r>
              <a:rPr lang="en-GB" dirty="0" smtClean="0"/>
              <a:t>CUSTOMER LOYALTY</a:t>
            </a:r>
          </a:p>
          <a:p>
            <a:r>
              <a:rPr lang="en-GB" dirty="0" smtClean="0"/>
              <a:t>MARKET PLACE</a:t>
            </a:r>
          </a:p>
          <a:p>
            <a:r>
              <a:rPr lang="en-GB" dirty="0" smtClean="0"/>
              <a:t>GOVERNMENT POLICIES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PRODUCT DIFFERENTIATION</a:t>
            </a:r>
          </a:p>
          <a:p>
            <a:r>
              <a:rPr lang="en-GB" dirty="0" smtClean="0"/>
              <a:t>FUNDING</a:t>
            </a:r>
          </a:p>
          <a:p>
            <a:r>
              <a:rPr lang="en-GB" dirty="0" smtClean="0"/>
              <a:t>ACCESS TO DISTRIBUTION CHANNELS</a:t>
            </a:r>
          </a:p>
        </p:txBody>
      </p:sp>
    </p:spTree>
    <p:extLst>
      <p:ext uri="{BB962C8B-B14F-4D97-AF65-F5344CB8AC3E}">
        <p14:creationId xmlns:p14="http://schemas.microsoft.com/office/powerpoint/2010/main" val="4212303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 OF NEW ENTRY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HORIZONTAL COMPETITION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EXPERIENCE </a:t>
            </a:r>
          </a:p>
          <a:p>
            <a:r>
              <a:rPr lang="en-GB" dirty="0" smtClean="0"/>
              <a:t>TRAINING</a:t>
            </a:r>
          </a:p>
          <a:p>
            <a:r>
              <a:rPr lang="en-GB" dirty="0" smtClean="0"/>
              <a:t>ECONOMIES OF SCALE</a:t>
            </a:r>
          </a:p>
          <a:p>
            <a:r>
              <a:rPr lang="en-GB" dirty="0" smtClean="0"/>
              <a:t>TECHNOLOGY PROTECTION</a:t>
            </a:r>
          </a:p>
          <a:p>
            <a:r>
              <a:rPr lang="en-GB" dirty="0" smtClean="0"/>
              <a:t>SERVICE STANDARDS</a:t>
            </a:r>
          </a:p>
          <a:p>
            <a:r>
              <a:rPr lang="en-GB" dirty="0" smtClean="0"/>
              <a:t>BARRIERS TO ENTRY</a:t>
            </a:r>
          </a:p>
        </p:txBody>
      </p:sp>
    </p:spTree>
    <p:extLst>
      <p:ext uri="{BB962C8B-B14F-4D97-AF65-F5344CB8AC3E}">
        <p14:creationId xmlns:p14="http://schemas.microsoft.com/office/powerpoint/2010/main" val="3573434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SUPPLIER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VERTICAL COMPETITION</a:t>
            </a:r>
          </a:p>
          <a:p>
            <a:r>
              <a:rPr lang="en-GB" dirty="0" smtClean="0"/>
              <a:t>BARGAINING /NEGOTIATION POWER</a:t>
            </a:r>
          </a:p>
          <a:p>
            <a:r>
              <a:rPr lang="en-GB" dirty="0" smtClean="0"/>
              <a:t>NUMBERS OF SUPPLIERS</a:t>
            </a:r>
          </a:p>
          <a:p>
            <a:r>
              <a:rPr lang="en-GB" dirty="0" smtClean="0"/>
              <a:t>SUPPLIER TYPES</a:t>
            </a:r>
          </a:p>
          <a:p>
            <a:r>
              <a:rPr lang="en-GB" dirty="0" smtClean="0"/>
              <a:t>PRODUCT SIMILARITY</a:t>
            </a:r>
          </a:p>
          <a:p>
            <a:r>
              <a:rPr lang="en-GB" dirty="0" smtClean="0"/>
              <a:t>SUBSTITUTIONS</a:t>
            </a:r>
          </a:p>
          <a:p>
            <a:r>
              <a:rPr lang="en-GB" dirty="0" smtClean="0"/>
              <a:t>OPPORTUNITY FOR CHANGE</a:t>
            </a:r>
          </a:p>
          <a:p>
            <a:r>
              <a:rPr lang="en-GB" dirty="0" smtClean="0"/>
              <a:t>NEUTRAL SUPPLIER POWER</a:t>
            </a:r>
          </a:p>
          <a:p>
            <a:r>
              <a:rPr lang="en-GB" dirty="0" smtClean="0"/>
              <a:t>PRICE SENSITIVITY</a:t>
            </a:r>
          </a:p>
          <a:p>
            <a:r>
              <a:rPr lang="en-GB" dirty="0" smtClean="0"/>
              <a:t>DISTRIBUTION CHANNELS</a:t>
            </a:r>
          </a:p>
          <a:p>
            <a:r>
              <a:rPr lang="en-GB" dirty="0" smtClean="0"/>
              <a:t>DEMAND AND SUPPLY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08853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BUYER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VERTICAL COMPETITION</a:t>
            </a:r>
          </a:p>
          <a:p>
            <a:r>
              <a:rPr lang="en-GB" dirty="0" smtClean="0"/>
              <a:t>BARGAINING / NEGOTIATION POWER</a:t>
            </a:r>
          </a:p>
          <a:p>
            <a:r>
              <a:rPr lang="en-GB" dirty="0" smtClean="0"/>
              <a:t>COOPERATIVES</a:t>
            </a:r>
          </a:p>
          <a:p>
            <a:r>
              <a:rPr lang="en-GB" dirty="0" smtClean="0"/>
              <a:t>SIZE OF ORDERS</a:t>
            </a:r>
          </a:p>
          <a:p>
            <a:r>
              <a:rPr lang="en-GB" dirty="0" smtClean="0"/>
              <a:t>HOMOGENOUS PRODUCT</a:t>
            </a:r>
          </a:p>
          <a:p>
            <a:r>
              <a:rPr lang="en-GB" dirty="0" smtClean="0"/>
              <a:t>SENSITIVITY</a:t>
            </a:r>
          </a:p>
          <a:p>
            <a:r>
              <a:rPr lang="en-GB" dirty="0" smtClean="0"/>
              <a:t>ABILITY TO SUBSITUTE</a:t>
            </a:r>
          </a:p>
          <a:p>
            <a:r>
              <a:rPr lang="en-GB" dirty="0" smtClean="0"/>
              <a:t>POWER</a:t>
            </a:r>
          </a:p>
          <a:p>
            <a:r>
              <a:rPr lang="en-GB" dirty="0" smtClean="0"/>
              <a:t>PRICING</a:t>
            </a:r>
          </a:p>
          <a:p>
            <a:r>
              <a:rPr lang="en-GB" dirty="0" smtClean="0"/>
              <a:t>DEMAND AND SUPPLY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770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THREAT OF SUBSITUTION OF </a:t>
            </a:r>
            <a:br>
              <a:rPr lang="en-GB" dirty="0" smtClean="0"/>
            </a:br>
            <a:r>
              <a:rPr lang="en-GB" dirty="0" smtClean="0"/>
              <a:t>PRODUCT OR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HORIZONTAL COMPETITION</a:t>
            </a:r>
          </a:p>
          <a:p>
            <a:r>
              <a:rPr lang="en-GB" dirty="0" smtClean="0"/>
              <a:t>POSSIBLE CROSS PRODUCT SUBSTITUTION</a:t>
            </a:r>
          </a:p>
          <a:p>
            <a:r>
              <a:rPr lang="en-GB" dirty="0" smtClean="0"/>
              <a:t>ABILITY TO IMPORT</a:t>
            </a:r>
          </a:p>
          <a:p>
            <a:r>
              <a:rPr lang="en-GB" dirty="0" smtClean="0"/>
              <a:t>NEW DEVELOPMENTS</a:t>
            </a:r>
          </a:p>
          <a:p>
            <a:r>
              <a:rPr lang="en-GB" dirty="0" smtClean="0"/>
              <a:t>MARKETING POWER</a:t>
            </a:r>
          </a:p>
          <a:p>
            <a:r>
              <a:rPr lang="en-GB" dirty="0" smtClean="0"/>
              <a:t>INSENTIVES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212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Airline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Profitability Low</a:t>
            </a:r>
          </a:p>
          <a:p>
            <a:r>
              <a:rPr lang="en-GB" dirty="0" smtClean="0"/>
              <a:t>High Fixed Costs</a:t>
            </a:r>
          </a:p>
          <a:p>
            <a:r>
              <a:rPr lang="en-GB" dirty="0" smtClean="0"/>
              <a:t>Low Variable Costs</a:t>
            </a:r>
          </a:p>
          <a:p>
            <a:r>
              <a:rPr lang="en-GB" dirty="0" smtClean="0"/>
              <a:t>Airlines compete on Costs driving down Profits</a:t>
            </a:r>
          </a:p>
          <a:p>
            <a:r>
              <a:rPr lang="en-GB" dirty="0" smtClean="0"/>
              <a:t>Differentiation to increase profitability</a:t>
            </a:r>
          </a:p>
          <a:p>
            <a:r>
              <a:rPr lang="en-GB" dirty="0" smtClean="0"/>
              <a:t>Price Sensitive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CHOSE A SECTOR OF THE TRAVEL INDUSTRY/DESTINATION AND CONSIDER EACH OF THE FOLLOWING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COMPETITIVE RIVALRY IN THE MARKET</a:t>
            </a:r>
          </a:p>
          <a:p>
            <a:r>
              <a:rPr lang="en-GB" dirty="0" smtClean="0"/>
              <a:t>THREAT OF NEW ENTRY </a:t>
            </a:r>
          </a:p>
          <a:p>
            <a:r>
              <a:rPr lang="en-GB" dirty="0" smtClean="0"/>
              <a:t>THREAT OF SUBSITUTION OF PRODUCT OR SERVICE</a:t>
            </a:r>
          </a:p>
          <a:p>
            <a:r>
              <a:rPr lang="en-GB" dirty="0" smtClean="0"/>
              <a:t>BUYER POWER</a:t>
            </a:r>
          </a:p>
          <a:p>
            <a:r>
              <a:rPr lang="en-GB" dirty="0" smtClean="0"/>
              <a:t>SUPPLIER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14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8965</TotalTime>
  <Words>458</Words>
  <Application>Microsoft Office PowerPoint</Application>
  <PresentationFormat>On-screen Show (4:3)</PresentationFormat>
  <Paragraphs>136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Tourism and Travel PORTERS 5 FORCES</vt:lpstr>
      <vt:lpstr>DESTINATION DEVELOPMENT</vt:lpstr>
      <vt:lpstr>UK TRAVEL INDUSTRY</vt:lpstr>
      <vt:lpstr>UK STRUCTURE</vt:lpstr>
      <vt:lpstr>Industry Bodies</vt:lpstr>
      <vt:lpstr>PORTER</vt:lpstr>
      <vt:lpstr>TRAVEL INDUSTRY</vt:lpstr>
      <vt:lpstr>TRAVEL INDUSTRY RIVALRY</vt:lpstr>
      <vt:lpstr>COMPETITIVE RIVALRY</vt:lpstr>
      <vt:lpstr>THREAT OF NEW ENTRY </vt:lpstr>
      <vt:lpstr>SUPPLIER POWER</vt:lpstr>
      <vt:lpstr>BUYER POWER</vt:lpstr>
      <vt:lpstr>THREAT OF SUBSITUTION OF  PRODUCT OR SERVICE</vt:lpstr>
      <vt:lpstr>Airline Industry</vt:lpstr>
      <vt:lpstr>TASK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SBSTablet12</dc:creator>
  <cp:lastModifiedBy>SBSTablet12</cp:lastModifiedBy>
  <cp:revision>14</cp:revision>
  <dcterms:created xsi:type="dcterms:W3CDTF">2017-11-13T12:03:27Z</dcterms:created>
  <dcterms:modified xsi:type="dcterms:W3CDTF">2017-11-19T17:51:01Z</dcterms:modified>
</cp:coreProperties>
</file>