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handoutMasterIdLst>
    <p:handoutMasterId r:id="rId42"/>
  </p:handoutMasterIdLst>
  <p:sldIdLst>
    <p:sldId id="263" r:id="rId2"/>
    <p:sldId id="268" r:id="rId3"/>
    <p:sldId id="264" r:id="rId4"/>
    <p:sldId id="265" r:id="rId5"/>
    <p:sldId id="266" r:id="rId6"/>
    <p:sldId id="267" r:id="rId7"/>
    <p:sldId id="269" r:id="rId8"/>
    <p:sldId id="270" r:id="rId9"/>
    <p:sldId id="271" r:id="rId10"/>
    <p:sldId id="272" r:id="rId11"/>
    <p:sldId id="273" r:id="rId12"/>
    <p:sldId id="274" r:id="rId13"/>
    <p:sldId id="275" r:id="rId14"/>
    <p:sldId id="276" r:id="rId15"/>
    <p:sldId id="277" r:id="rId16"/>
    <p:sldId id="279" r:id="rId17"/>
    <p:sldId id="280" r:id="rId18"/>
    <p:sldId id="281" r:id="rId19"/>
    <p:sldId id="282" r:id="rId20"/>
    <p:sldId id="283" r:id="rId21"/>
    <p:sldId id="284" r:id="rId22"/>
    <p:sldId id="285" r:id="rId23"/>
    <p:sldId id="286" r:id="rId24"/>
    <p:sldId id="287" r:id="rId25"/>
    <p:sldId id="288" r:id="rId26"/>
    <p:sldId id="289"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2" r:id="rId40"/>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110" d="100"/>
          <a:sy n="110" d="100"/>
        </p:scale>
        <p:origin x="1890"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pPr/>
              <a:t>29/07/2019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pPr/>
              <a:t>‹#›</a:t>
            </a:fld>
            <a:endParaRPr lang="en-GB"/>
          </a:p>
        </p:txBody>
      </p:sp>
    </p:spTree>
    <p:extLst>
      <p:ext uri="{BB962C8B-B14F-4D97-AF65-F5344CB8AC3E}">
        <p14:creationId xmlns:p14="http://schemas.microsoft.com/office/powerpoint/2010/main" val="37784150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315198867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E582225-9A7F-468F-AA79-8B9D507C81BE}" type="slidenum">
              <a:rPr lang="en-GB" smtClean="0">
                <a:latin typeface="Times New Roman" pitchFamily="18" charset="0"/>
              </a:rPr>
              <a:pPr eaLnBrk="1" hangingPunct="1"/>
              <a:t>3</a:t>
            </a:fld>
            <a:endParaRPr lang="en-GB">
              <a:latin typeface="Times New Roman" pitchFamily="18" charset="0"/>
            </a:endParaRPr>
          </a:p>
        </p:txBody>
      </p:sp>
      <p:sp>
        <p:nvSpPr>
          <p:cNvPr id="23555" name="Rectangle 2"/>
          <p:cNvSpPr>
            <a:spLocks noGrp="1" noRot="1" noChangeAspect="1" noChangeArrowheads="1" noTextEdit="1"/>
          </p:cNvSpPr>
          <p:nvPr>
            <p:ph type="sldImg"/>
          </p:nvPr>
        </p:nvSpPr>
        <p:spPr>
          <a:ln cap="flat"/>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7AAEB05-0B3A-4F2F-A59D-6D45C285548D}" type="slidenum">
              <a:rPr lang="en-GB" smtClean="0">
                <a:latin typeface="Times New Roman" pitchFamily="18" charset="0"/>
              </a:rPr>
              <a:pPr eaLnBrk="1" hangingPunct="1"/>
              <a:t>4</a:t>
            </a:fld>
            <a:endParaRPr lang="en-GB">
              <a:latin typeface="Times New Roman" pitchFamily="18" charset="0"/>
            </a:endParaRPr>
          </a:p>
        </p:txBody>
      </p:sp>
      <p:sp>
        <p:nvSpPr>
          <p:cNvPr id="24579" name="Rectangle 2"/>
          <p:cNvSpPr>
            <a:spLocks noGrp="1" noRot="1" noChangeAspect="1" noChangeArrowheads="1" noTextEdit="1"/>
          </p:cNvSpPr>
          <p:nvPr>
            <p:ph type="sldImg"/>
          </p:nvPr>
        </p:nvSpPr>
        <p:spPr>
          <a:ln cap="flat"/>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24312A4-B3DA-43CA-A22B-A5D282766842}" type="slidenum">
              <a:rPr lang="en-GB" smtClean="0">
                <a:latin typeface="Times New Roman" pitchFamily="18" charset="0"/>
              </a:rPr>
              <a:pPr eaLnBrk="1" hangingPunct="1"/>
              <a:t>6</a:t>
            </a:fld>
            <a:endParaRPr lang="en-GB">
              <a:latin typeface="Times New Roman" pitchFamily="18" charset="0"/>
            </a:endParaRPr>
          </a:p>
        </p:txBody>
      </p:sp>
      <p:sp>
        <p:nvSpPr>
          <p:cNvPr id="25603" name="Rectangle 2"/>
          <p:cNvSpPr>
            <a:spLocks noGrp="1" noRot="1" noChangeAspect="1" noChangeArrowheads="1" noTextEdit="1"/>
          </p:cNvSpPr>
          <p:nvPr>
            <p:ph type="sldImg"/>
          </p:nvPr>
        </p:nvSpPr>
        <p:spPr>
          <a:ln cap="flat"/>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9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F948177-B993-4121-BCA2-58286D79BFF6}" type="slidenum">
              <a:rPr lang="en-GB" smtClean="0">
                <a:latin typeface="Times New Roman" pitchFamily="18" charset="0"/>
              </a:rPr>
              <a:pPr eaLnBrk="1" hangingPunct="1"/>
              <a:t>7</a:t>
            </a:fld>
            <a:endParaRPr lang="en-GB">
              <a:latin typeface="Times New Roman" pitchFamily="18" charset="0"/>
            </a:endParaRPr>
          </a:p>
        </p:txBody>
      </p:sp>
      <p:sp>
        <p:nvSpPr>
          <p:cNvPr id="41987" name="Rectangle 2"/>
          <p:cNvSpPr>
            <a:spLocks noGrp="1" noRot="1" noChangeAspect="1" noChangeArrowheads="1" noTextEdit="1"/>
          </p:cNvSpPr>
          <p:nvPr>
            <p:ph type="sldImg"/>
          </p:nvPr>
        </p:nvSpPr>
        <p:spPr>
          <a:ln cap="flat"/>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2A4E3D8-05FB-4DA8-903A-C87DC453B4B3}" type="slidenum">
              <a:rPr lang="en-GB" smtClean="0">
                <a:latin typeface="Times New Roman" pitchFamily="18" charset="0"/>
              </a:rPr>
              <a:pPr eaLnBrk="1" hangingPunct="1"/>
              <a:t>8</a:t>
            </a:fld>
            <a:endParaRPr lang="en-GB">
              <a:latin typeface="Times New Roman" pitchFamily="18" charset="0"/>
            </a:endParaRPr>
          </a:p>
        </p:txBody>
      </p:sp>
      <p:sp>
        <p:nvSpPr>
          <p:cNvPr id="43011" name="Rectangle 2"/>
          <p:cNvSpPr>
            <a:spLocks noGrp="1" noRot="1" noChangeAspect="1" noChangeArrowheads="1" noTextEdit="1"/>
          </p:cNvSpPr>
          <p:nvPr>
            <p:ph type="sldImg"/>
          </p:nvPr>
        </p:nvSpPr>
        <p:spPr>
          <a:ln cap="flat"/>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C068350-1CBA-44E5-8DF6-606F35E97896}" type="slidenum">
              <a:rPr lang="en-GB" smtClean="0">
                <a:latin typeface="Times New Roman" pitchFamily="18" charset="0"/>
              </a:rPr>
              <a:pPr eaLnBrk="1" hangingPunct="1"/>
              <a:t>9</a:t>
            </a:fld>
            <a:endParaRPr lang="en-GB">
              <a:latin typeface="Times New Roman" pitchFamily="18" charset="0"/>
            </a:endParaRPr>
          </a:p>
        </p:txBody>
      </p:sp>
      <p:sp>
        <p:nvSpPr>
          <p:cNvPr id="44035" name="Rectangle 2"/>
          <p:cNvSpPr>
            <a:spLocks noGrp="1" noRot="1" noChangeAspect="1" noChangeArrowheads="1" noTextEdit="1"/>
          </p:cNvSpPr>
          <p:nvPr>
            <p:ph type="sldImg"/>
          </p:nvPr>
        </p:nvSpPr>
        <p:spPr>
          <a:ln cap="flat"/>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85609AB-3BBE-40E2-ACF9-5ED5CB6EBF95}" type="slidenum">
              <a:rPr lang="en-GB" smtClean="0">
                <a:latin typeface="Times New Roman" pitchFamily="18" charset="0"/>
              </a:rPr>
              <a:pPr eaLnBrk="1" hangingPunct="1"/>
              <a:t>10</a:t>
            </a:fld>
            <a:endParaRPr lang="en-GB">
              <a:latin typeface="Times New Roman" pitchFamily="18" charset="0"/>
            </a:endParaRPr>
          </a:p>
        </p:txBody>
      </p:sp>
      <p:sp>
        <p:nvSpPr>
          <p:cNvPr id="45059" name="Rectangle 2"/>
          <p:cNvSpPr>
            <a:spLocks noGrp="1" noRot="1" noChangeAspect="1" noChangeArrowheads="1" noTextEdit="1"/>
          </p:cNvSpPr>
          <p:nvPr>
            <p:ph type="sldImg"/>
          </p:nvPr>
        </p:nvSpPr>
        <p:spPr>
          <a:ln cap="flat"/>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93DE195-9A6D-4EE6-9787-F7DB32527687}" type="slidenum">
              <a:rPr lang="en-GB" smtClean="0">
                <a:latin typeface="Times New Roman" pitchFamily="18" charset="0"/>
              </a:rPr>
              <a:pPr eaLnBrk="1" hangingPunct="1"/>
              <a:t>11</a:t>
            </a:fld>
            <a:endParaRPr lang="en-GB">
              <a:latin typeface="Times New Roman" pitchFamily="18" charset="0"/>
            </a:endParaRPr>
          </a:p>
        </p:txBody>
      </p:sp>
      <p:sp>
        <p:nvSpPr>
          <p:cNvPr id="46083" name="Rectangle 2"/>
          <p:cNvSpPr>
            <a:spLocks noGrp="1" noRot="1" noChangeAspect="1" noChangeArrowheads="1" noTextEdit="1"/>
          </p:cNvSpPr>
          <p:nvPr>
            <p:ph type="sldImg"/>
          </p:nvPr>
        </p:nvSpPr>
        <p:spPr>
          <a:ln cap="flat"/>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D97790BF-9B80-4A4E-B987-650EDA31D79C}" type="slidenum">
              <a:rPr lang="en-GB" smtClean="0">
                <a:latin typeface="Times New Roman" pitchFamily="18" charset="0"/>
              </a:rPr>
              <a:pPr eaLnBrk="1" hangingPunct="1"/>
              <a:t>12</a:t>
            </a:fld>
            <a:endParaRPr lang="en-GB">
              <a:latin typeface="Times New Roman" pitchFamily="18" charset="0"/>
            </a:endParaRPr>
          </a:p>
        </p:txBody>
      </p:sp>
      <p:sp>
        <p:nvSpPr>
          <p:cNvPr id="47107" name="Rectangle 2"/>
          <p:cNvSpPr>
            <a:spLocks noGrp="1" noRot="1" noChangeAspect="1" noChangeArrowheads="1" noTextEdit="1"/>
          </p:cNvSpPr>
          <p:nvPr>
            <p:ph type="sldImg"/>
          </p:nvPr>
        </p:nvSpPr>
        <p:spPr>
          <a:ln cap="flat"/>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1AF1B8B-0AA3-41D6-A0DF-EC2C09808A65}" type="slidenum">
              <a:rPr lang="en-GB" smtClean="0">
                <a:latin typeface="Times New Roman" pitchFamily="18" charset="0"/>
              </a:rPr>
              <a:pPr eaLnBrk="1" hangingPunct="1"/>
              <a:t>13</a:t>
            </a:fld>
            <a:endParaRPr lang="en-GB">
              <a:latin typeface="Times New Roman" pitchFamily="18" charset="0"/>
            </a:endParaRPr>
          </a:p>
        </p:txBody>
      </p:sp>
      <p:sp>
        <p:nvSpPr>
          <p:cNvPr id="48131" name="Rectangle 2"/>
          <p:cNvSpPr>
            <a:spLocks noGrp="1" noRot="1" noChangeAspect="1" noChangeArrowheads="1" noTextEdit="1"/>
          </p:cNvSpPr>
          <p:nvPr>
            <p:ph type="sldImg"/>
          </p:nvPr>
        </p:nvSpPr>
        <p:spPr>
          <a:ln cap="flat"/>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1E62900-D4A2-4C5E-A7F6-1FA6F03E2E2D}" type="slidenum">
              <a:rPr lang="en-GB" smtClean="0">
                <a:latin typeface="Times New Roman" pitchFamily="18" charset="0"/>
              </a:rPr>
              <a:pPr eaLnBrk="1" hangingPunct="1"/>
              <a:t>14</a:t>
            </a:fld>
            <a:endParaRPr lang="en-GB">
              <a:latin typeface="Times New Roman" pitchFamily="18" charset="0"/>
            </a:endParaRPr>
          </a:p>
        </p:txBody>
      </p:sp>
      <p:sp>
        <p:nvSpPr>
          <p:cNvPr id="49155" name="Rectangle 2"/>
          <p:cNvSpPr>
            <a:spLocks noGrp="1" noRot="1" noChangeAspect="1" noChangeArrowheads="1" noTextEdit="1"/>
          </p:cNvSpPr>
          <p:nvPr>
            <p:ph type="sldImg"/>
          </p:nvPr>
        </p:nvSpPr>
        <p:spPr>
          <a:ln cap="flat"/>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DF9DEA5-CF3F-4032-8E07-398D3633EDBA}" type="slidenum">
              <a:rPr lang="en-GB" smtClean="0">
                <a:latin typeface="Times New Roman" pitchFamily="18" charset="0"/>
              </a:rPr>
              <a:pPr eaLnBrk="1" hangingPunct="1"/>
              <a:t>15</a:t>
            </a:fld>
            <a:endParaRPr lang="en-GB">
              <a:latin typeface="Times New Roman" pitchFamily="18" charset="0"/>
            </a:endParaRPr>
          </a:p>
        </p:txBody>
      </p:sp>
      <p:sp>
        <p:nvSpPr>
          <p:cNvPr id="50179" name="Rectangle 2"/>
          <p:cNvSpPr>
            <a:spLocks noGrp="1" noRot="1" noChangeAspect="1" noChangeArrowheads="1" noTextEdit="1"/>
          </p:cNvSpPr>
          <p:nvPr>
            <p:ph type="sldImg"/>
          </p:nvPr>
        </p:nvSpPr>
        <p:spPr>
          <a:ln cap="flat"/>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C436EE7-F80A-4D5E-9DBA-7D125B5D27EF}" type="slidenum">
              <a:rPr lang="en-GB" smtClean="0">
                <a:latin typeface="Times New Roman" pitchFamily="18" charset="0"/>
              </a:rPr>
              <a:pPr eaLnBrk="1" hangingPunct="1"/>
              <a:t>16</a:t>
            </a:fld>
            <a:endParaRPr lang="en-GB">
              <a:latin typeface="Times New Roman" pitchFamily="18" charset="0"/>
            </a:endParaRPr>
          </a:p>
        </p:txBody>
      </p:sp>
      <p:sp>
        <p:nvSpPr>
          <p:cNvPr id="52227" name="Rectangle 2"/>
          <p:cNvSpPr>
            <a:spLocks noGrp="1" noRot="1" noChangeAspect="1" noChangeArrowheads="1" noTextEdit="1"/>
          </p:cNvSpPr>
          <p:nvPr>
            <p:ph type="sldImg"/>
          </p:nvPr>
        </p:nvSpPr>
        <p:spPr>
          <a:solidFill>
            <a:srgbClr val="FFFFFF"/>
          </a:solidFill>
          <a:ln cap="flat"/>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F7377EE1-D955-466D-AFDF-A65DD98A6527}" type="slidenum">
              <a:rPr lang="en-GB" smtClean="0">
                <a:latin typeface="Times New Roman" pitchFamily="18" charset="0"/>
              </a:rPr>
              <a:pPr eaLnBrk="1" hangingPunct="1"/>
              <a:t>17</a:t>
            </a:fld>
            <a:endParaRPr lang="en-GB">
              <a:latin typeface="Times New Roman" pitchFamily="18" charset="0"/>
            </a:endParaRPr>
          </a:p>
        </p:txBody>
      </p:sp>
      <p:sp>
        <p:nvSpPr>
          <p:cNvPr id="53251" name="Rectangle 2"/>
          <p:cNvSpPr>
            <a:spLocks noGrp="1" noRot="1" noChangeAspect="1" noChangeArrowheads="1" noTextEdit="1"/>
          </p:cNvSpPr>
          <p:nvPr>
            <p:ph type="sldImg"/>
          </p:nvPr>
        </p:nvSpPr>
        <p:spPr>
          <a:solidFill>
            <a:srgbClr val="FFFFFF"/>
          </a:solidFill>
          <a:ln cap="flat"/>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p>
          <a:p>
            <a:pPr eaLnBrk="1" hangingPunct="1"/>
            <a:endParaRPr lang="en-GB"/>
          </a:p>
          <a:p>
            <a:pPr eaLnBrk="1" hangingPunct="1"/>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303F351-0581-4C77-8A69-56145723916B}" type="slidenum">
              <a:rPr lang="en-GB" smtClean="0">
                <a:latin typeface="Times New Roman" pitchFamily="18" charset="0"/>
              </a:rPr>
              <a:pPr eaLnBrk="1" hangingPunct="1"/>
              <a:t>19</a:t>
            </a:fld>
            <a:endParaRPr lang="en-GB">
              <a:latin typeface="Times New Roman" pitchFamily="18" charset="0"/>
            </a:endParaRPr>
          </a:p>
        </p:txBody>
      </p:sp>
      <p:sp>
        <p:nvSpPr>
          <p:cNvPr id="54275" name="Rectangle 2"/>
          <p:cNvSpPr>
            <a:spLocks noGrp="1" noRot="1" noChangeAspect="1" noChangeArrowheads="1" noTextEdit="1"/>
          </p:cNvSpPr>
          <p:nvPr>
            <p:ph type="sldImg"/>
          </p:nvPr>
        </p:nvSpPr>
        <p:spPr>
          <a:ln cap="flat"/>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B0E8B0A-3C44-43CA-B5EB-5C074C3AEEA8}" type="slidenum">
              <a:rPr lang="en-GB" smtClean="0">
                <a:latin typeface="Times New Roman" pitchFamily="18" charset="0"/>
              </a:rPr>
              <a:pPr eaLnBrk="1" hangingPunct="1"/>
              <a:t>20</a:t>
            </a:fld>
            <a:endParaRPr lang="en-GB">
              <a:latin typeface="Times New Roman" pitchFamily="18" charset="0"/>
            </a:endParaRPr>
          </a:p>
        </p:txBody>
      </p:sp>
      <p:sp>
        <p:nvSpPr>
          <p:cNvPr id="55299" name="Rectangle 2"/>
          <p:cNvSpPr>
            <a:spLocks noGrp="1" noRot="1" noChangeAspect="1" noChangeArrowheads="1" noTextEdit="1"/>
          </p:cNvSpPr>
          <p:nvPr>
            <p:ph type="sldImg"/>
          </p:nvPr>
        </p:nvSpPr>
        <p:spPr>
          <a:ln cap="flat"/>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13673157-246C-443A-AD64-60D0AB64902F}" type="slidenum">
              <a:rPr lang="en-GB" smtClean="0">
                <a:latin typeface="Times New Roman" pitchFamily="18" charset="0"/>
              </a:rPr>
              <a:pPr eaLnBrk="1" hangingPunct="1"/>
              <a:t>21</a:t>
            </a:fld>
            <a:endParaRPr lang="en-GB">
              <a:latin typeface="Times New Roman" pitchFamily="18" charset="0"/>
            </a:endParaRPr>
          </a:p>
        </p:txBody>
      </p:sp>
      <p:sp>
        <p:nvSpPr>
          <p:cNvPr id="56323" name="Rectangle 2"/>
          <p:cNvSpPr>
            <a:spLocks noGrp="1" noRot="1" noChangeAspect="1" noChangeArrowheads="1" noTextEdit="1"/>
          </p:cNvSpPr>
          <p:nvPr>
            <p:ph type="sldImg"/>
          </p:nvPr>
        </p:nvSpPr>
        <p:spPr>
          <a:ln cap="flat"/>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28EAEAE-D8F1-4A2C-BC73-D263D5313236}" type="slidenum">
              <a:rPr lang="en-GB" smtClean="0">
                <a:latin typeface="Times New Roman" pitchFamily="18" charset="0"/>
              </a:rPr>
              <a:pPr eaLnBrk="1" hangingPunct="1"/>
              <a:t>22</a:t>
            </a:fld>
            <a:endParaRPr lang="en-GB">
              <a:latin typeface="Times New Roman" pitchFamily="18" charset="0"/>
            </a:endParaRPr>
          </a:p>
        </p:txBody>
      </p:sp>
      <p:sp>
        <p:nvSpPr>
          <p:cNvPr id="57347" name="Rectangle 2"/>
          <p:cNvSpPr>
            <a:spLocks noGrp="1" noRot="1" noChangeAspect="1" noChangeArrowheads="1" noTextEdit="1"/>
          </p:cNvSpPr>
          <p:nvPr>
            <p:ph type="sldImg"/>
          </p:nvPr>
        </p:nvSpPr>
        <p:spPr>
          <a:ln cap="flat"/>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3A8FA68-D69F-4C3A-8B20-848F58380AF3}" type="slidenum">
              <a:rPr lang="en-GB" smtClean="0">
                <a:latin typeface="Times New Roman" pitchFamily="18" charset="0"/>
              </a:rPr>
              <a:pPr eaLnBrk="1" hangingPunct="1"/>
              <a:t>23</a:t>
            </a:fld>
            <a:endParaRPr lang="en-GB">
              <a:latin typeface="Times New Roman" pitchFamily="18" charset="0"/>
            </a:endParaRPr>
          </a:p>
        </p:txBody>
      </p:sp>
      <p:sp>
        <p:nvSpPr>
          <p:cNvPr id="58371" name="Rectangle 2"/>
          <p:cNvSpPr>
            <a:spLocks noGrp="1" noRot="1" noChangeAspect="1" noChangeArrowheads="1" noTextEdit="1"/>
          </p:cNvSpPr>
          <p:nvPr>
            <p:ph type="sldImg"/>
          </p:nvPr>
        </p:nvSpPr>
        <p:spPr>
          <a:ln cap="flat"/>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54986EC-9544-4838-B73C-70F2BAB85F18}" type="slidenum">
              <a:rPr lang="en-GB" smtClean="0">
                <a:latin typeface="Times New Roman" pitchFamily="18" charset="0"/>
              </a:rPr>
              <a:pPr eaLnBrk="1" hangingPunct="1"/>
              <a:t>25</a:t>
            </a:fld>
            <a:endParaRPr lang="en-GB">
              <a:latin typeface="Times New Roman" pitchFamily="18" charset="0"/>
            </a:endParaRPr>
          </a:p>
        </p:txBody>
      </p:sp>
      <p:sp>
        <p:nvSpPr>
          <p:cNvPr id="59395" name="Rectangle 2"/>
          <p:cNvSpPr>
            <a:spLocks noGrp="1" noRot="1" noChangeAspect="1" noChangeArrowheads="1" noTextEdit="1"/>
          </p:cNvSpPr>
          <p:nvPr>
            <p:ph type="sldImg"/>
          </p:nvPr>
        </p:nvSpPr>
        <p:spPr>
          <a:ln cap="flat"/>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D37AE97-AE2B-4043-96BF-DB7EC5057692}" type="slidenum">
              <a:rPr lang="en-GB" smtClean="0">
                <a:latin typeface="Times New Roman" pitchFamily="18" charset="0"/>
              </a:rPr>
              <a:pPr eaLnBrk="1" hangingPunct="1"/>
              <a:t>26</a:t>
            </a:fld>
            <a:endParaRPr lang="en-GB">
              <a:latin typeface="Times New Roman" pitchFamily="18" charset="0"/>
            </a:endParaRPr>
          </a:p>
        </p:txBody>
      </p:sp>
      <p:sp>
        <p:nvSpPr>
          <p:cNvPr id="60419" name="Rectangle 2"/>
          <p:cNvSpPr>
            <a:spLocks noGrp="1" noRot="1" noChangeAspect="1" noChangeArrowheads="1" noTextEdit="1"/>
          </p:cNvSpPr>
          <p:nvPr>
            <p:ph type="sldImg"/>
          </p:nvPr>
        </p:nvSpPr>
        <p:spPr>
          <a:ln cap="flat"/>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AE329E3-47E0-4F2E-A1CC-D126F0E62486}" type="slidenum">
              <a:rPr lang="en-GB" smtClean="0">
                <a:latin typeface="Times New Roman" pitchFamily="18" charset="0"/>
              </a:rPr>
              <a:pPr eaLnBrk="1" hangingPunct="1"/>
              <a:t>27</a:t>
            </a:fld>
            <a:endParaRPr lang="en-GB">
              <a:latin typeface="Times New Roman" pitchFamily="18" charset="0"/>
            </a:endParaRPr>
          </a:p>
        </p:txBody>
      </p:sp>
      <p:sp>
        <p:nvSpPr>
          <p:cNvPr id="61443" name="Rectangle 2"/>
          <p:cNvSpPr>
            <a:spLocks noGrp="1" noRot="1" noChangeAspect="1" noChangeArrowheads="1" noTextEdit="1"/>
          </p:cNvSpPr>
          <p:nvPr>
            <p:ph type="sldImg"/>
          </p:nvPr>
        </p:nvSpPr>
        <p:spPr>
          <a:ln cap="flat"/>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B26AAC6-6466-45B7-A8C1-41D561AF1622}" type="slidenum">
              <a:rPr lang="en-GB" smtClean="0">
                <a:latin typeface="Times New Roman" pitchFamily="18" charset="0"/>
              </a:rPr>
              <a:pPr eaLnBrk="1" hangingPunct="1"/>
              <a:t>28</a:t>
            </a:fld>
            <a:endParaRPr lang="en-GB">
              <a:latin typeface="Times New Roman" pitchFamily="18" charset="0"/>
            </a:endParaRPr>
          </a:p>
        </p:txBody>
      </p:sp>
      <p:sp>
        <p:nvSpPr>
          <p:cNvPr id="62467" name="Rectangle 2"/>
          <p:cNvSpPr>
            <a:spLocks noGrp="1" noRot="1" noChangeAspect="1" noChangeArrowheads="1" noTextEdit="1"/>
          </p:cNvSpPr>
          <p:nvPr>
            <p:ph type="sldImg"/>
          </p:nvPr>
        </p:nvSpPr>
        <p:spPr>
          <a:ln cap="flat"/>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A56190D-2A22-4856-B82B-A6A560C831C8}" type="slidenum">
              <a:rPr lang="en-GB" smtClean="0">
                <a:latin typeface="Times New Roman" pitchFamily="18" charset="0"/>
              </a:rPr>
              <a:pPr eaLnBrk="1" hangingPunct="1"/>
              <a:t>29</a:t>
            </a:fld>
            <a:endParaRPr lang="en-GB">
              <a:latin typeface="Times New Roman" pitchFamily="18" charset="0"/>
            </a:endParaRPr>
          </a:p>
        </p:txBody>
      </p:sp>
      <p:sp>
        <p:nvSpPr>
          <p:cNvPr id="63491" name="Rectangle 2"/>
          <p:cNvSpPr>
            <a:spLocks noGrp="1" noRot="1" noChangeAspect="1" noChangeArrowheads="1" noTextEdit="1"/>
          </p:cNvSpPr>
          <p:nvPr>
            <p:ph type="sldImg"/>
          </p:nvPr>
        </p:nvSpPr>
        <p:spPr>
          <a:ln cap="flat"/>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21556053-3921-44E5-A4AE-04FF2995A60A}" type="slidenum">
              <a:rPr lang="en-GB" smtClean="0">
                <a:latin typeface="Times New Roman" pitchFamily="18" charset="0"/>
              </a:rPr>
              <a:pPr eaLnBrk="1" hangingPunct="1"/>
              <a:t>30</a:t>
            </a:fld>
            <a:endParaRPr lang="en-GB">
              <a:latin typeface="Times New Roman" pitchFamily="18" charset="0"/>
            </a:endParaRPr>
          </a:p>
        </p:txBody>
      </p:sp>
      <p:sp>
        <p:nvSpPr>
          <p:cNvPr id="64515" name="Rectangle 2"/>
          <p:cNvSpPr>
            <a:spLocks noGrp="1" noRot="1" noChangeAspect="1" noChangeArrowheads="1" noTextEdit="1"/>
          </p:cNvSpPr>
          <p:nvPr>
            <p:ph type="sldImg"/>
          </p:nvPr>
        </p:nvSpPr>
        <p:spPr>
          <a:ln cap="flat"/>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E354EB75-D702-4C86-9E88-6A0DD6F0B19F}" type="slidenum">
              <a:rPr lang="en-GB" smtClean="0">
                <a:latin typeface="Times New Roman" pitchFamily="18" charset="0"/>
              </a:rPr>
              <a:pPr eaLnBrk="1" hangingPunct="1"/>
              <a:t>31</a:t>
            </a:fld>
            <a:endParaRPr lang="en-GB">
              <a:latin typeface="Times New Roman" pitchFamily="18" charset="0"/>
            </a:endParaRPr>
          </a:p>
        </p:txBody>
      </p:sp>
      <p:sp>
        <p:nvSpPr>
          <p:cNvPr id="65539" name="Rectangle 2"/>
          <p:cNvSpPr>
            <a:spLocks noGrp="1" noRot="1" noChangeAspect="1" noChangeArrowheads="1" noTextEdit="1"/>
          </p:cNvSpPr>
          <p:nvPr>
            <p:ph type="sldImg"/>
          </p:nvPr>
        </p:nvSpPr>
        <p:spPr>
          <a:ln cap="flat"/>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468564A4-ADB2-4EF6-861E-F4AE16DAC415}" type="slidenum">
              <a:rPr lang="en-GB" smtClean="0">
                <a:latin typeface="Times New Roman" pitchFamily="18" charset="0"/>
              </a:rPr>
              <a:pPr eaLnBrk="1" hangingPunct="1"/>
              <a:t>32</a:t>
            </a:fld>
            <a:endParaRPr lang="en-GB">
              <a:latin typeface="Times New Roman" pitchFamily="18" charset="0"/>
            </a:endParaRPr>
          </a:p>
        </p:txBody>
      </p:sp>
      <p:sp>
        <p:nvSpPr>
          <p:cNvPr id="66563" name="Rectangle 2"/>
          <p:cNvSpPr>
            <a:spLocks noGrp="1" noRot="1" noChangeAspect="1" noChangeArrowheads="1" noTextEdit="1"/>
          </p:cNvSpPr>
          <p:nvPr>
            <p:ph type="sldImg"/>
          </p:nvPr>
        </p:nvSpPr>
        <p:spPr>
          <a:ln cap="flat"/>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D2E159E-E364-4A10-92E5-FCD63669084A}" type="slidenum">
              <a:rPr lang="en-GB" smtClean="0">
                <a:latin typeface="Times New Roman" pitchFamily="18" charset="0"/>
              </a:rPr>
              <a:pPr eaLnBrk="1" hangingPunct="1"/>
              <a:t>33</a:t>
            </a:fld>
            <a:endParaRPr lang="en-GB">
              <a:latin typeface="Times New Roman" pitchFamily="18" charset="0"/>
            </a:endParaRPr>
          </a:p>
        </p:txBody>
      </p:sp>
      <p:sp>
        <p:nvSpPr>
          <p:cNvPr id="67587" name="Rectangle 2"/>
          <p:cNvSpPr>
            <a:spLocks noGrp="1" noRot="1" noChangeAspect="1" noChangeArrowheads="1" noTextEdit="1"/>
          </p:cNvSpPr>
          <p:nvPr>
            <p:ph type="sldImg"/>
          </p:nvPr>
        </p:nvSpPr>
        <p:spPr>
          <a:ln cap="flat"/>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92A235D-5FCE-473E-885B-91FBABD935E6}" type="slidenum">
              <a:rPr lang="en-GB" smtClean="0">
                <a:latin typeface="Times New Roman" pitchFamily="18" charset="0"/>
              </a:rPr>
              <a:pPr eaLnBrk="1" hangingPunct="1"/>
              <a:t>34</a:t>
            </a:fld>
            <a:endParaRPr lang="en-GB">
              <a:latin typeface="Times New Roman" pitchFamily="18" charset="0"/>
            </a:endParaRPr>
          </a:p>
        </p:txBody>
      </p:sp>
      <p:sp>
        <p:nvSpPr>
          <p:cNvPr id="68611" name="Rectangle 2"/>
          <p:cNvSpPr>
            <a:spLocks noGrp="1" noRot="1" noChangeAspect="1" noChangeArrowheads="1" noTextEdit="1"/>
          </p:cNvSpPr>
          <p:nvPr>
            <p:ph type="sldImg"/>
          </p:nvPr>
        </p:nvSpPr>
        <p:spPr>
          <a:ln cap="flat"/>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B35D8268-B3CB-4F3C-9AB8-B6EC6B139FA8}" type="slidenum">
              <a:rPr lang="en-GB" smtClean="0">
                <a:latin typeface="Times New Roman" pitchFamily="18" charset="0"/>
              </a:rPr>
              <a:pPr eaLnBrk="1" hangingPunct="1"/>
              <a:t>35</a:t>
            </a:fld>
            <a:endParaRPr lang="en-GB">
              <a:latin typeface="Times New Roman" pitchFamily="18" charset="0"/>
            </a:endParaRPr>
          </a:p>
        </p:txBody>
      </p:sp>
      <p:sp>
        <p:nvSpPr>
          <p:cNvPr id="69635" name="Rectangle 2"/>
          <p:cNvSpPr>
            <a:spLocks noGrp="1" noRot="1" noChangeAspect="1" noChangeArrowheads="1" noTextEdit="1"/>
          </p:cNvSpPr>
          <p:nvPr>
            <p:ph type="sldImg"/>
          </p:nvPr>
        </p:nvSpPr>
        <p:spPr>
          <a:ln cap="flat"/>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E8BC47F-B400-44FA-9206-CDDF9AD0AAB9}" type="slidenum">
              <a:rPr lang="en-GB" smtClean="0">
                <a:latin typeface="Times New Roman" pitchFamily="18" charset="0"/>
              </a:rPr>
              <a:pPr eaLnBrk="1" hangingPunct="1"/>
              <a:t>36</a:t>
            </a:fld>
            <a:endParaRPr lang="en-GB">
              <a:latin typeface="Times New Roman" pitchFamily="18" charset="0"/>
            </a:endParaRPr>
          </a:p>
        </p:txBody>
      </p:sp>
      <p:sp>
        <p:nvSpPr>
          <p:cNvPr id="70659" name="Rectangle 2"/>
          <p:cNvSpPr>
            <a:spLocks noGrp="1" noRot="1" noChangeAspect="1" noChangeArrowheads="1" noTextEdit="1"/>
          </p:cNvSpPr>
          <p:nvPr>
            <p:ph type="sldImg"/>
          </p:nvPr>
        </p:nvSpPr>
        <p:spPr>
          <a:ln cap="flat"/>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35C272E9-5AFD-4ABB-9731-9123D49D4477}" type="slidenum">
              <a:rPr lang="en-GB" smtClean="0">
                <a:latin typeface="Times New Roman" pitchFamily="18" charset="0"/>
              </a:rPr>
              <a:pPr eaLnBrk="1" hangingPunct="1"/>
              <a:t>37</a:t>
            </a:fld>
            <a:endParaRPr lang="en-GB">
              <a:latin typeface="Times New Roman" pitchFamily="18" charset="0"/>
            </a:endParaRPr>
          </a:p>
        </p:txBody>
      </p:sp>
      <p:sp>
        <p:nvSpPr>
          <p:cNvPr id="71683" name="Rectangle 2"/>
          <p:cNvSpPr>
            <a:spLocks noGrp="1" noRot="1" noChangeAspect="1" noChangeArrowheads="1" noTextEdit="1"/>
          </p:cNvSpPr>
          <p:nvPr>
            <p:ph type="sldImg"/>
          </p:nvPr>
        </p:nvSpPr>
        <p:spPr>
          <a:ln cap="flat"/>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9C33598E-4E13-4190-83DA-5BEE2C2CED33}" type="slidenum">
              <a:rPr lang="en-GB" smtClean="0">
                <a:latin typeface="Times New Roman" pitchFamily="18" charset="0"/>
              </a:rPr>
              <a:pPr eaLnBrk="1" hangingPunct="1"/>
              <a:t>38</a:t>
            </a:fld>
            <a:endParaRPr lang="en-GB">
              <a:latin typeface="Times New Roman" pitchFamily="18" charset="0"/>
            </a:endParaRPr>
          </a:p>
        </p:txBody>
      </p:sp>
      <p:sp>
        <p:nvSpPr>
          <p:cNvPr id="72707" name="Rectangle 2"/>
          <p:cNvSpPr>
            <a:spLocks noGrp="1" noRot="1" noChangeAspect="1" noChangeArrowheads="1" noTextEdit="1"/>
          </p:cNvSpPr>
          <p:nvPr>
            <p:ph type="sldImg"/>
          </p:nvPr>
        </p:nvSpPr>
        <p:spPr>
          <a:ln cap="flat"/>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7D38E78E-020D-47AE-B6D8-F80BDD02BF56}" type="slidenum">
              <a:rPr lang="en-GB" smtClean="0">
                <a:latin typeface="Times New Roman" pitchFamily="18" charset="0"/>
              </a:rPr>
              <a:pPr eaLnBrk="1" hangingPunct="1"/>
              <a:t>39</a:t>
            </a:fld>
            <a:endParaRPr lang="en-GB">
              <a:latin typeface="Times New Roman" pitchFamily="18" charset="0"/>
            </a:endParaRPr>
          </a:p>
        </p:txBody>
      </p:sp>
      <p:sp>
        <p:nvSpPr>
          <p:cNvPr id="73731" name="Rectangle 2"/>
          <p:cNvSpPr>
            <a:spLocks noGrp="1" noRot="1" noChangeAspect="1" noChangeArrowheads="1" noTextEdit="1"/>
          </p:cNvSpPr>
          <p:nvPr>
            <p:ph type="sldImg"/>
          </p:nvPr>
        </p:nvSpPr>
        <p:spPr>
          <a:ln cap="flat"/>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F5D41C70-3A35-4608-9FA5-AB7317980877}" type="datetime1">
              <a:rPr lang="en-GB" smtClean="0"/>
              <a:pPr/>
              <a:t>29/07/2019</a:t>
            </a:fld>
            <a:endParaRPr lang="en-GB"/>
          </a:p>
        </p:txBody>
      </p:sp>
      <p:sp>
        <p:nvSpPr>
          <p:cNvPr id="5" name="Footer Placeholder 4"/>
          <p:cNvSpPr>
            <a:spLocks noGrp="1"/>
          </p:cNvSpPr>
          <p:nvPr>
            <p:ph type="ftr" sz="quarter" idx="11"/>
          </p:nvPr>
        </p:nvSpPr>
        <p:spPr/>
        <p:txBody>
          <a:bodyPr/>
          <a:lstStyle>
            <a:lvl1pPr>
              <a:defRPr/>
            </a:lvl1pPr>
          </a:lstStyle>
          <a:p>
            <a:r>
              <a:rPr lang="en-GB"/>
              <a:t>Entrepreneurship -  lecture 7</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F9682ED-5E03-4E49-B99E-8BA37F6156FF}" type="datetime1">
              <a:rPr lang="en-GB" smtClean="0"/>
              <a:pPr/>
              <a:t>29/07/2019</a:t>
            </a:fld>
            <a:endParaRPr lang="en-GB"/>
          </a:p>
        </p:txBody>
      </p:sp>
      <p:sp>
        <p:nvSpPr>
          <p:cNvPr id="5" name="Footer Placeholder 4"/>
          <p:cNvSpPr>
            <a:spLocks noGrp="1"/>
          </p:cNvSpPr>
          <p:nvPr>
            <p:ph type="ftr" sz="quarter" idx="11"/>
          </p:nvPr>
        </p:nvSpPr>
        <p:spPr/>
        <p:txBody>
          <a:bodyPr/>
          <a:lstStyle>
            <a:lvl1pPr>
              <a:defRPr/>
            </a:lvl1pPr>
          </a:lstStyle>
          <a:p>
            <a:r>
              <a:rPr lang="en-GB"/>
              <a:t>Entrepreneurship -  lecture 7</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097CC803-77AD-4157-908D-49E63E72378D}" type="datetime1">
              <a:rPr lang="en-GB" smtClean="0"/>
              <a:pPr/>
              <a:t>29/07/2019</a:t>
            </a:fld>
            <a:endParaRPr lang="en-GB"/>
          </a:p>
        </p:txBody>
      </p:sp>
      <p:sp>
        <p:nvSpPr>
          <p:cNvPr id="5" name="Footer Placeholder 4"/>
          <p:cNvSpPr>
            <a:spLocks noGrp="1"/>
          </p:cNvSpPr>
          <p:nvPr>
            <p:ph type="ftr" sz="quarter" idx="11"/>
          </p:nvPr>
        </p:nvSpPr>
        <p:spPr/>
        <p:txBody>
          <a:bodyPr/>
          <a:lstStyle>
            <a:lvl1pPr>
              <a:defRPr/>
            </a:lvl1pPr>
          </a:lstStyle>
          <a:p>
            <a:r>
              <a:rPr lang="en-GB"/>
              <a:t>Entrepreneurship -  lecture 7</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fld id="{1BE4C644-F1EA-4B3F-A479-6DF00D314F1B}" type="datetime1">
              <a:rPr lang="en-GB" smtClean="0"/>
              <a:pPr/>
              <a:t>29/07/2019</a:t>
            </a:fld>
            <a:endParaRPr lang="en-GB"/>
          </a:p>
        </p:txBody>
      </p:sp>
      <p:sp>
        <p:nvSpPr>
          <p:cNvPr id="6" name="Footer Placeholder 5"/>
          <p:cNvSpPr>
            <a:spLocks noGrp="1"/>
          </p:cNvSpPr>
          <p:nvPr>
            <p:ph type="ftr" sz="quarter" idx="11"/>
          </p:nvPr>
        </p:nvSpPr>
        <p:spPr/>
        <p:txBody>
          <a:bodyPr/>
          <a:lstStyle>
            <a:lvl1pPr>
              <a:defRPr/>
            </a:lvl1pPr>
          </a:lstStyle>
          <a:p>
            <a:r>
              <a:rPr lang="en-GB"/>
              <a:t>Entrepreneurship -  lecture 7</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fld id="{9E46BA38-92DB-4083-B464-E348B7374733}" type="datetime1">
              <a:rPr lang="en-GB" smtClean="0"/>
              <a:pPr/>
              <a:t>29/07/2019</a:t>
            </a:fld>
            <a:endParaRPr lang="en-GB"/>
          </a:p>
        </p:txBody>
      </p:sp>
      <p:sp>
        <p:nvSpPr>
          <p:cNvPr id="8" name="Footer Placeholder 7"/>
          <p:cNvSpPr>
            <a:spLocks noGrp="1"/>
          </p:cNvSpPr>
          <p:nvPr>
            <p:ph type="ftr" sz="quarter" idx="11"/>
          </p:nvPr>
        </p:nvSpPr>
        <p:spPr/>
        <p:txBody>
          <a:bodyPr/>
          <a:lstStyle>
            <a:lvl1pPr>
              <a:defRPr/>
            </a:lvl1pPr>
          </a:lstStyle>
          <a:p>
            <a:r>
              <a:rPr lang="en-GB"/>
              <a:t>Entrepreneurship -  lecture 7</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fld id="{8125EE33-47B7-44F1-804C-E40FFC5D8330}" type="datetime1">
              <a:rPr lang="en-GB" smtClean="0"/>
              <a:pPr/>
              <a:t>29/07/2019</a:t>
            </a:fld>
            <a:endParaRPr lang="en-GB"/>
          </a:p>
        </p:txBody>
      </p:sp>
      <p:sp>
        <p:nvSpPr>
          <p:cNvPr id="4" name="Footer Placeholder 3"/>
          <p:cNvSpPr>
            <a:spLocks noGrp="1"/>
          </p:cNvSpPr>
          <p:nvPr>
            <p:ph type="ftr" sz="quarter" idx="11"/>
          </p:nvPr>
        </p:nvSpPr>
        <p:spPr/>
        <p:txBody>
          <a:bodyPr/>
          <a:lstStyle>
            <a:lvl1pPr>
              <a:defRPr/>
            </a:lvl1pPr>
          </a:lstStyle>
          <a:p>
            <a:r>
              <a:rPr lang="en-GB"/>
              <a:t>Entrepreneurship -  lecture 7</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12711ED6-5130-4C20-B76E-9F743C85205D}" type="datetime1">
              <a:rPr lang="en-GB" smtClean="0"/>
              <a:pPr/>
              <a:t>29/07/2019</a:t>
            </a:fld>
            <a:endParaRPr lang="en-GB"/>
          </a:p>
        </p:txBody>
      </p:sp>
      <p:sp>
        <p:nvSpPr>
          <p:cNvPr id="3" name="Footer Placeholder 2"/>
          <p:cNvSpPr>
            <a:spLocks noGrp="1"/>
          </p:cNvSpPr>
          <p:nvPr>
            <p:ph type="ftr" sz="quarter" idx="11"/>
          </p:nvPr>
        </p:nvSpPr>
        <p:spPr/>
        <p:txBody>
          <a:bodyPr/>
          <a:lstStyle>
            <a:lvl1pPr>
              <a:defRPr/>
            </a:lvl1pPr>
          </a:lstStyle>
          <a:p>
            <a:r>
              <a:rPr lang="en-GB"/>
              <a:t>Entrepreneurship -  lecture 7</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AE0598B3-971A-4350-BC82-683D46E9EF8D}" type="datetime1">
              <a:rPr lang="en-GB" smtClean="0"/>
              <a:pPr/>
              <a:t>29/07/2019</a:t>
            </a:fld>
            <a:endParaRPr lang="en-GB"/>
          </a:p>
        </p:txBody>
      </p:sp>
      <p:sp>
        <p:nvSpPr>
          <p:cNvPr id="6" name="Footer Placeholder 5"/>
          <p:cNvSpPr>
            <a:spLocks noGrp="1"/>
          </p:cNvSpPr>
          <p:nvPr>
            <p:ph type="ftr" sz="quarter" idx="11"/>
          </p:nvPr>
        </p:nvSpPr>
        <p:spPr/>
        <p:txBody>
          <a:bodyPr/>
          <a:lstStyle>
            <a:lvl1pPr>
              <a:defRPr/>
            </a:lvl1pPr>
          </a:lstStyle>
          <a:p>
            <a:r>
              <a:rPr lang="en-GB"/>
              <a:t>Entrepreneurship -  lecture 7</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6222D70E-C4FB-42F5-B3D3-0784CF5EC143}" type="datetime1">
              <a:rPr lang="en-GB" smtClean="0"/>
              <a:pPr/>
              <a:t>29/07/2019</a:t>
            </a:fld>
            <a:endParaRPr lang="en-GB"/>
          </a:p>
        </p:txBody>
      </p:sp>
      <p:sp>
        <p:nvSpPr>
          <p:cNvPr id="6" name="Footer Placeholder 5"/>
          <p:cNvSpPr>
            <a:spLocks noGrp="1"/>
          </p:cNvSpPr>
          <p:nvPr>
            <p:ph type="ftr" sz="quarter" idx="11"/>
          </p:nvPr>
        </p:nvSpPr>
        <p:spPr/>
        <p:txBody>
          <a:bodyPr/>
          <a:lstStyle>
            <a:lvl1pPr>
              <a:defRPr/>
            </a:lvl1pPr>
          </a:lstStyle>
          <a:p>
            <a:r>
              <a:rPr lang="en-GB"/>
              <a:t>Entrepreneurship -  lecture 7</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7D80AD80-6F52-4602-9245-9A12A00A61FB}" type="datetime1">
              <a:rPr lang="en-GB" smtClean="0"/>
              <a:pPr/>
              <a:t>29/07/2019</a:t>
            </a:fld>
            <a:endParaRPr lang="en-GB"/>
          </a:p>
        </p:txBody>
      </p:sp>
      <p:sp>
        <p:nvSpPr>
          <p:cNvPr id="5" name="Footer Placeholder 4"/>
          <p:cNvSpPr>
            <a:spLocks noGrp="1"/>
          </p:cNvSpPr>
          <p:nvPr>
            <p:ph type="ftr" sz="quarter" idx="11"/>
          </p:nvPr>
        </p:nvSpPr>
        <p:spPr/>
        <p:txBody>
          <a:bodyPr/>
          <a:lstStyle>
            <a:lvl1pPr>
              <a:defRPr/>
            </a:lvl1pPr>
          </a:lstStyle>
          <a:p>
            <a:r>
              <a:rPr lang="en-GB"/>
              <a:t>Entrepreneurship -  lecture 7</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B651D009-3574-4158-A6D5-E2CD9C78F0D2}" type="datetime1">
              <a:rPr lang="en-GB" smtClean="0"/>
              <a:pPr/>
              <a:t>29/07/2019</a:t>
            </a:fld>
            <a:endParaRPr lang="en-GB"/>
          </a:p>
        </p:txBody>
      </p:sp>
      <p:sp>
        <p:nvSpPr>
          <p:cNvPr id="5" name="Footer Placeholder 4"/>
          <p:cNvSpPr>
            <a:spLocks noGrp="1"/>
          </p:cNvSpPr>
          <p:nvPr>
            <p:ph type="ftr" sz="quarter" idx="11"/>
          </p:nvPr>
        </p:nvSpPr>
        <p:spPr/>
        <p:txBody>
          <a:bodyPr/>
          <a:lstStyle>
            <a:lvl1pPr>
              <a:defRPr/>
            </a:lvl1pPr>
          </a:lstStyle>
          <a:p>
            <a:r>
              <a:rPr lang="en-GB"/>
              <a:t>Entrepreneurship -  lecture 7</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935F3C49-BB72-44A1-A2F9-B4A387087895}" type="datetime1">
              <a:rPr lang="en-GB" smtClean="0"/>
              <a:pPr/>
              <a:t>29/07/2019</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Entrepreneurship -  lecture 7</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a:solidFill>
                  <a:schemeClr val="tx1"/>
                </a:solidFill>
              </a:rPr>
              <a:t>SBMA7111 </a:t>
            </a:r>
            <a:br>
              <a:rPr lang="en-GB" sz="3200" b="1" dirty="0">
                <a:solidFill>
                  <a:schemeClr val="tx1"/>
                </a:solidFill>
              </a:rPr>
            </a:br>
            <a:r>
              <a:rPr lang="en-GB" sz="3200" b="1" dirty="0">
                <a:solidFill>
                  <a:schemeClr val="tx1"/>
                </a:solidFill>
              </a:rPr>
              <a:t>Entrepreneurship</a:t>
            </a: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a:t>Lecture 7:  The Entrepreneurial Organisation</a:t>
            </a:r>
          </a:p>
          <a:p>
            <a:pPr algn="r" eaLnBrk="1" hangingPunct="1"/>
            <a:endParaRPr lang="en-US" sz="2400" dirty="0"/>
          </a:p>
        </p:txBody>
      </p:sp>
      <p:sp>
        <p:nvSpPr>
          <p:cNvPr id="4" name="Footer Placeholder 3"/>
          <p:cNvSpPr>
            <a:spLocks noGrp="1"/>
          </p:cNvSpPr>
          <p:nvPr>
            <p:ph type="ftr" sz="quarter" idx="11"/>
          </p:nvPr>
        </p:nvSpPr>
        <p:spPr/>
        <p:txBody>
          <a:bodyPr/>
          <a:lstStyle/>
          <a:p>
            <a:r>
              <a:rPr lang="en-GB"/>
              <a:t>Entrepreneurship -  lecture 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2060848"/>
            <a:ext cx="8579296" cy="2548879"/>
          </a:xfrm>
        </p:spPr>
        <p:txBody>
          <a:bodyPr/>
          <a:lstStyle/>
          <a:p>
            <a:r>
              <a:rPr lang="en-GB" dirty="0"/>
              <a:t>Entrepreneurship as a style of management</a:t>
            </a:r>
          </a:p>
          <a:p>
            <a:r>
              <a:rPr lang="en-GB" dirty="0"/>
              <a:t>Corporate and entrepreneurial cultures</a:t>
            </a:r>
          </a:p>
          <a:p>
            <a:r>
              <a:rPr lang="en-GB" dirty="0"/>
              <a:t>What/who is an intrapreneur?</a:t>
            </a:r>
          </a:p>
          <a:p>
            <a:r>
              <a:rPr lang="en-GB" dirty="0"/>
              <a:t>Facets of an entrepreneurial organisation</a:t>
            </a:r>
          </a:p>
          <a:p>
            <a:endParaRPr lang="en-GB" dirty="0"/>
          </a:p>
          <a:p>
            <a:endParaRPr lang="en-GB" dirty="0"/>
          </a:p>
          <a:p>
            <a:endParaRPr lang="en-GB" dirty="0"/>
          </a:p>
        </p:txBody>
      </p:sp>
    </p:spTree>
    <p:extLst>
      <p:ext uri="{BB962C8B-B14F-4D97-AF65-F5344CB8AC3E}">
        <p14:creationId xmlns:p14="http://schemas.microsoft.com/office/powerpoint/2010/main" val="598326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noFill/>
        </p:spPr>
        <p:txBody>
          <a:bodyPr lIns="92075" tIns="46038" rIns="92075" bIns="46038"/>
          <a:lstStyle/>
          <a:p>
            <a:pPr eaLnBrk="1" hangingPunct="1"/>
            <a:r>
              <a:rPr lang="en-GB" sz="3200" b="1">
                <a:latin typeface="Calibri" pitchFamily="34" charset="0"/>
              </a:rPr>
              <a:t>Entrepreneurship as a style of management</a:t>
            </a:r>
            <a:endParaRPr lang="en-GB" sz="2100" b="1">
              <a:latin typeface="Comic Sans MS" pitchFamily="66" charset="0"/>
            </a:endParaRPr>
          </a:p>
        </p:txBody>
      </p:sp>
      <p:sp>
        <p:nvSpPr>
          <p:cNvPr id="7172" name="Rectangle 3"/>
          <p:cNvSpPr>
            <a:spLocks noGrp="1" noChangeArrowheads="1"/>
          </p:cNvSpPr>
          <p:nvPr>
            <p:ph type="body" idx="1"/>
          </p:nvPr>
        </p:nvSpPr>
        <p:spPr>
          <a:xfrm>
            <a:off x="251520" y="1600200"/>
            <a:ext cx="8568952" cy="4525963"/>
          </a:xfrm>
          <a:noFill/>
        </p:spPr>
        <p:txBody>
          <a:bodyPr lIns="92075" tIns="46038" rIns="92075" bIns="46038"/>
          <a:lstStyle/>
          <a:p>
            <a:pPr marL="609600" indent="-609600" eaLnBrk="1" hangingPunct="1">
              <a:buFont typeface="Wingdings" pitchFamily="2" charset="2"/>
              <a:buNone/>
            </a:pPr>
            <a:r>
              <a:rPr lang="en-GB" sz="2400" b="1" i="1" dirty="0">
                <a:latin typeface="Calibri" pitchFamily="34" charset="0"/>
              </a:rPr>
              <a:t>‘Entrepreneurship is  management aimed at pursuing opportunity and creating change’,</a:t>
            </a:r>
            <a:r>
              <a:rPr lang="en-GB" sz="2400" b="1" dirty="0">
                <a:latin typeface="Calibri" pitchFamily="34" charset="0"/>
              </a:rPr>
              <a:t> </a:t>
            </a:r>
          </a:p>
          <a:p>
            <a:pPr marL="609600" indent="-609600" eaLnBrk="1" hangingPunct="1">
              <a:buFont typeface="Wingdings" pitchFamily="2" charset="2"/>
              <a:buNone/>
            </a:pPr>
            <a:endParaRPr lang="en-GB" sz="2400" b="1" dirty="0">
              <a:latin typeface="Calibri" pitchFamily="34" charset="0"/>
            </a:endParaRPr>
          </a:p>
          <a:p>
            <a:pPr marL="609600" indent="-609600" eaLnBrk="1" hangingPunct="1">
              <a:buFont typeface="Wingdings" pitchFamily="2" charset="2"/>
              <a:buNone/>
            </a:pPr>
            <a:r>
              <a:rPr lang="en-GB" sz="2400" b="1" dirty="0">
                <a:latin typeface="Calibri" pitchFamily="34" charset="0"/>
              </a:rPr>
              <a:t>Entrepreneurial Management is characterised by four features:</a:t>
            </a:r>
          </a:p>
          <a:p>
            <a:pPr marL="609600" indent="-609600" eaLnBrk="1" hangingPunct="1"/>
            <a:r>
              <a:rPr lang="en-GB" sz="2400" dirty="0">
                <a:latin typeface="Calibri" pitchFamily="34" charset="0"/>
              </a:rPr>
              <a:t>A focus on change</a:t>
            </a:r>
          </a:p>
          <a:p>
            <a:pPr marL="609600" indent="-609600" eaLnBrk="1" hangingPunct="1"/>
            <a:r>
              <a:rPr lang="en-GB" sz="2400" dirty="0">
                <a:latin typeface="Calibri" pitchFamily="34" charset="0"/>
              </a:rPr>
              <a:t>A focus on opportunity</a:t>
            </a:r>
          </a:p>
          <a:p>
            <a:pPr marL="609600" indent="-609600" eaLnBrk="1" hangingPunct="1"/>
            <a:r>
              <a:rPr lang="en-GB" sz="2400" dirty="0">
                <a:latin typeface="Calibri" pitchFamily="34" charset="0"/>
              </a:rPr>
              <a:t>Organisation wide management</a:t>
            </a:r>
          </a:p>
          <a:p>
            <a:pPr marL="609600" indent="-609600" eaLnBrk="1" hangingPunct="1"/>
            <a:r>
              <a:rPr lang="en-GB" sz="2400" dirty="0">
                <a:latin typeface="Calibri" pitchFamily="34" charset="0"/>
              </a:rPr>
              <a:t>Entrepreneur as a manager who is willing to venture</a:t>
            </a:r>
            <a:r>
              <a:rPr lang="en-GB" sz="2400" b="1" dirty="0">
                <a:latin typeface="Calibri" pitchFamily="34" charset="0"/>
              </a:rPr>
              <a:t> </a:t>
            </a:r>
          </a:p>
          <a:p>
            <a:pPr marL="0" indent="0" eaLnBrk="1" hangingPunct="1">
              <a:buNone/>
            </a:pPr>
            <a:r>
              <a:rPr lang="en-GB" sz="2400" b="1" dirty="0">
                <a:latin typeface="Calibri" pitchFamily="34" charset="0"/>
              </a:rPr>
              <a:t> </a:t>
            </a:r>
          </a:p>
          <a:p>
            <a:pPr marL="609600" indent="-609600" algn="r" eaLnBrk="1" hangingPunct="1">
              <a:buFont typeface="Wingdings" pitchFamily="2" charset="2"/>
              <a:buNone/>
            </a:pPr>
            <a:r>
              <a:rPr lang="en-GB" sz="2400" b="1" dirty="0">
                <a:latin typeface="Calibri" pitchFamily="34" charset="0"/>
              </a:rPr>
              <a:t>                                            - (Wickham, 2001)</a:t>
            </a:r>
          </a:p>
        </p:txBody>
      </p:sp>
    </p:spTree>
    <p:extLst>
      <p:ext uri="{BB962C8B-B14F-4D97-AF65-F5344CB8AC3E}">
        <p14:creationId xmlns:p14="http://schemas.microsoft.com/office/powerpoint/2010/main" val="62650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t>Entrepreneurship -  lecture 7</a:t>
            </a:r>
          </a:p>
        </p:txBody>
      </p:sp>
      <p:sp>
        <p:nvSpPr>
          <p:cNvPr id="8195" name="Rectangle 2"/>
          <p:cNvSpPr>
            <a:spLocks noGrp="1" noChangeArrowheads="1"/>
          </p:cNvSpPr>
          <p:nvPr>
            <p:ph type="title"/>
          </p:nvPr>
        </p:nvSpPr>
        <p:spPr>
          <a:noFill/>
        </p:spPr>
        <p:txBody>
          <a:bodyPr lIns="92075" tIns="46038" rIns="92075" bIns="46038"/>
          <a:lstStyle/>
          <a:p>
            <a:pPr eaLnBrk="1" hangingPunct="1"/>
            <a:r>
              <a:rPr lang="en-GB" sz="2500" b="1">
                <a:latin typeface="Comic Sans MS" pitchFamily="66" charset="0"/>
              </a:rPr>
              <a:t> </a:t>
            </a:r>
            <a:r>
              <a:rPr lang="en-GB" sz="3200" b="1">
                <a:latin typeface="Calibri" pitchFamily="34" charset="0"/>
              </a:rPr>
              <a:t>Entrepreneurship as a style of management</a:t>
            </a:r>
          </a:p>
        </p:txBody>
      </p:sp>
      <p:sp>
        <p:nvSpPr>
          <p:cNvPr id="8196"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000" b="1">
                <a:latin typeface="Calibri" pitchFamily="34" charset="0"/>
              </a:rPr>
              <a:t>Joerges &amp; Wolff (1991, in Wickham 2001)</a:t>
            </a:r>
          </a:p>
          <a:p>
            <a:pPr eaLnBrk="1" hangingPunct="1">
              <a:buFont typeface="Wingdings" pitchFamily="2" charset="2"/>
              <a:buNone/>
            </a:pPr>
            <a:endParaRPr lang="en-GB" sz="2000" b="1" i="1">
              <a:latin typeface="Calibri" pitchFamily="34" charset="0"/>
            </a:endParaRPr>
          </a:p>
          <a:p>
            <a:pPr eaLnBrk="1" hangingPunct="1">
              <a:buFont typeface="Wingdings" pitchFamily="2" charset="2"/>
              <a:buNone/>
            </a:pPr>
            <a:r>
              <a:rPr lang="en-GB" sz="2000" b="1" i="1">
                <a:latin typeface="Calibri" pitchFamily="34" charset="0"/>
              </a:rPr>
              <a:t>Management</a:t>
            </a:r>
            <a:endParaRPr lang="en-GB" sz="2000" b="1">
              <a:latin typeface="Calibri" pitchFamily="34" charset="0"/>
            </a:endParaRPr>
          </a:p>
          <a:p>
            <a:pPr eaLnBrk="1" hangingPunct="1">
              <a:buFont typeface="Wingdings" pitchFamily="2" charset="2"/>
              <a:buNone/>
            </a:pPr>
            <a:r>
              <a:rPr lang="en-GB" sz="2000">
                <a:latin typeface="Calibri" pitchFamily="34" charset="0"/>
              </a:rPr>
              <a:t>-	the activity of introducing order by coordinating flows of things and people towards collective action</a:t>
            </a:r>
          </a:p>
          <a:p>
            <a:pPr eaLnBrk="1" hangingPunct="1">
              <a:buFont typeface="Wingdings" pitchFamily="2" charset="2"/>
              <a:buNone/>
            </a:pPr>
            <a:r>
              <a:rPr lang="en-GB" sz="2000" b="1" i="1">
                <a:latin typeface="Calibri" pitchFamily="34" charset="0"/>
              </a:rPr>
              <a:t>Leadership</a:t>
            </a:r>
            <a:r>
              <a:rPr lang="en-GB" sz="2000">
                <a:latin typeface="Calibri" pitchFamily="34" charset="0"/>
              </a:rPr>
              <a:t>		</a:t>
            </a:r>
          </a:p>
          <a:p>
            <a:pPr eaLnBrk="1" hangingPunct="1">
              <a:buFont typeface="Wingdings" pitchFamily="2" charset="2"/>
              <a:buNone/>
            </a:pPr>
            <a:r>
              <a:rPr lang="en-GB" sz="2000">
                <a:latin typeface="Calibri" pitchFamily="34" charset="0"/>
              </a:rPr>
              <a:t>-	symbolic performance, expressing the hope of control over destiny</a:t>
            </a:r>
          </a:p>
          <a:p>
            <a:pPr eaLnBrk="1" hangingPunct="1">
              <a:buFont typeface="Wingdings" pitchFamily="2" charset="2"/>
              <a:buNone/>
            </a:pPr>
            <a:r>
              <a:rPr lang="en-GB" sz="2000" b="1" i="1">
                <a:latin typeface="Calibri" pitchFamily="34" charset="0"/>
              </a:rPr>
              <a:t>Entrepreneurship</a:t>
            </a:r>
          </a:p>
          <a:p>
            <a:pPr eaLnBrk="1" hangingPunct="1">
              <a:buFont typeface="Wingdings" pitchFamily="2" charset="2"/>
              <a:buNone/>
            </a:pPr>
            <a:r>
              <a:rPr lang="en-GB" sz="2000">
                <a:latin typeface="Calibri" pitchFamily="34" charset="0"/>
              </a:rPr>
              <a:t>-	the making of entire new worlds</a:t>
            </a:r>
          </a:p>
        </p:txBody>
      </p:sp>
    </p:spTree>
    <p:extLst>
      <p:ext uri="{BB962C8B-B14F-4D97-AF65-F5344CB8AC3E}">
        <p14:creationId xmlns:p14="http://schemas.microsoft.com/office/powerpoint/2010/main" val="360875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ChangeArrowheads="1"/>
          </p:cNvSpPr>
          <p:nvPr/>
        </p:nvSpPr>
        <p:spPr bwMode="auto">
          <a:xfrm>
            <a:off x="1676400" y="13910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Part of </a:t>
            </a:r>
          </a:p>
          <a:p>
            <a:pPr algn="ctr"/>
            <a:r>
              <a:rPr lang="en-US" sz="2400">
                <a:solidFill>
                  <a:srgbClr val="006600"/>
                </a:solidFill>
                <a:latin typeface="Times New Roman" pitchFamily="18" charset="0"/>
              </a:rPr>
              <a:t>organisation</a:t>
            </a:r>
            <a:endParaRPr lang="en-GB" sz="2400">
              <a:solidFill>
                <a:srgbClr val="006600"/>
              </a:solidFill>
              <a:latin typeface="Times New Roman" pitchFamily="18" charset="0"/>
            </a:endParaRPr>
          </a:p>
        </p:txBody>
      </p:sp>
      <p:sp>
        <p:nvSpPr>
          <p:cNvPr id="9220" name="Rectangle 3"/>
          <p:cNvSpPr>
            <a:spLocks noChangeArrowheads="1"/>
          </p:cNvSpPr>
          <p:nvPr/>
        </p:nvSpPr>
        <p:spPr bwMode="auto">
          <a:xfrm>
            <a:off x="1676400" y="26864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Maintain </a:t>
            </a:r>
          </a:p>
          <a:p>
            <a:pPr algn="ctr"/>
            <a:r>
              <a:rPr lang="en-US" sz="2400">
                <a:solidFill>
                  <a:srgbClr val="006600"/>
                </a:solidFill>
                <a:latin typeface="Times New Roman" pitchFamily="18" charset="0"/>
              </a:rPr>
              <a:t>status quo</a:t>
            </a:r>
            <a:endParaRPr lang="en-GB" sz="2400">
              <a:solidFill>
                <a:srgbClr val="006600"/>
              </a:solidFill>
              <a:latin typeface="Times New Roman" pitchFamily="18" charset="0"/>
            </a:endParaRPr>
          </a:p>
        </p:txBody>
      </p:sp>
      <p:sp>
        <p:nvSpPr>
          <p:cNvPr id="9221" name="Rectangle 4"/>
          <p:cNvSpPr>
            <a:spLocks noChangeArrowheads="1"/>
          </p:cNvSpPr>
          <p:nvPr/>
        </p:nvSpPr>
        <p:spPr bwMode="auto">
          <a:xfrm>
            <a:off x="1676400" y="42104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Conserve </a:t>
            </a:r>
          </a:p>
          <a:p>
            <a:pPr algn="ctr"/>
            <a:r>
              <a:rPr lang="en-US" sz="2400">
                <a:solidFill>
                  <a:srgbClr val="006600"/>
                </a:solidFill>
                <a:latin typeface="Times New Roman" pitchFamily="18" charset="0"/>
              </a:rPr>
              <a:t>resources</a:t>
            </a:r>
            <a:endParaRPr lang="en-GB" sz="2400">
              <a:solidFill>
                <a:srgbClr val="006600"/>
              </a:solidFill>
              <a:latin typeface="Times New Roman" pitchFamily="18" charset="0"/>
            </a:endParaRPr>
          </a:p>
        </p:txBody>
      </p:sp>
      <p:sp>
        <p:nvSpPr>
          <p:cNvPr id="9222" name="Rectangle 5"/>
          <p:cNvSpPr>
            <a:spLocks noChangeArrowheads="1"/>
          </p:cNvSpPr>
          <p:nvPr/>
        </p:nvSpPr>
        <p:spPr bwMode="auto">
          <a:xfrm>
            <a:off x="6248400" y="41342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Pursue </a:t>
            </a:r>
          </a:p>
          <a:p>
            <a:pPr algn="ctr"/>
            <a:r>
              <a:rPr lang="en-US" sz="2400">
                <a:solidFill>
                  <a:srgbClr val="006600"/>
                </a:solidFill>
                <a:latin typeface="Times New Roman" pitchFamily="18" charset="0"/>
              </a:rPr>
              <a:t>opportunity</a:t>
            </a:r>
            <a:endParaRPr lang="en-GB" sz="2400">
              <a:solidFill>
                <a:srgbClr val="006600"/>
              </a:solidFill>
              <a:latin typeface="Times New Roman" pitchFamily="18" charset="0"/>
            </a:endParaRPr>
          </a:p>
        </p:txBody>
      </p:sp>
      <p:sp>
        <p:nvSpPr>
          <p:cNvPr id="9223" name="Rectangle 6"/>
          <p:cNvSpPr>
            <a:spLocks noChangeArrowheads="1"/>
          </p:cNvSpPr>
          <p:nvPr/>
        </p:nvSpPr>
        <p:spPr bwMode="auto">
          <a:xfrm>
            <a:off x="6248400" y="26864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Create </a:t>
            </a:r>
          </a:p>
          <a:p>
            <a:pPr algn="ctr"/>
            <a:r>
              <a:rPr lang="en-US" sz="2400">
                <a:solidFill>
                  <a:srgbClr val="006600"/>
                </a:solidFill>
                <a:latin typeface="Times New Roman" pitchFamily="18" charset="0"/>
              </a:rPr>
              <a:t>change</a:t>
            </a:r>
            <a:endParaRPr lang="en-GB" sz="2400">
              <a:solidFill>
                <a:srgbClr val="006600"/>
              </a:solidFill>
              <a:latin typeface="Times New Roman" pitchFamily="18" charset="0"/>
            </a:endParaRPr>
          </a:p>
        </p:txBody>
      </p:sp>
      <p:sp>
        <p:nvSpPr>
          <p:cNvPr id="9224" name="Rectangle 7"/>
          <p:cNvSpPr>
            <a:spLocks noChangeArrowheads="1"/>
          </p:cNvSpPr>
          <p:nvPr/>
        </p:nvSpPr>
        <p:spPr bwMode="auto">
          <a:xfrm>
            <a:off x="6248400" y="1391072"/>
            <a:ext cx="1752600" cy="762000"/>
          </a:xfrm>
          <a:prstGeom prst="rect">
            <a:avLst/>
          </a:prstGeom>
          <a:solidFill>
            <a:schemeClr val="accent1"/>
          </a:solidFill>
          <a:ln w="9525">
            <a:solidFill>
              <a:schemeClr val="tx1"/>
            </a:solidFill>
            <a:miter lim="800000"/>
            <a:headEnd/>
            <a:tailEnd/>
          </a:ln>
        </p:spPr>
        <p:txBody>
          <a:bodyPr wrap="none" anchor="ctr"/>
          <a:lstStyle/>
          <a:p>
            <a:pPr algn="ctr"/>
            <a:r>
              <a:rPr lang="en-US" sz="2400">
                <a:solidFill>
                  <a:srgbClr val="006600"/>
                </a:solidFill>
                <a:latin typeface="Times New Roman" pitchFamily="18" charset="0"/>
              </a:rPr>
              <a:t>Whole</a:t>
            </a:r>
          </a:p>
          <a:p>
            <a:pPr algn="ctr"/>
            <a:r>
              <a:rPr lang="en-US" sz="2400">
                <a:solidFill>
                  <a:srgbClr val="006600"/>
                </a:solidFill>
                <a:latin typeface="Times New Roman" pitchFamily="18" charset="0"/>
              </a:rPr>
              <a:t> organisation</a:t>
            </a:r>
            <a:endParaRPr lang="en-GB" sz="2400">
              <a:solidFill>
                <a:srgbClr val="006600"/>
              </a:solidFill>
              <a:latin typeface="Times New Roman" pitchFamily="18" charset="0"/>
            </a:endParaRPr>
          </a:p>
        </p:txBody>
      </p:sp>
      <p:sp>
        <p:nvSpPr>
          <p:cNvPr id="9225" name="Line 14"/>
          <p:cNvSpPr>
            <a:spLocks noChangeShapeType="1"/>
          </p:cNvSpPr>
          <p:nvPr/>
        </p:nvSpPr>
        <p:spPr bwMode="auto">
          <a:xfrm>
            <a:off x="3810000" y="1772072"/>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9226" name="Line 15"/>
          <p:cNvSpPr>
            <a:spLocks noChangeShapeType="1"/>
          </p:cNvSpPr>
          <p:nvPr/>
        </p:nvSpPr>
        <p:spPr bwMode="auto">
          <a:xfrm>
            <a:off x="3810000" y="3143672"/>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9227" name="Line 16"/>
          <p:cNvSpPr>
            <a:spLocks noChangeShapeType="1"/>
          </p:cNvSpPr>
          <p:nvPr/>
        </p:nvSpPr>
        <p:spPr bwMode="auto">
          <a:xfrm>
            <a:off x="3810000" y="4591472"/>
            <a:ext cx="2133600" cy="0"/>
          </a:xfrm>
          <a:prstGeom prst="line">
            <a:avLst/>
          </a:prstGeom>
          <a:noFill/>
          <a:ln w="57150">
            <a:solidFill>
              <a:srgbClr val="B27006"/>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9228" name="Text Box 17"/>
          <p:cNvSpPr txBox="1">
            <a:spLocks noChangeArrowheads="1"/>
          </p:cNvSpPr>
          <p:nvPr/>
        </p:nvSpPr>
        <p:spPr bwMode="auto">
          <a:xfrm>
            <a:off x="4327525" y="1203747"/>
            <a:ext cx="9286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Scope</a:t>
            </a:r>
            <a:endParaRPr lang="en-GB" sz="2400">
              <a:solidFill>
                <a:srgbClr val="0000FF"/>
              </a:solidFill>
              <a:latin typeface="Times New Roman" pitchFamily="18" charset="0"/>
            </a:endParaRPr>
          </a:p>
        </p:txBody>
      </p:sp>
      <p:sp>
        <p:nvSpPr>
          <p:cNvPr id="9229" name="Text Box 18"/>
          <p:cNvSpPr txBox="1">
            <a:spLocks noChangeArrowheads="1"/>
          </p:cNvSpPr>
          <p:nvPr/>
        </p:nvSpPr>
        <p:spPr bwMode="auto">
          <a:xfrm>
            <a:off x="4114800" y="2610272"/>
            <a:ext cx="1485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Objectives</a:t>
            </a:r>
            <a:endParaRPr lang="en-GB" sz="2400">
              <a:solidFill>
                <a:srgbClr val="0000FF"/>
              </a:solidFill>
              <a:latin typeface="Times New Roman" pitchFamily="18" charset="0"/>
            </a:endParaRPr>
          </a:p>
        </p:txBody>
      </p:sp>
      <p:sp>
        <p:nvSpPr>
          <p:cNvPr id="9230" name="Text Box 19"/>
          <p:cNvSpPr txBox="1">
            <a:spLocks noChangeArrowheads="1"/>
          </p:cNvSpPr>
          <p:nvPr/>
        </p:nvSpPr>
        <p:spPr bwMode="auto">
          <a:xfrm>
            <a:off x="4343400" y="4058072"/>
            <a:ext cx="91281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0000FF"/>
                </a:solidFill>
                <a:latin typeface="Times New Roman" pitchFamily="18" charset="0"/>
              </a:rPr>
              <a:t>Focus</a:t>
            </a:r>
            <a:endParaRPr lang="en-GB" sz="2400">
              <a:solidFill>
                <a:srgbClr val="0000FF"/>
              </a:solidFill>
              <a:latin typeface="Times New Roman" pitchFamily="18" charset="0"/>
            </a:endParaRPr>
          </a:p>
        </p:txBody>
      </p:sp>
      <p:sp>
        <p:nvSpPr>
          <p:cNvPr id="9231" name="Text Box 20"/>
          <p:cNvSpPr txBox="1">
            <a:spLocks noChangeArrowheads="1"/>
          </p:cNvSpPr>
          <p:nvPr/>
        </p:nvSpPr>
        <p:spPr bwMode="auto">
          <a:xfrm>
            <a:off x="1676400" y="476672"/>
            <a:ext cx="190023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dirty="0">
                <a:solidFill>
                  <a:srgbClr val="FE2514"/>
                </a:solidFill>
                <a:latin typeface="Times New Roman" pitchFamily="18" charset="0"/>
              </a:rPr>
              <a:t>Conventional </a:t>
            </a:r>
          </a:p>
          <a:p>
            <a:pPr eaLnBrk="1" hangingPunct="1"/>
            <a:r>
              <a:rPr lang="en-US" sz="2400" dirty="0">
                <a:solidFill>
                  <a:srgbClr val="FE2514"/>
                </a:solidFill>
                <a:latin typeface="Times New Roman" pitchFamily="18" charset="0"/>
              </a:rPr>
              <a:t>management</a:t>
            </a:r>
            <a:endParaRPr lang="en-GB" sz="2400" dirty="0">
              <a:solidFill>
                <a:srgbClr val="FE2514"/>
              </a:solidFill>
              <a:latin typeface="Times New Roman" pitchFamily="18" charset="0"/>
            </a:endParaRPr>
          </a:p>
        </p:txBody>
      </p:sp>
      <p:sp>
        <p:nvSpPr>
          <p:cNvPr id="9232" name="Text Box 21"/>
          <p:cNvSpPr txBox="1">
            <a:spLocks noChangeArrowheads="1"/>
          </p:cNvSpPr>
          <p:nvPr/>
        </p:nvSpPr>
        <p:spPr bwMode="auto">
          <a:xfrm>
            <a:off x="6248400" y="476672"/>
            <a:ext cx="20764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400">
                <a:solidFill>
                  <a:srgbClr val="FE2514"/>
                </a:solidFill>
                <a:latin typeface="Times New Roman" pitchFamily="18" charset="0"/>
              </a:rPr>
              <a:t>Entrepreneurial</a:t>
            </a:r>
          </a:p>
          <a:p>
            <a:pPr eaLnBrk="1" hangingPunct="1"/>
            <a:r>
              <a:rPr lang="en-US" sz="2400">
                <a:solidFill>
                  <a:srgbClr val="FE2514"/>
                </a:solidFill>
                <a:latin typeface="Times New Roman" pitchFamily="18" charset="0"/>
              </a:rPr>
              <a:t>management</a:t>
            </a:r>
            <a:endParaRPr lang="en-GB" sz="2400">
              <a:solidFill>
                <a:srgbClr val="FE2514"/>
              </a:solidFill>
              <a:latin typeface="Times New Roman" pitchFamily="18" charset="0"/>
            </a:endParaRPr>
          </a:p>
        </p:txBody>
      </p:sp>
      <p:sp>
        <p:nvSpPr>
          <p:cNvPr id="9233" name="Text Box 22"/>
          <p:cNvSpPr txBox="1">
            <a:spLocks noChangeArrowheads="1"/>
          </p:cNvSpPr>
          <p:nvPr/>
        </p:nvSpPr>
        <p:spPr bwMode="auto">
          <a:xfrm>
            <a:off x="2093913" y="5465914"/>
            <a:ext cx="63246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sz="2000">
                <a:solidFill>
                  <a:srgbClr val="FE2514"/>
                </a:solidFill>
                <a:latin typeface="Times New Roman" pitchFamily="18" charset="0"/>
              </a:rPr>
              <a:t>Conventional management and entrepreneurial </a:t>
            </a:r>
          </a:p>
          <a:p>
            <a:pPr eaLnBrk="1" hangingPunct="1"/>
            <a:r>
              <a:rPr lang="en-US" sz="2000">
                <a:solidFill>
                  <a:srgbClr val="FE2514"/>
                </a:solidFill>
                <a:latin typeface="Times New Roman" pitchFamily="18" charset="0"/>
              </a:rPr>
              <a:t>management: a comparison –Wickham (2001)</a:t>
            </a:r>
            <a:endParaRPr lang="en-GB" sz="2000">
              <a:solidFill>
                <a:srgbClr val="FE2514"/>
              </a:solidFill>
              <a:latin typeface="Times New Roman" pitchFamily="18" charset="0"/>
            </a:endParaRPr>
          </a:p>
        </p:txBody>
      </p:sp>
    </p:spTree>
    <p:extLst>
      <p:ext uri="{BB962C8B-B14F-4D97-AF65-F5344CB8AC3E}">
        <p14:creationId xmlns:p14="http://schemas.microsoft.com/office/powerpoint/2010/main" val="2916263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429519" y="1052736"/>
            <a:ext cx="8229600" cy="1143000"/>
          </a:xfrm>
          <a:noFill/>
        </p:spPr>
        <p:txBody>
          <a:bodyPr lIns="92075" tIns="46038" rIns="92075" bIns="46038"/>
          <a:lstStyle/>
          <a:p>
            <a:pPr eaLnBrk="1" hangingPunct="1"/>
            <a:r>
              <a:rPr lang="en-GB" sz="3200" b="1" dirty="0">
                <a:effectLst>
                  <a:outerShdw blurRad="38100" dist="38100" dir="2700000" algn="tl">
                    <a:srgbClr val="000000">
                      <a:alpha val="43137"/>
                    </a:srgbClr>
                  </a:outerShdw>
                </a:effectLst>
                <a:latin typeface="Calibri" pitchFamily="34" charset="0"/>
              </a:rPr>
              <a:t>Entrepreneurship as a style of management</a:t>
            </a:r>
          </a:p>
        </p:txBody>
      </p:sp>
      <p:sp>
        <p:nvSpPr>
          <p:cNvPr id="10244" name="Rectangle 3"/>
          <p:cNvSpPr>
            <a:spLocks noGrp="1" noChangeArrowheads="1"/>
          </p:cNvSpPr>
          <p:nvPr>
            <p:ph type="body" idx="1"/>
          </p:nvPr>
        </p:nvSpPr>
        <p:spPr>
          <a:xfrm>
            <a:off x="457200" y="2636912"/>
            <a:ext cx="8229600" cy="2620888"/>
          </a:xfrm>
          <a:noFill/>
        </p:spPr>
        <p:txBody>
          <a:bodyPr lIns="92075" tIns="46038" rIns="92075" bIns="46038"/>
          <a:lstStyle/>
          <a:p>
            <a:pPr eaLnBrk="1" hangingPunct="1">
              <a:buFont typeface="Wingdings" pitchFamily="2" charset="2"/>
              <a:buNone/>
            </a:pPr>
            <a:r>
              <a:rPr lang="en-GB" sz="2400" b="1" dirty="0">
                <a:latin typeface="Calibri" pitchFamily="34" charset="0"/>
              </a:rPr>
              <a:t>Entrepreneurship as the management of uncertainty </a:t>
            </a:r>
            <a:endParaRPr lang="en-GB" sz="2400" b="1" u="sng" dirty="0">
              <a:latin typeface="Calibri" pitchFamily="34" charset="0"/>
            </a:endParaRPr>
          </a:p>
          <a:p>
            <a:pPr eaLnBrk="1" hangingPunct="1">
              <a:buFont typeface="Wingdings" pitchFamily="2" charset="2"/>
              <a:buNone/>
            </a:pPr>
            <a:r>
              <a:rPr lang="en-GB" sz="2400" dirty="0">
                <a:latin typeface="Calibri" pitchFamily="34" charset="0"/>
              </a:rPr>
              <a:t>(Storey &amp; Sykes, in Burns &amp; Dewhurst)</a:t>
            </a:r>
            <a:endParaRPr lang="en-GB" sz="2400" b="1" u="sng" dirty="0">
              <a:latin typeface="Calibri" pitchFamily="34" charset="0"/>
            </a:endParaRPr>
          </a:p>
          <a:p>
            <a:pPr eaLnBrk="1" hangingPunct="1">
              <a:buFont typeface="Wingdings" pitchFamily="2" charset="2"/>
              <a:buNone/>
            </a:pPr>
            <a:endParaRPr lang="en-GB" sz="1400" dirty="0">
              <a:latin typeface="Calibri" pitchFamily="34" charset="0"/>
            </a:endParaRPr>
          </a:p>
          <a:p>
            <a:pPr eaLnBrk="1" hangingPunct="1">
              <a:buFont typeface="Wingdings" pitchFamily="2" charset="2"/>
              <a:buChar char="§"/>
            </a:pPr>
            <a:r>
              <a:rPr lang="en-GB" sz="2400" dirty="0">
                <a:latin typeface="Calibri" pitchFamily="34" charset="0"/>
              </a:rPr>
              <a:t>Market uncertainty</a:t>
            </a:r>
            <a:endParaRPr lang="en-GB" sz="2400" u="sng" dirty="0">
              <a:latin typeface="Calibri" pitchFamily="34" charset="0"/>
            </a:endParaRPr>
          </a:p>
          <a:p>
            <a:pPr eaLnBrk="1" hangingPunct="1">
              <a:buFont typeface="Wingdings" pitchFamily="2" charset="2"/>
              <a:buChar char="§"/>
            </a:pPr>
            <a:r>
              <a:rPr lang="en-GB" sz="2400" dirty="0">
                <a:latin typeface="Calibri" pitchFamily="34" charset="0"/>
              </a:rPr>
              <a:t>Customer uncertainty</a:t>
            </a:r>
          </a:p>
          <a:p>
            <a:pPr eaLnBrk="1" hangingPunct="1">
              <a:buFont typeface="Wingdings" pitchFamily="2" charset="2"/>
              <a:buChar char="§"/>
            </a:pPr>
            <a:r>
              <a:rPr lang="en-GB" sz="2400" dirty="0">
                <a:latin typeface="Calibri" pitchFamily="34" charset="0"/>
              </a:rPr>
              <a:t>Aspirational uncertainties</a:t>
            </a:r>
            <a:r>
              <a:rPr lang="en-GB" sz="2400" b="1" dirty="0"/>
              <a:t> </a:t>
            </a:r>
          </a:p>
        </p:txBody>
      </p:sp>
    </p:spTree>
    <p:extLst>
      <p:ext uri="{BB962C8B-B14F-4D97-AF65-F5344CB8AC3E}">
        <p14:creationId xmlns:p14="http://schemas.microsoft.com/office/powerpoint/2010/main" val="2418220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1026"/>
          <p:cNvSpPr>
            <a:spLocks noGrp="1" noChangeArrowheads="1"/>
          </p:cNvSpPr>
          <p:nvPr>
            <p:ph type="title"/>
          </p:nvPr>
        </p:nvSpPr>
        <p:spPr>
          <a:noFill/>
        </p:spPr>
        <p:txBody>
          <a:bodyPr lIns="92075" tIns="46038" rIns="92075" bIns="46038" anchor="ctr"/>
          <a:lstStyle/>
          <a:p>
            <a:pPr eaLnBrk="1" hangingPunct="1"/>
            <a:r>
              <a:rPr lang="en-GB" sz="3200" b="1" dirty="0"/>
              <a:t>The Entrepreneurial Organisation</a:t>
            </a:r>
          </a:p>
        </p:txBody>
      </p:sp>
      <p:sp>
        <p:nvSpPr>
          <p:cNvPr id="5124" name="Rectangle 1027"/>
          <p:cNvSpPr>
            <a:spLocks noGrp="1" noChangeArrowheads="1"/>
          </p:cNvSpPr>
          <p:nvPr>
            <p:ph type="body" idx="1"/>
          </p:nvPr>
        </p:nvSpPr>
        <p:spPr>
          <a:xfrm>
            <a:off x="424056" y="2564904"/>
            <a:ext cx="8686800" cy="2548880"/>
          </a:xfrm>
          <a:noFill/>
        </p:spPr>
        <p:txBody>
          <a:bodyPr lIns="92075" tIns="46038" rIns="92075" bIns="46038"/>
          <a:lstStyle/>
          <a:p>
            <a:pPr eaLnBrk="1" hangingPunct="1">
              <a:buFont typeface="Wingdings" pitchFamily="2" charset="2"/>
              <a:buNone/>
            </a:pPr>
            <a:endParaRPr lang="en-GB" sz="2600" b="1" dirty="0"/>
          </a:p>
          <a:p>
            <a:pPr eaLnBrk="1" hangingPunct="1">
              <a:buFont typeface="Wingdings" pitchFamily="2" charset="2"/>
              <a:buNone/>
            </a:pPr>
            <a:r>
              <a:rPr lang="en-GB" sz="2600" b="1" dirty="0"/>
              <a:t>Corporate and Entrepreneurial Cultures:</a:t>
            </a:r>
          </a:p>
          <a:p>
            <a:pPr eaLnBrk="1" hangingPunct="1">
              <a:buFont typeface="Wingdings" pitchFamily="2" charset="2"/>
              <a:buNone/>
            </a:pPr>
            <a:endParaRPr lang="en-GB" sz="2600" dirty="0"/>
          </a:p>
          <a:p>
            <a:pPr eaLnBrk="1" hangingPunct="1">
              <a:buFont typeface="Wingdings" pitchFamily="2" charset="2"/>
              <a:buNone/>
            </a:pPr>
            <a:r>
              <a:rPr lang="en-GB" sz="2600" dirty="0"/>
              <a:t>Need to examine both culture and structure in a comparative way</a:t>
            </a:r>
          </a:p>
          <a:p>
            <a:pPr eaLnBrk="1" hangingPunct="1">
              <a:buFont typeface="Wingdings" pitchFamily="2" charset="2"/>
              <a:buNone/>
            </a:pPr>
            <a:endParaRPr lang="en-GB" sz="2600" dirty="0"/>
          </a:p>
        </p:txBody>
      </p:sp>
    </p:spTree>
    <p:extLst>
      <p:ext uri="{BB962C8B-B14F-4D97-AF65-F5344CB8AC3E}">
        <p14:creationId xmlns:p14="http://schemas.microsoft.com/office/powerpoint/2010/main" val="2990580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noFill/>
        </p:spPr>
        <p:txBody>
          <a:bodyPr lIns="92075" tIns="46038" rIns="92075" bIns="46038" anchor="ctr"/>
          <a:lstStyle/>
          <a:p>
            <a:pPr eaLnBrk="1" hangingPunct="1"/>
            <a:br>
              <a:rPr lang="en-GB" sz="2600" b="0" dirty="0"/>
            </a:br>
            <a:r>
              <a:rPr lang="en-GB" sz="2600" b="0" dirty="0"/>
              <a:t> </a:t>
            </a:r>
            <a:r>
              <a:rPr lang="en-GB" sz="3200" b="1" dirty="0"/>
              <a:t>The Entrepreneurial Organisation </a:t>
            </a:r>
            <a:br>
              <a:rPr lang="en-GB" sz="3200" b="1" dirty="0"/>
            </a:br>
            <a:endParaRPr lang="en-GB" sz="3200" b="1" dirty="0"/>
          </a:p>
        </p:txBody>
      </p:sp>
      <p:sp>
        <p:nvSpPr>
          <p:cNvPr id="11267"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100" b="1" i="1" dirty="0"/>
              <a:t>Corporate Culture –</a:t>
            </a:r>
          </a:p>
          <a:p>
            <a:pPr eaLnBrk="1" hangingPunct="1">
              <a:lnSpc>
                <a:spcPct val="90000"/>
              </a:lnSpc>
              <a:buFont typeface="Wingdings" pitchFamily="2" charset="2"/>
              <a:buChar char="§"/>
            </a:pPr>
            <a:r>
              <a:rPr lang="en-GB" sz="2100" dirty="0"/>
              <a:t>Favours </a:t>
            </a:r>
            <a:r>
              <a:rPr lang="en-US" sz="2100" dirty="0"/>
              <a:t>conservative </a:t>
            </a:r>
            <a:r>
              <a:rPr lang="en-GB" sz="2100" dirty="0"/>
              <a:t>decision making</a:t>
            </a:r>
          </a:p>
          <a:p>
            <a:pPr eaLnBrk="1" hangingPunct="1">
              <a:lnSpc>
                <a:spcPct val="90000"/>
              </a:lnSpc>
              <a:buFont typeface="Wingdings" pitchFamily="2" charset="2"/>
              <a:buChar char="§"/>
            </a:pPr>
            <a:r>
              <a:rPr lang="en-GB" sz="2100" dirty="0"/>
              <a:t>Emphasises gathering large amounts of data within the decision making process</a:t>
            </a:r>
          </a:p>
          <a:p>
            <a:pPr eaLnBrk="1" hangingPunct="1">
              <a:lnSpc>
                <a:spcPct val="90000"/>
              </a:lnSpc>
              <a:buFont typeface="Wingdings" pitchFamily="2" charset="2"/>
              <a:buChar char="§"/>
            </a:pPr>
            <a:r>
              <a:rPr lang="en-GB" sz="2100" dirty="0"/>
              <a:t>Risky decisions are postponed</a:t>
            </a:r>
          </a:p>
          <a:p>
            <a:pPr eaLnBrk="1" hangingPunct="1">
              <a:lnSpc>
                <a:spcPct val="90000"/>
              </a:lnSpc>
              <a:buFont typeface="Wingdings" pitchFamily="2" charset="2"/>
              <a:buChar char="§"/>
            </a:pPr>
            <a:endParaRPr lang="en-GB" sz="2100" dirty="0"/>
          </a:p>
          <a:p>
            <a:pPr eaLnBrk="1" hangingPunct="1">
              <a:lnSpc>
                <a:spcPct val="90000"/>
              </a:lnSpc>
              <a:buFont typeface="Wingdings" pitchFamily="2" charset="2"/>
              <a:buChar char="§"/>
            </a:pPr>
            <a:r>
              <a:rPr lang="en-GB" sz="2100" dirty="0"/>
              <a:t>Follow instructions</a:t>
            </a:r>
          </a:p>
          <a:p>
            <a:pPr eaLnBrk="1" hangingPunct="1">
              <a:lnSpc>
                <a:spcPct val="90000"/>
              </a:lnSpc>
              <a:buFont typeface="Wingdings" pitchFamily="2" charset="2"/>
              <a:buChar char="§"/>
            </a:pPr>
            <a:r>
              <a:rPr lang="en-GB" sz="2100" dirty="0"/>
              <a:t>Do not make any mistakes</a:t>
            </a:r>
          </a:p>
          <a:p>
            <a:pPr eaLnBrk="1" hangingPunct="1">
              <a:lnSpc>
                <a:spcPct val="90000"/>
              </a:lnSpc>
              <a:buFont typeface="Wingdings" pitchFamily="2" charset="2"/>
              <a:buChar char="§"/>
            </a:pPr>
            <a:r>
              <a:rPr lang="en-GB" sz="2100" dirty="0"/>
              <a:t>Do not fail</a:t>
            </a:r>
          </a:p>
          <a:p>
            <a:pPr eaLnBrk="1" hangingPunct="1">
              <a:lnSpc>
                <a:spcPct val="90000"/>
              </a:lnSpc>
              <a:buFont typeface="Wingdings" pitchFamily="2" charset="2"/>
              <a:buChar char="§"/>
            </a:pPr>
            <a:r>
              <a:rPr lang="en-GB" sz="2100" dirty="0"/>
              <a:t>Do not take the initiative, wait for instructions</a:t>
            </a:r>
          </a:p>
          <a:p>
            <a:pPr eaLnBrk="1" hangingPunct="1">
              <a:lnSpc>
                <a:spcPct val="90000"/>
              </a:lnSpc>
              <a:buFont typeface="Wingdings" pitchFamily="2" charset="2"/>
              <a:buNone/>
            </a:pPr>
            <a:r>
              <a:rPr lang="en-GB" sz="2100" dirty="0"/>
              <a:t>		</a:t>
            </a:r>
            <a:r>
              <a:rPr lang="en-GB" sz="2100" dirty="0">
                <a:latin typeface="Symbol" pitchFamily="18" charset="2"/>
              </a:rPr>
              <a:t>Þ</a:t>
            </a:r>
            <a:r>
              <a:rPr lang="en-GB" sz="2100" dirty="0"/>
              <a:t>	restrictive environment </a:t>
            </a:r>
          </a:p>
        </p:txBody>
      </p:sp>
    </p:spTree>
    <p:extLst>
      <p:ext uri="{BB962C8B-B14F-4D97-AF65-F5344CB8AC3E}">
        <p14:creationId xmlns:p14="http://schemas.microsoft.com/office/powerpoint/2010/main" val="2120172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457200" y="836712"/>
            <a:ext cx="8229600" cy="1143000"/>
          </a:xfrm>
          <a:noFill/>
        </p:spPr>
        <p:txBody>
          <a:bodyPr lIns="92075" tIns="46038" rIns="92075" bIns="46038" anchor="ctr"/>
          <a:lstStyle/>
          <a:p>
            <a:pPr eaLnBrk="1" hangingPunct="1"/>
            <a:r>
              <a:rPr lang="en-GB" sz="3500" b="0" dirty="0"/>
              <a:t> </a:t>
            </a:r>
            <a:r>
              <a:rPr lang="en-GB" sz="3200" b="1" dirty="0"/>
              <a:t>The Entrepreneurial organisation</a:t>
            </a:r>
          </a:p>
        </p:txBody>
      </p:sp>
      <p:sp>
        <p:nvSpPr>
          <p:cNvPr id="7172" name="Rectangle 3"/>
          <p:cNvSpPr>
            <a:spLocks noGrp="1" noChangeArrowheads="1"/>
          </p:cNvSpPr>
          <p:nvPr>
            <p:ph type="body" idx="1"/>
          </p:nvPr>
        </p:nvSpPr>
        <p:spPr>
          <a:xfrm>
            <a:off x="323528" y="2492896"/>
            <a:ext cx="8229600" cy="3192921"/>
          </a:xfrm>
          <a:noFill/>
        </p:spPr>
        <p:txBody>
          <a:bodyPr lIns="92075" tIns="46038" rIns="92075" bIns="46038"/>
          <a:lstStyle/>
          <a:p>
            <a:pPr eaLnBrk="1" hangingPunct="1">
              <a:buFont typeface="Wingdings" pitchFamily="2" charset="2"/>
              <a:buNone/>
            </a:pPr>
            <a:r>
              <a:rPr lang="en-GB" sz="2600" b="1" i="1" dirty="0"/>
              <a:t>Corporate Structure –</a:t>
            </a:r>
          </a:p>
          <a:p>
            <a:pPr eaLnBrk="1" hangingPunct="1">
              <a:buFont typeface="Wingdings" pitchFamily="2" charset="2"/>
              <a:buNone/>
            </a:pPr>
            <a:endParaRPr lang="en-GB" sz="2600" b="1" i="1" dirty="0"/>
          </a:p>
          <a:p>
            <a:pPr eaLnBrk="1" hangingPunct="1">
              <a:buFont typeface="Wingdings" pitchFamily="2" charset="2"/>
              <a:buChar char="§"/>
            </a:pPr>
            <a:r>
              <a:rPr lang="en-GB" sz="2600" dirty="0"/>
              <a:t>Hierarchical with established procedures, reporting systems, lines of authority and responsibility, instructions, and control mechanisms   (all help to maintain the status quo).  </a:t>
            </a:r>
          </a:p>
          <a:p>
            <a:pPr eaLnBrk="1" hangingPunct="1">
              <a:buFont typeface="Wingdings" pitchFamily="2" charset="2"/>
              <a:buChar char="§"/>
            </a:pPr>
            <a:r>
              <a:rPr lang="en-GB" sz="2600" dirty="0"/>
              <a:t>Barriers between different areas of activity.</a:t>
            </a:r>
          </a:p>
          <a:p>
            <a:pPr eaLnBrk="1" hangingPunct="1">
              <a:buFont typeface="Wingdings" pitchFamily="2" charset="2"/>
              <a:buChar char="§"/>
            </a:pPr>
            <a:endParaRPr lang="en-GB" dirty="0"/>
          </a:p>
        </p:txBody>
      </p:sp>
    </p:spTree>
    <p:extLst>
      <p:ext uri="{BB962C8B-B14F-4D97-AF65-F5344CB8AC3E}">
        <p14:creationId xmlns:p14="http://schemas.microsoft.com/office/powerpoint/2010/main" val="1461533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noFill/>
        </p:spPr>
        <p:txBody>
          <a:bodyPr lIns="92075" tIns="46038" rIns="92075" bIns="46038" anchor="ctr"/>
          <a:lstStyle/>
          <a:p>
            <a:pPr eaLnBrk="1" hangingPunct="1"/>
            <a:r>
              <a:rPr lang="en-GB" sz="3200" b="1" dirty="0"/>
              <a:t>The Entrepreneurial Organisation</a:t>
            </a:r>
          </a:p>
        </p:txBody>
      </p:sp>
      <p:sp>
        <p:nvSpPr>
          <p:cNvPr id="15363" name="Rectangle 3"/>
          <p:cNvSpPr>
            <a:spLocks noGrp="1" noChangeArrowheads="1"/>
          </p:cNvSpPr>
          <p:nvPr>
            <p:ph type="body" idx="1"/>
          </p:nvPr>
        </p:nvSpPr>
        <p:spPr>
          <a:xfrm>
            <a:off x="441473" y="2276872"/>
            <a:ext cx="8229600" cy="3052935"/>
          </a:xfrm>
          <a:noFill/>
        </p:spPr>
        <p:txBody>
          <a:bodyPr lIns="92075" tIns="46038" rIns="92075" bIns="46038"/>
          <a:lstStyle/>
          <a:p>
            <a:pPr eaLnBrk="1" hangingPunct="1">
              <a:buFont typeface="Wingdings" pitchFamily="2" charset="2"/>
              <a:buNone/>
            </a:pPr>
            <a:r>
              <a:rPr lang="en-GB" sz="2600" b="1" i="1" dirty="0"/>
              <a:t>Entrepreneurial Culture –</a:t>
            </a:r>
          </a:p>
          <a:p>
            <a:pPr eaLnBrk="1" hangingPunct="1">
              <a:buFont typeface="Wingdings" pitchFamily="2" charset="2"/>
              <a:buChar char="§"/>
            </a:pPr>
            <a:r>
              <a:rPr lang="en-GB" sz="2600" dirty="0"/>
              <a:t>Develop visions, goals and action plans</a:t>
            </a:r>
          </a:p>
          <a:p>
            <a:pPr eaLnBrk="1" hangingPunct="1">
              <a:buFont typeface="Wingdings" pitchFamily="2" charset="2"/>
              <a:buChar char="§"/>
            </a:pPr>
            <a:r>
              <a:rPr lang="en-GB" sz="2600" dirty="0"/>
              <a:t>Reward for actions taken</a:t>
            </a:r>
          </a:p>
          <a:p>
            <a:pPr eaLnBrk="1" hangingPunct="1">
              <a:buFont typeface="Wingdings" pitchFamily="2" charset="2"/>
              <a:buChar char="§"/>
            </a:pPr>
            <a:r>
              <a:rPr lang="en-GB" sz="2600" dirty="0"/>
              <a:t>Suggest, try and experiment</a:t>
            </a:r>
          </a:p>
          <a:p>
            <a:pPr eaLnBrk="1" hangingPunct="1">
              <a:buFont typeface="Wingdings" pitchFamily="2" charset="2"/>
              <a:buChar char="§"/>
            </a:pPr>
            <a:r>
              <a:rPr lang="en-GB" sz="2600" dirty="0"/>
              <a:t>Create and develop regardless of the area</a:t>
            </a:r>
          </a:p>
          <a:p>
            <a:pPr eaLnBrk="1" hangingPunct="1">
              <a:buFont typeface="Wingdings" pitchFamily="2" charset="2"/>
              <a:buChar char="§"/>
            </a:pPr>
            <a:r>
              <a:rPr lang="en-GB" sz="2600" dirty="0"/>
              <a:t>Take responsibility and ownership </a:t>
            </a:r>
          </a:p>
        </p:txBody>
      </p:sp>
    </p:spTree>
    <p:extLst>
      <p:ext uri="{BB962C8B-B14F-4D97-AF65-F5344CB8AC3E}">
        <p14:creationId xmlns:p14="http://schemas.microsoft.com/office/powerpoint/2010/main" val="3051593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457200" y="908720"/>
            <a:ext cx="8229600" cy="1143000"/>
          </a:xfrm>
          <a:noFill/>
        </p:spPr>
        <p:txBody>
          <a:bodyPr lIns="92075" tIns="46038" rIns="92075" bIns="46038" anchor="ctr"/>
          <a:lstStyle/>
          <a:p>
            <a:pPr eaLnBrk="1" hangingPunct="1"/>
            <a:r>
              <a:rPr lang="en-GB" sz="3500" b="0" dirty="0"/>
              <a:t> </a:t>
            </a:r>
            <a:r>
              <a:rPr lang="en-GB" sz="3200" b="1" dirty="0"/>
              <a:t>The Entrepreneurial organisation</a:t>
            </a:r>
          </a:p>
        </p:txBody>
      </p:sp>
      <p:sp>
        <p:nvSpPr>
          <p:cNvPr id="9220" name="Rectangle 3"/>
          <p:cNvSpPr>
            <a:spLocks noGrp="1" noChangeArrowheads="1"/>
          </p:cNvSpPr>
          <p:nvPr>
            <p:ph type="body" idx="1"/>
          </p:nvPr>
        </p:nvSpPr>
        <p:spPr>
          <a:xfrm>
            <a:off x="323528" y="2492896"/>
            <a:ext cx="8568952" cy="2736304"/>
          </a:xfrm>
          <a:noFill/>
        </p:spPr>
        <p:txBody>
          <a:bodyPr lIns="92075" tIns="46038" rIns="92075" bIns="46038"/>
          <a:lstStyle/>
          <a:p>
            <a:pPr>
              <a:spcBef>
                <a:spcPct val="0"/>
              </a:spcBef>
              <a:buFont typeface="Wingdings" pitchFamily="2" charset="2"/>
              <a:buNone/>
            </a:pPr>
            <a:r>
              <a:rPr lang="en-GB" sz="2100" b="1" i="1" dirty="0"/>
              <a:t>Entrepreneurial  Structure –</a:t>
            </a:r>
          </a:p>
          <a:p>
            <a:pPr>
              <a:spcBef>
                <a:spcPct val="0"/>
              </a:spcBef>
              <a:buFont typeface="Wingdings" pitchFamily="2" charset="2"/>
              <a:buNone/>
            </a:pPr>
            <a:endParaRPr lang="en-GB" sz="2100" b="1" i="1" dirty="0"/>
          </a:p>
          <a:p>
            <a:pPr>
              <a:spcBef>
                <a:spcPct val="0"/>
              </a:spcBef>
              <a:buFont typeface="Wingdings" pitchFamily="2" charset="2"/>
              <a:buChar char="§"/>
            </a:pPr>
            <a:r>
              <a:rPr lang="en-GB" sz="2100" dirty="0"/>
              <a:t>Flat organizational structure with networking, teamwork, sponsors, and mentors.  </a:t>
            </a:r>
          </a:p>
          <a:p>
            <a:pPr>
              <a:spcBef>
                <a:spcPct val="0"/>
              </a:spcBef>
              <a:buFont typeface="Wingdings" pitchFamily="2" charset="2"/>
              <a:buChar char="§"/>
            </a:pPr>
            <a:r>
              <a:rPr lang="en-GB" sz="2100" dirty="0"/>
              <a:t>Close working relationships, trust and counsel facilitate the achievement of visions and objectives.  </a:t>
            </a:r>
          </a:p>
          <a:p>
            <a:pPr>
              <a:spcBef>
                <a:spcPct val="0"/>
              </a:spcBef>
              <a:buFont typeface="Wingdings" pitchFamily="2" charset="2"/>
              <a:buChar char="§"/>
            </a:pPr>
            <a:r>
              <a:rPr lang="en-GB" sz="2100" dirty="0"/>
              <a:t>Individuals make suggestions within and across functional areas and divisions, producing cross-fertilisation.</a:t>
            </a:r>
          </a:p>
          <a:p>
            <a:pPr>
              <a:spcBef>
                <a:spcPct val="0"/>
              </a:spcBef>
              <a:buFont typeface="Wingdings" pitchFamily="2" charset="2"/>
              <a:buNone/>
            </a:pPr>
            <a:r>
              <a:rPr lang="en-GB" sz="2100" dirty="0"/>
              <a:t> </a:t>
            </a:r>
          </a:p>
          <a:p>
            <a:pPr>
              <a:spcBef>
                <a:spcPct val="0"/>
              </a:spcBef>
              <a:buFont typeface="Wingdings" pitchFamily="2" charset="2"/>
              <a:buNone/>
            </a:pPr>
            <a:r>
              <a:rPr lang="en-GB" sz="1700" dirty="0"/>
              <a:t> </a:t>
            </a:r>
          </a:p>
          <a:p>
            <a:pPr>
              <a:spcBef>
                <a:spcPct val="0"/>
              </a:spcBef>
              <a:buFont typeface="Wingdings" pitchFamily="2" charset="2"/>
              <a:buNone/>
            </a:pPr>
            <a:endParaRPr lang="en-GB" sz="1700" dirty="0"/>
          </a:p>
        </p:txBody>
      </p:sp>
    </p:spTree>
    <p:extLst>
      <p:ext uri="{BB962C8B-B14F-4D97-AF65-F5344CB8AC3E}">
        <p14:creationId xmlns:p14="http://schemas.microsoft.com/office/powerpoint/2010/main" val="4200111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noFill/>
        </p:spPr>
        <p:txBody>
          <a:bodyPr lIns="92075" tIns="46038" rIns="92075" bIns="46038" anchor="ctr"/>
          <a:lstStyle/>
          <a:p>
            <a:pPr eaLnBrk="1" hangingPunct="1"/>
            <a:br>
              <a:rPr lang="en-GB" sz="3500" b="0" dirty="0"/>
            </a:br>
            <a:r>
              <a:rPr lang="en-GB" sz="3500" b="0" dirty="0"/>
              <a:t> </a:t>
            </a:r>
            <a:r>
              <a:rPr lang="en-GB" sz="3200" b="1" dirty="0"/>
              <a:t>The Entrepreneurial organisation </a:t>
            </a:r>
            <a:br>
              <a:rPr lang="en-GB" sz="3500" b="0" dirty="0"/>
            </a:br>
            <a:endParaRPr lang="en-GB" sz="3500" b="0" dirty="0"/>
          </a:p>
        </p:txBody>
      </p:sp>
      <p:sp>
        <p:nvSpPr>
          <p:cNvPr id="10244" name="Rectangle 3"/>
          <p:cNvSpPr>
            <a:spLocks noGrp="1" noChangeArrowheads="1"/>
          </p:cNvSpPr>
          <p:nvPr>
            <p:ph type="body" idx="1"/>
          </p:nvPr>
        </p:nvSpPr>
        <p:spPr>
          <a:xfrm>
            <a:off x="455902" y="1988840"/>
            <a:ext cx="8229600" cy="3340968"/>
          </a:xfrm>
          <a:noFill/>
        </p:spPr>
        <p:txBody>
          <a:bodyPr lIns="92075" tIns="46038" rIns="92075" bIns="46038"/>
          <a:lstStyle/>
          <a:p>
            <a:pPr eaLnBrk="1" hangingPunct="1">
              <a:buFont typeface="Wingdings" pitchFamily="2" charset="2"/>
              <a:buNone/>
            </a:pPr>
            <a:r>
              <a:rPr lang="en-GB" sz="2100" b="1" dirty="0"/>
              <a:t>Characteristics of Intrapreneurs</a:t>
            </a:r>
            <a:r>
              <a:rPr lang="en-GB" sz="2100" dirty="0"/>
              <a:t>  (</a:t>
            </a:r>
            <a:r>
              <a:rPr lang="en-GB" sz="2100" dirty="0" err="1"/>
              <a:t>Lessem</a:t>
            </a:r>
            <a:r>
              <a:rPr lang="en-GB" sz="2100" dirty="0"/>
              <a:t>, 1986)</a:t>
            </a:r>
          </a:p>
          <a:p>
            <a:pPr eaLnBrk="1" hangingPunct="1">
              <a:buFont typeface="Wingdings" pitchFamily="2" charset="2"/>
              <a:buChar char="ü"/>
            </a:pPr>
            <a:r>
              <a:rPr lang="en-GB" sz="2100" dirty="0"/>
              <a:t>Commercial insight and market awareness</a:t>
            </a:r>
          </a:p>
          <a:p>
            <a:pPr eaLnBrk="1" hangingPunct="1">
              <a:buFont typeface="Wingdings" pitchFamily="2" charset="2"/>
              <a:buChar char="ü"/>
            </a:pPr>
            <a:r>
              <a:rPr lang="en-GB" sz="2100" dirty="0"/>
              <a:t>An ability to work persistently and autonomously</a:t>
            </a:r>
          </a:p>
          <a:p>
            <a:pPr eaLnBrk="1" hangingPunct="1">
              <a:buFont typeface="Wingdings" pitchFamily="2" charset="2"/>
              <a:buChar char="ü"/>
            </a:pPr>
            <a:r>
              <a:rPr lang="en-GB" sz="2100" dirty="0"/>
              <a:t>An innovative and creative mind</a:t>
            </a:r>
          </a:p>
          <a:p>
            <a:pPr eaLnBrk="1" hangingPunct="1">
              <a:buFont typeface="Wingdings" pitchFamily="2" charset="2"/>
              <a:buChar char="ü"/>
            </a:pPr>
            <a:r>
              <a:rPr lang="en-GB" sz="2100" dirty="0"/>
              <a:t>Ability to manage and direct change</a:t>
            </a:r>
          </a:p>
          <a:p>
            <a:pPr eaLnBrk="1" hangingPunct="1">
              <a:buFont typeface="Wingdings" pitchFamily="2" charset="2"/>
              <a:buChar char="ü"/>
            </a:pPr>
            <a:r>
              <a:rPr lang="en-GB" sz="2100" dirty="0"/>
              <a:t>Organisational capacity and analytical skill</a:t>
            </a:r>
          </a:p>
          <a:p>
            <a:pPr eaLnBrk="1" hangingPunct="1">
              <a:buFont typeface="Wingdings" pitchFamily="2" charset="2"/>
              <a:buChar char="ü"/>
            </a:pPr>
            <a:r>
              <a:rPr lang="en-GB" sz="2100" dirty="0"/>
              <a:t>Stamina and staying power</a:t>
            </a:r>
          </a:p>
          <a:p>
            <a:pPr eaLnBrk="1" hangingPunct="1">
              <a:buFont typeface="Wingdings" pitchFamily="2" charset="2"/>
              <a:buChar char="ü"/>
            </a:pPr>
            <a:r>
              <a:rPr lang="en-GB" sz="2100" dirty="0"/>
              <a:t>Ability to get on with people at all levels </a:t>
            </a:r>
          </a:p>
        </p:txBody>
      </p:sp>
    </p:spTree>
    <p:extLst>
      <p:ext uri="{BB962C8B-B14F-4D97-AF65-F5344CB8AC3E}">
        <p14:creationId xmlns:p14="http://schemas.microsoft.com/office/powerpoint/2010/main" val="3815935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1267" name="Rectangle 2"/>
          <p:cNvSpPr>
            <a:spLocks noGrp="1" noChangeArrowheads="1"/>
          </p:cNvSpPr>
          <p:nvPr>
            <p:ph type="title"/>
          </p:nvPr>
        </p:nvSpPr>
        <p:spPr>
          <a:noFill/>
        </p:spPr>
        <p:txBody>
          <a:bodyPr lIns="92075" tIns="46038" rIns="92075" bIns="46038" anchor="ctr"/>
          <a:lstStyle/>
          <a:p>
            <a:pPr eaLnBrk="1" hangingPunct="1"/>
            <a:r>
              <a:rPr lang="en-GB" sz="3200" b="1" dirty="0"/>
              <a:t>The Entrepreneurial Organisation</a:t>
            </a:r>
          </a:p>
        </p:txBody>
      </p:sp>
      <p:sp>
        <p:nvSpPr>
          <p:cNvPr id="1126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100" b="1"/>
              <a:t>Intrapreneurial Types</a:t>
            </a:r>
            <a:r>
              <a:rPr lang="en-GB" sz="2100"/>
              <a:t> (Lessem, 1986)</a:t>
            </a:r>
          </a:p>
          <a:p>
            <a:pPr eaLnBrk="1" hangingPunct="1">
              <a:buFont typeface="Wingdings" pitchFamily="2" charset="2"/>
              <a:buNone/>
            </a:pPr>
            <a:r>
              <a:rPr lang="en-GB" sz="2100"/>
              <a:t>Innovator	(Terence Conran – Habitat-Mothercare)</a:t>
            </a:r>
          </a:p>
          <a:p>
            <a:pPr eaLnBrk="1" hangingPunct="1">
              <a:buFont typeface="Wingdings" pitchFamily="2" charset="2"/>
              <a:buNone/>
            </a:pPr>
            <a:r>
              <a:rPr lang="en-GB" sz="2100"/>
              <a:t>Designer	(Mary Quant – Mary Quant Ltd.)</a:t>
            </a:r>
          </a:p>
          <a:p>
            <a:pPr eaLnBrk="1" hangingPunct="1">
              <a:buFont typeface="Wingdings" pitchFamily="2" charset="2"/>
              <a:buNone/>
            </a:pPr>
            <a:r>
              <a:rPr lang="en-GB" sz="2100"/>
              <a:t>Leader	            (John Harvey-Jones – ICI)</a:t>
            </a:r>
          </a:p>
          <a:p>
            <a:pPr eaLnBrk="1" hangingPunct="1">
              <a:buFont typeface="Wingdings" pitchFamily="2" charset="2"/>
              <a:buNone/>
            </a:pPr>
            <a:r>
              <a:rPr lang="en-GB" sz="2100"/>
              <a:t>New Entrepreneur		</a:t>
            </a:r>
          </a:p>
          <a:p>
            <a:pPr eaLnBrk="1" hangingPunct="1">
              <a:buFont typeface="Wingdings" pitchFamily="2" charset="2"/>
              <a:buNone/>
            </a:pPr>
            <a:r>
              <a:rPr lang="en-GB" sz="2100"/>
              <a:t>			(Jack Dangoor – Advance Technology)</a:t>
            </a:r>
          </a:p>
          <a:p>
            <a:pPr eaLnBrk="1" hangingPunct="1">
              <a:buFont typeface="Wingdings" pitchFamily="2" charset="2"/>
              <a:buNone/>
            </a:pPr>
            <a:r>
              <a:rPr lang="en-GB" sz="2100"/>
              <a:t>Change Agent	</a:t>
            </a:r>
          </a:p>
          <a:p>
            <a:pPr eaLnBrk="1" hangingPunct="1">
              <a:buFont typeface="Wingdings" pitchFamily="2" charset="2"/>
              <a:buNone/>
            </a:pPr>
            <a:r>
              <a:rPr lang="en-GB" sz="2100"/>
              <a:t>			(Steve Shirley – F International)</a:t>
            </a:r>
          </a:p>
          <a:p>
            <a:pPr eaLnBrk="1" hangingPunct="1">
              <a:buFont typeface="Wingdings" pitchFamily="2" charset="2"/>
              <a:buNone/>
            </a:pPr>
            <a:r>
              <a:rPr lang="en-GB" sz="2100"/>
              <a:t>Animateur	(Nelli Eichner – Interlingua)</a:t>
            </a:r>
          </a:p>
          <a:p>
            <a:pPr eaLnBrk="1" hangingPunct="1">
              <a:buFont typeface="Wingdings" pitchFamily="2" charset="2"/>
              <a:buNone/>
            </a:pPr>
            <a:endParaRPr lang="en-GB" sz="2100"/>
          </a:p>
        </p:txBody>
      </p:sp>
    </p:spTree>
    <p:extLst>
      <p:ext uri="{BB962C8B-B14F-4D97-AF65-F5344CB8AC3E}">
        <p14:creationId xmlns:p14="http://schemas.microsoft.com/office/powerpoint/2010/main" val="2912970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2291" name="Rectangle 2"/>
          <p:cNvSpPr>
            <a:spLocks noGrp="1" noChangeArrowheads="1"/>
          </p:cNvSpPr>
          <p:nvPr>
            <p:ph type="title"/>
          </p:nvPr>
        </p:nvSpPr>
        <p:spPr>
          <a:xfrm>
            <a:off x="323528" y="332656"/>
            <a:ext cx="8820472" cy="1152128"/>
          </a:xfrm>
          <a:noFill/>
        </p:spPr>
        <p:txBody>
          <a:bodyPr lIns="92075" tIns="46038" rIns="92075" bIns="46038" anchor="ctr"/>
          <a:lstStyle/>
          <a:p>
            <a:pPr eaLnBrk="1" hangingPunct="1"/>
            <a:r>
              <a:rPr lang="en-GB" sz="3200" b="1" dirty="0"/>
              <a:t>The Entrepreneurial Organisation </a:t>
            </a:r>
          </a:p>
        </p:txBody>
      </p:sp>
      <p:sp>
        <p:nvSpPr>
          <p:cNvPr id="12292" name="Rectangle 3"/>
          <p:cNvSpPr>
            <a:spLocks noGrp="1" noChangeArrowheads="1"/>
          </p:cNvSpPr>
          <p:nvPr>
            <p:ph type="body" idx="1"/>
          </p:nvPr>
        </p:nvSpPr>
        <p:spPr>
          <a:xfrm>
            <a:off x="611560" y="1556792"/>
            <a:ext cx="8227640" cy="4659858"/>
          </a:xfrm>
          <a:noFill/>
        </p:spPr>
        <p:txBody>
          <a:bodyPr lIns="92075" tIns="46038" rIns="92075" bIns="46038"/>
          <a:lstStyle/>
          <a:p>
            <a:pPr marL="609600" indent="-609600" eaLnBrk="1" hangingPunct="1">
              <a:buFont typeface="Wingdings" pitchFamily="2" charset="2"/>
              <a:buNone/>
            </a:pPr>
            <a:r>
              <a:rPr lang="en-GB" sz="1500" b="1" dirty="0"/>
              <a:t>Personality Spectrum &amp; </a:t>
            </a:r>
            <a:r>
              <a:rPr lang="en-GB" sz="1500" b="1" dirty="0" err="1"/>
              <a:t>Intrapreneurship</a:t>
            </a:r>
            <a:r>
              <a:rPr lang="en-GB" sz="1500" b="1" dirty="0"/>
              <a:t>  (</a:t>
            </a:r>
            <a:r>
              <a:rPr lang="en-GB" sz="1500" b="1" dirty="0" err="1"/>
              <a:t>Lessem</a:t>
            </a:r>
            <a:r>
              <a:rPr lang="en-GB" sz="1500" b="1" dirty="0"/>
              <a:t>, 1986)</a:t>
            </a:r>
          </a:p>
          <a:p>
            <a:pPr marL="609600" indent="-609600" eaLnBrk="1" hangingPunct="1">
              <a:buFont typeface="Wingdings" pitchFamily="2" charset="2"/>
              <a:buNone/>
            </a:pPr>
            <a:r>
              <a:rPr lang="en-GB" sz="1500" b="1" dirty="0"/>
              <a:t> </a:t>
            </a:r>
          </a:p>
          <a:p>
            <a:pPr marL="609600" indent="-609600" eaLnBrk="1" hangingPunct="1">
              <a:buFont typeface="Wingdings" pitchFamily="2" charset="2"/>
              <a:buNone/>
            </a:pPr>
            <a:r>
              <a:rPr lang="en-GB" sz="1500" b="1" u="sng" dirty="0"/>
              <a:t>Personality type	</a:t>
            </a:r>
            <a:r>
              <a:rPr lang="en-GB" sz="1500" b="1" u="sng" dirty="0" err="1"/>
              <a:t>Intrapreneurial</a:t>
            </a:r>
            <a:r>
              <a:rPr lang="en-GB" sz="1500" b="1" u="sng" dirty="0"/>
              <a:t> type		Key attributes                _</a:t>
            </a:r>
          </a:p>
          <a:p>
            <a:pPr marL="609600" indent="-609600" eaLnBrk="1" hangingPunct="1">
              <a:buFont typeface="Wingdings" pitchFamily="2" charset="2"/>
              <a:buNone/>
            </a:pPr>
            <a:r>
              <a:rPr lang="en-GB" sz="1500" b="1" dirty="0"/>
              <a:t>Imagination	Innovator			Originality, Inspiration, Love, 						Transformation</a:t>
            </a:r>
          </a:p>
          <a:p>
            <a:pPr marL="609600" indent="-609600" eaLnBrk="1" hangingPunct="1">
              <a:buFont typeface="Wingdings" pitchFamily="2" charset="2"/>
              <a:buNone/>
            </a:pPr>
            <a:r>
              <a:rPr lang="en-GB" sz="1500" b="1" dirty="0"/>
              <a:t>Intuition		New designer/Enabler	Evolution, Development, 						Symbiosis, Connection</a:t>
            </a:r>
          </a:p>
          <a:p>
            <a:pPr marL="609600" indent="-609600" eaLnBrk="1" hangingPunct="1">
              <a:buFont typeface="Wingdings" pitchFamily="2" charset="2"/>
              <a:buNone/>
            </a:pPr>
            <a:r>
              <a:rPr lang="en-GB" sz="1500" b="1" dirty="0"/>
              <a:t>Authority		Leader			Direction, Responsibility, 						</a:t>
            </a:r>
            <a:r>
              <a:rPr lang="en-GB" sz="1500" b="1" dirty="0" err="1"/>
              <a:t>Structure,Control</a:t>
            </a:r>
            <a:endParaRPr lang="en-GB" sz="1500" b="1" dirty="0"/>
          </a:p>
          <a:p>
            <a:pPr marL="609600" indent="-609600" eaLnBrk="1" hangingPunct="1">
              <a:buFont typeface="Wingdings" pitchFamily="2" charset="2"/>
              <a:buNone/>
            </a:pPr>
            <a:r>
              <a:rPr lang="en-GB" sz="1500" b="1" dirty="0"/>
              <a:t>Will			Entrepreneur		Achievement, Opportunity, </a:t>
            </a:r>
          </a:p>
          <a:p>
            <a:pPr marL="609600" indent="-609600" eaLnBrk="1" hangingPunct="1">
              <a:buFont typeface="Wingdings" pitchFamily="2" charset="2"/>
              <a:buNone/>
            </a:pPr>
            <a:r>
              <a:rPr lang="en-GB" sz="1500" b="1" dirty="0"/>
              <a:t>						Risk Taker, Power		</a:t>
            </a:r>
          </a:p>
          <a:p>
            <a:pPr marL="609600" indent="-609600" eaLnBrk="1" hangingPunct="1">
              <a:buFont typeface="Wingdings" pitchFamily="2" charset="2"/>
              <a:buNone/>
            </a:pPr>
            <a:r>
              <a:rPr lang="en-GB" sz="1500" b="1" dirty="0"/>
              <a:t>Sociability	</a:t>
            </a:r>
            <a:r>
              <a:rPr lang="en-GB" sz="1500" b="1" dirty="0" err="1"/>
              <a:t>Animateur</a:t>
            </a:r>
            <a:r>
              <a:rPr lang="en-GB" sz="1500" b="1" dirty="0"/>
              <a:t>		Informality, Shared Values, 						</a:t>
            </a:r>
            <a:r>
              <a:rPr lang="en-GB" sz="1500" b="1" dirty="0" err="1"/>
              <a:t>Community,Culture</a:t>
            </a:r>
            <a:endParaRPr lang="en-GB" sz="1500" b="1" dirty="0"/>
          </a:p>
          <a:p>
            <a:pPr marL="609600" indent="-609600" eaLnBrk="1" hangingPunct="1">
              <a:buFont typeface="Wingdings" pitchFamily="2" charset="2"/>
              <a:buNone/>
            </a:pPr>
            <a:r>
              <a:rPr lang="en-GB" sz="1500" b="1" dirty="0"/>
              <a:t>Flexibility		Change agent		Adaptability, curiosity, intelligence</a:t>
            </a:r>
          </a:p>
          <a:p>
            <a:pPr marL="609600" indent="-609600" eaLnBrk="1" hangingPunct="1">
              <a:buFont typeface="Wingdings" pitchFamily="2" charset="2"/>
              <a:buNone/>
            </a:pPr>
            <a:endParaRPr lang="en-GB" sz="1500" b="1" dirty="0"/>
          </a:p>
        </p:txBody>
      </p:sp>
    </p:spTree>
    <p:extLst>
      <p:ext uri="{BB962C8B-B14F-4D97-AF65-F5344CB8AC3E}">
        <p14:creationId xmlns:p14="http://schemas.microsoft.com/office/powerpoint/2010/main" val="2231200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3315" name="Rectangle 1026"/>
          <p:cNvSpPr>
            <a:spLocks noGrp="1" noChangeArrowheads="1"/>
          </p:cNvSpPr>
          <p:nvPr>
            <p:ph type="title"/>
          </p:nvPr>
        </p:nvSpPr>
        <p:spPr>
          <a:noFill/>
        </p:spPr>
        <p:txBody>
          <a:bodyPr lIns="92075" tIns="46038" rIns="92075" bIns="46038" anchor="ctr"/>
          <a:lstStyle/>
          <a:p>
            <a:r>
              <a:rPr lang="en-GB" sz="2800" b="1" dirty="0"/>
              <a:t>Six Facets of an entrepreneurial organisation</a:t>
            </a:r>
            <a:r>
              <a:rPr lang="en-GB" sz="2800" dirty="0"/>
              <a:t> </a:t>
            </a:r>
            <a:r>
              <a:rPr lang="en-GB" sz="2000" dirty="0"/>
              <a:t>(Wickham, 2001)</a:t>
            </a:r>
            <a:endParaRPr lang="en-GB" sz="2000" b="1" dirty="0"/>
          </a:p>
        </p:txBody>
      </p:sp>
      <p:sp>
        <p:nvSpPr>
          <p:cNvPr id="39939" name="Rectangle 1027"/>
          <p:cNvSpPr>
            <a:spLocks noGrp="1" noChangeArrowheads="1"/>
          </p:cNvSpPr>
          <p:nvPr>
            <p:ph type="body" idx="1"/>
          </p:nvPr>
        </p:nvSpPr>
        <p:spPr>
          <a:xfrm>
            <a:off x="457200" y="1340768"/>
            <a:ext cx="8229600" cy="4785395"/>
          </a:xfrm>
          <a:noFill/>
        </p:spPr>
        <p:txBody>
          <a:bodyPr lIns="92075" tIns="46038" rIns="92075" bIns="46038"/>
          <a:lstStyle/>
          <a:p>
            <a:pPr marL="381000" indent="-381000" eaLnBrk="1" hangingPunct="1">
              <a:lnSpc>
                <a:spcPct val="90000"/>
              </a:lnSpc>
            </a:pPr>
            <a:r>
              <a:rPr lang="en-GB" sz="2000" b="1" i="1" dirty="0"/>
              <a:t>The organisation as a co-ordinator of actions</a:t>
            </a:r>
          </a:p>
          <a:p>
            <a:pPr marL="381000" indent="-381000" eaLnBrk="1" hangingPunct="1">
              <a:lnSpc>
                <a:spcPct val="90000"/>
              </a:lnSpc>
              <a:buFont typeface="Wingdings" pitchFamily="2" charset="2"/>
              <a:buNone/>
            </a:pPr>
            <a:r>
              <a:rPr lang="en-GB" sz="2000" dirty="0"/>
              <a:t>	The organisation is the tool entrepreneurs use to create their entire new world</a:t>
            </a:r>
          </a:p>
          <a:p>
            <a:pPr marL="381000" indent="-381000" eaLnBrk="1" hangingPunct="1">
              <a:lnSpc>
                <a:spcPct val="90000"/>
              </a:lnSpc>
            </a:pPr>
            <a:r>
              <a:rPr lang="en-GB" sz="2000" b="1" i="1" dirty="0"/>
              <a:t>The organisation as an independent agent</a:t>
            </a:r>
          </a:p>
          <a:p>
            <a:pPr marL="381000" indent="-381000" eaLnBrk="1" hangingPunct="1">
              <a:lnSpc>
                <a:spcPct val="90000"/>
              </a:lnSpc>
              <a:buFont typeface="Wingdings" pitchFamily="2" charset="2"/>
              <a:buNone/>
            </a:pPr>
            <a:r>
              <a:rPr lang="en-GB" sz="2000" dirty="0"/>
              <a:t>	Organisations created by entrepreneurs have an existence independent of their creators.</a:t>
            </a:r>
          </a:p>
          <a:p>
            <a:pPr marL="381000" indent="-381000" eaLnBrk="1" hangingPunct="1">
              <a:lnSpc>
                <a:spcPct val="90000"/>
              </a:lnSpc>
            </a:pPr>
            <a:r>
              <a:rPr lang="en-GB" sz="2000" b="1" i="1" dirty="0"/>
              <a:t>The organisation as a network of contracts</a:t>
            </a:r>
          </a:p>
          <a:p>
            <a:pPr marL="381000" indent="-381000" eaLnBrk="1" hangingPunct="1">
              <a:lnSpc>
                <a:spcPct val="90000"/>
              </a:lnSpc>
              <a:buFont typeface="Wingdings" pitchFamily="2" charset="2"/>
              <a:buNone/>
            </a:pPr>
            <a:r>
              <a:rPr lang="en-GB" sz="2000" dirty="0"/>
              <a:t>	Individuals are motivated to contribute if expectations are met, and they are trusted</a:t>
            </a:r>
          </a:p>
          <a:p>
            <a:pPr marL="381000" indent="-381000">
              <a:lnSpc>
                <a:spcPct val="90000"/>
              </a:lnSpc>
            </a:pPr>
            <a:r>
              <a:rPr lang="en-GB" sz="2000" b="1" i="1" dirty="0"/>
              <a:t>The organisation as a collection of resources</a:t>
            </a:r>
          </a:p>
          <a:p>
            <a:pPr marL="381000" indent="-381000">
              <a:lnSpc>
                <a:spcPct val="90000"/>
              </a:lnSpc>
              <a:buNone/>
            </a:pPr>
            <a:r>
              <a:rPr lang="en-GB" sz="2000" dirty="0"/>
              <a:t>	Entrepreneur must be an effective manager of resources (including people)</a:t>
            </a:r>
          </a:p>
          <a:p>
            <a:pPr marL="381000" indent="-381000">
              <a:lnSpc>
                <a:spcPct val="90000"/>
              </a:lnSpc>
            </a:pPr>
            <a:r>
              <a:rPr lang="en-GB" sz="2000" b="1" i="1" dirty="0"/>
              <a:t>The organisation as a system</a:t>
            </a:r>
          </a:p>
          <a:p>
            <a:pPr marL="381000" indent="-381000">
              <a:lnSpc>
                <a:spcPct val="90000"/>
              </a:lnSpc>
              <a:buNone/>
            </a:pPr>
            <a:r>
              <a:rPr lang="en-GB" sz="2000" dirty="0"/>
              <a:t>	Entrepreneurial organizations have more flexible systems</a:t>
            </a:r>
          </a:p>
          <a:p>
            <a:pPr marL="381000" indent="-381000">
              <a:lnSpc>
                <a:spcPct val="90000"/>
              </a:lnSpc>
            </a:pPr>
            <a:r>
              <a:rPr lang="en-GB" sz="2000" b="1" i="1" dirty="0"/>
              <a:t>The organisation as a processor of information</a:t>
            </a:r>
          </a:p>
          <a:p>
            <a:pPr marL="381000" indent="-381000">
              <a:lnSpc>
                <a:spcPct val="90000"/>
              </a:lnSpc>
              <a:buNone/>
            </a:pPr>
            <a:r>
              <a:rPr lang="en-GB" sz="2000" dirty="0"/>
              <a:t>	Being able to use an innovation, willingness to learn</a:t>
            </a:r>
          </a:p>
          <a:p>
            <a:pPr marL="381000" indent="-381000" eaLnBrk="1" hangingPunct="1">
              <a:lnSpc>
                <a:spcPct val="90000"/>
              </a:lnSpc>
              <a:buFont typeface="Wingdings" pitchFamily="2" charset="2"/>
              <a:buNone/>
            </a:pPr>
            <a:endParaRPr lang="en-GB" sz="2000" dirty="0"/>
          </a:p>
          <a:p>
            <a:pPr marL="381000" indent="-381000" eaLnBrk="1" hangingPunct="1">
              <a:lnSpc>
                <a:spcPct val="90000"/>
              </a:lnSpc>
              <a:buFont typeface="Wingdings" pitchFamily="2" charset="2"/>
              <a:buNone/>
            </a:pPr>
            <a:endParaRPr lang="en-GB" sz="2100" dirty="0"/>
          </a:p>
        </p:txBody>
      </p:sp>
    </p:spTree>
    <p:extLst>
      <p:ext uri="{BB962C8B-B14F-4D97-AF65-F5344CB8AC3E}">
        <p14:creationId xmlns:p14="http://schemas.microsoft.com/office/powerpoint/2010/main" val="1205945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5363" name="Rectangle 2"/>
          <p:cNvSpPr>
            <a:spLocks noGrp="1" noChangeArrowheads="1"/>
          </p:cNvSpPr>
          <p:nvPr>
            <p:ph type="title"/>
          </p:nvPr>
        </p:nvSpPr>
        <p:spPr>
          <a:xfrm>
            <a:off x="323528" y="332656"/>
            <a:ext cx="8515672" cy="1224136"/>
          </a:xfrm>
          <a:noFill/>
        </p:spPr>
        <p:txBody>
          <a:bodyPr lIns="92075" tIns="46038" rIns="92075" bIns="46038" anchor="ctr"/>
          <a:lstStyle/>
          <a:p>
            <a:pPr eaLnBrk="1" hangingPunct="1"/>
            <a:r>
              <a:rPr lang="en-GB" sz="3500" b="0" dirty="0"/>
              <a:t> </a:t>
            </a:r>
            <a:r>
              <a:rPr lang="en-GB" sz="3200" b="1" dirty="0"/>
              <a:t>The Entrepreneurial Organisation</a:t>
            </a:r>
          </a:p>
        </p:txBody>
      </p:sp>
      <p:sp>
        <p:nvSpPr>
          <p:cNvPr id="1027" name="Rectangle 3"/>
          <p:cNvSpPr>
            <a:spLocks noGrp="1" noChangeArrowheads="1"/>
          </p:cNvSpPr>
          <p:nvPr>
            <p:ph type="body" idx="1"/>
          </p:nvPr>
        </p:nvSpPr>
        <p:spPr>
          <a:xfrm>
            <a:off x="395536" y="1700808"/>
            <a:ext cx="8248402" cy="4314230"/>
          </a:xfrm>
          <a:noFill/>
        </p:spPr>
        <p:txBody>
          <a:bodyPr lIns="92075" tIns="46038" rIns="92075" bIns="46038"/>
          <a:lstStyle/>
          <a:p>
            <a:pPr marL="609600" indent="-609600" eaLnBrk="1" hangingPunct="1">
              <a:lnSpc>
                <a:spcPct val="90000"/>
              </a:lnSpc>
              <a:buFont typeface="Wingdings" pitchFamily="2" charset="2"/>
              <a:buNone/>
            </a:pPr>
            <a:r>
              <a:rPr lang="en-GB" sz="2600" b="1" dirty="0"/>
              <a:t>Entrepreneurial organisation and the control of resources</a:t>
            </a:r>
          </a:p>
          <a:p>
            <a:pPr marL="609600" indent="-609600" eaLnBrk="1" hangingPunct="1">
              <a:lnSpc>
                <a:spcPct val="90000"/>
              </a:lnSpc>
              <a:buFont typeface="Wingdings" pitchFamily="2" charset="2"/>
              <a:buNone/>
            </a:pPr>
            <a:endParaRPr lang="en-GB" sz="2600" b="1" dirty="0"/>
          </a:p>
          <a:p>
            <a:pPr marL="609600" indent="-609600" eaLnBrk="1" hangingPunct="1">
              <a:lnSpc>
                <a:spcPct val="90000"/>
              </a:lnSpc>
              <a:buFont typeface="Wingdings" pitchFamily="2" charset="2"/>
              <a:buChar char="Ø"/>
            </a:pPr>
            <a:r>
              <a:rPr lang="en-GB" sz="2600" dirty="0"/>
              <a:t>Directed action</a:t>
            </a:r>
          </a:p>
          <a:p>
            <a:pPr marL="609600" indent="-609600" eaLnBrk="1" hangingPunct="1">
              <a:lnSpc>
                <a:spcPct val="90000"/>
              </a:lnSpc>
              <a:buFont typeface="Wingdings" pitchFamily="2" charset="2"/>
              <a:buChar char="Ø"/>
            </a:pPr>
            <a:endParaRPr lang="en-GB" sz="2600" dirty="0"/>
          </a:p>
          <a:p>
            <a:pPr marL="609600" indent="-609600" eaLnBrk="1" hangingPunct="1">
              <a:lnSpc>
                <a:spcPct val="90000"/>
              </a:lnSpc>
              <a:buFont typeface="Wingdings" pitchFamily="2" charset="2"/>
              <a:buChar char="Ø"/>
            </a:pPr>
            <a:r>
              <a:rPr lang="en-GB" sz="2600" dirty="0"/>
              <a:t>Routines and procedures</a:t>
            </a:r>
          </a:p>
          <a:p>
            <a:pPr marL="609600" indent="-609600" eaLnBrk="1" hangingPunct="1">
              <a:lnSpc>
                <a:spcPct val="90000"/>
              </a:lnSpc>
              <a:buFont typeface="Wingdings" pitchFamily="2" charset="2"/>
              <a:buChar char="Ø"/>
            </a:pPr>
            <a:endParaRPr lang="en-GB" sz="2600" dirty="0"/>
          </a:p>
          <a:p>
            <a:pPr marL="609600" indent="-609600" eaLnBrk="1" hangingPunct="1">
              <a:lnSpc>
                <a:spcPct val="90000"/>
              </a:lnSpc>
              <a:buFont typeface="Wingdings" pitchFamily="2" charset="2"/>
              <a:buChar char="Ø"/>
            </a:pPr>
            <a:r>
              <a:rPr lang="en-GB" sz="2600" dirty="0"/>
              <a:t>Organisational strategy</a:t>
            </a:r>
          </a:p>
        </p:txBody>
      </p:sp>
    </p:spTree>
    <p:extLst>
      <p:ext uri="{BB962C8B-B14F-4D97-AF65-F5344CB8AC3E}">
        <p14:creationId xmlns:p14="http://schemas.microsoft.com/office/powerpoint/2010/main" val="4101332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Footer Placeholder 4"/>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6387" name="Rectangle 1026"/>
          <p:cNvSpPr>
            <a:spLocks noGrp="1" noChangeArrowheads="1"/>
          </p:cNvSpPr>
          <p:nvPr>
            <p:ph type="title"/>
          </p:nvPr>
        </p:nvSpPr>
        <p:spPr>
          <a:xfrm>
            <a:off x="323528" y="260648"/>
            <a:ext cx="8515672" cy="1368152"/>
          </a:xfrm>
          <a:noFill/>
        </p:spPr>
        <p:txBody>
          <a:bodyPr lIns="92075" tIns="46038" rIns="92075" bIns="46038" anchor="ctr"/>
          <a:lstStyle/>
          <a:p>
            <a:pPr eaLnBrk="1" hangingPunct="1"/>
            <a:r>
              <a:rPr lang="en-GB" sz="3500" b="0" dirty="0"/>
              <a:t> </a:t>
            </a:r>
            <a:r>
              <a:rPr lang="en-GB" sz="3200" b="1" dirty="0"/>
              <a:t>The Entrepreneurial Organisation</a:t>
            </a:r>
          </a:p>
        </p:txBody>
      </p:sp>
      <p:sp>
        <p:nvSpPr>
          <p:cNvPr id="47107" name="Rectangle 1027"/>
          <p:cNvSpPr>
            <a:spLocks noGrp="1" noChangeArrowheads="1"/>
          </p:cNvSpPr>
          <p:nvPr>
            <p:ph type="body" idx="1"/>
          </p:nvPr>
        </p:nvSpPr>
        <p:spPr>
          <a:xfrm>
            <a:off x="539552" y="1556792"/>
            <a:ext cx="8104386" cy="4458246"/>
          </a:xfrm>
          <a:noFill/>
        </p:spPr>
        <p:txBody>
          <a:bodyPr lIns="92075" tIns="46038" rIns="92075" bIns="46038"/>
          <a:lstStyle/>
          <a:p>
            <a:pPr marL="609600" indent="-609600" eaLnBrk="1" hangingPunct="1">
              <a:lnSpc>
                <a:spcPct val="90000"/>
              </a:lnSpc>
              <a:buFont typeface="Wingdings" pitchFamily="2" charset="2"/>
              <a:buNone/>
            </a:pPr>
            <a:r>
              <a:rPr lang="en-GB" sz="2600" b="1" dirty="0"/>
              <a:t>Entrepreneurial organisation and the control of resources</a:t>
            </a:r>
          </a:p>
          <a:p>
            <a:pPr marL="609600" indent="-609600" eaLnBrk="1" hangingPunct="1">
              <a:lnSpc>
                <a:spcPct val="90000"/>
              </a:lnSpc>
              <a:buFont typeface="Wingdings" pitchFamily="2" charset="2"/>
              <a:buNone/>
            </a:pPr>
            <a:endParaRPr lang="en-GB" sz="2600" b="1" dirty="0"/>
          </a:p>
          <a:p>
            <a:pPr marL="609600" indent="-609600" eaLnBrk="1" hangingPunct="1">
              <a:lnSpc>
                <a:spcPct val="90000"/>
              </a:lnSpc>
              <a:buFont typeface="Wingdings" pitchFamily="2" charset="2"/>
              <a:buChar char="Ø"/>
            </a:pPr>
            <a:r>
              <a:rPr lang="en-GB" sz="2600" dirty="0"/>
              <a:t>Organisational culture</a:t>
            </a:r>
          </a:p>
          <a:p>
            <a:pPr marL="609600" indent="-609600" eaLnBrk="1" hangingPunct="1">
              <a:lnSpc>
                <a:spcPct val="90000"/>
              </a:lnSpc>
              <a:buFont typeface="Wingdings" pitchFamily="2" charset="2"/>
              <a:buChar char="Ø"/>
            </a:pPr>
            <a:endParaRPr lang="en-GB" sz="2600" dirty="0"/>
          </a:p>
          <a:p>
            <a:pPr marL="609600" indent="-609600" eaLnBrk="1" hangingPunct="1">
              <a:lnSpc>
                <a:spcPct val="90000"/>
              </a:lnSpc>
              <a:buFont typeface="Wingdings" pitchFamily="2" charset="2"/>
              <a:buChar char="Ø"/>
            </a:pPr>
            <a:r>
              <a:rPr lang="en-GB" sz="2600" dirty="0"/>
              <a:t>Communicational vision</a:t>
            </a:r>
          </a:p>
          <a:p>
            <a:pPr marL="609600" indent="-609600" eaLnBrk="1" hangingPunct="1">
              <a:lnSpc>
                <a:spcPct val="90000"/>
              </a:lnSpc>
              <a:buFont typeface="Wingdings" pitchFamily="2" charset="2"/>
              <a:buChar char="Ø"/>
            </a:pPr>
            <a:endParaRPr lang="en-GB" sz="2600" dirty="0"/>
          </a:p>
          <a:p>
            <a:pPr marL="609600" indent="-609600" eaLnBrk="1" hangingPunct="1">
              <a:lnSpc>
                <a:spcPct val="90000"/>
              </a:lnSpc>
              <a:buFont typeface="Wingdings" pitchFamily="2" charset="2"/>
              <a:buChar char="Ø"/>
            </a:pPr>
            <a:r>
              <a:rPr lang="en-GB" sz="2600" dirty="0"/>
              <a:t>The hierarchy of resource control devices</a:t>
            </a:r>
          </a:p>
        </p:txBody>
      </p:sp>
    </p:spTree>
    <p:extLst>
      <p:ext uri="{BB962C8B-B14F-4D97-AF65-F5344CB8AC3E}">
        <p14:creationId xmlns:p14="http://schemas.microsoft.com/office/powerpoint/2010/main" val="3832951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Footer Placeholder 2"/>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a:t>Entrepreneurship -  lecture 7</a:t>
            </a:r>
          </a:p>
        </p:txBody>
      </p:sp>
      <p:sp>
        <p:nvSpPr>
          <p:cNvPr id="17411" name="AutoShape 2"/>
          <p:cNvSpPr>
            <a:spLocks noChangeArrowheads="1"/>
          </p:cNvSpPr>
          <p:nvPr/>
        </p:nvSpPr>
        <p:spPr bwMode="auto">
          <a:xfrm>
            <a:off x="1905000" y="1752600"/>
            <a:ext cx="5257800" cy="25908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solidFill>
            <a:schemeClr val="accent1"/>
          </a:solidFill>
          <a:ln w="9525">
            <a:solidFill>
              <a:schemeClr val="tx1"/>
            </a:solidFill>
            <a:miter lim="800000"/>
            <a:headEnd/>
            <a:tailEnd/>
          </a:ln>
        </p:spPr>
        <p:txBody>
          <a:bodyPr wrap="none" anchor="ctr"/>
          <a:lstStyle/>
          <a:p>
            <a:r>
              <a:rPr lang="en-GB" sz="2400">
                <a:latin typeface="Times New Roman" pitchFamily="18" charset="0"/>
              </a:rPr>
              <a:t>             </a:t>
            </a:r>
          </a:p>
          <a:p>
            <a:r>
              <a:rPr lang="en-GB" sz="2400">
                <a:latin typeface="Times New Roman" pitchFamily="18" charset="0"/>
              </a:rPr>
              <a:t>            </a:t>
            </a:r>
            <a:r>
              <a:rPr lang="en-GB" sz="2400">
                <a:solidFill>
                  <a:srgbClr val="E9194F"/>
                </a:solidFill>
                <a:latin typeface="Times New Roman" pitchFamily="18" charset="0"/>
              </a:rPr>
              <a:t>Vision</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Culture</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Strategy</a:t>
            </a:r>
          </a:p>
          <a:p>
            <a:endParaRPr lang="en-GB" sz="1000">
              <a:solidFill>
                <a:srgbClr val="E9194F"/>
              </a:solidFill>
              <a:latin typeface="Times New Roman" pitchFamily="18" charset="0"/>
            </a:endParaRPr>
          </a:p>
          <a:p>
            <a:r>
              <a:rPr lang="en-GB" sz="2400">
                <a:solidFill>
                  <a:srgbClr val="E9194F"/>
                </a:solidFill>
                <a:latin typeface="Times New Roman" pitchFamily="18" charset="0"/>
              </a:rPr>
              <a:t>  Routine and procedures</a:t>
            </a:r>
          </a:p>
          <a:p>
            <a:r>
              <a:rPr lang="en-GB" sz="1000">
                <a:solidFill>
                  <a:srgbClr val="E9194F"/>
                </a:solidFill>
                <a:latin typeface="Times New Roman" pitchFamily="18" charset="0"/>
              </a:rPr>
              <a:t>              </a:t>
            </a:r>
          </a:p>
          <a:p>
            <a:r>
              <a:rPr lang="en-GB" sz="2400">
                <a:solidFill>
                  <a:srgbClr val="E9194F"/>
                </a:solidFill>
                <a:latin typeface="Times New Roman" pitchFamily="18" charset="0"/>
              </a:rPr>
              <a:t>           Direction</a:t>
            </a:r>
          </a:p>
          <a:p>
            <a:endParaRPr lang="en-GB" sz="2400">
              <a:solidFill>
                <a:srgbClr val="E9194F"/>
              </a:solidFill>
              <a:latin typeface="Times New Roman" pitchFamily="18" charset="0"/>
            </a:endParaRPr>
          </a:p>
        </p:txBody>
      </p:sp>
      <p:sp>
        <p:nvSpPr>
          <p:cNvPr id="17412" name="Line 3"/>
          <p:cNvSpPr>
            <a:spLocks noChangeShapeType="1"/>
          </p:cNvSpPr>
          <p:nvPr/>
        </p:nvSpPr>
        <p:spPr bwMode="auto">
          <a:xfrm>
            <a:off x="2971800" y="3886200"/>
            <a:ext cx="3048000" cy="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7413" name="Line 4"/>
          <p:cNvSpPr>
            <a:spLocks noChangeShapeType="1"/>
          </p:cNvSpPr>
          <p:nvPr/>
        </p:nvSpPr>
        <p:spPr bwMode="auto">
          <a:xfrm>
            <a:off x="2209800" y="2286000"/>
            <a:ext cx="4648200" cy="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7414" name="Line 5"/>
          <p:cNvSpPr>
            <a:spLocks noChangeShapeType="1"/>
          </p:cNvSpPr>
          <p:nvPr/>
        </p:nvSpPr>
        <p:spPr bwMode="auto">
          <a:xfrm>
            <a:off x="2438400" y="2819400"/>
            <a:ext cx="4191000" cy="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7415" name="Line 6"/>
          <p:cNvSpPr>
            <a:spLocks noChangeShapeType="1"/>
          </p:cNvSpPr>
          <p:nvPr/>
        </p:nvSpPr>
        <p:spPr bwMode="auto">
          <a:xfrm>
            <a:off x="2743200" y="3352800"/>
            <a:ext cx="3581400" cy="0"/>
          </a:xfrm>
          <a:prstGeom prst="line">
            <a:avLst/>
          </a:prstGeom>
          <a:noFill/>
          <a:ln w="952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7416" name="Oval 7"/>
          <p:cNvSpPr>
            <a:spLocks noChangeArrowheads="1"/>
          </p:cNvSpPr>
          <p:nvPr/>
        </p:nvSpPr>
        <p:spPr bwMode="auto">
          <a:xfrm>
            <a:off x="3200400" y="4876800"/>
            <a:ext cx="2667000" cy="838200"/>
          </a:xfrm>
          <a:prstGeom prst="ellipse">
            <a:avLst/>
          </a:prstGeom>
          <a:solidFill>
            <a:schemeClr val="accent1"/>
          </a:solidFill>
          <a:ln w="9525">
            <a:solidFill>
              <a:schemeClr val="tx1"/>
            </a:solidFill>
            <a:miter lim="800000"/>
            <a:headEnd/>
            <a:tailEnd/>
          </a:ln>
        </p:spPr>
        <p:txBody>
          <a:bodyPr wrap="none" anchor="ctr"/>
          <a:lstStyle/>
          <a:p>
            <a:pPr algn="ctr"/>
            <a:r>
              <a:rPr lang="en-GB" sz="2400">
                <a:solidFill>
                  <a:srgbClr val="137935"/>
                </a:solidFill>
                <a:latin typeface="Times New Roman" pitchFamily="18" charset="0"/>
              </a:rPr>
              <a:t>Individual action</a:t>
            </a:r>
          </a:p>
        </p:txBody>
      </p:sp>
      <p:sp>
        <p:nvSpPr>
          <p:cNvPr id="17417" name="Line 8"/>
          <p:cNvSpPr>
            <a:spLocks noChangeShapeType="1"/>
          </p:cNvSpPr>
          <p:nvPr/>
        </p:nvSpPr>
        <p:spPr bwMode="auto">
          <a:xfrm>
            <a:off x="4495800" y="4419600"/>
            <a:ext cx="0" cy="3810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7418" name="Line 9"/>
          <p:cNvSpPr>
            <a:spLocks noChangeShapeType="1"/>
          </p:cNvSpPr>
          <p:nvPr/>
        </p:nvSpPr>
        <p:spPr bwMode="auto">
          <a:xfrm>
            <a:off x="1676400" y="1905000"/>
            <a:ext cx="1295400" cy="24384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7419" name="Line 10"/>
          <p:cNvSpPr>
            <a:spLocks noChangeShapeType="1"/>
          </p:cNvSpPr>
          <p:nvPr/>
        </p:nvSpPr>
        <p:spPr bwMode="auto">
          <a:xfrm flipV="1">
            <a:off x="6096000" y="1828800"/>
            <a:ext cx="1295400" cy="2514600"/>
          </a:xfrm>
          <a:prstGeom prst="line">
            <a:avLst/>
          </a:prstGeom>
          <a:noFill/>
          <a:ln w="57150">
            <a:solidFill>
              <a:schemeClr val="accent2"/>
            </a:solidFill>
            <a:miter lim="800000"/>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17420" name="Text Box 13"/>
          <p:cNvSpPr txBox="1">
            <a:spLocks noChangeArrowheads="1"/>
          </p:cNvSpPr>
          <p:nvPr/>
        </p:nvSpPr>
        <p:spPr bwMode="auto">
          <a:xfrm>
            <a:off x="685800" y="2667000"/>
            <a:ext cx="15017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sz="2400">
                <a:solidFill>
                  <a:srgbClr val="528A69"/>
                </a:solidFill>
                <a:latin typeface="Times New Roman" pitchFamily="18" charset="0"/>
              </a:rPr>
              <a:t>Specificity</a:t>
            </a:r>
          </a:p>
          <a:p>
            <a:pPr eaLnBrk="1" hangingPunct="1"/>
            <a:r>
              <a:rPr lang="en-GB" sz="2400">
                <a:solidFill>
                  <a:srgbClr val="528A69"/>
                </a:solidFill>
                <a:latin typeface="Times New Roman" pitchFamily="18" charset="0"/>
              </a:rPr>
              <a:t> of control</a:t>
            </a:r>
          </a:p>
        </p:txBody>
      </p:sp>
      <p:sp>
        <p:nvSpPr>
          <p:cNvPr id="17421" name="Text Box 14"/>
          <p:cNvSpPr txBox="1">
            <a:spLocks noChangeArrowheads="1"/>
          </p:cNvSpPr>
          <p:nvPr/>
        </p:nvSpPr>
        <p:spPr bwMode="auto">
          <a:xfrm>
            <a:off x="7010400" y="2716213"/>
            <a:ext cx="1274763"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sz="2000">
                <a:solidFill>
                  <a:srgbClr val="528A69"/>
                </a:solidFill>
                <a:latin typeface="Times New Roman" pitchFamily="18" charset="0"/>
              </a:rPr>
              <a:t>Scope to </a:t>
            </a:r>
          </a:p>
          <a:p>
            <a:pPr eaLnBrk="1" hangingPunct="1"/>
            <a:r>
              <a:rPr lang="en-GB" sz="2000">
                <a:solidFill>
                  <a:srgbClr val="528A69"/>
                </a:solidFill>
                <a:latin typeface="Times New Roman" pitchFamily="18" charset="0"/>
              </a:rPr>
              <a:t>contribute </a:t>
            </a:r>
          </a:p>
          <a:p>
            <a:pPr eaLnBrk="1" hangingPunct="1"/>
            <a:r>
              <a:rPr lang="en-GB" sz="2000">
                <a:solidFill>
                  <a:srgbClr val="528A69"/>
                </a:solidFill>
                <a:latin typeface="Times New Roman" pitchFamily="18" charset="0"/>
              </a:rPr>
              <a:t>personal </a:t>
            </a:r>
          </a:p>
          <a:p>
            <a:pPr eaLnBrk="1" hangingPunct="1"/>
            <a:r>
              <a:rPr lang="en-GB" sz="2000">
                <a:solidFill>
                  <a:srgbClr val="528A69"/>
                </a:solidFill>
                <a:latin typeface="Times New Roman" pitchFamily="18" charset="0"/>
              </a:rPr>
              <a:t>insight</a:t>
            </a:r>
          </a:p>
        </p:txBody>
      </p:sp>
      <p:sp>
        <p:nvSpPr>
          <p:cNvPr id="17422" name="Rectangle 15"/>
          <p:cNvSpPr>
            <a:spLocks noGrp="1" noChangeArrowheads="1"/>
          </p:cNvSpPr>
          <p:nvPr>
            <p:ph type="body" idx="4294967295"/>
          </p:nvPr>
        </p:nvSpPr>
        <p:spPr/>
        <p:txBody>
          <a:bodyPr/>
          <a:lstStyle/>
          <a:p>
            <a:pPr eaLnBrk="1" hangingPunct="1">
              <a:buFont typeface="Wingdings" pitchFamily="2" charset="2"/>
              <a:buNone/>
            </a:pPr>
            <a:endParaRPr lang="en-US" sz="2600"/>
          </a:p>
        </p:txBody>
      </p:sp>
    </p:spTree>
    <p:extLst>
      <p:ext uri="{BB962C8B-B14F-4D97-AF65-F5344CB8AC3E}">
        <p14:creationId xmlns:p14="http://schemas.microsoft.com/office/powerpoint/2010/main" val="2381495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idx="4294967295"/>
          </p:nvPr>
        </p:nvSpPr>
        <p:spPr/>
        <p:txBody>
          <a:bodyPr lIns="92075" tIns="46038" rIns="92075" bIns="46038"/>
          <a:lstStyle/>
          <a:p>
            <a:pPr eaLnBrk="1" hangingPunct="1"/>
            <a:endParaRPr lang="en-US"/>
          </a:p>
        </p:txBody>
      </p:sp>
      <p:sp>
        <p:nvSpPr>
          <p:cNvPr id="5123"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endParaRPr lang="en-GB" sz="800" b="1"/>
          </a:p>
          <a:p>
            <a:pPr eaLnBrk="1" hangingPunct="1">
              <a:buFont typeface="Wingdings" pitchFamily="2" charset="2"/>
              <a:buChar char="§"/>
            </a:pPr>
            <a:r>
              <a:rPr lang="en-GB"/>
              <a:t>Intrapreneurship (Corporate venturing)</a:t>
            </a:r>
          </a:p>
          <a:p>
            <a:pPr eaLnBrk="1" hangingPunct="1">
              <a:buFont typeface="Wingdings" pitchFamily="2" charset="2"/>
              <a:buChar char="§"/>
            </a:pPr>
            <a:r>
              <a:rPr lang="en-GB"/>
              <a:t>Corporate creativity</a:t>
            </a:r>
          </a:p>
          <a:p>
            <a:pPr eaLnBrk="1" hangingPunct="1">
              <a:buFont typeface="Wingdings" pitchFamily="2" charset="2"/>
              <a:buChar char="§"/>
            </a:pPr>
            <a:r>
              <a:rPr lang="en-GB"/>
              <a:t>Criteria for corporate creativity</a:t>
            </a:r>
          </a:p>
          <a:p>
            <a:pPr eaLnBrk="1" hangingPunct="1">
              <a:buFont typeface="Wingdings" pitchFamily="2" charset="2"/>
              <a:buChar char="§"/>
            </a:pPr>
            <a:r>
              <a:rPr lang="en-GB"/>
              <a:t>Examples of intrapreneurial organistions</a:t>
            </a: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2653197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p:txBody>
          <a:bodyPr lIns="92075" tIns="46038" rIns="92075" bIns="46038"/>
          <a:lstStyle/>
          <a:p>
            <a:pPr eaLnBrk="1" hangingPunct="1"/>
            <a:endParaRPr lang="en-US"/>
          </a:p>
        </p:txBody>
      </p:sp>
      <p:sp>
        <p:nvSpPr>
          <p:cNvPr id="7171" name="Rectangle 3"/>
          <p:cNvSpPr>
            <a:spLocks noGrp="1" noChangeArrowheads="1"/>
          </p:cNvSpPr>
          <p:nvPr>
            <p:ph type="body" idx="4294967295"/>
          </p:nvPr>
        </p:nvSpPr>
        <p:spPr>
          <a:noFill/>
        </p:spPr>
        <p:txBody>
          <a:bodyPr lIns="92075" tIns="46038" rIns="92075" bIns="46038"/>
          <a:lstStyle/>
          <a:p>
            <a:pPr marL="660400" indent="-660400" eaLnBrk="1" hangingPunct="1">
              <a:buFont typeface="Wingdings" pitchFamily="2" charset="2"/>
              <a:buNone/>
            </a:pPr>
            <a:r>
              <a:rPr lang="en-GB" b="1" u="sng"/>
              <a:t>Intrapreneurship</a:t>
            </a:r>
            <a:r>
              <a:rPr lang="en-GB" b="1"/>
              <a:t>   </a:t>
            </a:r>
            <a:r>
              <a:rPr lang="en-GB"/>
              <a:t>(Co</a:t>
            </a:r>
            <a:r>
              <a:rPr lang="en-US"/>
              <a:t>rporate venturing)</a:t>
            </a:r>
            <a:endParaRPr lang="en-US" b="1" u="sng"/>
          </a:p>
          <a:p>
            <a:pPr marL="660400" indent="-660400" eaLnBrk="1" hangingPunct="1">
              <a:buFont typeface="Wingdings" pitchFamily="2" charset="2"/>
              <a:buNone/>
            </a:pPr>
            <a:r>
              <a:rPr lang="en-US"/>
              <a:t> </a:t>
            </a:r>
          </a:p>
          <a:p>
            <a:pPr marL="660400" indent="-660400" eaLnBrk="1" hangingPunct="1">
              <a:buFont typeface="Wingdings" pitchFamily="2" charset="2"/>
              <a:buNone/>
            </a:pPr>
            <a:r>
              <a:rPr lang="en-US"/>
              <a:t>Instilling an entrepreneurial spirit within organisations to ensure innovation and growth.</a:t>
            </a:r>
          </a:p>
          <a:p>
            <a:pPr marL="660400" indent="-660400" eaLnBrk="1" hangingPunct="1">
              <a:buFont typeface="Wingdings" pitchFamily="2" charset="2"/>
              <a:buNone/>
            </a:pPr>
            <a:r>
              <a:rPr lang="en-US"/>
              <a:t> </a:t>
            </a:r>
          </a:p>
          <a:p>
            <a:pPr marL="660400" indent="-660400" eaLnBrk="1" hangingPunct="1">
              <a:buFont typeface="Wingdings" pitchFamily="2" charset="2"/>
              <a:buNone/>
            </a:pPr>
            <a:endParaRPr lang="en-GB"/>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16404379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p:txBody>
          <a:bodyPr lIns="92075" tIns="46038" rIns="92075" bIns="46038"/>
          <a:lstStyle/>
          <a:p>
            <a:pPr eaLnBrk="1" hangingPunct="1"/>
            <a:endParaRPr lang="en-US"/>
          </a:p>
        </p:txBody>
      </p:sp>
      <p:sp>
        <p:nvSpPr>
          <p:cNvPr id="9219"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b="1"/>
              <a:t>Intrapreneurship can bridge the gap between science and the market place</a:t>
            </a:r>
          </a:p>
          <a:p>
            <a:pPr algn="r" eaLnBrk="1" hangingPunct="1">
              <a:buFont typeface="Wingdings" pitchFamily="2" charset="2"/>
              <a:buNone/>
            </a:pPr>
            <a:r>
              <a:rPr lang="en-US" b="1"/>
              <a:t>	</a:t>
            </a:r>
            <a:r>
              <a:rPr lang="en-US" sz="2800"/>
              <a:t>(Hisrich &amp; Peters 1998)</a:t>
            </a:r>
            <a:r>
              <a:rPr lang="en-US"/>
              <a:t> </a:t>
            </a:r>
          </a:p>
          <a:p>
            <a:pPr eaLnBrk="1" hangingPunct="1">
              <a:buFont typeface="Wingdings" pitchFamily="2" charset="2"/>
              <a:buNone/>
            </a:pPr>
            <a:endParaRPr lang="en-US"/>
          </a:p>
          <a:p>
            <a:pPr eaLnBrk="1" hangingPunct="1">
              <a:buFont typeface="Wingdings" pitchFamily="2" charset="2"/>
              <a:buNone/>
            </a:pPr>
            <a:endParaRPr lang="en-GB"/>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4992315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noFill/>
        </p:spPr>
        <p:txBody>
          <a:bodyPr lIns="92075" tIns="46038" rIns="92075" bIns="46038"/>
          <a:lstStyle/>
          <a:p>
            <a:pPr eaLnBrk="1" hangingPunct="1"/>
            <a:r>
              <a:rPr lang="en-US" sz="2400" b="1" dirty="0"/>
              <a:t>How to create a climate of </a:t>
            </a:r>
            <a:r>
              <a:rPr lang="en-US" sz="2400" b="1" dirty="0" err="1"/>
              <a:t>intrapreneurship</a:t>
            </a:r>
            <a:r>
              <a:rPr lang="en-US" sz="2400" b="1" dirty="0"/>
              <a:t> </a:t>
            </a:r>
            <a:br>
              <a:rPr lang="en-US" sz="2400" b="1" dirty="0"/>
            </a:br>
            <a:r>
              <a:rPr lang="en-US" sz="2400" b="1" dirty="0"/>
              <a:t>(</a:t>
            </a:r>
            <a:r>
              <a:rPr lang="en-US" sz="2400" b="1" dirty="0" err="1"/>
              <a:t>Hisrich</a:t>
            </a:r>
            <a:r>
              <a:rPr lang="en-US" sz="2400" b="1" dirty="0"/>
              <a:t> &amp; Peters,1998)</a:t>
            </a:r>
            <a:endParaRPr lang="en-GB" b="1" dirty="0"/>
          </a:p>
        </p:txBody>
      </p:sp>
      <p:sp>
        <p:nvSpPr>
          <p:cNvPr id="11267" name="Rectangle 3"/>
          <p:cNvSpPr>
            <a:spLocks noGrp="1" noChangeArrowheads="1"/>
          </p:cNvSpPr>
          <p:nvPr>
            <p:ph type="body" idx="4294967295"/>
          </p:nvPr>
        </p:nvSpPr>
        <p:spPr>
          <a:noFill/>
        </p:spPr>
        <p:txBody>
          <a:bodyPr lIns="92075" tIns="46038" rIns="92075" bIns="46038"/>
          <a:lstStyle/>
          <a:p>
            <a:pPr eaLnBrk="1" hangingPunct="1">
              <a:lnSpc>
                <a:spcPct val="90000"/>
              </a:lnSpc>
              <a:buFont typeface="Wingdings" pitchFamily="2" charset="2"/>
              <a:buChar char="§"/>
            </a:pPr>
            <a:r>
              <a:rPr lang="en-US" sz="2200" dirty="0" err="1"/>
              <a:t>Organisation</a:t>
            </a:r>
            <a:r>
              <a:rPr lang="en-US" sz="2200" dirty="0"/>
              <a:t> operates on frontiers of technology</a:t>
            </a:r>
          </a:p>
          <a:p>
            <a:pPr eaLnBrk="1" hangingPunct="1">
              <a:lnSpc>
                <a:spcPct val="90000"/>
              </a:lnSpc>
              <a:buFont typeface="Wingdings" pitchFamily="2" charset="2"/>
              <a:buChar char="§"/>
            </a:pPr>
            <a:r>
              <a:rPr lang="en-US" sz="2200" dirty="0"/>
              <a:t>New ideas encouraged</a:t>
            </a:r>
          </a:p>
          <a:p>
            <a:pPr eaLnBrk="1" hangingPunct="1">
              <a:lnSpc>
                <a:spcPct val="90000"/>
              </a:lnSpc>
              <a:buFont typeface="Wingdings" pitchFamily="2" charset="2"/>
              <a:buChar char="§"/>
            </a:pPr>
            <a:r>
              <a:rPr lang="en-US" sz="2200" dirty="0"/>
              <a:t>Trial and error encouraged</a:t>
            </a:r>
          </a:p>
          <a:p>
            <a:pPr eaLnBrk="1" hangingPunct="1">
              <a:lnSpc>
                <a:spcPct val="90000"/>
              </a:lnSpc>
              <a:buFont typeface="Wingdings" pitchFamily="2" charset="2"/>
              <a:buChar char="§"/>
            </a:pPr>
            <a:r>
              <a:rPr lang="en-US" sz="2200" dirty="0"/>
              <a:t>Failures allowed</a:t>
            </a:r>
          </a:p>
          <a:p>
            <a:pPr eaLnBrk="1" hangingPunct="1">
              <a:lnSpc>
                <a:spcPct val="90000"/>
              </a:lnSpc>
              <a:buFont typeface="Wingdings" pitchFamily="2" charset="2"/>
              <a:buChar char="§"/>
            </a:pPr>
            <a:r>
              <a:rPr lang="en-US" sz="2200" dirty="0"/>
              <a:t>No opportunity parameters</a:t>
            </a:r>
          </a:p>
          <a:p>
            <a:pPr eaLnBrk="1" hangingPunct="1">
              <a:lnSpc>
                <a:spcPct val="90000"/>
              </a:lnSpc>
              <a:buFont typeface="Wingdings" pitchFamily="2" charset="2"/>
              <a:buChar char="§"/>
            </a:pPr>
            <a:r>
              <a:rPr lang="en-US" sz="2200" dirty="0"/>
              <a:t>Resources available and accessible</a:t>
            </a:r>
          </a:p>
          <a:p>
            <a:pPr eaLnBrk="1" hangingPunct="1">
              <a:lnSpc>
                <a:spcPct val="90000"/>
              </a:lnSpc>
              <a:buFont typeface="Wingdings" pitchFamily="2" charset="2"/>
              <a:buChar char="§"/>
            </a:pPr>
            <a:r>
              <a:rPr lang="en-US" sz="2200" dirty="0"/>
              <a:t>Multidiscipline teamwork approach</a:t>
            </a:r>
          </a:p>
          <a:p>
            <a:pPr eaLnBrk="1" hangingPunct="1">
              <a:lnSpc>
                <a:spcPct val="90000"/>
              </a:lnSpc>
              <a:buFont typeface="Wingdings" pitchFamily="2" charset="2"/>
              <a:buChar char="§"/>
            </a:pPr>
            <a:r>
              <a:rPr lang="en-US" sz="2200" dirty="0"/>
              <a:t>Long time horizons</a:t>
            </a:r>
          </a:p>
          <a:p>
            <a:pPr eaLnBrk="1" hangingPunct="1">
              <a:lnSpc>
                <a:spcPct val="90000"/>
              </a:lnSpc>
              <a:buFont typeface="Wingdings" pitchFamily="2" charset="2"/>
              <a:buChar char="§"/>
            </a:pPr>
            <a:r>
              <a:rPr lang="en-US" sz="2200" dirty="0"/>
              <a:t>Volunteer program</a:t>
            </a:r>
          </a:p>
          <a:p>
            <a:pPr eaLnBrk="1" hangingPunct="1">
              <a:lnSpc>
                <a:spcPct val="90000"/>
              </a:lnSpc>
              <a:buFont typeface="Wingdings" pitchFamily="2" charset="2"/>
              <a:buChar char="§"/>
            </a:pPr>
            <a:r>
              <a:rPr lang="en-US" sz="2200" dirty="0"/>
              <a:t>Appropriate reward systems</a:t>
            </a:r>
          </a:p>
          <a:p>
            <a:pPr eaLnBrk="1" hangingPunct="1">
              <a:lnSpc>
                <a:spcPct val="90000"/>
              </a:lnSpc>
              <a:buFont typeface="Wingdings" pitchFamily="2" charset="2"/>
              <a:buChar char="§"/>
            </a:pPr>
            <a:r>
              <a:rPr lang="en-US" sz="2200" dirty="0"/>
              <a:t>Sponsors and champions available</a:t>
            </a:r>
          </a:p>
          <a:p>
            <a:pPr eaLnBrk="1" hangingPunct="1">
              <a:lnSpc>
                <a:spcPct val="90000"/>
              </a:lnSpc>
              <a:buFont typeface="Wingdings" pitchFamily="2" charset="2"/>
              <a:buChar char="§"/>
            </a:pPr>
            <a:r>
              <a:rPr lang="en-US" sz="2200" dirty="0"/>
              <a:t>Support of top management</a:t>
            </a:r>
            <a:endParaRPr lang="en-GB" sz="2200" dirty="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1701984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noFill/>
        </p:spPr>
        <p:txBody>
          <a:bodyPr lIns="92075" tIns="46038" rIns="92075" bIns="46038"/>
          <a:lstStyle/>
          <a:p>
            <a:pPr eaLnBrk="1" hangingPunct="1"/>
            <a:r>
              <a:rPr lang="en-GB" sz="3200" b="1" dirty="0"/>
              <a:t>Discussion</a:t>
            </a:r>
            <a:r>
              <a:rPr lang="en-GB" sz="2500" dirty="0"/>
              <a:t> </a:t>
            </a:r>
            <a:endParaRPr lang="en-GB" dirty="0"/>
          </a:p>
        </p:txBody>
      </p:sp>
      <p:sp>
        <p:nvSpPr>
          <p:cNvPr id="13315"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None/>
            </a:pPr>
            <a:r>
              <a:rPr lang="en-US" dirty="0">
                <a:cs typeface="Times New Roman" pitchFamily="18" charset="0"/>
              </a:rPr>
              <a:t>What are the different characteristics of </a:t>
            </a:r>
            <a:r>
              <a:rPr lang="en-US" dirty="0" err="1">
                <a:cs typeface="Times New Roman" pitchFamily="18" charset="0"/>
              </a:rPr>
              <a:t>intrapreneurs</a:t>
            </a:r>
            <a:r>
              <a:rPr lang="en-US" dirty="0">
                <a:cs typeface="Times New Roman" pitchFamily="18" charset="0"/>
              </a:rPr>
              <a:t> and entrepreneurs?</a:t>
            </a:r>
          </a:p>
          <a:p>
            <a:pPr eaLnBrk="1" hangingPunct="1">
              <a:buFont typeface="Wingdings" pitchFamily="2" charset="2"/>
              <a:buNone/>
            </a:pPr>
            <a:endParaRPr lang="en-GB" dirty="0">
              <a:cs typeface="Times New Roman" pitchFamily="18" charset="0"/>
            </a:endParaRPr>
          </a:p>
          <a:p>
            <a:pPr eaLnBrk="1" hangingPunct="1">
              <a:buFont typeface="Wingdings" pitchFamily="2" charset="2"/>
              <a:buNone/>
            </a:pPr>
            <a:r>
              <a:rPr lang="en-GB" dirty="0">
                <a:cs typeface="Times New Roman" pitchFamily="18" charset="0"/>
              </a:rPr>
              <a:t>What are the differences between entrepreneurial and </a:t>
            </a:r>
            <a:r>
              <a:rPr lang="en-GB" dirty="0" err="1">
                <a:cs typeface="Times New Roman" pitchFamily="18" charset="0"/>
              </a:rPr>
              <a:t>intrapreneurial</a:t>
            </a:r>
            <a:r>
              <a:rPr lang="en-GB" dirty="0">
                <a:cs typeface="Times New Roman" pitchFamily="18" charset="0"/>
              </a:rPr>
              <a:t> businesses?</a:t>
            </a: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460729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a:p>
        </p:txBody>
      </p:sp>
      <p:sp>
        <p:nvSpPr>
          <p:cNvPr id="23555" name="Rectangle 3"/>
          <p:cNvSpPr>
            <a:spLocks noGrp="1" noChangeArrowheads="1"/>
          </p:cNvSpPr>
          <p:nvPr>
            <p:ph type="body" idx="1"/>
          </p:nvPr>
        </p:nvSpPr>
        <p:spPr/>
        <p:txBody>
          <a:bodyPr/>
          <a:lstStyle/>
          <a:p>
            <a:pPr>
              <a:lnSpc>
                <a:spcPct val="80000"/>
              </a:lnSpc>
              <a:buFont typeface="Wingdings" pitchFamily="2" charset="2"/>
              <a:buNone/>
            </a:pPr>
            <a:r>
              <a:rPr lang="en-GB" sz="2400" b="1"/>
              <a:t>Both types of enterprise –</a:t>
            </a:r>
          </a:p>
          <a:p>
            <a:pPr>
              <a:lnSpc>
                <a:spcPct val="80000"/>
              </a:lnSpc>
            </a:pPr>
            <a:r>
              <a:rPr lang="en-GB" sz="2400"/>
              <a:t>Focus on innovation</a:t>
            </a:r>
          </a:p>
          <a:p>
            <a:pPr>
              <a:lnSpc>
                <a:spcPct val="80000"/>
              </a:lnSpc>
            </a:pPr>
            <a:r>
              <a:rPr lang="en-GB" sz="2400"/>
              <a:t>Focus on the creation of value-added products</a:t>
            </a:r>
          </a:p>
          <a:p>
            <a:pPr>
              <a:lnSpc>
                <a:spcPct val="80000"/>
              </a:lnSpc>
            </a:pPr>
            <a:r>
              <a:rPr lang="en-GB" sz="2400"/>
              <a:t>Require investment in ‘risky’ activities</a:t>
            </a:r>
          </a:p>
          <a:p>
            <a:pPr>
              <a:lnSpc>
                <a:spcPct val="80000"/>
              </a:lnSpc>
              <a:buFont typeface="Wingdings" pitchFamily="2" charset="2"/>
              <a:buNone/>
            </a:pPr>
            <a:endParaRPr lang="en-GB" sz="2400"/>
          </a:p>
          <a:p>
            <a:pPr>
              <a:lnSpc>
                <a:spcPct val="80000"/>
              </a:lnSpc>
              <a:buFont typeface="Wingdings" pitchFamily="2" charset="2"/>
              <a:buNone/>
            </a:pPr>
            <a:r>
              <a:rPr lang="en-GB" sz="2400" b="1"/>
              <a:t>Differences –</a:t>
            </a:r>
          </a:p>
          <a:p>
            <a:pPr>
              <a:lnSpc>
                <a:spcPct val="80000"/>
              </a:lnSpc>
            </a:pPr>
            <a:r>
              <a:rPr lang="en-GB" sz="2400"/>
              <a:t>Intrapreneurship restorative, entrepreneurship is developmental</a:t>
            </a:r>
          </a:p>
          <a:p>
            <a:pPr>
              <a:lnSpc>
                <a:spcPct val="80000"/>
              </a:lnSpc>
            </a:pPr>
            <a:r>
              <a:rPr lang="en-GB" sz="2400"/>
              <a:t>The enemy of the entrepreneur is the market, the enemy of the intrapreneur is the corporate culture (thus creating different obstacles to overcome)</a:t>
            </a:r>
          </a:p>
          <a:p>
            <a:pPr>
              <a:lnSpc>
                <a:spcPct val="80000"/>
              </a:lnSpc>
            </a:pPr>
            <a:r>
              <a:rPr lang="en-GB" sz="2400"/>
              <a:t>Funding is often a constraint for entrepreneurs, whilst intrapreneurs often have considerable funding available</a:t>
            </a:r>
            <a:endParaRPr lang="en-US" sz="240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2542297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idx="4294967295"/>
          </p:nvPr>
        </p:nvSpPr>
        <p:spPr>
          <a:noFill/>
        </p:spPr>
        <p:txBody>
          <a:bodyPr lIns="92075" tIns="46038" rIns="92075" bIns="46038"/>
          <a:lstStyle/>
          <a:p>
            <a:pPr eaLnBrk="1" hangingPunct="1"/>
            <a:r>
              <a:rPr lang="en-US" sz="3600" b="1" dirty="0" err="1"/>
              <a:t>Intrapreneurial</a:t>
            </a:r>
            <a:r>
              <a:rPr lang="en-US" sz="3600" b="1" dirty="0"/>
              <a:t> leadership</a:t>
            </a:r>
            <a:endParaRPr lang="en-GB" sz="3600" b="1" dirty="0"/>
          </a:p>
        </p:txBody>
      </p:sp>
      <p:sp>
        <p:nvSpPr>
          <p:cNvPr id="12291" name="Rectangle 3"/>
          <p:cNvSpPr>
            <a:spLocks noGrp="1" noChangeArrowheads="1"/>
          </p:cNvSpPr>
          <p:nvPr>
            <p:ph type="body" idx="4294967295"/>
          </p:nvPr>
        </p:nvSpPr>
        <p:spPr>
          <a:noFill/>
        </p:spPr>
        <p:txBody>
          <a:bodyPr lIns="92075" tIns="46038" rIns="92075" bIns="46038"/>
          <a:lstStyle/>
          <a:p>
            <a:pPr eaLnBrk="1" hangingPunct="1">
              <a:buFont typeface="Wingdings" pitchFamily="2" charset="2"/>
              <a:buChar char="§"/>
            </a:pPr>
            <a:r>
              <a:rPr lang="en-US" sz="2800" dirty="0"/>
              <a:t>Understands the environment</a:t>
            </a:r>
          </a:p>
          <a:p>
            <a:pPr eaLnBrk="1" hangingPunct="1">
              <a:buFont typeface="Wingdings" pitchFamily="2" charset="2"/>
              <a:buChar char="§"/>
            </a:pPr>
            <a:r>
              <a:rPr lang="en-US" sz="2800" dirty="0"/>
              <a:t>Visionary and flexible</a:t>
            </a:r>
          </a:p>
          <a:p>
            <a:pPr eaLnBrk="1" hangingPunct="1">
              <a:buFont typeface="Wingdings" pitchFamily="2" charset="2"/>
              <a:buChar char="§"/>
            </a:pPr>
            <a:r>
              <a:rPr lang="en-US" sz="2800" dirty="0"/>
              <a:t>Creates management options</a:t>
            </a:r>
          </a:p>
          <a:p>
            <a:pPr eaLnBrk="1" hangingPunct="1">
              <a:buFont typeface="Wingdings" pitchFamily="2" charset="2"/>
              <a:buChar char="§"/>
            </a:pPr>
            <a:r>
              <a:rPr lang="en-US" sz="2800" dirty="0"/>
              <a:t>Encourages teamwork</a:t>
            </a:r>
          </a:p>
          <a:p>
            <a:pPr eaLnBrk="1" hangingPunct="1">
              <a:buFont typeface="Wingdings" pitchFamily="2" charset="2"/>
              <a:buChar char="§"/>
            </a:pPr>
            <a:r>
              <a:rPr lang="en-US" sz="2800" dirty="0"/>
              <a:t>Encourages open discussion</a:t>
            </a:r>
          </a:p>
          <a:p>
            <a:pPr eaLnBrk="1" hangingPunct="1">
              <a:buFont typeface="Wingdings" pitchFamily="2" charset="2"/>
              <a:buChar char="§"/>
            </a:pPr>
            <a:r>
              <a:rPr lang="en-US" sz="2800" dirty="0"/>
              <a:t>Builds a coalition of supporters</a:t>
            </a:r>
          </a:p>
          <a:p>
            <a:pPr eaLnBrk="1" hangingPunct="1">
              <a:buFont typeface="Wingdings" pitchFamily="2" charset="2"/>
              <a:buChar char="§"/>
            </a:pPr>
            <a:r>
              <a:rPr lang="en-US" sz="2800" dirty="0">
                <a:cs typeface="Times New Roman" pitchFamily="18" charset="0"/>
              </a:rPr>
              <a:t>Persists</a:t>
            </a:r>
            <a:r>
              <a:rPr lang="en-GB" sz="2800" dirty="0"/>
              <a:t>  </a:t>
            </a: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3906456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noFill/>
        </p:spPr>
        <p:txBody>
          <a:bodyPr lIns="92075" tIns="46038" rIns="92075" bIns="46038"/>
          <a:lstStyle/>
          <a:p>
            <a:pPr eaLnBrk="1" hangingPunct="1"/>
            <a:r>
              <a:rPr lang="en-GB" sz="2500" dirty="0"/>
              <a:t> </a:t>
            </a:r>
            <a:r>
              <a:rPr lang="en-US" sz="3200" b="1" dirty="0"/>
              <a:t>To establish </a:t>
            </a:r>
            <a:r>
              <a:rPr lang="en-US" sz="3200" b="1" dirty="0" err="1"/>
              <a:t>intrapreneurship</a:t>
            </a:r>
            <a:r>
              <a:rPr lang="en-US" sz="3200" b="1" dirty="0"/>
              <a:t> –</a:t>
            </a:r>
            <a:endParaRPr lang="en-GB" sz="3200" b="1" dirty="0"/>
          </a:p>
        </p:txBody>
      </p:sp>
      <p:sp>
        <p:nvSpPr>
          <p:cNvPr id="17411"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spcBef>
                <a:spcPct val="0"/>
              </a:spcBef>
              <a:buFont typeface="Wingdings" pitchFamily="2" charset="2"/>
              <a:buNone/>
            </a:pPr>
            <a:endParaRPr lang="en-US" sz="1200"/>
          </a:p>
          <a:p>
            <a:pPr marL="609600" indent="-609600" eaLnBrk="1" hangingPunct="1">
              <a:lnSpc>
                <a:spcPct val="90000"/>
              </a:lnSpc>
              <a:spcBef>
                <a:spcPct val="0"/>
              </a:spcBef>
              <a:buFont typeface="Wingdings" pitchFamily="2" charset="2"/>
              <a:buAutoNum type="arabicPeriod"/>
            </a:pPr>
            <a:r>
              <a:rPr lang="en-US" sz="2400"/>
              <a:t>Secure top management commitment</a:t>
            </a:r>
          </a:p>
          <a:p>
            <a:pPr marL="609600" indent="-609600" eaLnBrk="1" hangingPunct="1">
              <a:lnSpc>
                <a:spcPct val="90000"/>
              </a:lnSpc>
              <a:spcBef>
                <a:spcPct val="0"/>
              </a:spcBef>
              <a:buFont typeface="Wingdings" pitchFamily="2" charset="2"/>
              <a:buAutoNum type="arabicPeriod"/>
            </a:pPr>
            <a:r>
              <a:rPr lang="en-US" sz="2400"/>
              <a:t>Ideas and general areas that will be supported by top management should be identified, plus risk money available.  Clear expectations and target results are important.  Identification of mentors, champions and supporters</a:t>
            </a:r>
          </a:p>
          <a:p>
            <a:pPr marL="609600" indent="-609600" eaLnBrk="1" hangingPunct="1">
              <a:lnSpc>
                <a:spcPct val="90000"/>
              </a:lnSpc>
              <a:spcBef>
                <a:spcPct val="0"/>
              </a:spcBef>
              <a:buFont typeface="Wingdings" pitchFamily="2" charset="2"/>
              <a:buAutoNum type="arabicPeriod"/>
            </a:pPr>
            <a:r>
              <a:rPr lang="en-US" sz="2400"/>
              <a:t>Use of technology to make business more flexible (Small companies can act like large companies, and vice versa)</a:t>
            </a:r>
          </a:p>
          <a:p>
            <a:pPr marL="609600" indent="-609600" eaLnBrk="1" hangingPunct="1">
              <a:lnSpc>
                <a:spcPct val="90000"/>
              </a:lnSpc>
              <a:buFont typeface="Wingdings" pitchFamily="2" charset="2"/>
              <a:buAutoNum type="arabicPeriod"/>
            </a:pPr>
            <a:r>
              <a:rPr lang="en-US" sz="2400"/>
              <a:t>Using groups of interested managers to train and share ideas.  General information about intrapreneurship, plus practical skills.</a:t>
            </a:r>
          </a:p>
          <a:p>
            <a:pPr marL="609600" indent="-609600" eaLnBrk="1" hangingPunct="1">
              <a:lnSpc>
                <a:spcPct val="90000"/>
              </a:lnSpc>
              <a:spcBef>
                <a:spcPct val="0"/>
              </a:spcBef>
              <a:buFont typeface="Wingdings" pitchFamily="2" charset="2"/>
              <a:buAutoNum type="arabicPeriod"/>
            </a:pPr>
            <a:endParaRPr lang="en-GB" sz="240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079067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idx="4294967295"/>
          </p:nvPr>
        </p:nvSpPr>
        <p:spPr>
          <a:xfrm>
            <a:off x="357188" y="122238"/>
            <a:ext cx="7643812" cy="1295400"/>
          </a:xfrm>
          <a:noFill/>
        </p:spPr>
        <p:txBody>
          <a:bodyPr lIns="92075" tIns="46038" rIns="92075" bIns="46038"/>
          <a:lstStyle/>
          <a:p>
            <a:pPr eaLnBrk="1" hangingPunct="1"/>
            <a:br>
              <a:rPr lang="en-GB" sz="2500" dirty="0"/>
            </a:br>
            <a:r>
              <a:rPr lang="en-US" sz="3200" b="1" dirty="0"/>
              <a:t>To establish </a:t>
            </a:r>
            <a:r>
              <a:rPr lang="en-US" sz="3200" b="1" dirty="0" err="1"/>
              <a:t>intrapreneurship</a:t>
            </a:r>
            <a:r>
              <a:rPr lang="en-US" sz="3200" b="1" dirty="0"/>
              <a:t> (2)–</a:t>
            </a:r>
            <a:endParaRPr lang="en-GB" sz="3200" b="1" dirty="0"/>
          </a:p>
        </p:txBody>
      </p:sp>
      <p:sp>
        <p:nvSpPr>
          <p:cNvPr id="19459" name="Rectangle 3"/>
          <p:cNvSpPr>
            <a:spLocks noGrp="1" noChangeArrowheads="1"/>
          </p:cNvSpPr>
          <p:nvPr>
            <p:ph type="body" idx="4294967295"/>
          </p:nvPr>
        </p:nvSpPr>
        <p:spPr>
          <a:xfrm>
            <a:off x="457200" y="1571625"/>
            <a:ext cx="8229600" cy="4559300"/>
          </a:xfrm>
          <a:noFill/>
        </p:spPr>
        <p:txBody>
          <a:bodyPr lIns="92075" tIns="46038" rIns="92075" bIns="46038"/>
          <a:lstStyle/>
          <a:p>
            <a:pPr marL="609600" indent="-609600" eaLnBrk="1" hangingPunct="1">
              <a:buFont typeface="Wingdings" pitchFamily="2" charset="2"/>
              <a:buNone/>
            </a:pPr>
            <a:endParaRPr lang="en-US" sz="100"/>
          </a:p>
          <a:p>
            <a:pPr marL="609600" indent="-609600" eaLnBrk="1" hangingPunct="1">
              <a:buFont typeface="Wingdings" pitchFamily="2" charset="2"/>
              <a:buAutoNum type="arabicPeriod" startAt="5"/>
            </a:pPr>
            <a:r>
              <a:rPr lang="en-US" sz="2400"/>
              <a:t>Development of ways to get closer to the customer</a:t>
            </a:r>
          </a:p>
          <a:p>
            <a:pPr marL="609600" indent="-609600" eaLnBrk="1" hangingPunct="1">
              <a:buFont typeface="Wingdings" pitchFamily="2" charset="2"/>
              <a:buAutoNum type="arabicPeriod" startAt="5"/>
            </a:pPr>
            <a:r>
              <a:rPr lang="en-US" sz="2400"/>
              <a:t>Be more productive, with fewer resources  (downsizing) – results in more responsibility and control being passed down.</a:t>
            </a:r>
          </a:p>
          <a:p>
            <a:pPr marL="609600" indent="-609600" eaLnBrk="1" hangingPunct="1">
              <a:buFont typeface="Wingdings" pitchFamily="2" charset="2"/>
              <a:buAutoNum type="arabicPeriod" startAt="5"/>
            </a:pPr>
            <a:r>
              <a:rPr lang="en-US" sz="2400"/>
              <a:t>Requires a strong support structure for intrapreneurship</a:t>
            </a:r>
          </a:p>
          <a:p>
            <a:pPr marL="609600" indent="-609600" eaLnBrk="1" hangingPunct="1">
              <a:buFont typeface="Wingdings" pitchFamily="2" charset="2"/>
              <a:buAutoNum type="arabicPeriod" startAt="5"/>
            </a:pPr>
            <a:r>
              <a:rPr lang="en-US" sz="2400"/>
              <a:t>Rewards for intrapreneurship</a:t>
            </a:r>
          </a:p>
          <a:p>
            <a:pPr marL="609600" indent="-609600" eaLnBrk="1" hangingPunct="1">
              <a:buFont typeface="Wingdings" pitchFamily="2" charset="2"/>
              <a:buAutoNum type="arabicPeriod" startAt="5"/>
            </a:pPr>
            <a:r>
              <a:rPr lang="en-US" sz="2400">
                <a:cs typeface="Times New Roman" pitchFamily="18" charset="0"/>
              </a:rPr>
              <a:t>Evaluation systems for intrapreneurship</a:t>
            </a:r>
            <a:endParaRPr lang="en-GB" sz="240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42832008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a:xfrm>
            <a:off x="395288" y="333375"/>
            <a:ext cx="8353425" cy="1143000"/>
          </a:xfrm>
          <a:noFill/>
        </p:spPr>
        <p:txBody>
          <a:bodyPr lIns="92075" tIns="46038" rIns="92075" bIns="46038"/>
          <a:lstStyle/>
          <a:p>
            <a:pPr eaLnBrk="1" hangingPunct="1"/>
            <a:r>
              <a:rPr lang="en-US" sz="3200" b="1" u="sng" dirty="0"/>
              <a:t>Creativity</a:t>
            </a:r>
            <a:r>
              <a:rPr lang="en-US" sz="3200" b="1" dirty="0"/>
              <a:t> </a:t>
            </a:r>
            <a:br>
              <a:rPr lang="en-US" sz="3200" b="1" dirty="0"/>
            </a:br>
            <a:r>
              <a:rPr lang="en-US" sz="3200" b="1" dirty="0"/>
              <a:t>( A tool of </a:t>
            </a:r>
            <a:r>
              <a:rPr lang="en-US" sz="3200" b="1" dirty="0" err="1"/>
              <a:t>Intrapreneurial</a:t>
            </a:r>
            <a:r>
              <a:rPr lang="en-US" sz="3200" b="1" dirty="0"/>
              <a:t> Innovation)</a:t>
            </a:r>
            <a:endParaRPr lang="en-GB" sz="2500" b="1" dirty="0"/>
          </a:p>
        </p:txBody>
      </p:sp>
      <p:sp>
        <p:nvSpPr>
          <p:cNvPr id="23555" name="Rectangle 3"/>
          <p:cNvSpPr>
            <a:spLocks noGrp="1" noChangeArrowheads="1"/>
          </p:cNvSpPr>
          <p:nvPr>
            <p:ph type="body" idx="4294967295"/>
          </p:nvPr>
        </p:nvSpPr>
        <p:spPr>
          <a:noFill/>
        </p:spPr>
        <p:txBody>
          <a:bodyPr lIns="92075" tIns="46038" rIns="92075" bIns="46038"/>
          <a:lstStyle/>
          <a:p>
            <a:pPr marL="609600" indent="-609600" eaLnBrk="1" hangingPunct="1">
              <a:lnSpc>
                <a:spcPct val="90000"/>
              </a:lnSpc>
              <a:buFont typeface="Wingdings" pitchFamily="2" charset="2"/>
              <a:buNone/>
            </a:pPr>
            <a:r>
              <a:rPr lang="en-US" sz="2800" dirty="0"/>
              <a:t> </a:t>
            </a:r>
            <a:r>
              <a:rPr lang="en-US" sz="2800" b="1" dirty="0"/>
              <a:t>Six Essential Elements of Corporate Creativity</a:t>
            </a:r>
            <a:r>
              <a:rPr lang="en-US" sz="2800" dirty="0"/>
              <a:t>  </a:t>
            </a:r>
          </a:p>
          <a:p>
            <a:pPr marL="609600" indent="-609600" eaLnBrk="1" hangingPunct="1">
              <a:lnSpc>
                <a:spcPct val="90000"/>
              </a:lnSpc>
              <a:buFont typeface="Wingdings" pitchFamily="2" charset="2"/>
              <a:buAutoNum type="romanLcPeriod"/>
            </a:pPr>
            <a:r>
              <a:rPr lang="en-US" sz="2400" dirty="0"/>
              <a:t>Alignment		(single goal focus)</a:t>
            </a:r>
          </a:p>
          <a:p>
            <a:pPr marL="609600" indent="-609600" eaLnBrk="1" hangingPunct="1">
              <a:lnSpc>
                <a:spcPct val="90000"/>
              </a:lnSpc>
              <a:buFont typeface="Wingdings" pitchFamily="2" charset="2"/>
              <a:buAutoNum type="romanLcPeriod"/>
            </a:pPr>
            <a:r>
              <a:rPr lang="en-US" sz="2400" dirty="0"/>
              <a:t>Self-initiated activity	(allow employees to focus on 				their own interests)</a:t>
            </a:r>
          </a:p>
          <a:p>
            <a:pPr marL="609600" indent="-609600" eaLnBrk="1" hangingPunct="1">
              <a:lnSpc>
                <a:spcPct val="90000"/>
              </a:lnSpc>
              <a:buFont typeface="Wingdings" pitchFamily="2" charset="2"/>
              <a:buAutoNum type="romanLcPeriod" startAt="3"/>
            </a:pPr>
            <a:r>
              <a:rPr lang="en-US" sz="2400" dirty="0"/>
              <a:t>Unofficial activity	(safe haven for development)</a:t>
            </a:r>
          </a:p>
          <a:p>
            <a:pPr marL="609600" indent="-609600" eaLnBrk="1" hangingPunct="1">
              <a:lnSpc>
                <a:spcPct val="90000"/>
              </a:lnSpc>
              <a:buFont typeface="Wingdings" pitchFamily="2" charset="2"/>
              <a:buAutoNum type="romanLcPeriod" startAt="3"/>
            </a:pPr>
            <a:r>
              <a:rPr lang="en-US" sz="2400" dirty="0"/>
              <a:t>Serendipity		(fortunate accident + sagacity 					</a:t>
            </a:r>
            <a:r>
              <a:rPr lang="en-US" sz="2400" i="1" dirty="0"/>
              <a:t>keenness of insight</a:t>
            </a:r>
            <a:r>
              <a:rPr lang="en-US" sz="2400" dirty="0"/>
              <a:t>)</a:t>
            </a:r>
          </a:p>
          <a:p>
            <a:pPr marL="609600" indent="-609600" eaLnBrk="1" hangingPunct="1">
              <a:lnSpc>
                <a:spcPct val="90000"/>
              </a:lnSpc>
              <a:buFont typeface="Wingdings" pitchFamily="2" charset="2"/>
              <a:buAutoNum type="romanLcPeriod" startAt="5"/>
            </a:pPr>
            <a:r>
              <a:rPr lang="en-US" sz="2400" dirty="0"/>
              <a:t>Diverse stimuli		(different directions)</a:t>
            </a:r>
          </a:p>
          <a:p>
            <a:pPr marL="609600" indent="-609600" eaLnBrk="1" hangingPunct="1">
              <a:lnSpc>
                <a:spcPct val="90000"/>
              </a:lnSpc>
              <a:buFont typeface="Wingdings" pitchFamily="2" charset="2"/>
              <a:buAutoNum type="romanLcPeriod" startAt="5"/>
            </a:pPr>
            <a:r>
              <a:rPr lang="en-US" sz="2400" dirty="0">
                <a:cs typeface="Times New Roman" pitchFamily="18" charset="0"/>
              </a:rPr>
              <a:t>Within-company communication</a:t>
            </a:r>
            <a:endParaRPr lang="en-GB" sz="2400" dirty="0"/>
          </a:p>
          <a:p>
            <a:pPr marL="0" indent="0" algn="r" eaLnBrk="1" hangingPunct="1">
              <a:lnSpc>
                <a:spcPct val="90000"/>
              </a:lnSpc>
              <a:buNone/>
            </a:pPr>
            <a:r>
              <a:rPr lang="en-GB" sz="2400" dirty="0"/>
              <a:t>(see later slides for more discussion)</a:t>
            </a: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7900267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noFill/>
        </p:spPr>
        <p:txBody>
          <a:bodyPr lIns="92075" tIns="46038" rIns="92075" bIns="46038"/>
          <a:lstStyle/>
          <a:p>
            <a:pPr eaLnBrk="1" hangingPunct="1"/>
            <a:r>
              <a:rPr lang="en-GB" sz="2500"/>
              <a:t> </a:t>
            </a:r>
            <a:endParaRPr lang="en-GB"/>
          </a:p>
        </p:txBody>
      </p:sp>
      <p:sp>
        <p:nvSpPr>
          <p:cNvPr id="25603" name="Rectangle 3"/>
          <p:cNvSpPr>
            <a:spLocks noGrp="1" noChangeArrowheads="1"/>
          </p:cNvSpPr>
          <p:nvPr>
            <p:ph type="body" idx="4294967295"/>
          </p:nvPr>
        </p:nvSpPr>
        <p:spPr>
          <a:xfrm>
            <a:off x="685800" y="2133600"/>
            <a:ext cx="7958138" cy="3881438"/>
          </a:xfrm>
          <a:noFill/>
        </p:spPr>
        <p:txBody>
          <a:bodyPr lIns="92075" tIns="46038" rIns="92075" bIns="46038"/>
          <a:lstStyle/>
          <a:p>
            <a:pPr marL="609600" indent="-609600" eaLnBrk="1" hangingPunct="1">
              <a:buFont typeface="Wingdings" pitchFamily="2" charset="2"/>
              <a:buNone/>
            </a:pPr>
            <a:r>
              <a:rPr lang="en-US" i="1" dirty="0">
                <a:cs typeface="Times New Roman" pitchFamily="18" charset="0"/>
              </a:rPr>
              <a:t>	’Every employee has something that he or she alone knows about the company, or that is known to only one or two other employees’</a:t>
            </a:r>
            <a:r>
              <a:rPr lang="en-US" dirty="0">
                <a:cs typeface="Times New Roman" pitchFamily="18" charset="0"/>
              </a:rPr>
              <a:t> </a:t>
            </a:r>
            <a:endParaRPr lang="en-GB" dirty="0">
              <a:cs typeface="Times New Roman" pitchFamily="18" charset="0"/>
            </a:endParaRP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2991090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noFill/>
        </p:spPr>
        <p:txBody>
          <a:bodyPr lIns="92075" tIns="46038" rIns="92075" bIns="46038"/>
          <a:lstStyle/>
          <a:p>
            <a:pPr eaLnBrk="1" hangingPunct="1"/>
            <a:r>
              <a:rPr lang="en-US" sz="3600" b="1" dirty="0"/>
              <a:t>Encouraging Creativity</a:t>
            </a:r>
            <a:endParaRPr lang="en-GB" sz="3600" b="1" dirty="0"/>
          </a:p>
        </p:txBody>
      </p:sp>
      <p:sp>
        <p:nvSpPr>
          <p:cNvPr id="27651" name="Rectangle 3"/>
          <p:cNvSpPr>
            <a:spLocks noGrp="1" noChangeArrowheads="1"/>
          </p:cNvSpPr>
          <p:nvPr>
            <p:ph type="body" idx="4294967295"/>
          </p:nvPr>
        </p:nvSpPr>
        <p:spPr>
          <a:noFill/>
        </p:spPr>
        <p:txBody>
          <a:bodyPr lIns="92075" tIns="46038" rIns="92075" bIns="46038"/>
          <a:lstStyle/>
          <a:p>
            <a:pPr marL="609600" indent="-609600" eaLnBrk="1" hangingPunct="1">
              <a:buFont typeface="Wingdings" pitchFamily="2" charset="2"/>
              <a:buNone/>
            </a:pPr>
            <a:endParaRPr lang="en-US" sz="1400" b="1" dirty="0"/>
          </a:p>
          <a:p>
            <a:pPr marL="609600" indent="-609600" eaLnBrk="1" hangingPunct="1">
              <a:buFont typeface="Wingdings" pitchFamily="2" charset="2"/>
              <a:buChar char="§"/>
            </a:pPr>
            <a:r>
              <a:rPr lang="en-US" dirty="0"/>
              <a:t>Suggestion boxes</a:t>
            </a:r>
          </a:p>
          <a:p>
            <a:pPr marL="609600" indent="-609600" eaLnBrk="1" hangingPunct="1">
              <a:buFont typeface="Wingdings" pitchFamily="2" charset="2"/>
              <a:buChar char="§"/>
            </a:pPr>
            <a:r>
              <a:rPr lang="en-US" i="1" dirty="0"/>
              <a:t>Kaizen </a:t>
            </a:r>
            <a:r>
              <a:rPr lang="en-US" i="1" dirty="0" err="1"/>
              <a:t>teian</a:t>
            </a:r>
            <a:r>
              <a:rPr lang="en-US" dirty="0"/>
              <a:t> systems  (reward system)</a:t>
            </a:r>
          </a:p>
          <a:p>
            <a:pPr marL="609600" indent="-609600" eaLnBrk="1" hangingPunct="1">
              <a:buFont typeface="Wingdings" pitchFamily="2" charset="2"/>
              <a:buChar char="§"/>
            </a:pPr>
            <a:r>
              <a:rPr lang="en-US" dirty="0">
                <a:cs typeface="Times New Roman" pitchFamily="18" charset="0"/>
              </a:rPr>
              <a:t>Suggestion system – cost saving, and reward</a:t>
            </a:r>
            <a:r>
              <a:rPr lang="en-GB" dirty="0"/>
              <a:t> </a:t>
            </a: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393879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noFill/>
        </p:spPr>
        <p:txBody>
          <a:bodyPr lIns="92075" tIns="46038" rIns="92075" bIns="46038"/>
          <a:lstStyle/>
          <a:p>
            <a:pPr eaLnBrk="1" hangingPunct="1"/>
            <a:r>
              <a:rPr lang="en-US" sz="3600" b="1" dirty="0">
                <a:cs typeface="Times New Roman" pitchFamily="18" charset="0"/>
              </a:rPr>
              <a:t>Criteria for Corporate Creativity</a:t>
            </a:r>
            <a:endParaRPr lang="en-GB" sz="3600" b="1" dirty="0">
              <a:cs typeface="Times New Roman" pitchFamily="18" charset="0"/>
            </a:endParaRPr>
          </a:p>
        </p:txBody>
      </p:sp>
      <p:sp>
        <p:nvSpPr>
          <p:cNvPr id="29699" name="Rectangle 3"/>
          <p:cNvSpPr>
            <a:spLocks noGrp="1" noChangeArrowheads="1"/>
          </p:cNvSpPr>
          <p:nvPr>
            <p:ph type="body" idx="4294967295"/>
          </p:nvPr>
        </p:nvSpPr>
        <p:spPr>
          <a:noFill/>
        </p:spPr>
        <p:txBody>
          <a:bodyPr lIns="92075" tIns="46038" rIns="92075" bIns="46038"/>
          <a:lstStyle/>
          <a:p>
            <a:pPr marL="609600" indent="-609600" eaLnBrk="1" hangingPunct="1">
              <a:buFont typeface="+mj-lt"/>
              <a:buAutoNum type="arabicPeriod"/>
            </a:pPr>
            <a:r>
              <a:rPr lang="en-GB" sz="2800" dirty="0"/>
              <a:t> </a:t>
            </a:r>
            <a:r>
              <a:rPr lang="en-US" i="1" dirty="0">
                <a:cs typeface="Times New Roman" pitchFamily="18" charset="0"/>
              </a:rPr>
              <a:t>Alignment	</a:t>
            </a:r>
            <a:endParaRPr lang="en-US" dirty="0">
              <a:cs typeface="Times New Roman" pitchFamily="18" charset="0"/>
            </a:endParaRPr>
          </a:p>
          <a:p>
            <a:pPr marL="609600" indent="-609600" eaLnBrk="1" hangingPunct="1">
              <a:buFont typeface="Wingdings" pitchFamily="2" charset="2"/>
              <a:buAutoNum type="arabicPeriod"/>
            </a:pPr>
            <a:r>
              <a:rPr lang="en-US" i="1" dirty="0">
                <a:cs typeface="Times New Roman" pitchFamily="18" charset="0"/>
              </a:rPr>
              <a:t>Self-Initiated Activity</a:t>
            </a:r>
          </a:p>
          <a:p>
            <a:pPr marL="609600" indent="-609600" eaLnBrk="1" hangingPunct="1">
              <a:buFont typeface="Wingdings" pitchFamily="2" charset="2"/>
              <a:buAutoNum type="arabicPeriod"/>
            </a:pPr>
            <a:r>
              <a:rPr lang="en-US" i="1" dirty="0">
                <a:cs typeface="Times New Roman" pitchFamily="18" charset="0"/>
              </a:rPr>
              <a:t>Unofficial Activity</a:t>
            </a:r>
            <a:endParaRPr lang="en-US" dirty="0">
              <a:cs typeface="Times New Roman" pitchFamily="18" charset="0"/>
            </a:endParaRPr>
          </a:p>
          <a:p>
            <a:pPr marL="609600" indent="-609600" eaLnBrk="1" hangingPunct="1">
              <a:buFont typeface="Wingdings" pitchFamily="2" charset="2"/>
              <a:buAutoNum type="arabicPeriod"/>
            </a:pPr>
            <a:r>
              <a:rPr lang="en-US" i="1" dirty="0">
                <a:cs typeface="Times New Roman" pitchFamily="18" charset="0"/>
              </a:rPr>
              <a:t>Serendipity</a:t>
            </a:r>
            <a:endParaRPr lang="en-US" dirty="0">
              <a:cs typeface="Times New Roman" pitchFamily="18" charset="0"/>
            </a:endParaRPr>
          </a:p>
          <a:p>
            <a:pPr marL="609600" indent="-609600" eaLnBrk="1" hangingPunct="1">
              <a:buFont typeface="Wingdings" pitchFamily="2" charset="2"/>
              <a:buAutoNum type="arabicPeriod"/>
            </a:pPr>
            <a:r>
              <a:rPr lang="en-US" i="1" dirty="0">
                <a:cs typeface="Times New Roman" pitchFamily="18" charset="0"/>
              </a:rPr>
              <a:t>Diverse Stimuli</a:t>
            </a:r>
            <a:endParaRPr lang="en-US" dirty="0">
              <a:cs typeface="Times New Roman" pitchFamily="18" charset="0"/>
            </a:endParaRPr>
          </a:p>
          <a:p>
            <a:pPr marL="609600" indent="-609600" eaLnBrk="1" hangingPunct="1">
              <a:buFont typeface="Wingdings" pitchFamily="2" charset="2"/>
              <a:buAutoNum type="arabicPeriod"/>
            </a:pPr>
            <a:r>
              <a:rPr lang="en-US" i="1" dirty="0">
                <a:cs typeface="Times New Roman" pitchFamily="18" charset="0"/>
              </a:rPr>
              <a:t>Within-Company Communication</a:t>
            </a:r>
            <a:endParaRPr lang="en-GB" dirty="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026589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0483" name="Rectangle 3"/>
          <p:cNvSpPr>
            <a:spLocks noGrp="1" noChangeArrowheads="1"/>
          </p:cNvSpPr>
          <p:nvPr>
            <p:ph type="body" idx="4294967295"/>
          </p:nvPr>
        </p:nvSpPr>
        <p:spPr>
          <a:noFill/>
        </p:spPr>
        <p:txBody>
          <a:bodyPr lIns="92075" tIns="46038" rIns="92075" bIns="46038"/>
          <a:lstStyle/>
          <a:p>
            <a:pPr marL="457200" indent="-457200" eaLnBrk="1" hangingPunct="1">
              <a:lnSpc>
                <a:spcPct val="90000"/>
              </a:lnSpc>
              <a:buFont typeface="Wingdings" pitchFamily="2" charset="2"/>
              <a:buAutoNum type="arabicPeriod"/>
            </a:pPr>
            <a:r>
              <a:rPr lang="en-US" sz="2400" b="1" i="1" dirty="0"/>
              <a:t>Alignment	</a:t>
            </a:r>
          </a:p>
          <a:p>
            <a:pPr marL="457200" indent="-457200" eaLnBrk="1" hangingPunct="1">
              <a:lnSpc>
                <a:spcPct val="90000"/>
              </a:lnSpc>
              <a:buFont typeface="Wingdings" pitchFamily="2" charset="2"/>
              <a:buChar char="§"/>
            </a:pPr>
            <a:r>
              <a:rPr lang="en-US" sz="2400" dirty="0"/>
              <a:t>Is your </a:t>
            </a:r>
            <a:r>
              <a:rPr lang="en-US" sz="2400" dirty="0" err="1"/>
              <a:t>organisation</a:t>
            </a:r>
            <a:r>
              <a:rPr lang="en-US" sz="2400" dirty="0"/>
              <a:t> aligned strongly enough for creativity?</a:t>
            </a:r>
            <a:endParaRPr lang="en-US" sz="2400" i="1" dirty="0"/>
          </a:p>
          <a:p>
            <a:pPr marL="457200" indent="-457200" eaLnBrk="1" hangingPunct="1">
              <a:lnSpc>
                <a:spcPct val="90000"/>
              </a:lnSpc>
              <a:buFont typeface="Wingdings" pitchFamily="2" charset="2"/>
              <a:buChar char="§"/>
            </a:pPr>
            <a:r>
              <a:rPr lang="en-US" sz="2400" dirty="0"/>
              <a:t>Do some policies and rules in your </a:t>
            </a:r>
            <a:r>
              <a:rPr lang="en-US" sz="2400" dirty="0" err="1"/>
              <a:t>organisation</a:t>
            </a:r>
            <a:r>
              <a:rPr lang="en-US" sz="2400" dirty="0"/>
              <a:t> cause misalignments that interfere with creativity?</a:t>
            </a:r>
          </a:p>
          <a:p>
            <a:pPr marL="457200" indent="-457200" eaLnBrk="1" hangingPunct="1">
              <a:lnSpc>
                <a:spcPct val="90000"/>
              </a:lnSpc>
              <a:buFont typeface="Wingdings" pitchFamily="2" charset="2"/>
              <a:buChar char="§"/>
            </a:pPr>
            <a:r>
              <a:rPr lang="en-US" sz="2400" dirty="0"/>
              <a:t>What is your company doing to promote alignment?</a:t>
            </a:r>
          </a:p>
          <a:p>
            <a:pPr marL="457200" indent="-457200" eaLnBrk="1" hangingPunct="1">
              <a:lnSpc>
                <a:spcPct val="90000"/>
              </a:lnSpc>
              <a:buFont typeface="Wingdings" pitchFamily="2" charset="2"/>
              <a:buChar char="§"/>
            </a:pPr>
            <a:r>
              <a:rPr lang="en-US" sz="2400" dirty="0"/>
              <a:t>Do you know of any </a:t>
            </a:r>
            <a:r>
              <a:rPr lang="en-US" sz="2400" dirty="0" err="1"/>
              <a:t>organisations</a:t>
            </a:r>
            <a:r>
              <a:rPr lang="en-US" sz="2400" dirty="0"/>
              <a:t> that are strongly aligned?  Learn from them.</a:t>
            </a:r>
            <a:endParaRPr lang="en-GB" sz="2400" dirty="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2099055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1507" name="Rectangle 3"/>
          <p:cNvSpPr>
            <a:spLocks noGrp="1" noChangeArrowheads="1"/>
          </p:cNvSpPr>
          <p:nvPr>
            <p:ph type="body" idx="4294967295"/>
          </p:nvPr>
        </p:nvSpPr>
        <p:spPr>
          <a:noFill/>
        </p:spPr>
        <p:txBody>
          <a:bodyPr lIns="92075" tIns="46038" rIns="92075" bIns="46038"/>
          <a:lstStyle/>
          <a:p>
            <a:pPr marL="457200" indent="-457200" eaLnBrk="1" hangingPunct="1">
              <a:buFont typeface="Wingdings" pitchFamily="2" charset="2"/>
              <a:buNone/>
            </a:pPr>
            <a:endParaRPr lang="en-US" sz="100" b="1" dirty="0">
              <a:cs typeface="Times New Roman" pitchFamily="18" charset="0"/>
            </a:endParaRPr>
          </a:p>
          <a:p>
            <a:pPr marL="457200" indent="-457200" eaLnBrk="1" hangingPunct="1">
              <a:buFont typeface="Wingdings" pitchFamily="2" charset="2"/>
              <a:buAutoNum type="arabicPeriod" startAt="2"/>
            </a:pPr>
            <a:r>
              <a:rPr lang="en-US" sz="2400" b="1" i="1" dirty="0"/>
              <a:t>Self-Initiated Activity</a:t>
            </a:r>
          </a:p>
          <a:p>
            <a:pPr marL="457200" indent="-457200" eaLnBrk="1" hangingPunct="1">
              <a:buFont typeface="Wingdings" pitchFamily="2" charset="2"/>
              <a:buChar char="§"/>
            </a:pPr>
            <a:r>
              <a:rPr lang="en-US" sz="2400" dirty="0"/>
              <a:t>Does your </a:t>
            </a:r>
            <a:r>
              <a:rPr lang="en-US" sz="2400" dirty="0" err="1"/>
              <a:t>organisation</a:t>
            </a:r>
            <a:r>
              <a:rPr lang="en-US" sz="2400" dirty="0"/>
              <a:t> have an effective system for responding to employee ideas?</a:t>
            </a:r>
          </a:p>
          <a:p>
            <a:pPr marL="457200" indent="-457200" eaLnBrk="1" hangingPunct="1">
              <a:buFont typeface="Wingdings" pitchFamily="2" charset="2"/>
              <a:buChar char="§"/>
            </a:pPr>
            <a:r>
              <a:rPr lang="en-US" sz="2400" dirty="0"/>
              <a:t>Is the system based on intrinsic motivation?</a:t>
            </a:r>
          </a:p>
          <a:p>
            <a:pPr marL="457200" indent="-457200" eaLnBrk="1" hangingPunct="1">
              <a:buFont typeface="Wingdings" pitchFamily="2" charset="2"/>
              <a:buChar char="§"/>
            </a:pPr>
            <a:r>
              <a:rPr lang="en-US" sz="2400" dirty="0"/>
              <a:t>Does your </a:t>
            </a:r>
            <a:r>
              <a:rPr lang="en-US" sz="2400" dirty="0" err="1"/>
              <a:t>organisation</a:t>
            </a:r>
            <a:r>
              <a:rPr lang="en-US" sz="2400" dirty="0"/>
              <a:t> document employee ideas?</a:t>
            </a:r>
            <a:endParaRPr lang="en-GB" sz="2400" dirty="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40606425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2531" name="Rectangle 3"/>
          <p:cNvSpPr>
            <a:spLocks noGrp="1" noChangeArrowheads="1"/>
          </p:cNvSpPr>
          <p:nvPr>
            <p:ph type="body" idx="4294967295"/>
          </p:nvPr>
        </p:nvSpPr>
        <p:spPr>
          <a:noFill/>
        </p:spPr>
        <p:txBody>
          <a:bodyPr lIns="92075" tIns="46038" rIns="92075" bIns="46038"/>
          <a:lstStyle/>
          <a:p>
            <a:pPr marL="381000" indent="-381000" eaLnBrk="1" hangingPunct="1">
              <a:lnSpc>
                <a:spcPct val="90000"/>
              </a:lnSpc>
              <a:buFont typeface="Wingdings" pitchFamily="2" charset="2"/>
              <a:buNone/>
            </a:pPr>
            <a:endParaRPr lang="en-US" sz="100" b="1" dirty="0">
              <a:cs typeface="Times New Roman" pitchFamily="18" charset="0"/>
            </a:endParaRPr>
          </a:p>
          <a:p>
            <a:pPr marL="381000" indent="-381000" eaLnBrk="1" hangingPunct="1">
              <a:lnSpc>
                <a:spcPct val="90000"/>
              </a:lnSpc>
              <a:buFont typeface="Wingdings" pitchFamily="2" charset="2"/>
              <a:buAutoNum type="arabicPeriod" startAt="3"/>
            </a:pPr>
            <a:r>
              <a:rPr lang="en-US" sz="2400" b="1" i="1" dirty="0"/>
              <a:t>Unofficial Activity</a:t>
            </a:r>
          </a:p>
          <a:p>
            <a:pPr marL="381000" indent="-381000" eaLnBrk="1" hangingPunct="1">
              <a:lnSpc>
                <a:spcPct val="90000"/>
              </a:lnSpc>
              <a:buFont typeface="Wingdings" pitchFamily="2" charset="2"/>
              <a:buChar char="§"/>
            </a:pPr>
            <a:r>
              <a:rPr lang="en-US" sz="2400" dirty="0"/>
              <a:t>Is unofficial activity legitimate in your </a:t>
            </a:r>
            <a:r>
              <a:rPr lang="en-US" sz="2400" dirty="0" err="1"/>
              <a:t>organisation</a:t>
            </a:r>
            <a:r>
              <a:rPr lang="en-US" sz="2400" dirty="0"/>
              <a:t>?</a:t>
            </a:r>
          </a:p>
          <a:p>
            <a:pPr marL="381000" indent="-381000" eaLnBrk="1" hangingPunct="1">
              <a:lnSpc>
                <a:spcPct val="90000"/>
              </a:lnSpc>
              <a:buFont typeface="Wingdings" pitchFamily="2" charset="2"/>
              <a:buChar char="§"/>
            </a:pPr>
            <a:r>
              <a:rPr lang="en-US" sz="2400" dirty="0"/>
              <a:t>Are you aware of examples of how unofficial activity contributed to a creative act in your </a:t>
            </a:r>
            <a:r>
              <a:rPr lang="en-US" sz="2400" dirty="0" err="1"/>
              <a:t>organisation</a:t>
            </a:r>
            <a:r>
              <a:rPr lang="en-US" sz="2400" dirty="0"/>
              <a:t>?</a:t>
            </a:r>
          </a:p>
          <a:p>
            <a:pPr marL="381000" indent="-381000" eaLnBrk="1" hangingPunct="1">
              <a:lnSpc>
                <a:spcPct val="90000"/>
              </a:lnSpc>
              <a:buFont typeface="Wingdings" pitchFamily="2" charset="2"/>
              <a:buChar char="§"/>
            </a:pPr>
            <a:r>
              <a:rPr lang="en-US" sz="2400" dirty="0"/>
              <a:t>Does your </a:t>
            </a:r>
            <a:r>
              <a:rPr lang="en-US" sz="2400" dirty="0" err="1"/>
              <a:t>organisation</a:t>
            </a:r>
            <a:r>
              <a:rPr lang="en-US" sz="2400" dirty="0"/>
              <a:t> have a way for employees’ proposals to be independently reviewed by different people at different times and in different ways?</a:t>
            </a:r>
            <a:endParaRPr lang="en-GB" sz="2400" dirty="0">
              <a:cs typeface="Times New Roman" pitchFamily="18" charset="0"/>
            </a:endParaRP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19624219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3555" name="Rectangle 3"/>
          <p:cNvSpPr>
            <a:spLocks noGrp="1" noChangeArrowheads="1"/>
          </p:cNvSpPr>
          <p:nvPr>
            <p:ph type="body" idx="4294967295"/>
          </p:nvPr>
        </p:nvSpPr>
        <p:spPr>
          <a:xfrm>
            <a:off x="457200" y="1340768"/>
            <a:ext cx="8229600" cy="4785395"/>
          </a:xfrm>
          <a:noFill/>
        </p:spPr>
        <p:txBody>
          <a:bodyPr lIns="92075" tIns="46038" rIns="92075" bIns="46038"/>
          <a:lstStyle/>
          <a:p>
            <a:pPr marL="457200" indent="-457200" eaLnBrk="1" hangingPunct="1">
              <a:lnSpc>
                <a:spcPct val="90000"/>
              </a:lnSpc>
              <a:buFont typeface="Wingdings" pitchFamily="2" charset="2"/>
              <a:buNone/>
            </a:pPr>
            <a:endParaRPr lang="en-US" sz="100" b="1" dirty="0">
              <a:cs typeface="Times New Roman" pitchFamily="18" charset="0"/>
            </a:endParaRPr>
          </a:p>
          <a:p>
            <a:pPr marL="457200" indent="-457200" eaLnBrk="1" hangingPunct="1">
              <a:lnSpc>
                <a:spcPct val="90000"/>
              </a:lnSpc>
              <a:buFont typeface="Wingdings" pitchFamily="2" charset="2"/>
              <a:buAutoNum type="arabicPeriod" startAt="4"/>
            </a:pPr>
            <a:r>
              <a:rPr lang="en-US" sz="2400" b="1" i="1" dirty="0"/>
              <a:t>Serendipity</a:t>
            </a:r>
          </a:p>
          <a:p>
            <a:pPr marL="457200" indent="-457200" eaLnBrk="1" hangingPunct="1">
              <a:lnSpc>
                <a:spcPct val="90000"/>
              </a:lnSpc>
              <a:buFont typeface="Wingdings" pitchFamily="2" charset="2"/>
              <a:buChar char="§"/>
            </a:pPr>
            <a:r>
              <a:rPr lang="en-US" sz="2400" dirty="0"/>
              <a:t>Is every employee in your </a:t>
            </a:r>
            <a:r>
              <a:rPr lang="en-US" sz="2400" dirty="0" err="1"/>
              <a:t>organisation</a:t>
            </a:r>
            <a:r>
              <a:rPr lang="en-US" sz="2400" dirty="0"/>
              <a:t> aware that serendipity plays a role in creative acts?</a:t>
            </a:r>
          </a:p>
          <a:p>
            <a:pPr marL="457200" indent="-457200" eaLnBrk="1" hangingPunct="1">
              <a:lnSpc>
                <a:spcPct val="90000"/>
              </a:lnSpc>
              <a:buFont typeface="Wingdings" pitchFamily="2" charset="2"/>
              <a:buChar char="§"/>
            </a:pPr>
            <a:r>
              <a:rPr lang="en-US" sz="2400" dirty="0"/>
              <a:t>What is your </a:t>
            </a:r>
            <a:r>
              <a:rPr lang="en-US" sz="2400" dirty="0" err="1"/>
              <a:t>organisation</a:t>
            </a:r>
            <a:r>
              <a:rPr lang="en-US" sz="2400" dirty="0"/>
              <a:t> doing to increase the frequency of fortunate accidents that might lead to serendipity?</a:t>
            </a:r>
          </a:p>
          <a:p>
            <a:pPr marL="457200" indent="-457200" eaLnBrk="1" hangingPunct="1">
              <a:lnSpc>
                <a:spcPct val="90000"/>
              </a:lnSpc>
              <a:buFont typeface="Wingdings" pitchFamily="2" charset="2"/>
              <a:buChar char="§"/>
            </a:pPr>
            <a:r>
              <a:rPr lang="en-US" sz="2400" dirty="0"/>
              <a:t>What is your </a:t>
            </a:r>
            <a:r>
              <a:rPr lang="en-US" sz="2400" dirty="0" err="1"/>
              <a:t>organisation</a:t>
            </a:r>
            <a:r>
              <a:rPr lang="en-US" sz="2400" dirty="0"/>
              <a:t> doing to increase the likelihood that a potentially fortunate accident will meet with sagacity?</a:t>
            </a:r>
            <a:endParaRPr lang="en-GB" sz="2400" dirty="0">
              <a:cs typeface="Times New Roman" pitchFamily="18" charset="0"/>
            </a:endParaRP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23712269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4579" name="Rectangle 3"/>
          <p:cNvSpPr>
            <a:spLocks noGrp="1" noChangeArrowheads="1"/>
          </p:cNvSpPr>
          <p:nvPr>
            <p:ph type="body" idx="4294967295"/>
          </p:nvPr>
        </p:nvSpPr>
        <p:spPr>
          <a:xfrm>
            <a:off x="179388" y="1340769"/>
            <a:ext cx="8785225" cy="4755232"/>
          </a:xfrm>
          <a:noFill/>
        </p:spPr>
        <p:txBody>
          <a:bodyPr lIns="92075" tIns="46038" rIns="92075" bIns="46038"/>
          <a:lstStyle/>
          <a:p>
            <a:pPr marL="381000" indent="-381000" eaLnBrk="1" hangingPunct="1">
              <a:lnSpc>
                <a:spcPct val="90000"/>
              </a:lnSpc>
              <a:buFont typeface="Wingdings" pitchFamily="2" charset="2"/>
              <a:buAutoNum type="arabicPeriod" startAt="5"/>
            </a:pPr>
            <a:r>
              <a:rPr lang="en-US" sz="2400" b="1" i="1" dirty="0"/>
              <a:t>Diverse Stimuli</a:t>
            </a:r>
            <a:endParaRPr lang="en-US" sz="2400" b="1" dirty="0"/>
          </a:p>
          <a:p>
            <a:pPr marL="381000" indent="-381000" eaLnBrk="1" hangingPunct="1">
              <a:lnSpc>
                <a:spcPct val="90000"/>
              </a:lnSpc>
              <a:buFont typeface="Wingdings" pitchFamily="2" charset="2"/>
              <a:buChar char="§"/>
            </a:pPr>
            <a:r>
              <a:rPr lang="en-US" sz="2400" dirty="0"/>
              <a:t>Can you trace examples of creativity in your </a:t>
            </a:r>
            <a:r>
              <a:rPr lang="en-US" sz="2400" dirty="0" err="1"/>
              <a:t>organisation</a:t>
            </a:r>
            <a:r>
              <a:rPr lang="en-US" sz="2400" dirty="0"/>
              <a:t> to the stimuli that provoked them?</a:t>
            </a:r>
          </a:p>
          <a:p>
            <a:pPr marL="381000" indent="-381000" eaLnBrk="1" hangingPunct="1">
              <a:lnSpc>
                <a:spcPct val="90000"/>
              </a:lnSpc>
              <a:buFont typeface="Wingdings" pitchFamily="2" charset="2"/>
              <a:buChar char="§"/>
            </a:pPr>
            <a:r>
              <a:rPr lang="en-US" sz="2400" dirty="0"/>
              <a:t>Does your </a:t>
            </a:r>
            <a:r>
              <a:rPr lang="en-US" sz="2400" dirty="0" err="1"/>
              <a:t>organisation</a:t>
            </a:r>
            <a:r>
              <a:rPr lang="en-US" sz="2400" dirty="0"/>
              <a:t> have programs to bring diverse stimuli to employees?</a:t>
            </a:r>
          </a:p>
          <a:p>
            <a:pPr marL="381000" indent="-381000" eaLnBrk="1" hangingPunct="1">
              <a:lnSpc>
                <a:spcPct val="90000"/>
              </a:lnSpc>
              <a:buFont typeface="Wingdings" pitchFamily="2" charset="2"/>
              <a:buChar char="§"/>
            </a:pPr>
            <a:r>
              <a:rPr lang="en-US" sz="2400" dirty="0"/>
              <a:t>Have any creative acts occurred in your company because employees rotated into another job and noticed a stimulus that others before them had not?</a:t>
            </a:r>
          </a:p>
          <a:p>
            <a:pPr marL="381000" indent="-381000" eaLnBrk="1" hangingPunct="1">
              <a:lnSpc>
                <a:spcPct val="90000"/>
              </a:lnSpc>
              <a:buFont typeface="Wingdings" pitchFamily="2" charset="2"/>
              <a:buChar char="§"/>
            </a:pPr>
            <a:r>
              <a:rPr lang="en-US" sz="2400" dirty="0"/>
              <a:t>Does your </a:t>
            </a:r>
            <a:r>
              <a:rPr lang="en-US" sz="2400" dirty="0" err="1"/>
              <a:t>organisation</a:t>
            </a:r>
            <a:r>
              <a:rPr lang="en-US" sz="2400" dirty="0"/>
              <a:t> make it easy for employees to bring stimuli in and put them to use?</a:t>
            </a:r>
          </a:p>
          <a:p>
            <a:pPr marL="381000" indent="-381000" eaLnBrk="1" hangingPunct="1">
              <a:lnSpc>
                <a:spcPct val="90000"/>
              </a:lnSpc>
              <a:buFont typeface="Wingdings" pitchFamily="2" charset="2"/>
              <a:buChar char="§"/>
            </a:pPr>
            <a:r>
              <a:rPr lang="en-US" sz="2400" dirty="0"/>
              <a:t>How does your </a:t>
            </a:r>
            <a:r>
              <a:rPr lang="en-US" sz="2400" dirty="0" err="1"/>
              <a:t>organisation</a:t>
            </a:r>
            <a:r>
              <a:rPr lang="en-US" sz="2400" dirty="0"/>
              <a:t> help employees get stimuli from customers, suppliers, and others who deal with it?</a:t>
            </a:r>
            <a:endParaRPr lang="en-GB" sz="2400" dirty="0">
              <a:cs typeface="Times New Roman" pitchFamily="18" charset="0"/>
            </a:endParaRP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24377898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a:noFill/>
        </p:spPr>
        <p:txBody>
          <a:bodyPr lIns="92075" tIns="46038" rIns="92075" bIns="46038"/>
          <a:lstStyle/>
          <a:p>
            <a:pPr eaLnBrk="1" hangingPunct="1"/>
            <a:r>
              <a:rPr lang="en-US" sz="3200" b="1" dirty="0">
                <a:cs typeface="Times New Roman" pitchFamily="18" charset="0"/>
              </a:rPr>
              <a:t>Criteria for Corporate Creativity</a:t>
            </a:r>
            <a:endParaRPr lang="en-GB" sz="3200" b="1" dirty="0">
              <a:cs typeface="Times New Roman" pitchFamily="18" charset="0"/>
            </a:endParaRPr>
          </a:p>
        </p:txBody>
      </p:sp>
      <p:sp>
        <p:nvSpPr>
          <p:cNvPr id="25603" name="Rectangle 3"/>
          <p:cNvSpPr>
            <a:spLocks noGrp="1" noChangeArrowheads="1"/>
          </p:cNvSpPr>
          <p:nvPr>
            <p:ph type="body" idx="4294967295"/>
          </p:nvPr>
        </p:nvSpPr>
        <p:spPr>
          <a:xfrm>
            <a:off x="395288" y="1268760"/>
            <a:ext cx="8372475" cy="4827240"/>
          </a:xfrm>
          <a:noFill/>
        </p:spPr>
        <p:txBody>
          <a:bodyPr lIns="92075" tIns="46038" rIns="92075" bIns="46038"/>
          <a:lstStyle/>
          <a:p>
            <a:pPr marL="381000" indent="-381000" eaLnBrk="1" hangingPunct="1">
              <a:lnSpc>
                <a:spcPct val="90000"/>
              </a:lnSpc>
              <a:buFont typeface="Wingdings" pitchFamily="2" charset="2"/>
              <a:buAutoNum type="arabicPeriod" startAt="6"/>
            </a:pPr>
            <a:r>
              <a:rPr lang="en-US" sz="2400" b="1" i="1" dirty="0"/>
              <a:t>Within-Company Communication</a:t>
            </a:r>
          </a:p>
          <a:p>
            <a:pPr marL="381000" indent="-381000" eaLnBrk="1" hangingPunct="1">
              <a:lnSpc>
                <a:spcPct val="90000"/>
              </a:lnSpc>
              <a:buFont typeface="Wingdings" pitchFamily="2" charset="2"/>
              <a:buChar char="§"/>
            </a:pPr>
            <a:r>
              <a:rPr lang="en-US" sz="2400" dirty="0"/>
              <a:t>Can you identify a creative act in your company in which unanticipated within company communication played a key role?</a:t>
            </a:r>
          </a:p>
          <a:p>
            <a:pPr marL="381000" indent="-381000" eaLnBrk="1" hangingPunct="1">
              <a:lnSpc>
                <a:spcPct val="90000"/>
              </a:lnSpc>
              <a:buFont typeface="Wingdings" pitchFamily="2" charset="2"/>
              <a:buChar char="§"/>
            </a:pPr>
            <a:r>
              <a:rPr lang="en-US" sz="2400" dirty="0"/>
              <a:t>Can you identify the ways in which employees in your company who do not  normally interact with each other can come together?</a:t>
            </a:r>
          </a:p>
          <a:p>
            <a:pPr marL="381000" indent="-381000" eaLnBrk="1" hangingPunct="1">
              <a:lnSpc>
                <a:spcPct val="90000"/>
              </a:lnSpc>
              <a:buFont typeface="Wingdings" pitchFamily="2" charset="2"/>
              <a:buChar char="§"/>
            </a:pPr>
            <a:r>
              <a:rPr lang="en-US" sz="2400" dirty="0"/>
              <a:t>Do all employees in your </a:t>
            </a:r>
            <a:r>
              <a:rPr lang="en-US" sz="2400" dirty="0" err="1"/>
              <a:t>organisation</a:t>
            </a:r>
            <a:r>
              <a:rPr lang="en-US" sz="2400" dirty="0"/>
              <a:t> have a sufficient understanding of how the company works to be able to tap its resources and expertise?</a:t>
            </a:r>
          </a:p>
          <a:p>
            <a:pPr marL="381000" indent="-381000" eaLnBrk="1" hangingPunct="1">
              <a:lnSpc>
                <a:spcPct val="90000"/>
              </a:lnSpc>
              <a:buFont typeface="Wingdings" pitchFamily="2" charset="2"/>
              <a:buChar char="§"/>
            </a:pPr>
            <a:r>
              <a:rPr lang="en-US" sz="2400" dirty="0"/>
              <a:t>Is it clear to everyone in your </a:t>
            </a:r>
            <a:r>
              <a:rPr lang="en-US" sz="2400" dirty="0" err="1"/>
              <a:t>organisation</a:t>
            </a:r>
            <a:r>
              <a:rPr lang="en-US" sz="2400" dirty="0"/>
              <a:t> that a request for information or help from other employees – no matter who – should be given a high priority?</a:t>
            </a:r>
            <a:endParaRPr lang="en-GB" sz="2400" dirty="0">
              <a:cs typeface="Times New Roman" pitchFamily="18" charset="0"/>
            </a:endParaRPr>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44928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noFill/>
        </p:spPr>
        <p:txBody>
          <a:bodyPr lIns="92075" tIns="46038" rIns="92075" bIns="46038"/>
          <a:lstStyle/>
          <a:p>
            <a:pPr eaLnBrk="1" hangingPunct="1"/>
            <a:r>
              <a:rPr lang="en-US" sz="3600" b="1" i="1" dirty="0">
                <a:cs typeface="Times New Roman" pitchFamily="18" charset="0"/>
              </a:rPr>
              <a:t>Some examples</a:t>
            </a:r>
            <a:r>
              <a:rPr lang="en-US" sz="3600" b="1" dirty="0">
                <a:cs typeface="Times New Roman" pitchFamily="18" charset="0"/>
              </a:rPr>
              <a:t>:</a:t>
            </a:r>
            <a:endParaRPr lang="en-GB" sz="3600" b="1" dirty="0">
              <a:cs typeface="Times New Roman" pitchFamily="18" charset="0"/>
            </a:endParaRPr>
          </a:p>
        </p:txBody>
      </p:sp>
      <p:sp>
        <p:nvSpPr>
          <p:cNvPr id="26627" name="Rectangle 3"/>
          <p:cNvSpPr>
            <a:spLocks noGrp="1" noChangeArrowheads="1"/>
          </p:cNvSpPr>
          <p:nvPr>
            <p:ph type="body" idx="4294967295"/>
          </p:nvPr>
        </p:nvSpPr>
        <p:spPr>
          <a:xfrm>
            <a:off x="179388" y="1268413"/>
            <a:ext cx="8507412" cy="4530725"/>
          </a:xfrm>
          <a:noFill/>
        </p:spPr>
        <p:txBody>
          <a:bodyPr lIns="92075" tIns="46038" rIns="92075" bIns="46038"/>
          <a:lstStyle/>
          <a:p>
            <a:pPr eaLnBrk="1" hangingPunct="1">
              <a:lnSpc>
                <a:spcPct val="80000"/>
              </a:lnSpc>
              <a:buFont typeface="Wingdings" pitchFamily="2" charset="2"/>
              <a:buNone/>
            </a:pPr>
            <a:r>
              <a:rPr lang="en-US" sz="2000" b="1"/>
              <a:t>3Ms.		</a:t>
            </a:r>
          </a:p>
          <a:p>
            <a:pPr eaLnBrk="1" hangingPunct="1">
              <a:lnSpc>
                <a:spcPct val="80000"/>
              </a:lnSpc>
              <a:buFont typeface="Wingdings" pitchFamily="2" charset="2"/>
              <a:buChar char="Ø"/>
            </a:pPr>
            <a:r>
              <a:rPr lang="en-US" sz="2000"/>
              <a:t>Employees can devote up to 15% of time to independent projects</a:t>
            </a:r>
          </a:p>
          <a:p>
            <a:pPr eaLnBrk="1" hangingPunct="1">
              <a:lnSpc>
                <a:spcPct val="80000"/>
              </a:lnSpc>
              <a:buFont typeface="Wingdings" pitchFamily="2" charset="2"/>
              <a:buChar char="Ø"/>
            </a:pPr>
            <a:r>
              <a:rPr lang="en-US" sz="2000" b="1" u="sng"/>
              <a:t>Post-IT</a:t>
            </a:r>
            <a:r>
              <a:rPr lang="en-US" sz="2000"/>
              <a:t>  (Arthur Fry)   </a:t>
            </a:r>
          </a:p>
          <a:p>
            <a:pPr eaLnBrk="1" hangingPunct="1">
              <a:lnSpc>
                <a:spcPct val="80000"/>
              </a:lnSpc>
              <a:buFont typeface="Wingdings" pitchFamily="2" charset="2"/>
              <a:buNone/>
            </a:pPr>
            <a:r>
              <a:rPr lang="en-US" sz="2000"/>
              <a:t>	-	notes fell out of hymn books</a:t>
            </a:r>
          </a:p>
          <a:p>
            <a:pPr eaLnBrk="1" hangingPunct="1">
              <a:lnSpc>
                <a:spcPct val="80000"/>
              </a:lnSpc>
              <a:buFont typeface="Wingdings" pitchFamily="2" charset="2"/>
              <a:buNone/>
            </a:pPr>
            <a:r>
              <a:rPr lang="en-US" sz="2000"/>
              <a:t>	-	low sticking power adhesive known to him, but of limited use to </a:t>
            </a:r>
          </a:p>
          <a:p>
            <a:pPr eaLnBrk="1" hangingPunct="1">
              <a:lnSpc>
                <a:spcPct val="80000"/>
              </a:lnSpc>
              <a:buFont typeface="Wingdings" pitchFamily="2" charset="2"/>
              <a:buNone/>
            </a:pPr>
            <a:r>
              <a:rPr lang="en-US" sz="2000"/>
              <a:t>             3Ms, but just right for post-its</a:t>
            </a:r>
          </a:p>
          <a:p>
            <a:pPr eaLnBrk="1" hangingPunct="1">
              <a:lnSpc>
                <a:spcPct val="80000"/>
              </a:lnSpc>
              <a:buFont typeface="Wingdings" pitchFamily="2" charset="2"/>
              <a:buNone/>
            </a:pPr>
            <a:r>
              <a:rPr lang="en-US" sz="2000"/>
              <a:t>	-	used admin, staff in company to prove value of product</a:t>
            </a:r>
          </a:p>
          <a:p>
            <a:pPr eaLnBrk="1" hangingPunct="1">
              <a:lnSpc>
                <a:spcPct val="80000"/>
              </a:lnSpc>
              <a:buFont typeface="Wingdings" pitchFamily="2" charset="2"/>
              <a:buNone/>
            </a:pPr>
            <a:endParaRPr lang="en-GB" sz="2000" b="1"/>
          </a:p>
          <a:p>
            <a:pPr eaLnBrk="1" hangingPunct="1">
              <a:lnSpc>
                <a:spcPct val="80000"/>
              </a:lnSpc>
              <a:buFont typeface="Wingdings" pitchFamily="2" charset="2"/>
              <a:buNone/>
            </a:pPr>
            <a:r>
              <a:rPr lang="en-GB" sz="2000" b="1"/>
              <a:t>Hewlett Packard</a:t>
            </a:r>
            <a:endParaRPr lang="en-US" sz="2000"/>
          </a:p>
          <a:p>
            <a:pPr eaLnBrk="1" hangingPunct="1">
              <a:lnSpc>
                <a:spcPct val="80000"/>
              </a:lnSpc>
              <a:buFont typeface="Wingdings" pitchFamily="2" charset="2"/>
              <a:buChar char="Ø"/>
            </a:pPr>
            <a:r>
              <a:rPr lang="en-US" sz="2000"/>
              <a:t>First lost opportunity by failing to recognise importance of an </a:t>
            </a:r>
            <a:r>
              <a:rPr lang="en-US" sz="2000" b="1"/>
              <a:t>early proposal for a PC</a:t>
            </a:r>
            <a:r>
              <a:rPr lang="en-US" sz="2000"/>
              <a:t> (Stephen Wozniak - Apple Mac. basis)   </a:t>
            </a:r>
          </a:p>
          <a:p>
            <a:pPr eaLnBrk="1" hangingPunct="1">
              <a:lnSpc>
                <a:spcPct val="80000"/>
              </a:lnSpc>
              <a:buFont typeface="Wingdings" pitchFamily="2" charset="2"/>
              <a:buChar char="Ø"/>
            </a:pPr>
            <a:r>
              <a:rPr lang="en-US" sz="2000"/>
              <a:t>Second lost opportunity when Charles House  worked on development of a </a:t>
            </a:r>
            <a:r>
              <a:rPr lang="en-US" sz="2000" b="1"/>
              <a:t>high-quality monitor</a:t>
            </a:r>
            <a:r>
              <a:rPr lang="en-US" sz="2000"/>
              <a:t>.  HP tried to stop because couldn't see a market.  Used in NASA moon landings and subsequently sold in significant numbers</a:t>
            </a:r>
            <a:r>
              <a:rPr lang="en-US" sz="2800"/>
              <a:t>.</a:t>
            </a:r>
            <a:endParaRPr lang="en-GB" sz="280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2087404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p:txBody>
          <a:bodyPr lIns="92075" tIns="46038" rIns="92075" bIns="46038"/>
          <a:lstStyle/>
          <a:p>
            <a:pPr eaLnBrk="1" hangingPunct="1"/>
            <a:endParaRPr lang="en-US"/>
          </a:p>
        </p:txBody>
      </p:sp>
      <p:sp>
        <p:nvSpPr>
          <p:cNvPr id="27651" name="Rectangle 3"/>
          <p:cNvSpPr>
            <a:spLocks noGrp="1" noChangeArrowheads="1"/>
          </p:cNvSpPr>
          <p:nvPr>
            <p:ph type="body" idx="4294967295"/>
          </p:nvPr>
        </p:nvSpPr>
        <p:spPr>
          <a:noFill/>
        </p:spPr>
        <p:txBody>
          <a:bodyPr lIns="92075" tIns="46038" rIns="92075" bIns="46038"/>
          <a:lstStyle/>
          <a:p>
            <a:pPr eaLnBrk="1" hangingPunct="1">
              <a:lnSpc>
                <a:spcPct val="80000"/>
              </a:lnSpc>
              <a:buFont typeface="Wingdings" pitchFamily="2" charset="2"/>
              <a:buNone/>
            </a:pPr>
            <a:endParaRPr lang="en-GB" sz="100"/>
          </a:p>
          <a:p>
            <a:pPr eaLnBrk="1" hangingPunct="1">
              <a:lnSpc>
                <a:spcPct val="80000"/>
              </a:lnSpc>
              <a:buFont typeface="Wingdings" pitchFamily="2" charset="2"/>
              <a:buNone/>
            </a:pPr>
            <a:r>
              <a:rPr lang="en-GB" sz="2000" b="1"/>
              <a:t>IBM</a:t>
            </a:r>
          </a:p>
          <a:p>
            <a:pPr eaLnBrk="1" hangingPunct="1">
              <a:lnSpc>
                <a:spcPct val="80000"/>
              </a:lnSpc>
              <a:buFont typeface="Wingdings" pitchFamily="2" charset="2"/>
              <a:buNone/>
            </a:pPr>
            <a:endParaRPr lang="en-GB" sz="2000"/>
          </a:p>
          <a:p>
            <a:pPr eaLnBrk="1" hangingPunct="1">
              <a:lnSpc>
                <a:spcPct val="80000"/>
              </a:lnSpc>
              <a:buFont typeface="Wingdings" pitchFamily="2" charset="2"/>
              <a:buChar char="Ø"/>
            </a:pPr>
            <a:r>
              <a:rPr lang="en-US" sz="2000">
                <a:cs typeface="Times New Roman" pitchFamily="18" charset="0"/>
              </a:rPr>
              <a:t>All business units are </a:t>
            </a:r>
            <a:r>
              <a:rPr lang="en-US" sz="2000" b="1">
                <a:cs typeface="Times New Roman" pitchFamily="18" charset="0"/>
              </a:rPr>
              <a:t>independent</a:t>
            </a:r>
          </a:p>
          <a:p>
            <a:pPr eaLnBrk="1" hangingPunct="1">
              <a:lnSpc>
                <a:spcPct val="80000"/>
              </a:lnSpc>
              <a:buFont typeface="Wingdings" pitchFamily="2" charset="2"/>
              <a:buChar char="Ø"/>
            </a:pPr>
            <a:r>
              <a:rPr lang="en-US" sz="2000">
                <a:cs typeface="Times New Roman" pitchFamily="18" charset="0"/>
              </a:rPr>
              <a:t>Has produced automatic bank telling machines, industrial robots, as initially bi-products</a:t>
            </a:r>
            <a:r>
              <a:rPr lang="en-GB" sz="2000"/>
              <a:t> </a:t>
            </a:r>
          </a:p>
          <a:p>
            <a:pPr eaLnBrk="1" hangingPunct="1">
              <a:lnSpc>
                <a:spcPct val="80000"/>
              </a:lnSpc>
              <a:buFont typeface="Wingdings" pitchFamily="2" charset="2"/>
              <a:buChar char="Ø"/>
            </a:pPr>
            <a:endParaRPr lang="en-GB" sz="2000"/>
          </a:p>
          <a:p>
            <a:pPr eaLnBrk="1" hangingPunct="1">
              <a:lnSpc>
                <a:spcPct val="80000"/>
              </a:lnSpc>
              <a:buFont typeface="Wingdings" pitchFamily="2" charset="2"/>
              <a:buNone/>
            </a:pPr>
            <a:r>
              <a:rPr lang="en-US" sz="2000" b="1"/>
              <a:t>Rank Xerox</a:t>
            </a:r>
            <a:r>
              <a:rPr lang="en-US" sz="2000"/>
              <a:t>		</a:t>
            </a:r>
          </a:p>
          <a:p>
            <a:pPr eaLnBrk="1" hangingPunct="1">
              <a:lnSpc>
                <a:spcPct val="80000"/>
              </a:lnSpc>
              <a:buFont typeface="Wingdings" pitchFamily="2" charset="2"/>
              <a:buNone/>
            </a:pPr>
            <a:endParaRPr lang="en-US" sz="2000"/>
          </a:p>
          <a:p>
            <a:pPr eaLnBrk="1" hangingPunct="1">
              <a:lnSpc>
                <a:spcPct val="80000"/>
              </a:lnSpc>
              <a:buFont typeface="Wingdings" pitchFamily="2" charset="2"/>
              <a:buChar char="Ø"/>
            </a:pPr>
            <a:r>
              <a:rPr lang="en-US" sz="2000"/>
              <a:t>Initiated Xerox Technology Ventures  (XTV)</a:t>
            </a:r>
          </a:p>
          <a:p>
            <a:pPr eaLnBrk="1" hangingPunct="1">
              <a:lnSpc>
                <a:spcPct val="80000"/>
              </a:lnSpc>
              <a:buFont typeface="Wingdings" pitchFamily="2" charset="2"/>
              <a:buChar char="Ø"/>
            </a:pPr>
            <a:r>
              <a:rPr lang="en-US" sz="2000"/>
              <a:t>Start-ups by employees</a:t>
            </a:r>
          </a:p>
          <a:p>
            <a:pPr eaLnBrk="1" hangingPunct="1">
              <a:lnSpc>
                <a:spcPct val="80000"/>
              </a:lnSpc>
              <a:buFont typeface="Wingdings" pitchFamily="2" charset="2"/>
              <a:buNone/>
            </a:pPr>
            <a:r>
              <a:rPr lang="en-US" sz="2000"/>
              <a:t>	-	Quad Mark		</a:t>
            </a:r>
          </a:p>
          <a:p>
            <a:pPr eaLnBrk="1" hangingPunct="1">
              <a:lnSpc>
                <a:spcPct val="80000"/>
              </a:lnSpc>
              <a:buFont typeface="Wingdings" pitchFamily="2" charset="2"/>
              <a:buNone/>
            </a:pPr>
            <a:r>
              <a:rPr lang="en-US" sz="2000">
                <a:cs typeface="Times New Roman" pitchFamily="18" charset="0"/>
              </a:rPr>
              <a:t>	-	Battery operated photocopier to fit in briefcase with laptop</a:t>
            </a:r>
          </a:p>
          <a:p>
            <a:pPr eaLnBrk="1" hangingPunct="1">
              <a:lnSpc>
                <a:spcPct val="80000"/>
              </a:lnSpc>
              <a:buFont typeface="Wingdings" pitchFamily="2" charset="2"/>
              <a:buChar char="Ø"/>
            </a:pPr>
            <a:r>
              <a:rPr lang="en-US" sz="2000">
                <a:cs typeface="Times New Roman" pitchFamily="18" charset="0"/>
              </a:rPr>
              <a:t>Start-up funding in return for shares in new company</a:t>
            </a:r>
            <a:endParaRPr lang="en-GB" sz="2000"/>
          </a:p>
        </p:txBody>
      </p:sp>
      <p:sp>
        <p:nvSpPr>
          <p:cNvPr id="2" name="Footer Placeholder 1"/>
          <p:cNvSpPr>
            <a:spLocks noGrp="1"/>
          </p:cNvSpPr>
          <p:nvPr>
            <p:ph type="ftr" sz="quarter" idx="11"/>
          </p:nvPr>
        </p:nvSpPr>
        <p:spPr/>
        <p:txBody>
          <a:bodyPr/>
          <a:lstStyle/>
          <a:p>
            <a:r>
              <a:rPr lang="en-GB"/>
              <a:t>Entrepreneurship -  lecture 7</a:t>
            </a:r>
          </a:p>
        </p:txBody>
      </p:sp>
    </p:spTree>
    <p:extLst>
      <p:ext uri="{BB962C8B-B14F-4D97-AF65-F5344CB8AC3E}">
        <p14:creationId xmlns:p14="http://schemas.microsoft.com/office/powerpoint/2010/main" val="3178530436"/>
      </p:ext>
    </p:extLst>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378</TotalTime>
  <Words>1382</Words>
  <Application>Microsoft Office PowerPoint</Application>
  <PresentationFormat>On-screen Show (4:3)</PresentationFormat>
  <Paragraphs>373</Paragraphs>
  <Slides>39</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Comic Sans MS</vt:lpstr>
      <vt:lpstr>Myriad Pro</vt:lpstr>
      <vt:lpstr>Symbol</vt:lpstr>
      <vt:lpstr>Times New Roman</vt:lpstr>
      <vt:lpstr>Wingdings</vt:lpstr>
      <vt:lpstr>TSD_PP3</vt:lpstr>
      <vt:lpstr>SBMA7111  Entrepreneurship</vt:lpstr>
      <vt:lpstr>PowerPoint Presentation</vt:lpstr>
      <vt:lpstr>Entrepreneurship as a style of management</vt:lpstr>
      <vt:lpstr> Entrepreneurship as a style of management</vt:lpstr>
      <vt:lpstr>PowerPoint Presentation</vt:lpstr>
      <vt:lpstr>Entrepreneurship as a style of management</vt:lpstr>
      <vt:lpstr>The Entrepreneurial Organisation</vt:lpstr>
      <vt:lpstr>  The Entrepreneurial Organisation  </vt:lpstr>
      <vt:lpstr> The Entrepreneurial organisation</vt:lpstr>
      <vt:lpstr>The Entrepreneurial Organisation</vt:lpstr>
      <vt:lpstr> The Entrepreneurial organisation</vt:lpstr>
      <vt:lpstr>  The Entrepreneurial organisation  </vt:lpstr>
      <vt:lpstr>The Entrepreneurial Organisation</vt:lpstr>
      <vt:lpstr>The Entrepreneurial Organisation </vt:lpstr>
      <vt:lpstr>Six Facets of an entrepreneurial organisation (Wickham, 2001)</vt:lpstr>
      <vt:lpstr> The Entrepreneurial Organisation</vt:lpstr>
      <vt:lpstr> The Entrepreneurial Organisation</vt:lpstr>
      <vt:lpstr>PowerPoint Presentation</vt:lpstr>
      <vt:lpstr>PowerPoint Presentation</vt:lpstr>
      <vt:lpstr>PowerPoint Presentation</vt:lpstr>
      <vt:lpstr>PowerPoint Presentation</vt:lpstr>
      <vt:lpstr>How to create a climate of intrapreneurship  (Hisrich &amp; Peters,1998)</vt:lpstr>
      <vt:lpstr>Discussion </vt:lpstr>
      <vt:lpstr>PowerPoint Presentation</vt:lpstr>
      <vt:lpstr>Intrapreneurial leadership</vt:lpstr>
      <vt:lpstr> To establish intrapreneurship –</vt:lpstr>
      <vt:lpstr> To establish intrapreneurship (2)–</vt:lpstr>
      <vt:lpstr>Creativity  ( A tool of Intrapreneurial Innovation)</vt:lpstr>
      <vt:lpstr> </vt:lpstr>
      <vt:lpstr>Encouraging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Criteria for Corporate Creativity</vt:lpstr>
      <vt:lpstr>Some examples: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Seyed Navid Nasirpourosgoei</cp:lastModifiedBy>
  <cp:revision>40</cp:revision>
  <dcterms:created xsi:type="dcterms:W3CDTF">2011-06-23T09:06:05Z</dcterms:created>
  <dcterms:modified xsi:type="dcterms:W3CDTF">2019-07-29T19:52:40Z</dcterms:modified>
</cp:coreProperties>
</file>