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1"/>
  </p:sldMasterIdLst>
  <p:notesMasterIdLst>
    <p:notesMasterId r:id="rId15"/>
  </p:notesMasterIdLst>
  <p:sldIdLst>
    <p:sldId id="256" r:id="rId2"/>
    <p:sldId id="257" r:id="rId3"/>
    <p:sldId id="262" r:id="rId4"/>
    <p:sldId id="258" r:id="rId5"/>
    <p:sldId id="264" r:id="rId6"/>
    <p:sldId id="259" r:id="rId7"/>
    <p:sldId id="260" r:id="rId8"/>
    <p:sldId id="263" r:id="rId9"/>
    <p:sldId id="261" r:id="rId10"/>
    <p:sldId id="266" r:id="rId11"/>
    <p:sldId id="268" r:id="rId12"/>
    <p:sldId id="269"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537"/>
    <p:restoredTop sz="79787"/>
  </p:normalViewPr>
  <p:slideViewPr>
    <p:cSldViewPr snapToGrid="0">
      <p:cViewPr varScale="1">
        <p:scale>
          <a:sx n="124" d="100"/>
          <a:sy n="124" d="100"/>
        </p:scale>
        <p:origin x="1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Mel/Desktop/pdsa.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b="1"/>
              <a:t>Staff</a:t>
            </a:r>
            <a:r>
              <a:rPr lang="en-GB" sz="1800" b="1" baseline="0"/>
              <a:t> knowledge</a:t>
            </a:r>
            <a:endParaRPr lang="en-GB" sz="1800" b="1"/>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Pre training</c:v>
                </c:pt>
              </c:strCache>
            </c:strRef>
          </c:tx>
          <c:spPr>
            <a:solidFill>
              <a:schemeClr val="accent2"/>
            </a:solidFill>
            <a:ln>
              <a:noFill/>
            </a:ln>
            <a:effectLst/>
          </c:spPr>
          <c:invertIfNegative val="0"/>
          <c:cat>
            <c:strRef>
              <c:f>Sheet1!$A$2:$A$5</c:f>
              <c:strCache>
                <c:ptCount val="4"/>
                <c:pt idx="0">
                  <c:v>Miami J Collar</c:v>
                </c:pt>
                <c:pt idx="1">
                  <c:v>Miami j thoracic orthotic </c:v>
                </c:pt>
                <c:pt idx="2">
                  <c:v>Incremental range of movement brace</c:v>
                </c:pt>
                <c:pt idx="3">
                  <c:v>Ankle foot orthotic</c:v>
                </c:pt>
              </c:strCache>
            </c:strRef>
          </c:cat>
          <c:val>
            <c:numRef>
              <c:f>Sheet1!$B$2:$B$5</c:f>
              <c:numCache>
                <c:formatCode>General</c:formatCode>
                <c:ptCount val="4"/>
                <c:pt idx="0">
                  <c:v>11</c:v>
                </c:pt>
                <c:pt idx="1">
                  <c:v>10</c:v>
                </c:pt>
                <c:pt idx="2">
                  <c:v>9</c:v>
                </c:pt>
                <c:pt idx="3">
                  <c:v>9</c:v>
                </c:pt>
              </c:numCache>
            </c:numRef>
          </c:val>
          <c:extLst>
            <c:ext xmlns:c16="http://schemas.microsoft.com/office/drawing/2014/chart" uri="{C3380CC4-5D6E-409C-BE32-E72D297353CC}">
              <c16:uniqueId val="{00000000-0360-D643-A9B0-3C39BD977777}"/>
            </c:ext>
          </c:extLst>
        </c:ser>
        <c:ser>
          <c:idx val="1"/>
          <c:order val="1"/>
          <c:tx>
            <c:strRef>
              <c:f>Sheet1!$C$1</c:f>
              <c:strCache>
                <c:ptCount val="1"/>
                <c:pt idx="0">
                  <c:v>Post training </c:v>
                </c:pt>
              </c:strCache>
            </c:strRef>
          </c:tx>
          <c:spPr>
            <a:solidFill>
              <a:schemeClr val="accent4"/>
            </a:solidFill>
            <a:ln>
              <a:noFill/>
            </a:ln>
            <a:effectLst/>
          </c:spPr>
          <c:invertIfNegative val="0"/>
          <c:cat>
            <c:strRef>
              <c:f>Sheet1!$A$2:$A$5</c:f>
              <c:strCache>
                <c:ptCount val="4"/>
                <c:pt idx="0">
                  <c:v>Miami J Collar</c:v>
                </c:pt>
                <c:pt idx="1">
                  <c:v>Miami j thoracic orthotic </c:v>
                </c:pt>
                <c:pt idx="2">
                  <c:v>Incremental range of movement brace</c:v>
                </c:pt>
                <c:pt idx="3">
                  <c:v>Ankle foot orthotic</c:v>
                </c:pt>
              </c:strCache>
            </c:strRef>
          </c:cat>
          <c:val>
            <c:numRef>
              <c:f>Sheet1!$C$2:$C$5</c:f>
              <c:numCache>
                <c:formatCode>General</c:formatCode>
                <c:ptCount val="4"/>
                <c:pt idx="0">
                  <c:v>16</c:v>
                </c:pt>
                <c:pt idx="1">
                  <c:v>16</c:v>
                </c:pt>
                <c:pt idx="2">
                  <c:v>16</c:v>
                </c:pt>
                <c:pt idx="3">
                  <c:v>16</c:v>
                </c:pt>
              </c:numCache>
            </c:numRef>
          </c:val>
          <c:extLst>
            <c:ext xmlns:c16="http://schemas.microsoft.com/office/drawing/2014/chart" uri="{C3380CC4-5D6E-409C-BE32-E72D297353CC}">
              <c16:uniqueId val="{00000001-0360-D643-A9B0-3C39BD977777}"/>
            </c:ext>
          </c:extLst>
        </c:ser>
        <c:dLbls>
          <c:showLegendKey val="0"/>
          <c:showVal val="0"/>
          <c:showCatName val="0"/>
          <c:showSerName val="0"/>
          <c:showPercent val="0"/>
          <c:showBubbleSize val="0"/>
        </c:dLbls>
        <c:gapWidth val="219"/>
        <c:overlap val="-27"/>
        <c:axId val="2082121488"/>
        <c:axId val="763876272"/>
      </c:barChart>
      <c:catAx>
        <c:axId val="2082121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crossAx val="763876272"/>
        <c:crosses val="autoZero"/>
        <c:auto val="1"/>
        <c:lblAlgn val="ctr"/>
        <c:lblOffset val="100"/>
        <c:noMultiLvlLbl val="0"/>
      </c:catAx>
      <c:valAx>
        <c:axId val="7638762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GB" sz="1400" b="1"/>
                  <a:t>Number</a:t>
                </a:r>
                <a:r>
                  <a:rPr lang="en-GB" sz="1400" b="1" baseline="0"/>
                  <a:t> of staff</a:t>
                </a:r>
                <a:endParaRPr lang="en-GB" sz="1400" b="1"/>
              </a:p>
            </c:rich>
          </c:tx>
          <c:overlay val="0"/>
          <c:spPr>
            <a:noFill/>
            <a:ln>
              <a:noFill/>
            </a:ln>
            <a:effectLst/>
          </c:spPr>
          <c:txPr>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21214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b="1"/>
              <a:t>Staff</a:t>
            </a:r>
            <a:r>
              <a:rPr lang="en-GB" sz="1800" b="1" baseline="0"/>
              <a:t> confidence</a:t>
            </a:r>
            <a:endParaRPr lang="en-GB" sz="1800" b="1"/>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Sheet1!$B$13</c:f>
              <c:strCache>
                <c:ptCount val="1"/>
                <c:pt idx="0">
                  <c:v>Pre training</c:v>
                </c:pt>
              </c:strCache>
            </c:strRef>
          </c:tx>
          <c:spPr>
            <a:solidFill>
              <a:schemeClr val="accent2"/>
            </a:solidFill>
            <a:ln>
              <a:noFill/>
            </a:ln>
            <a:effectLst/>
          </c:spPr>
          <c:invertIfNegative val="0"/>
          <c:cat>
            <c:strRef>
              <c:f>Sheet1!$A$14:$A$17</c:f>
              <c:strCache>
                <c:ptCount val="4"/>
                <c:pt idx="0">
                  <c:v>Miami J Collar</c:v>
                </c:pt>
                <c:pt idx="1">
                  <c:v>Miami j thoracic orthotic </c:v>
                </c:pt>
                <c:pt idx="2">
                  <c:v>Incremental range of movement brace</c:v>
                </c:pt>
                <c:pt idx="3">
                  <c:v>Ankle foot orthotic</c:v>
                </c:pt>
              </c:strCache>
            </c:strRef>
          </c:cat>
          <c:val>
            <c:numRef>
              <c:f>Sheet1!$B$14:$B$17</c:f>
              <c:numCache>
                <c:formatCode>General</c:formatCode>
                <c:ptCount val="4"/>
                <c:pt idx="0">
                  <c:v>8</c:v>
                </c:pt>
                <c:pt idx="1">
                  <c:v>7</c:v>
                </c:pt>
                <c:pt idx="2">
                  <c:v>4</c:v>
                </c:pt>
                <c:pt idx="3">
                  <c:v>5</c:v>
                </c:pt>
              </c:numCache>
            </c:numRef>
          </c:val>
          <c:extLst>
            <c:ext xmlns:c16="http://schemas.microsoft.com/office/drawing/2014/chart" uri="{C3380CC4-5D6E-409C-BE32-E72D297353CC}">
              <c16:uniqueId val="{00000000-4B7D-6040-9757-EBE2A5529E84}"/>
            </c:ext>
          </c:extLst>
        </c:ser>
        <c:ser>
          <c:idx val="1"/>
          <c:order val="1"/>
          <c:tx>
            <c:strRef>
              <c:f>Sheet1!$C$13</c:f>
              <c:strCache>
                <c:ptCount val="1"/>
                <c:pt idx="0">
                  <c:v>Post training </c:v>
                </c:pt>
              </c:strCache>
            </c:strRef>
          </c:tx>
          <c:spPr>
            <a:solidFill>
              <a:schemeClr val="accent4"/>
            </a:solidFill>
            <a:ln>
              <a:noFill/>
            </a:ln>
            <a:effectLst/>
          </c:spPr>
          <c:invertIfNegative val="0"/>
          <c:cat>
            <c:strRef>
              <c:f>Sheet1!$A$14:$A$17</c:f>
              <c:strCache>
                <c:ptCount val="4"/>
                <c:pt idx="0">
                  <c:v>Miami J Collar</c:v>
                </c:pt>
                <c:pt idx="1">
                  <c:v>Miami j thoracic orthotic </c:v>
                </c:pt>
                <c:pt idx="2">
                  <c:v>Incremental range of movement brace</c:v>
                </c:pt>
                <c:pt idx="3">
                  <c:v>Ankle foot orthotic</c:v>
                </c:pt>
              </c:strCache>
            </c:strRef>
          </c:cat>
          <c:val>
            <c:numRef>
              <c:f>Sheet1!$C$14:$C$17</c:f>
              <c:numCache>
                <c:formatCode>General</c:formatCode>
                <c:ptCount val="4"/>
                <c:pt idx="0">
                  <c:v>16</c:v>
                </c:pt>
                <c:pt idx="1">
                  <c:v>16</c:v>
                </c:pt>
                <c:pt idx="2">
                  <c:v>16</c:v>
                </c:pt>
                <c:pt idx="3">
                  <c:v>16</c:v>
                </c:pt>
              </c:numCache>
            </c:numRef>
          </c:val>
          <c:extLst>
            <c:ext xmlns:c16="http://schemas.microsoft.com/office/drawing/2014/chart" uri="{C3380CC4-5D6E-409C-BE32-E72D297353CC}">
              <c16:uniqueId val="{00000001-4B7D-6040-9757-EBE2A5529E84}"/>
            </c:ext>
          </c:extLst>
        </c:ser>
        <c:dLbls>
          <c:showLegendKey val="0"/>
          <c:showVal val="0"/>
          <c:showCatName val="0"/>
          <c:showSerName val="0"/>
          <c:showPercent val="0"/>
          <c:showBubbleSize val="0"/>
        </c:dLbls>
        <c:gapWidth val="219"/>
        <c:overlap val="-27"/>
        <c:axId val="500830127"/>
        <c:axId val="1339379199"/>
      </c:barChart>
      <c:catAx>
        <c:axId val="50083012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crossAx val="1339379199"/>
        <c:crosses val="autoZero"/>
        <c:auto val="1"/>
        <c:lblAlgn val="ctr"/>
        <c:lblOffset val="100"/>
        <c:noMultiLvlLbl val="0"/>
      </c:catAx>
      <c:valAx>
        <c:axId val="13393791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GB" sz="1400" b="1"/>
                  <a:t>Number</a:t>
                </a:r>
                <a:r>
                  <a:rPr lang="en-GB" sz="1400" b="1" baseline="0"/>
                  <a:t> of staff</a:t>
                </a:r>
                <a:endParaRPr lang="en-GB" sz="1400" b="1"/>
              </a:p>
            </c:rich>
          </c:tx>
          <c:overlay val="0"/>
          <c:spPr>
            <a:noFill/>
            <a:ln>
              <a:noFill/>
            </a:ln>
            <a:effectLst/>
          </c:spPr>
          <c:txPr>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83012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D7575D-EBBC-446B-9E14-06F8B11F0C0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383C71F-4DD4-4C8B-A91D-2B8D947469B7}">
      <dgm:prSet/>
      <dgm:spPr/>
      <dgm:t>
        <a:bodyPr/>
        <a:lstStyle/>
        <a:p>
          <a:r>
            <a:rPr lang="en-GB"/>
            <a:t>To reduce the number of referrals and episodes for brace and collar care to the children’s hospital.</a:t>
          </a:r>
          <a:endParaRPr lang="en-US"/>
        </a:p>
      </dgm:t>
    </dgm:pt>
    <dgm:pt modelId="{F11472BA-27E8-4501-B19E-F281B2AD0C8A}" type="parTrans" cxnId="{5782C203-E74F-4435-AB34-7D768AF2E4CC}">
      <dgm:prSet/>
      <dgm:spPr/>
      <dgm:t>
        <a:bodyPr/>
        <a:lstStyle/>
        <a:p>
          <a:endParaRPr lang="en-US"/>
        </a:p>
      </dgm:t>
    </dgm:pt>
    <dgm:pt modelId="{CDED2273-03EB-47A5-A24E-7634E65BFB56}" type="sibTrans" cxnId="{5782C203-E74F-4435-AB34-7D768AF2E4CC}">
      <dgm:prSet/>
      <dgm:spPr/>
      <dgm:t>
        <a:bodyPr/>
        <a:lstStyle/>
        <a:p>
          <a:endParaRPr lang="en-US"/>
        </a:p>
      </dgm:t>
    </dgm:pt>
    <dgm:pt modelId="{CA541CEE-2BFA-4362-BB18-95D45B319204}">
      <dgm:prSet/>
      <dgm:spPr/>
      <dgm:t>
        <a:bodyPr/>
        <a:lstStyle/>
        <a:p>
          <a:r>
            <a:rPr lang="en-GB"/>
            <a:t>To spread awareness and educate the wider MDT on orthotic fitting and collar care.</a:t>
          </a:r>
          <a:endParaRPr lang="en-US"/>
        </a:p>
      </dgm:t>
    </dgm:pt>
    <dgm:pt modelId="{572955D2-0039-40E9-AAB5-7CB22A0D0B78}" type="parTrans" cxnId="{AB8FD05A-ED42-4ED5-B070-005DB9718B9A}">
      <dgm:prSet/>
      <dgm:spPr/>
      <dgm:t>
        <a:bodyPr/>
        <a:lstStyle/>
        <a:p>
          <a:endParaRPr lang="en-US"/>
        </a:p>
      </dgm:t>
    </dgm:pt>
    <dgm:pt modelId="{39C799E2-2ADB-4888-8F95-C4D1437D9429}" type="sibTrans" cxnId="{AB8FD05A-ED42-4ED5-B070-005DB9718B9A}">
      <dgm:prSet/>
      <dgm:spPr/>
      <dgm:t>
        <a:bodyPr/>
        <a:lstStyle/>
        <a:p>
          <a:endParaRPr lang="en-US"/>
        </a:p>
      </dgm:t>
    </dgm:pt>
    <dgm:pt modelId="{9521AFE0-9558-4BA3-B6A5-3947217FB098}">
      <dgm:prSet/>
      <dgm:spPr/>
      <dgm:t>
        <a:bodyPr/>
        <a:lstStyle/>
        <a:p>
          <a:r>
            <a:rPr lang="en-GB" dirty="0"/>
            <a:t>Reduce further risks and complications</a:t>
          </a:r>
          <a:endParaRPr lang="en-US" dirty="0"/>
        </a:p>
      </dgm:t>
    </dgm:pt>
    <dgm:pt modelId="{2B2CB818-A357-4851-9CD1-5C60AF398509}" type="parTrans" cxnId="{2172A4B8-8FE7-43E7-9181-58ADD87572C4}">
      <dgm:prSet/>
      <dgm:spPr/>
      <dgm:t>
        <a:bodyPr/>
        <a:lstStyle/>
        <a:p>
          <a:endParaRPr lang="en-US"/>
        </a:p>
      </dgm:t>
    </dgm:pt>
    <dgm:pt modelId="{7BBD2719-C0D0-4FAF-972F-60E7A7CC9140}" type="sibTrans" cxnId="{2172A4B8-8FE7-43E7-9181-58ADD87572C4}">
      <dgm:prSet/>
      <dgm:spPr/>
      <dgm:t>
        <a:bodyPr/>
        <a:lstStyle/>
        <a:p>
          <a:endParaRPr lang="en-US"/>
        </a:p>
      </dgm:t>
    </dgm:pt>
    <dgm:pt modelId="{C0C92260-9AA7-4F1F-AAD2-8F9DA1BF5ADD}">
      <dgm:prSet/>
      <dgm:spPr/>
      <dgm:t>
        <a:bodyPr/>
        <a:lstStyle/>
        <a:p>
          <a:r>
            <a:rPr lang="en-GB" dirty="0"/>
            <a:t>Reduce hospital readmission</a:t>
          </a:r>
          <a:endParaRPr lang="en-US" dirty="0"/>
        </a:p>
      </dgm:t>
    </dgm:pt>
    <dgm:pt modelId="{1E13637C-ED2F-4060-8D4B-E37BD002C244}" type="parTrans" cxnId="{7038CDEB-E922-4C23-9720-F05212DF5C0A}">
      <dgm:prSet/>
      <dgm:spPr/>
      <dgm:t>
        <a:bodyPr/>
        <a:lstStyle/>
        <a:p>
          <a:endParaRPr lang="en-US"/>
        </a:p>
      </dgm:t>
    </dgm:pt>
    <dgm:pt modelId="{532FDB57-E6A7-47DF-AE53-730F3C53033B}" type="sibTrans" cxnId="{7038CDEB-E922-4C23-9720-F05212DF5C0A}">
      <dgm:prSet/>
      <dgm:spPr/>
      <dgm:t>
        <a:bodyPr/>
        <a:lstStyle/>
        <a:p>
          <a:endParaRPr lang="en-US"/>
        </a:p>
      </dgm:t>
    </dgm:pt>
    <dgm:pt modelId="{3E9CDA43-6DDB-430F-9885-285B144E82C8}">
      <dgm:prSet/>
      <dgm:spPr/>
      <dgm:t>
        <a:bodyPr/>
        <a:lstStyle/>
        <a:p>
          <a:r>
            <a:rPr lang="en-GB" dirty="0"/>
            <a:t>Reduce length of stay (</a:t>
          </a:r>
          <a:r>
            <a:rPr lang="en-GB" dirty="0" err="1"/>
            <a:t>eg</a:t>
          </a:r>
          <a:r>
            <a:rPr lang="en-GB" dirty="0"/>
            <a:t> can not be discharged without orthotic training)</a:t>
          </a:r>
          <a:endParaRPr lang="en-US" dirty="0"/>
        </a:p>
      </dgm:t>
    </dgm:pt>
    <dgm:pt modelId="{99206745-A8D5-45F3-9949-FC3C12F6F8E9}" type="parTrans" cxnId="{8F0656B4-EBF2-4CFC-9664-E205E12A49B4}">
      <dgm:prSet/>
      <dgm:spPr/>
      <dgm:t>
        <a:bodyPr/>
        <a:lstStyle/>
        <a:p>
          <a:endParaRPr lang="en-US"/>
        </a:p>
      </dgm:t>
    </dgm:pt>
    <dgm:pt modelId="{658A1DA2-B0A3-45F1-9805-0490E3D38E69}" type="sibTrans" cxnId="{8F0656B4-EBF2-4CFC-9664-E205E12A49B4}">
      <dgm:prSet/>
      <dgm:spPr/>
      <dgm:t>
        <a:bodyPr/>
        <a:lstStyle/>
        <a:p>
          <a:endParaRPr lang="en-US"/>
        </a:p>
      </dgm:t>
    </dgm:pt>
    <dgm:pt modelId="{A5648F93-2754-4638-A8EA-59DCA840920C}">
      <dgm:prSet/>
      <dgm:spPr/>
      <dgm:t>
        <a:bodyPr/>
        <a:lstStyle/>
        <a:p>
          <a:r>
            <a:rPr lang="en-GB"/>
            <a:t>Improve quality of care and quality of life </a:t>
          </a:r>
          <a:endParaRPr lang="en-US"/>
        </a:p>
      </dgm:t>
    </dgm:pt>
    <dgm:pt modelId="{E1A369A5-897C-4867-B457-CE5877AEF8A6}" type="parTrans" cxnId="{0090A3F7-F090-466B-BBC8-64E654298CAA}">
      <dgm:prSet/>
      <dgm:spPr/>
      <dgm:t>
        <a:bodyPr/>
        <a:lstStyle/>
        <a:p>
          <a:endParaRPr lang="en-US"/>
        </a:p>
      </dgm:t>
    </dgm:pt>
    <dgm:pt modelId="{B467110E-4B33-4842-908C-AE8B1FD33581}" type="sibTrans" cxnId="{0090A3F7-F090-466B-BBC8-64E654298CAA}">
      <dgm:prSet/>
      <dgm:spPr/>
      <dgm:t>
        <a:bodyPr/>
        <a:lstStyle/>
        <a:p>
          <a:endParaRPr lang="en-US"/>
        </a:p>
      </dgm:t>
    </dgm:pt>
    <dgm:pt modelId="{5F79C0C6-D6F6-4B4C-8828-52CA03244C6C}">
      <dgm:prSet/>
      <dgm:spPr/>
      <dgm:t>
        <a:bodyPr/>
        <a:lstStyle/>
        <a:p>
          <a:r>
            <a:rPr lang="en-GB"/>
            <a:t>Improve clinical outcome</a:t>
          </a:r>
          <a:endParaRPr lang="en-US"/>
        </a:p>
      </dgm:t>
    </dgm:pt>
    <dgm:pt modelId="{EE5A439C-2BAE-4879-AB28-2AB7F2E0ECB1}" type="parTrans" cxnId="{D8375C2F-2079-4AA2-A254-8CFB4402A262}">
      <dgm:prSet/>
      <dgm:spPr/>
      <dgm:t>
        <a:bodyPr/>
        <a:lstStyle/>
        <a:p>
          <a:endParaRPr lang="en-US"/>
        </a:p>
      </dgm:t>
    </dgm:pt>
    <dgm:pt modelId="{4074A359-B77C-41B7-9335-8D4A47C728A8}" type="sibTrans" cxnId="{D8375C2F-2079-4AA2-A254-8CFB4402A262}">
      <dgm:prSet/>
      <dgm:spPr/>
      <dgm:t>
        <a:bodyPr/>
        <a:lstStyle/>
        <a:p>
          <a:endParaRPr lang="en-US"/>
        </a:p>
      </dgm:t>
    </dgm:pt>
    <dgm:pt modelId="{993E69BD-C0EC-48A4-A8D2-2EDD12A732B3}">
      <dgm:prSet/>
      <dgm:spPr/>
      <dgm:t>
        <a:bodyPr/>
        <a:lstStyle/>
        <a:p>
          <a:r>
            <a:rPr lang="en-GB"/>
            <a:t>Improve cost to the NHS</a:t>
          </a:r>
          <a:endParaRPr lang="en-US"/>
        </a:p>
      </dgm:t>
    </dgm:pt>
    <dgm:pt modelId="{147D5B73-59F6-4DA5-99ED-0218C8A748C7}" type="parTrans" cxnId="{A5CC9881-5925-45DB-A361-BE6CF2E0A3F7}">
      <dgm:prSet/>
      <dgm:spPr/>
      <dgm:t>
        <a:bodyPr/>
        <a:lstStyle/>
        <a:p>
          <a:endParaRPr lang="en-US"/>
        </a:p>
      </dgm:t>
    </dgm:pt>
    <dgm:pt modelId="{36992FDD-7BD5-4CA7-8810-1CF13391C053}" type="sibTrans" cxnId="{A5CC9881-5925-45DB-A361-BE6CF2E0A3F7}">
      <dgm:prSet/>
      <dgm:spPr/>
      <dgm:t>
        <a:bodyPr/>
        <a:lstStyle/>
        <a:p>
          <a:endParaRPr lang="en-US"/>
        </a:p>
      </dgm:t>
    </dgm:pt>
    <dgm:pt modelId="{4CA9A3F5-19F3-8F47-B6A4-331C12B79324}" type="pres">
      <dgm:prSet presAssocID="{DDD7575D-EBBC-446B-9E14-06F8B11F0C07}" presName="diagram" presStyleCnt="0">
        <dgm:presLayoutVars>
          <dgm:dir/>
          <dgm:resizeHandles val="exact"/>
        </dgm:presLayoutVars>
      </dgm:prSet>
      <dgm:spPr/>
    </dgm:pt>
    <dgm:pt modelId="{036DAF41-2ABA-F04A-B49D-6495FDD1AA4E}" type="pres">
      <dgm:prSet presAssocID="{3383C71F-4DD4-4C8B-A91D-2B8D947469B7}" presName="node" presStyleLbl="node1" presStyleIdx="0" presStyleCnt="8">
        <dgm:presLayoutVars>
          <dgm:bulletEnabled val="1"/>
        </dgm:presLayoutVars>
      </dgm:prSet>
      <dgm:spPr/>
    </dgm:pt>
    <dgm:pt modelId="{8F543C0F-B59D-D946-AA39-369CBC60AFEA}" type="pres">
      <dgm:prSet presAssocID="{CDED2273-03EB-47A5-A24E-7634E65BFB56}" presName="sibTrans" presStyleCnt="0"/>
      <dgm:spPr/>
    </dgm:pt>
    <dgm:pt modelId="{3B23F1C1-3B8A-4D4C-8067-DE8A309AD19E}" type="pres">
      <dgm:prSet presAssocID="{CA541CEE-2BFA-4362-BB18-95D45B319204}" presName="node" presStyleLbl="node1" presStyleIdx="1" presStyleCnt="8">
        <dgm:presLayoutVars>
          <dgm:bulletEnabled val="1"/>
        </dgm:presLayoutVars>
      </dgm:prSet>
      <dgm:spPr/>
    </dgm:pt>
    <dgm:pt modelId="{D83DF326-DCEF-874C-8214-BE5B60CCC3FB}" type="pres">
      <dgm:prSet presAssocID="{39C799E2-2ADB-4888-8F95-C4D1437D9429}" presName="sibTrans" presStyleCnt="0"/>
      <dgm:spPr/>
    </dgm:pt>
    <dgm:pt modelId="{56B4D7D3-2FBB-6C4D-B4EF-BE017762BEE9}" type="pres">
      <dgm:prSet presAssocID="{9521AFE0-9558-4BA3-B6A5-3947217FB098}" presName="node" presStyleLbl="node1" presStyleIdx="2" presStyleCnt="8">
        <dgm:presLayoutVars>
          <dgm:bulletEnabled val="1"/>
        </dgm:presLayoutVars>
      </dgm:prSet>
      <dgm:spPr/>
    </dgm:pt>
    <dgm:pt modelId="{0F51A781-876D-424C-A1F8-3B7030C390E2}" type="pres">
      <dgm:prSet presAssocID="{7BBD2719-C0D0-4FAF-972F-60E7A7CC9140}" presName="sibTrans" presStyleCnt="0"/>
      <dgm:spPr/>
    </dgm:pt>
    <dgm:pt modelId="{6DC6ADAC-8AE1-4142-B70A-5B376736DBA5}" type="pres">
      <dgm:prSet presAssocID="{C0C92260-9AA7-4F1F-AAD2-8F9DA1BF5ADD}" presName="node" presStyleLbl="node1" presStyleIdx="3" presStyleCnt="8">
        <dgm:presLayoutVars>
          <dgm:bulletEnabled val="1"/>
        </dgm:presLayoutVars>
      </dgm:prSet>
      <dgm:spPr/>
    </dgm:pt>
    <dgm:pt modelId="{E09A327A-7DA4-9D4D-B1D6-B75E1011BBAF}" type="pres">
      <dgm:prSet presAssocID="{532FDB57-E6A7-47DF-AE53-730F3C53033B}" presName="sibTrans" presStyleCnt="0"/>
      <dgm:spPr/>
    </dgm:pt>
    <dgm:pt modelId="{A043AC3D-74E4-B446-A147-CCD72DF943C6}" type="pres">
      <dgm:prSet presAssocID="{3E9CDA43-6DDB-430F-9885-285B144E82C8}" presName="node" presStyleLbl="node1" presStyleIdx="4" presStyleCnt="8">
        <dgm:presLayoutVars>
          <dgm:bulletEnabled val="1"/>
        </dgm:presLayoutVars>
      </dgm:prSet>
      <dgm:spPr/>
    </dgm:pt>
    <dgm:pt modelId="{B1256E6E-D0C0-3442-8C1B-FDE19E66821E}" type="pres">
      <dgm:prSet presAssocID="{658A1DA2-B0A3-45F1-9805-0490E3D38E69}" presName="sibTrans" presStyleCnt="0"/>
      <dgm:spPr/>
    </dgm:pt>
    <dgm:pt modelId="{ECF8AE79-216B-9E42-903B-4BFBC60B3338}" type="pres">
      <dgm:prSet presAssocID="{A5648F93-2754-4638-A8EA-59DCA840920C}" presName="node" presStyleLbl="node1" presStyleIdx="5" presStyleCnt="8">
        <dgm:presLayoutVars>
          <dgm:bulletEnabled val="1"/>
        </dgm:presLayoutVars>
      </dgm:prSet>
      <dgm:spPr/>
    </dgm:pt>
    <dgm:pt modelId="{958CA851-BA17-4F40-8CC2-E49416DD31B7}" type="pres">
      <dgm:prSet presAssocID="{B467110E-4B33-4842-908C-AE8B1FD33581}" presName="sibTrans" presStyleCnt="0"/>
      <dgm:spPr/>
    </dgm:pt>
    <dgm:pt modelId="{2810BC44-5877-E04D-A4FD-A7C273D430AD}" type="pres">
      <dgm:prSet presAssocID="{5F79C0C6-D6F6-4B4C-8828-52CA03244C6C}" presName="node" presStyleLbl="node1" presStyleIdx="6" presStyleCnt="8">
        <dgm:presLayoutVars>
          <dgm:bulletEnabled val="1"/>
        </dgm:presLayoutVars>
      </dgm:prSet>
      <dgm:spPr/>
    </dgm:pt>
    <dgm:pt modelId="{4B2FC9F8-FFC3-874D-B2AA-E71163275908}" type="pres">
      <dgm:prSet presAssocID="{4074A359-B77C-41B7-9335-8D4A47C728A8}" presName="sibTrans" presStyleCnt="0"/>
      <dgm:spPr/>
    </dgm:pt>
    <dgm:pt modelId="{747842CE-0470-F848-93D1-25F49EA69A1F}" type="pres">
      <dgm:prSet presAssocID="{993E69BD-C0EC-48A4-A8D2-2EDD12A732B3}" presName="node" presStyleLbl="node1" presStyleIdx="7" presStyleCnt="8">
        <dgm:presLayoutVars>
          <dgm:bulletEnabled val="1"/>
        </dgm:presLayoutVars>
      </dgm:prSet>
      <dgm:spPr/>
    </dgm:pt>
  </dgm:ptLst>
  <dgm:cxnLst>
    <dgm:cxn modelId="{5782C203-E74F-4435-AB34-7D768AF2E4CC}" srcId="{DDD7575D-EBBC-446B-9E14-06F8B11F0C07}" destId="{3383C71F-4DD4-4C8B-A91D-2B8D947469B7}" srcOrd="0" destOrd="0" parTransId="{F11472BA-27E8-4501-B19E-F281B2AD0C8A}" sibTransId="{CDED2273-03EB-47A5-A24E-7634E65BFB56}"/>
    <dgm:cxn modelId="{A5B1E40D-E7BF-C249-9A9A-06A6A48AB082}" type="presOf" srcId="{A5648F93-2754-4638-A8EA-59DCA840920C}" destId="{ECF8AE79-216B-9E42-903B-4BFBC60B3338}" srcOrd="0" destOrd="0" presId="urn:microsoft.com/office/officeart/2005/8/layout/default"/>
    <dgm:cxn modelId="{40BAC717-C84C-4F49-8D2A-FDF67A271C83}" type="presOf" srcId="{3E9CDA43-6DDB-430F-9885-285B144E82C8}" destId="{A043AC3D-74E4-B446-A147-CCD72DF943C6}" srcOrd="0" destOrd="0" presId="urn:microsoft.com/office/officeart/2005/8/layout/default"/>
    <dgm:cxn modelId="{A53FC421-BEE8-804A-9E10-A80D36F83AA9}" type="presOf" srcId="{CA541CEE-2BFA-4362-BB18-95D45B319204}" destId="{3B23F1C1-3B8A-4D4C-8067-DE8A309AD19E}" srcOrd="0" destOrd="0" presId="urn:microsoft.com/office/officeart/2005/8/layout/default"/>
    <dgm:cxn modelId="{D8375C2F-2079-4AA2-A254-8CFB4402A262}" srcId="{DDD7575D-EBBC-446B-9E14-06F8B11F0C07}" destId="{5F79C0C6-D6F6-4B4C-8828-52CA03244C6C}" srcOrd="6" destOrd="0" parTransId="{EE5A439C-2BAE-4879-AB28-2AB7F2E0ECB1}" sibTransId="{4074A359-B77C-41B7-9335-8D4A47C728A8}"/>
    <dgm:cxn modelId="{D4B5F845-B49E-3645-A346-BC4ACF4713E6}" type="presOf" srcId="{3383C71F-4DD4-4C8B-A91D-2B8D947469B7}" destId="{036DAF41-2ABA-F04A-B49D-6495FDD1AA4E}" srcOrd="0" destOrd="0" presId="urn:microsoft.com/office/officeart/2005/8/layout/default"/>
    <dgm:cxn modelId="{AB8FD05A-ED42-4ED5-B070-005DB9718B9A}" srcId="{DDD7575D-EBBC-446B-9E14-06F8B11F0C07}" destId="{CA541CEE-2BFA-4362-BB18-95D45B319204}" srcOrd="1" destOrd="0" parTransId="{572955D2-0039-40E9-AAB5-7CB22A0D0B78}" sibTransId="{39C799E2-2ADB-4888-8F95-C4D1437D9429}"/>
    <dgm:cxn modelId="{3FA3EF6C-FF9A-7541-A122-39126C7EF5B9}" type="presOf" srcId="{C0C92260-9AA7-4F1F-AAD2-8F9DA1BF5ADD}" destId="{6DC6ADAC-8AE1-4142-B70A-5B376736DBA5}" srcOrd="0" destOrd="0" presId="urn:microsoft.com/office/officeart/2005/8/layout/default"/>
    <dgm:cxn modelId="{CBFC9780-29AB-0E41-95C5-B2A9ED00CBC6}" type="presOf" srcId="{9521AFE0-9558-4BA3-B6A5-3947217FB098}" destId="{56B4D7D3-2FBB-6C4D-B4EF-BE017762BEE9}" srcOrd="0" destOrd="0" presId="urn:microsoft.com/office/officeart/2005/8/layout/default"/>
    <dgm:cxn modelId="{A5CC9881-5925-45DB-A361-BE6CF2E0A3F7}" srcId="{DDD7575D-EBBC-446B-9E14-06F8B11F0C07}" destId="{993E69BD-C0EC-48A4-A8D2-2EDD12A732B3}" srcOrd="7" destOrd="0" parTransId="{147D5B73-59F6-4DA5-99ED-0218C8A748C7}" sibTransId="{36992FDD-7BD5-4CA7-8810-1CF13391C053}"/>
    <dgm:cxn modelId="{BC2FD29E-4D47-ED41-A6C3-1A2962E55207}" type="presOf" srcId="{993E69BD-C0EC-48A4-A8D2-2EDD12A732B3}" destId="{747842CE-0470-F848-93D1-25F49EA69A1F}" srcOrd="0" destOrd="0" presId="urn:microsoft.com/office/officeart/2005/8/layout/default"/>
    <dgm:cxn modelId="{E44117A9-2C95-6945-9B93-77F2FA808D79}" type="presOf" srcId="{DDD7575D-EBBC-446B-9E14-06F8B11F0C07}" destId="{4CA9A3F5-19F3-8F47-B6A4-331C12B79324}" srcOrd="0" destOrd="0" presId="urn:microsoft.com/office/officeart/2005/8/layout/default"/>
    <dgm:cxn modelId="{8F0656B4-EBF2-4CFC-9664-E205E12A49B4}" srcId="{DDD7575D-EBBC-446B-9E14-06F8B11F0C07}" destId="{3E9CDA43-6DDB-430F-9885-285B144E82C8}" srcOrd="4" destOrd="0" parTransId="{99206745-A8D5-45F3-9949-FC3C12F6F8E9}" sibTransId="{658A1DA2-B0A3-45F1-9805-0490E3D38E69}"/>
    <dgm:cxn modelId="{2172A4B8-8FE7-43E7-9181-58ADD87572C4}" srcId="{DDD7575D-EBBC-446B-9E14-06F8B11F0C07}" destId="{9521AFE0-9558-4BA3-B6A5-3947217FB098}" srcOrd="2" destOrd="0" parTransId="{2B2CB818-A357-4851-9CD1-5C60AF398509}" sibTransId="{7BBD2719-C0D0-4FAF-972F-60E7A7CC9140}"/>
    <dgm:cxn modelId="{9C9763BF-AAF2-5542-A939-C41C7CF702AC}" type="presOf" srcId="{5F79C0C6-D6F6-4B4C-8828-52CA03244C6C}" destId="{2810BC44-5877-E04D-A4FD-A7C273D430AD}" srcOrd="0" destOrd="0" presId="urn:microsoft.com/office/officeart/2005/8/layout/default"/>
    <dgm:cxn modelId="{7038CDEB-E922-4C23-9720-F05212DF5C0A}" srcId="{DDD7575D-EBBC-446B-9E14-06F8B11F0C07}" destId="{C0C92260-9AA7-4F1F-AAD2-8F9DA1BF5ADD}" srcOrd="3" destOrd="0" parTransId="{1E13637C-ED2F-4060-8D4B-E37BD002C244}" sibTransId="{532FDB57-E6A7-47DF-AE53-730F3C53033B}"/>
    <dgm:cxn modelId="{0090A3F7-F090-466B-BBC8-64E654298CAA}" srcId="{DDD7575D-EBBC-446B-9E14-06F8B11F0C07}" destId="{A5648F93-2754-4638-A8EA-59DCA840920C}" srcOrd="5" destOrd="0" parTransId="{E1A369A5-897C-4867-B457-CE5877AEF8A6}" sibTransId="{B467110E-4B33-4842-908C-AE8B1FD33581}"/>
    <dgm:cxn modelId="{5E385625-898F-0B4F-A048-A7A67C995906}" type="presParOf" srcId="{4CA9A3F5-19F3-8F47-B6A4-331C12B79324}" destId="{036DAF41-2ABA-F04A-B49D-6495FDD1AA4E}" srcOrd="0" destOrd="0" presId="urn:microsoft.com/office/officeart/2005/8/layout/default"/>
    <dgm:cxn modelId="{1F655503-1D88-4D4A-A8F0-86893AA1FFBC}" type="presParOf" srcId="{4CA9A3F5-19F3-8F47-B6A4-331C12B79324}" destId="{8F543C0F-B59D-D946-AA39-369CBC60AFEA}" srcOrd="1" destOrd="0" presId="urn:microsoft.com/office/officeart/2005/8/layout/default"/>
    <dgm:cxn modelId="{F0B94DF4-4431-944F-BDEF-37072886A35F}" type="presParOf" srcId="{4CA9A3F5-19F3-8F47-B6A4-331C12B79324}" destId="{3B23F1C1-3B8A-4D4C-8067-DE8A309AD19E}" srcOrd="2" destOrd="0" presId="urn:microsoft.com/office/officeart/2005/8/layout/default"/>
    <dgm:cxn modelId="{D10B5C62-5F7D-0942-A420-48959C4676E9}" type="presParOf" srcId="{4CA9A3F5-19F3-8F47-B6A4-331C12B79324}" destId="{D83DF326-DCEF-874C-8214-BE5B60CCC3FB}" srcOrd="3" destOrd="0" presId="urn:microsoft.com/office/officeart/2005/8/layout/default"/>
    <dgm:cxn modelId="{EE573930-8920-0549-B990-A384C0A09395}" type="presParOf" srcId="{4CA9A3F5-19F3-8F47-B6A4-331C12B79324}" destId="{56B4D7D3-2FBB-6C4D-B4EF-BE017762BEE9}" srcOrd="4" destOrd="0" presId="urn:microsoft.com/office/officeart/2005/8/layout/default"/>
    <dgm:cxn modelId="{5DAF7DCA-CF16-BD4F-8E45-8E25C442212F}" type="presParOf" srcId="{4CA9A3F5-19F3-8F47-B6A4-331C12B79324}" destId="{0F51A781-876D-424C-A1F8-3B7030C390E2}" srcOrd="5" destOrd="0" presId="urn:microsoft.com/office/officeart/2005/8/layout/default"/>
    <dgm:cxn modelId="{43CE6253-80C6-5C40-8167-8EB36BD52C5F}" type="presParOf" srcId="{4CA9A3F5-19F3-8F47-B6A4-331C12B79324}" destId="{6DC6ADAC-8AE1-4142-B70A-5B376736DBA5}" srcOrd="6" destOrd="0" presId="urn:microsoft.com/office/officeart/2005/8/layout/default"/>
    <dgm:cxn modelId="{F3BB1A1F-666F-0845-8C99-5A06A9B20077}" type="presParOf" srcId="{4CA9A3F5-19F3-8F47-B6A4-331C12B79324}" destId="{E09A327A-7DA4-9D4D-B1D6-B75E1011BBAF}" srcOrd="7" destOrd="0" presId="urn:microsoft.com/office/officeart/2005/8/layout/default"/>
    <dgm:cxn modelId="{814216E0-1E64-AC40-A1C8-35E5451A9663}" type="presParOf" srcId="{4CA9A3F5-19F3-8F47-B6A4-331C12B79324}" destId="{A043AC3D-74E4-B446-A147-CCD72DF943C6}" srcOrd="8" destOrd="0" presId="urn:microsoft.com/office/officeart/2005/8/layout/default"/>
    <dgm:cxn modelId="{73F2DC37-7A16-FE46-8BBA-678BC142E64A}" type="presParOf" srcId="{4CA9A3F5-19F3-8F47-B6A4-331C12B79324}" destId="{B1256E6E-D0C0-3442-8C1B-FDE19E66821E}" srcOrd="9" destOrd="0" presId="urn:microsoft.com/office/officeart/2005/8/layout/default"/>
    <dgm:cxn modelId="{F16BF9C2-DE3F-9449-AC2A-909B7E784BB6}" type="presParOf" srcId="{4CA9A3F5-19F3-8F47-B6A4-331C12B79324}" destId="{ECF8AE79-216B-9E42-903B-4BFBC60B3338}" srcOrd="10" destOrd="0" presId="urn:microsoft.com/office/officeart/2005/8/layout/default"/>
    <dgm:cxn modelId="{EED40348-B4C3-E045-BC8A-6D4734D2DCF0}" type="presParOf" srcId="{4CA9A3F5-19F3-8F47-B6A4-331C12B79324}" destId="{958CA851-BA17-4F40-8CC2-E49416DD31B7}" srcOrd="11" destOrd="0" presId="urn:microsoft.com/office/officeart/2005/8/layout/default"/>
    <dgm:cxn modelId="{DB41CC92-A796-314B-BF7C-2710D1255BCA}" type="presParOf" srcId="{4CA9A3F5-19F3-8F47-B6A4-331C12B79324}" destId="{2810BC44-5877-E04D-A4FD-A7C273D430AD}" srcOrd="12" destOrd="0" presId="urn:microsoft.com/office/officeart/2005/8/layout/default"/>
    <dgm:cxn modelId="{F7B4D6A4-9A32-884D-8F29-1241F5807C58}" type="presParOf" srcId="{4CA9A3F5-19F3-8F47-B6A4-331C12B79324}" destId="{4B2FC9F8-FFC3-874D-B2AA-E71163275908}" srcOrd="13" destOrd="0" presId="urn:microsoft.com/office/officeart/2005/8/layout/default"/>
    <dgm:cxn modelId="{0464CB80-A0FC-1F48-86A9-289B8B1EBD61}" type="presParOf" srcId="{4CA9A3F5-19F3-8F47-B6A4-331C12B79324}" destId="{747842CE-0470-F848-93D1-25F49EA69A1F}"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DEA1CB-D281-834D-872B-D6CAE913A09C}" type="doc">
      <dgm:prSet loTypeId="urn:microsoft.com/office/officeart/2005/8/layout/cycle6" loCatId="" qsTypeId="urn:microsoft.com/office/officeart/2005/8/quickstyle/simple1" qsCatId="simple" csTypeId="urn:microsoft.com/office/officeart/2005/8/colors/accent1_3" csCatId="accent1" phldr="1"/>
      <dgm:spPr/>
      <dgm:t>
        <a:bodyPr/>
        <a:lstStyle/>
        <a:p>
          <a:endParaRPr lang="en-GB"/>
        </a:p>
      </dgm:t>
    </dgm:pt>
    <dgm:pt modelId="{D11924F3-4CF8-114A-B87D-0D77D4BBE4F7}">
      <dgm:prSet phldrT="[Text]" custT="1"/>
      <dgm:spPr/>
      <dgm:t>
        <a:bodyPr/>
        <a:lstStyle/>
        <a:p>
          <a:r>
            <a:rPr lang="en-GB" sz="1800" dirty="0"/>
            <a:t>Retest knowledge and confidence post training</a:t>
          </a:r>
        </a:p>
      </dgm:t>
    </dgm:pt>
    <dgm:pt modelId="{C024C83B-C8B9-C446-ABB1-4D923C86414C}" type="parTrans" cxnId="{779D5AC5-77F1-C74D-A09E-49BFCF2F60D9}">
      <dgm:prSet/>
      <dgm:spPr/>
      <dgm:t>
        <a:bodyPr/>
        <a:lstStyle/>
        <a:p>
          <a:endParaRPr lang="en-GB"/>
        </a:p>
      </dgm:t>
    </dgm:pt>
    <dgm:pt modelId="{AAC97CAB-DC4B-C848-AF1B-E15ACFF07F97}" type="sibTrans" cxnId="{779D5AC5-77F1-C74D-A09E-49BFCF2F60D9}">
      <dgm:prSet/>
      <dgm:spPr/>
      <dgm:t>
        <a:bodyPr/>
        <a:lstStyle/>
        <a:p>
          <a:endParaRPr lang="en-GB"/>
        </a:p>
      </dgm:t>
    </dgm:pt>
    <dgm:pt modelId="{41C201C7-826C-594A-A32B-DFB93224C229}">
      <dgm:prSet phldrT="[Text]" custT="1"/>
      <dgm:spPr/>
      <dgm:t>
        <a:bodyPr/>
        <a:lstStyle/>
        <a:p>
          <a:pPr>
            <a:buClrTx/>
            <a:buSzTx/>
            <a:buFontTx/>
            <a:buNone/>
          </a:pPr>
          <a:r>
            <a:rPr lang="en-US" sz="1800" dirty="0"/>
            <a:t>Audit</a:t>
          </a:r>
          <a:r>
            <a:rPr lang="en-US" sz="1800" baseline="0" dirty="0"/>
            <a:t> – correct fitting and maintain of braces and collars and patients returning for input due to incorrect fitting and maintenance – this could be done before and after training.</a:t>
          </a:r>
          <a:endParaRPr lang="en-GB" sz="1800" dirty="0"/>
        </a:p>
      </dgm:t>
    </dgm:pt>
    <dgm:pt modelId="{23949367-2ABA-EE49-8C74-8215BF0EC437}" type="parTrans" cxnId="{B1F0B8CC-42E2-1445-B253-383F9B09C2F6}">
      <dgm:prSet/>
      <dgm:spPr/>
      <dgm:t>
        <a:bodyPr/>
        <a:lstStyle/>
        <a:p>
          <a:endParaRPr lang="en-GB"/>
        </a:p>
      </dgm:t>
    </dgm:pt>
    <dgm:pt modelId="{A2D0702C-D6EB-B448-81F1-C94671480B84}" type="sibTrans" cxnId="{B1F0B8CC-42E2-1445-B253-383F9B09C2F6}">
      <dgm:prSet/>
      <dgm:spPr/>
      <dgm:t>
        <a:bodyPr/>
        <a:lstStyle/>
        <a:p>
          <a:endParaRPr lang="en-GB"/>
        </a:p>
      </dgm:t>
    </dgm:pt>
    <dgm:pt modelId="{01D33A1A-6AA6-B546-BDDA-3C10940A9ACF}">
      <dgm:prSet phldrT="[Text]" custT="1"/>
      <dgm:spPr/>
      <dgm:t>
        <a:bodyPr/>
        <a:lstStyle/>
        <a:p>
          <a:pPr>
            <a:buClrTx/>
            <a:buSzTx/>
            <a:buFontTx/>
            <a:buNone/>
          </a:pPr>
          <a:r>
            <a:rPr lang="en-US" sz="1800" dirty="0"/>
            <a:t>Monitor</a:t>
          </a:r>
          <a:r>
            <a:rPr lang="en-US" sz="1800" baseline="0" dirty="0"/>
            <a:t> impact of training,  if changes have been made.</a:t>
          </a:r>
          <a:endParaRPr lang="en-GB" sz="1800" dirty="0"/>
        </a:p>
      </dgm:t>
    </dgm:pt>
    <dgm:pt modelId="{97F3996C-C760-8343-BB83-85FFF5D689A9}" type="parTrans" cxnId="{5E7E5F30-5476-6744-AFEF-CA489975296A}">
      <dgm:prSet/>
      <dgm:spPr/>
      <dgm:t>
        <a:bodyPr/>
        <a:lstStyle/>
        <a:p>
          <a:endParaRPr lang="en-GB"/>
        </a:p>
      </dgm:t>
    </dgm:pt>
    <dgm:pt modelId="{829E723D-BDCA-BD4A-95AE-0537149BEA65}" type="sibTrans" cxnId="{5E7E5F30-5476-6744-AFEF-CA489975296A}">
      <dgm:prSet/>
      <dgm:spPr/>
      <dgm:t>
        <a:bodyPr/>
        <a:lstStyle/>
        <a:p>
          <a:endParaRPr lang="en-GB"/>
        </a:p>
      </dgm:t>
    </dgm:pt>
    <dgm:pt modelId="{5B5D5323-F96F-4C45-899F-022449239017}">
      <dgm:prSet phldrT="[Text]" custT="1"/>
      <dgm:spPr/>
      <dgm:t>
        <a:bodyPr/>
        <a:lstStyle/>
        <a:p>
          <a:pPr>
            <a:buClrTx/>
            <a:buSzTx/>
            <a:buFontTx/>
            <a:buNone/>
          </a:pPr>
          <a:r>
            <a:rPr lang="en-US" sz="1800" dirty="0"/>
            <a:t>Test staff Knowledge and confidence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fit and maintain orthotics as well as teach patients and their families</a:t>
          </a:r>
          <a:endParaRPr lang="en-GB" sz="1800" dirty="0"/>
        </a:p>
      </dgm:t>
    </dgm:pt>
    <dgm:pt modelId="{6BF1AC92-4FE2-DC46-8B0F-01C67BFFF07D}" type="parTrans" cxnId="{CE0FC2C7-E0BB-434A-AF1B-97BF9F001B66}">
      <dgm:prSet/>
      <dgm:spPr/>
      <dgm:t>
        <a:bodyPr/>
        <a:lstStyle/>
        <a:p>
          <a:endParaRPr lang="en-GB"/>
        </a:p>
      </dgm:t>
    </dgm:pt>
    <dgm:pt modelId="{215575E9-031E-9B41-8AC2-FC08BB26F4E2}" type="sibTrans" cxnId="{CE0FC2C7-E0BB-434A-AF1B-97BF9F001B66}">
      <dgm:prSet/>
      <dgm:spPr/>
      <dgm:t>
        <a:bodyPr/>
        <a:lstStyle/>
        <a:p>
          <a:endParaRPr lang="en-GB"/>
        </a:p>
      </dgm:t>
    </dgm:pt>
    <dgm:pt modelId="{67A81B38-7A0E-D34F-A287-9D5A93283E4E}">
      <dgm:prSet phldrT="[Text]"/>
      <dgm:spPr/>
      <dgm:t>
        <a:bodyPr/>
        <a:lstStyle/>
        <a:p>
          <a:pPr>
            <a:buClrTx/>
            <a:buSzTx/>
            <a:buFontTx/>
            <a:buNone/>
          </a:pPr>
          <a:r>
            <a:rPr lang="en-GB" dirty="0">
              <a:latin typeface="Calibri" panose="020F0502020204030204" pitchFamily="34" charset="0"/>
              <a:ea typeface="Calibri" panose="020F0502020204030204" pitchFamily="34" charset="0"/>
              <a:cs typeface="Times New Roman" panose="02020603050405020304" pitchFamily="18" charset="0"/>
            </a:rPr>
            <a:t>More training required?</a:t>
          </a:r>
          <a:endParaRPr lang="en-GB" dirty="0"/>
        </a:p>
      </dgm:t>
    </dgm:pt>
    <dgm:pt modelId="{347B3BFA-4E29-D94F-8480-E4D3DF08C7A2}" type="parTrans" cxnId="{611EA843-056A-734A-83B5-D95FB64DD8B9}">
      <dgm:prSet/>
      <dgm:spPr/>
      <dgm:t>
        <a:bodyPr/>
        <a:lstStyle/>
        <a:p>
          <a:endParaRPr lang="en-GB"/>
        </a:p>
      </dgm:t>
    </dgm:pt>
    <dgm:pt modelId="{25440B3F-6624-BA4E-A6AD-99A31E687735}" type="sibTrans" cxnId="{611EA843-056A-734A-83B5-D95FB64DD8B9}">
      <dgm:prSet/>
      <dgm:spPr/>
      <dgm:t>
        <a:bodyPr/>
        <a:lstStyle/>
        <a:p>
          <a:endParaRPr lang="en-GB"/>
        </a:p>
      </dgm:t>
    </dgm:pt>
    <dgm:pt modelId="{9297EFE0-EBA0-5240-83C6-BDA23673E227}" type="pres">
      <dgm:prSet presAssocID="{6CDEA1CB-D281-834D-872B-D6CAE913A09C}" presName="cycle" presStyleCnt="0">
        <dgm:presLayoutVars>
          <dgm:dir/>
          <dgm:resizeHandles val="exact"/>
        </dgm:presLayoutVars>
      </dgm:prSet>
      <dgm:spPr/>
    </dgm:pt>
    <dgm:pt modelId="{B57EE9CB-6D50-1649-BC67-8B5390EC0D6E}" type="pres">
      <dgm:prSet presAssocID="{D11924F3-4CF8-114A-B87D-0D77D4BBE4F7}" presName="node" presStyleLbl="node1" presStyleIdx="0" presStyleCnt="5" custScaleY="118399">
        <dgm:presLayoutVars>
          <dgm:bulletEnabled val="1"/>
        </dgm:presLayoutVars>
      </dgm:prSet>
      <dgm:spPr/>
    </dgm:pt>
    <dgm:pt modelId="{77BBC095-0B55-5045-9942-E98E4AF4D07F}" type="pres">
      <dgm:prSet presAssocID="{D11924F3-4CF8-114A-B87D-0D77D4BBE4F7}" presName="spNode" presStyleCnt="0"/>
      <dgm:spPr/>
    </dgm:pt>
    <dgm:pt modelId="{E7EF2603-0DEE-A74A-9C5F-77950C4EF96A}" type="pres">
      <dgm:prSet presAssocID="{AAC97CAB-DC4B-C848-AF1B-E15ACFF07F97}" presName="sibTrans" presStyleLbl="sibTrans1D1" presStyleIdx="0" presStyleCnt="5"/>
      <dgm:spPr/>
    </dgm:pt>
    <dgm:pt modelId="{B9EBFFBD-435E-2144-A4E3-A0CB22A943B2}" type="pres">
      <dgm:prSet presAssocID="{41C201C7-826C-594A-A32B-DFB93224C229}" presName="node" presStyleLbl="node1" presStyleIdx="1" presStyleCnt="5" custScaleX="181427" custScaleY="154610" custRadScaleRad="110093" custRadScaleInc="-5367">
        <dgm:presLayoutVars>
          <dgm:bulletEnabled val="1"/>
        </dgm:presLayoutVars>
      </dgm:prSet>
      <dgm:spPr/>
    </dgm:pt>
    <dgm:pt modelId="{51E3C497-ADEA-E746-95BA-D68B3583FD2B}" type="pres">
      <dgm:prSet presAssocID="{41C201C7-826C-594A-A32B-DFB93224C229}" presName="spNode" presStyleCnt="0"/>
      <dgm:spPr/>
    </dgm:pt>
    <dgm:pt modelId="{4F3178CC-8223-0043-9ACD-1F4D99FB839D}" type="pres">
      <dgm:prSet presAssocID="{A2D0702C-D6EB-B448-81F1-C94671480B84}" presName="sibTrans" presStyleLbl="sibTrans1D1" presStyleIdx="1" presStyleCnt="5"/>
      <dgm:spPr/>
    </dgm:pt>
    <dgm:pt modelId="{F754C8AE-87E3-3642-88FD-FD66599A89D3}" type="pres">
      <dgm:prSet presAssocID="{01D33A1A-6AA6-B546-BDDA-3C10940A9ACF}" presName="node" presStyleLbl="node1" presStyleIdx="2" presStyleCnt="5" custScaleX="137725" custScaleY="111243" custRadScaleRad="108434" custRadScaleInc="-43957">
        <dgm:presLayoutVars>
          <dgm:bulletEnabled val="1"/>
        </dgm:presLayoutVars>
      </dgm:prSet>
      <dgm:spPr/>
    </dgm:pt>
    <dgm:pt modelId="{D5820571-84C3-BD45-B378-1E1D47673E38}" type="pres">
      <dgm:prSet presAssocID="{01D33A1A-6AA6-B546-BDDA-3C10940A9ACF}" presName="spNode" presStyleCnt="0"/>
      <dgm:spPr/>
    </dgm:pt>
    <dgm:pt modelId="{4F1B7D8B-EB94-114F-AE14-A960045ED5F6}" type="pres">
      <dgm:prSet presAssocID="{829E723D-BDCA-BD4A-95AE-0537149BEA65}" presName="sibTrans" presStyleLbl="sibTrans1D1" presStyleIdx="2" presStyleCnt="5"/>
      <dgm:spPr/>
    </dgm:pt>
    <dgm:pt modelId="{42CF722A-099E-B847-9DB1-7723488262B7}" type="pres">
      <dgm:prSet presAssocID="{5B5D5323-F96F-4C45-899F-022449239017}" presName="node" presStyleLbl="node1" presStyleIdx="3" presStyleCnt="5" custScaleX="124651" custScaleY="117105" custRadScaleRad="102238" custRadScaleInc="58915">
        <dgm:presLayoutVars>
          <dgm:bulletEnabled val="1"/>
        </dgm:presLayoutVars>
      </dgm:prSet>
      <dgm:spPr/>
    </dgm:pt>
    <dgm:pt modelId="{6FCA8DE8-8641-3B4F-B401-3BE85B3FA0B6}" type="pres">
      <dgm:prSet presAssocID="{5B5D5323-F96F-4C45-899F-022449239017}" presName="spNode" presStyleCnt="0"/>
      <dgm:spPr/>
    </dgm:pt>
    <dgm:pt modelId="{8CF84C78-3F9B-884D-BCA8-C803E0F08A89}" type="pres">
      <dgm:prSet presAssocID="{215575E9-031E-9B41-8AC2-FC08BB26F4E2}" presName="sibTrans" presStyleLbl="sibTrans1D1" presStyleIdx="3" presStyleCnt="5"/>
      <dgm:spPr/>
    </dgm:pt>
    <dgm:pt modelId="{0DAA7CCF-0B74-0045-BF68-FC4BD6B19C48}" type="pres">
      <dgm:prSet presAssocID="{67A81B38-7A0E-D34F-A287-9D5A93283E4E}" presName="node" presStyleLbl="node1" presStyleIdx="4" presStyleCnt="5">
        <dgm:presLayoutVars>
          <dgm:bulletEnabled val="1"/>
        </dgm:presLayoutVars>
      </dgm:prSet>
      <dgm:spPr/>
    </dgm:pt>
    <dgm:pt modelId="{921D5E18-3FB7-184F-AC74-CBA6A1D6C741}" type="pres">
      <dgm:prSet presAssocID="{67A81B38-7A0E-D34F-A287-9D5A93283E4E}" presName="spNode" presStyleCnt="0"/>
      <dgm:spPr/>
    </dgm:pt>
    <dgm:pt modelId="{94C92160-A19B-504C-8BF9-B84578A8DDBD}" type="pres">
      <dgm:prSet presAssocID="{25440B3F-6624-BA4E-A6AD-99A31E687735}" presName="sibTrans" presStyleLbl="sibTrans1D1" presStyleIdx="4" presStyleCnt="5"/>
      <dgm:spPr/>
    </dgm:pt>
  </dgm:ptLst>
  <dgm:cxnLst>
    <dgm:cxn modelId="{493F711B-A01D-9B4D-A799-DC50D0EF096F}" type="presOf" srcId="{215575E9-031E-9B41-8AC2-FC08BB26F4E2}" destId="{8CF84C78-3F9B-884D-BCA8-C803E0F08A89}" srcOrd="0" destOrd="0" presId="urn:microsoft.com/office/officeart/2005/8/layout/cycle6"/>
    <dgm:cxn modelId="{5E7E5F30-5476-6744-AFEF-CA489975296A}" srcId="{6CDEA1CB-D281-834D-872B-D6CAE913A09C}" destId="{01D33A1A-6AA6-B546-BDDA-3C10940A9ACF}" srcOrd="2" destOrd="0" parTransId="{97F3996C-C760-8343-BB83-85FFF5D689A9}" sibTransId="{829E723D-BDCA-BD4A-95AE-0537149BEA65}"/>
    <dgm:cxn modelId="{BE643E3C-7C17-5540-B634-0934B89B4B08}" type="presOf" srcId="{67A81B38-7A0E-D34F-A287-9D5A93283E4E}" destId="{0DAA7CCF-0B74-0045-BF68-FC4BD6B19C48}" srcOrd="0" destOrd="0" presId="urn:microsoft.com/office/officeart/2005/8/layout/cycle6"/>
    <dgm:cxn modelId="{611EA843-056A-734A-83B5-D95FB64DD8B9}" srcId="{6CDEA1CB-D281-834D-872B-D6CAE913A09C}" destId="{67A81B38-7A0E-D34F-A287-9D5A93283E4E}" srcOrd="4" destOrd="0" parTransId="{347B3BFA-4E29-D94F-8480-E4D3DF08C7A2}" sibTransId="{25440B3F-6624-BA4E-A6AD-99A31E687735}"/>
    <dgm:cxn modelId="{A1723A44-8ABE-2A43-8BF2-42748DFA7369}" type="presOf" srcId="{A2D0702C-D6EB-B448-81F1-C94671480B84}" destId="{4F3178CC-8223-0043-9ACD-1F4D99FB839D}" srcOrd="0" destOrd="0" presId="urn:microsoft.com/office/officeart/2005/8/layout/cycle6"/>
    <dgm:cxn modelId="{87F8BE5A-45B3-3C47-8951-EA5D4D8A16DC}" type="presOf" srcId="{829E723D-BDCA-BD4A-95AE-0537149BEA65}" destId="{4F1B7D8B-EB94-114F-AE14-A960045ED5F6}" srcOrd="0" destOrd="0" presId="urn:microsoft.com/office/officeart/2005/8/layout/cycle6"/>
    <dgm:cxn modelId="{2EB8217A-7661-B142-8C89-238F89B23DDF}" type="presOf" srcId="{01D33A1A-6AA6-B546-BDDA-3C10940A9ACF}" destId="{F754C8AE-87E3-3642-88FD-FD66599A89D3}" srcOrd="0" destOrd="0" presId="urn:microsoft.com/office/officeart/2005/8/layout/cycle6"/>
    <dgm:cxn modelId="{DD722EA1-C330-CA4B-9E71-4406951EDD4F}" type="presOf" srcId="{AAC97CAB-DC4B-C848-AF1B-E15ACFF07F97}" destId="{E7EF2603-0DEE-A74A-9C5F-77950C4EF96A}" srcOrd="0" destOrd="0" presId="urn:microsoft.com/office/officeart/2005/8/layout/cycle6"/>
    <dgm:cxn modelId="{2F76D3A8-40C8-754C-ADF0-653BB85350B8}" type="presOf" srcId="{41C201C7-826C-594A-A32B-DFB93224C229}" destId="{B9EBFFBD-435E-2144-A4E3-A0CB22A943B2}" srcOrd="0" destOrd="0" presId="urn:microsoft.com/office/officeart/2005/8/layout/cycle6"/>
    <dgm:cxn modelId="{44FA4CC0-AA87-724A-A076-87A870D45C0F}" type="presOf" srcId="{D11924F3-4CF8-114A-B87D-0D77D4BBE4F7}" destId="{B57EE9CB-6D50-1649-BC67-8B5390EC0D6E}" srcOrd="0" destOrd="0" presId="urn:microsoft.com/office/officeart/2005/8/layout/cycle6"/>
    <dgm:cxn modelId="{779D5AC5-77F1-C74D-A09E-49BFCF2F60D9}" srcId="{6CDEA1CB-D281-834D-872B-D6CAE913A09C}" destId="{D11924F3-4CF8-114A-B87D-0D77D4BBE4F7}" srcOrd="0" destOrd="0" parTransId="{C024C83B-C8B9-C446-ABB1-4D923C86414C}" sibTransId="{AAC97CAB-DC4B-C848-AF1B-E15ACFF07F97}"/>
    <dgm:cxn modelId="{CE0FC2C7-E0BB-434A-AF1B-97BF9F001B66}" srcId="{6CDEA1CB-D281-834D-872B-D6CAE913A09C}" destId="{5B5D5323-F96F-4C45-899F-022449239017}" srcOrd="3" destOrd="0" parTransId="{6BF1AC92-4FE2-DC46-8B0F-01C67BFFF07D}" sibTransId="{215575E9-031E-9B41-8AC2-FC08BB26F4E2}"/>
    <dgm:cxn modelId="{B1F0B8CC-42E2-1445-B253-383F9B09C2F6}" srcId="{6CDEA1CB-D281-834D-872B-D6CAE913A09C}" destId="{41C201C7-826C-594A-A32B-DFB93224C229}" srcOrd="1" destOrd="0" parTransId="{23949367-2ABA-EE49-8C74-8215BF0EC437}" sibTransId="{A2D0702C-D6EB-B448-81F1-C94671480B84}"/>
    <dgm:cxn modelId="{FBA0CCD5-F542-DE4E-9828-F14D8E43D15F}" type="presOf" srcId="{6CDEA1CB-D281-834D-872B-D6CAE913A09C}" destId="{9297EFE0-EBA0-5240-83C6-BDA23673E227}" srcOrd="0" destOrd="0" presId="urn:microsoft.com/office/officeart/2005/8/layout/cycle6"/>
    <dgm:cxn modelId="{3B423FEB-05E1-DE47-90D4-E0F4FA8E36FC}" type="presOf" srcId="{25440B3F-6624-BA4E-A6AD-99A31E687735}" destId="{94C92160-A19B-504C-8BF9-B84578A8DDBD}" srcOrd="0" destOrd="0" presId="urn:microsoft.com/office/officeart/2005/8/layout/cycle6"/>
    <dgm:cxn modelId="{C1E780FD-99DD-E64A-AB47-697611E11C7E}" type="presOf" srcId="{5B5D5323-F96F-4C45-899F-022449239017}" destId="{42CF722A-099E-B847-9DB1-7723488262B7}" srcOrd="0" destOrd="0" presId="urn:microsoft.com/office/officeart/2005/8/layout/cycle6"/>
    <dgm:cxn modelId="{9E78853B-94E3-0A45-9D9E-6A05D3E37DFC}" type="presParOf" srcId="{9297EFE0-EBA0-5240-83C6-BDA23673E227}" destId="{B57EE9CB-6D50-1649-BC67-8B5390EC0D6E}" srcOrd="0" destOrd="0" presId="urn:microsoft.com/office/officeart/2005/8/layout/cycle6"/>
    <dgm:cxn modelId="{98416366-76B0-F145-A606-6BFC053D66F8}" type="presParOf" srcId="{9297EFE0-EBA0-5240-83C6-BDA23673E227}" destId="{77BBC095-0B55-5045-9942-E98E4AF4D07F}" srcOrd="1" destOrd="0" presId="urn:microsoft.com/office/officeart/2005/8/layout/cycle6"/>
    <dgm:cxn modelId="{0142CAF5-A372-6347-8A44-2F63A888F288}" type="presParOf" srcId="{9297EFE0-EBA0-5240-83C6-BDA23673E227}" destId="{E7EF2603-0DEE-A74A-9C5F-77950C4EF96A}" srcOrd="2" destOrd="0" presId="urn:microsoft.com/office/officeart/2005/8/layout/cycle6"/>
    <dgm:cxn modelId="{3C1C3C0A-7EAC-2846-9A24-E069A1D79C24}" type="presParOf" srcId="{9297EFE0-EBA0-5240-83C6-BDA23673E227}" destId="{B9EBFFBD-435E-2144-A4E3-A0CB22A943B2}" srcOrd="3" destOrd="0" presId="urn:microsoft.com/office/officeart/2005/8/layout/cycle6"/>
    <dgm:cxn modelId="{6E18AEC6-94FE-4140-BFBD-2EC1ACD5CAD0}" type="presParOf" srcId="{9297EFE0-EBA0-5240-83C6-BDA23673E227}" destId="{51E3C497-ADEA-E746-95BA-D68B3583FD2B}" srcOrd="4" destOrd="0" presId="urn:microsoft.com/office/officeart/2005/8/layout/cycle6"/>
    <dgm:cxn modelId="{3B8FB1A8-9EA1-4B43-BAC1-4E106491CE0F}" type="presParOf" srcId="{9297EFE0-EBA0-5240-83C6-BDA23673E227}" destId="{4F3178CC-8223-0043-9ACD-1F4D99FB839D}" srcOrd="5" destOrd="0" presId="urn:microsoft.com/office/officeart/2005/8/layout/cycle6"/>
    <dgm:cxn modelId="{69E5C371-E75D-EC49-9540-4E5225F8FF34}" type="presParOf" srcId="{9297EFE0-EBA0-5240-83C6-BDA23673E227}" destId="{F754C8AE-87E3-3642-88FD-FD66599A89D3}" srcOrd="6" destOrd="0" presId="urn:microsoft.com/office/officeart/2005/8/layout/cycle6"/>
    <dgm:cxn modelId="{8B12EFEF-04FA-BF46-81AF-4591C2A30540}" type="presParOf" srcId="{9297EFE0-EBA0-5240-83C6-BDA23673E227}" destId="{D5820571-84C3-BD45-B378-1E1D47673E38}" srcOrd="7" destOrd="0" presId="urn:microsoft.com/office/officeart/2005/8/layout/cycle6"/>
    <dgm:cxn modelId="{8328AB10-D8E0-3F41-B991-54B88262FE8E}" type="presParOf" srcId="{9297EFE0-EBA0-5240-83C6-BDA23673E227}" destId="{4F1B7D8B-EB94-114F-AE14-A960045ED5F6}" srcOrd="8" destOrd="0" presId="urn:microsoft.com/office/officeart/2005/8/layout/cycle6"/>
    <dgm:cxn modelId="{DF0A7F83-BF3C-C647-A74A-5D36415265BC}" type="presParOf" srcId="{9297EFE0-EBA0-5240-83C6-BDA23673E227}" destId="{42CF722A-099E-B847-9DB1-7723488262B7}" srcOrd="9" destOrd="0" presId="urn:microsoft.com/office/officeart/2005/8/layout/cycle6"/>
    <dgm:cxn modelId="{3F34CE14-A0F9-134F-A90D-BBEFA806F851}" type="presParOf" srcId="{9297EFE0-EBA0-5240-83C6-BDA23673E227}" destId="{6FCA8DE8-8641-3B4F-B401-3BE85B3FA0B6}" srcOrd="10" destOrd="0" presId="urn:microsoft.com/office/officeart/2005/8/layout/cycle6"/>
    <dgm:cxn modelId="{6021744D-0329-394C-A5B0-84063CA774B0}" type="presParOf" srcId="{9297EFE0-EBA0-5240-83C6-BDA23673E227}" destId="{8CF84C78-3F9B-884D-BCA8-C803E0F08A89}" srcOrd="11" destOrd="0" presId="urn:microsoft.com/office/officeart/2005/8/layout/cycle6"/>
    <dgm:cxn modelId="{730DD9B8-3F48-B348-BE63-0371C6C3AB33}" type="presParOf" srcId="{9297EFE0-EBA0-5240-83C6-BDA23673E227}" destId="{0DAA7CCF-0B74-0045-BF68-FC4BD6B19C48}" srcOrd="12" destOrd="0" presId="urn:microsoft.com/office/officeart/2005/8/layout/cycle6"/>
    <dgm:cxn modelId="{2E8DA203-0300-6C43-9A43-BA3BF00AA0EB}" type="presParOf" srcId="{9297EFE0-EBA0-5240-83C6-BDA23673E227}" destId="{921D5E18-3FB7-184F-AC74-CBA6A1D6C741}" srcOrd="13" destOrd="0" presId="urn:microsoft.com/office/officeart/2005/8/layout/cycle6"/>
    <dgm:cxn modelId="{981419B4-7493-6643-BB7E-1197AA4C469F}" type="presParOf" srcId="{9297EFE0-EBA0-5240-83C6-BDA23673E227}" destId="{94C92160-A19B-504C-8BF9-B84578A8DDBD}"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DAF41-2ABA-F04A-B49D-6495FDD1AA4E}">
      <dsp:nvSpPr>
        <dsp:cNvPr id="0" name=""/>
        <dsp:cNvSpPr/>
      </dsp:nvSpPr>
      <dsp:spPr>
        <a:xfrm>
          <a:off x="3080" y="385801"/>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reduce the number of referrals and episodes for brace and collar care to the children’s hospital.</a:t>
          </a:r>
          <a:endParaRPr lang="en-US" sz="1800" kern="1200"/>
        </a:p>
      </dsp:txBody>
      <dsp:txXfrm>
        <a:off x="3080" y="385801"/>
        <a:ext cx="2444055" cy="1466433"/>
      </dsp:txXfrm>
    </dsp:sp>
    <dsp:sp modelId="{3B23F1C1-3B8A-4D4C-8067-DE8A309AD19E}">
      <dsp:nvSpPr>
        <dsp:cNvPr id="0" name=""/>
        <dsp:cNvSpPr/>
      </dsp:nvSpPr>
      <dsp:spPr>
        <a:xfrm>
          <a:off x="2691541" y="385801"/>
          <a:ext cx="2444055" cy="1466433"/>
        </a:xfrm>
        <a:prstGeom prst="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spread awareness and educate the wider MDT on orthotic fitting and collar care.</a:t>
          </a:r>
          <a:endParaRPr lang="en-US" sz="1800" kern="1200"/>
        </a:p>
      </dsp:txBody>
      <dsp:txXfrm>
        <a:off x="2691541" y="385801"/>
        <a:ext cx="2444055" cy="1466433"/>
      </dsp:txXfrm>
    </dsp:sp>
    <dsp:sp modelId="{56B4D7D3-2FBB-6C4D-B4EF-BE017762BEE9}">
      <dsp:nvSpPr>
        <dsp:cNvPr id="0" name=""/>
        <dsp:cNvSpPr/>
      </dsp:nvSpPr>
      <dsp:spPr>
        <a:xfrm>
          <a:off x="5380002" y="385801"/>
          <a:ext cx="2444055" cy="1466433"/>
        </a:xfrm>
        <a:prstGeom prst="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Reduce further risks and complications</a:t>
          </a:r>
          <a:endParaRPr lang="en-US" sz="1800" kern="1200" dirty="0"/>
        </a:p>
      </dsp:txBody>
      <dsp:txXfrm>
        <a:off x="5380002" y="385801"/>
        <a:ext cx="2444055" cy="1466433"/>
      </dsp:txXfrm>
    </dsp:sp>
    <dsp:sp modelId="{6DC6ADAC-8AE1-4142-B70A-5B376736DBA5}">
      <dsp:nvSpPr>
        <dsp:cNvPr id="0" name=""/>
        <dsp:cNvSpPr/>
      </dsp:nvSpPr>
      <dsp:spPr>
        <a:xfrm>
          <a:off x="8068463" y="385801"/>
          <a:ext cx="2444055" cy="1466433"/>
        </a:xfrm>
        <a:prstGeom prst="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Reduce hospital readmission</a:t>
          </a:r>
          <a:endParaRPr lang="en-US" sz="1800" kern="1200" dirty="0"/>
        </a:p>
      </dsp:txBody>
      <dsp:txXfrm>
        <a:off x="8068463" y="385801"/>
        <a:ext cx="2444055" cy="1466433"/>
      </dsp:txXfrm>
    </dsp:sp>
    <dsp:sp modelId="{A043AC3D-74E4-B446-A147-CCD72DF943C6}">
      <dsp:nvSpPr>
        <dsp:cNvPr id="0" name=""/>
        <dsp:cNvSpPr/>
      </dsp:nvSpPr>
      <dsp:spPr>
        <a:xfrm>
          <a:off x="3080" y="2096640"/>
          <a:ext cx="2444055" cy="1466433"/>
        </a:xfrm>
        <a:prstGeom prst="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Reduce length of stay (</a:t>
          </a:r>
          <a:r>
            <a:rPr lang="en-GB" sz="1800" kern="1200" dirty="0" err="1"/>
            <a:t>eg</a:t>
          </a:r>
          <a:r>
            <a:rPr lang="en-GB" sz="1800" kern="1200" dirty="0"/>
            <a:t> can not be discharged without orthotic training)</a:t>
          </a:r>
          <a:endParaRPr lang="en-US" sz="1800" kern="1200" dirty="0"/>
        </a:p>
      </dsp:txBody>
      <dsp:txXfrm>
        <a:off x="3080" y="2096640"/>
        <a:ext cx="2444055" cy="1466433"/>
      </dsp:txXfrm>
    </dsp:sp>
    <dsp:sp modelId="{ECF8AE79-216B-9E42-903B-4BFBC60B3338}">
      <dsp:nvSpPr>
        <dsp:cNvPr id="0" name=""/>
        <dsp:cNvSpPr/>
      </dsp:nvSpPr>
      <dsp:spPr>
        <a:xfrm>
          <a:off x="2691541" y="2096640"/>
          <a:ext cx="2444055" cy="1466433"/>
        </a:xfrm>
        <a:prstGeom prst="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Improve quality of care and quality of life </a:t>
          </a:r>
          <a:endParaRPr lang="en-US" sz="1800" kern="1200"/>
        </a:p>
      </dsp:txBody>
      <dsp:txXfrm>
        <a:off x="2691541" y="2096640"/>
        <a:ext cx="2444055" cy="1466433"/>
      </dsp:txXfrm>
    </dsp:sp>
    <dsp:sp modelId="{2810BC44-5877-E04D-A4FD-A7C273D430AD}">
      <dsp:nvSpPr>
        <dsp:cNvPr id="0" name=""/>
        <dsp:cNvSpPr/>
      </dsp:nvSpPr>
      <dsp:spPr>
        <a:xfrm>
          <a:off x="5380002" y="2096640"/>
          <a:ext cx="2444055" cy="1466433"/>
        </a:xfrm>
        <a:prstGeom prst="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Improve clinical outcome</a:t>
          </a:r>
          <a:endParaRPr lang="en-US" sz="1800" kern="1200"/>
        </a:p>
      </dsp:txBody>
      <dsp:txXfrm>
        <a:off x="5380002" y="2096640"/>
        <a:ext cx="2444055" cy="1466433"/>
      </dsp:txXfrm>
    </dsp:sp>
    <dsp:sp modelId="{747842CE-0470-F848-93D1-25F49EA69A1F}">
      <dsp:nvSpPr>
        <dsp:cNvPr id="0" name=""/>
        <dsp:cNvSpPr/>
      </dsp:nvSpPr>
      <dsp:spPr>
        <a:xfrm>
          <a:off x="8068463" y="2096640"/>
          <a:ext cx="2444055" cy="146643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Improve cost to the NHS</a:t>
          </a:r>
          <a:endParaRPr lang="en-US" sz="1800" kern="1200"/>
        </a:p>
      </dsp:txBody>
      <dsp:txXfrm>
        <a:off x="8068463" y="2096640"/>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EE9CB-6D50-1649-BC67-8B5390EC0D6E}">
      <dsp:nvSpPr>
        <dsp:cNvPr id="0" name=""/>
        <dsp:cNvSpPr/>
      </dsp:nvSpPr>
      <dsp:spPr>
        <a:xfrm>
          <a:off x="3348179" y="-77198"/>
          <a:ext cx="2220137" cy="1708603"/>
        </a:xfrm>
        <a:prstGeom prst="round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Retest knowledge and confidence post training</a:t>
          </a:r>
        </a:p>
      </dsp:txBody>
      <dsp:txXfrm>
        <a:off x="3431586" y="6209"/>
        <a:ext cx="2053323" cy="1541789"/>
      </dsp:txXfrm>
    </dsp:sp>
    <dsp:sp modelId="{E7EF2603-0DEE-A74A-9C5F-77950C4EF96A}">
      <dsp:nvSpPr>
        <dsp:cNvPr id="0" name=""/>
        <dsp:cNvSpPr/>
      </dsp:nvSpPr>
      <dsp:spPr>
        <a:xfrm>
          <a:off x="2225897" y="962579"/>
          <a:ext cx="5766833" cy="5766833"/>
        </a:xfrm>
        <a:custGeom>
          <a:avLst/>
          <a:gdLst/>
          <a:ahLst/>
          <a:cxnLst/>
          <a:rect l="0" t="0" r="0" b="0"/>
          <a:pathLst>
            <a:path>
              <a:moveTo>
                <a:pt x="3355348" y="38883"/>
              </a:moveTo>
              <a:arcTo wR="2883416" hR="2883416" stAng="16765203" swAng="1544661"/>
            </a:path>
          </a:pathLst>
        </a:custGeom>
        <a:noFill/>
        <a:ln w="12700" cap="flat" cmpd="sng" algn="ctr">
          <a:solidFill>
            <a:schemeClr val="accent1">
              <a:shade val="9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9EBFFBD-435E-2144-A4E3-A0CB22A943B2}">
      <dsp:nvSpPr>
        <dsp:cNvPr id="0" name=""/>
        <dsp:cNvSpPr/>
      </dsp:nvSpPr>
      <dsp:spPr>
        <a:xfrm>
          <a:off x="5440541" y="1496364"/>
          <a:ext cx="4027928" cy="2231160"/>
        </a:xfrm>
        <a:prstGeom prst="roundRect">
          <a:avLst/>
        </a:prstGeom>
        <a:solidFill>
          <a:schemeClr val="accent1">
            <a:shade val="80000"/>
            <a:hueOff val="136400"/>
            <a:satOff val="-14223"/>
            <a:lumOff val="95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ClrTx/>
            <a:buSzTx/>
            <a:buFontTx/>
            <a:buNone/>
          </a:pPr>
          <a:r>
            <a:rPr lang="en-US" sz="1800" kern="1200" dirty="0"/>
            <a:t>Audit</a:t>
          </a:r>
          <a:r>
            <a:rPr lang="en-US" sz="1800" kern="1200" baseline="0" dirty="0"/>
            <a:t> – correct fitting and maintain of braces and collars and patients returning for input due to incorrect fitting and maintenance – this could be done before and after training.</a:t>
          </a:r>
          <a:endParaRPr lang="en-GB" sz="1800" kern="1200" dirty="0"/>
        </a:p>
      </dsp:txBody>
      <dsp:txXfrm>
        <a:off x="5549457" y="1605280"/>
        <a:ext cx="3810096" cy="2013328"/>
      </dsp:txXfrm>
    </dsp:sp>
    <dsp:sp modelId="{4F3178CC-8223-0043-9ACD-1F4D99FB839D}">
      <dsp:nvSpPr>
        <dsp:cNvPr id="0" name=""/>
        <dsp:cNvSpPr/>
      </dsp:nvSpPr>
      <dsp:spPr>
        <a:xfrm>
          <a:off x="1867032" y="739835"/>
          <a:ext cx="5766833" cy="5766833"/>
        </a:xfrm>
        <a:custGeom>
          <a:avLst/>
          <a:gdLst/>
          <a:ahLst/>
          <a:cxnLst/>
          <a:rect l="0" t="0" r="0" b="0"/>
          <a:pathLst>
            <a:path>
              <a:moveTo>
                <a:pt x="5764436" y="3000961"/>
              </a:moveTo>
              <a:arcTo wR="2883416" hR="2883416" stAng="140182" swAng="1566201"/>
            </a:path>
          </a:pathLst>
        </a:custGeom>
        <a:noFill/>
        <a:ln w="12700" cap="flat" cmpd="sng" algn="ctr">
          <a:solidFill>
            <a:schemeClr val="accent1">
              <a:shade val="90000"/>
              <a:hueOff val="136360"/>
              <a:satOff val="-14042"/>
              <a:lumOff val="9153"/>
              <a:alphaOff val="0"/>
            </a:schemeClr>
          </a:solidFill>
          <a:prstDash val="solid"/>
          <a:miter lim="800000"/>
        </a:ln>
        <a:effectLst/>
      </dsp:spPr>
      <dsp:style>
        <a:lnRef idx="1">
          <a:scrgbClr r="0" g="0" b="0"/>
        </a:lnRef>
        <a:fillRef idx="0">
          <a:scrgbClr r="0" g="0" b="0"/>
        </a:fillRef>
        <a:effectRef idx="0">
          <a:scrgbClr r="0" g="0" b="0"/>
        </a:effectRef>
        <a:fontRef idx="minor"/>
      </dsp:style>
    </dsp:sp>
    <dsp:sp modelId="{F754C8AE-87E3-3642-88FD-FD66599A89D3}">
      <dsp:nvSpPr>
        <dsp:cNvPr id="0" name=""/>
        <dsp:cNvSpPr/>
      </dsp:nvSpPr>
      <dsp:spPr>
        <a:xfrm>
          <a:off x="5199229" y="5008096"/>
          <a:ext cx="3057683" cy="1605335"/>
        </a:xfrm>
        <a:prstGeom prst="roundRect">
          <a:avLst/>
        </a:prstGeom>
        <a:solidFill>
          <a:schemeClr val="accent1">
            <a:shade val="80000"/>
            <a:hueOff val="272799"/>
            <a:satOff val="-28446"/>
            <a:lumOff val="191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ClrTx/>
            <a:buSzTx/>
            <a:buFontTx/>
            <a:buNone/>
          </a:pPr>
          <a:r>
            <a:rPr lang="en-US" sz="1800" kern="1200" dirty="0"/>
            <a:t>Monitor</a:t>
          </a:r>
          <a:r>
            <a:rPr lang="en-US" sz="1800" kern="1200" baseline="0" dirty="0"/>
            <a:t> impact of training,  if changes have been made.</a:t>
          </a:r>
          <a:endParaRPr lang="en-GB" sz="1800" kern="1200" dirty="0"/>
        </a:p>
      </dsp:txBody>
      <dsp:txXfrm>
        <a:off x="5277595" y="5086462"/>
        <a:ext cx="2900951" cy="1448603"/>
      </dsp:txXfrm>
    </dsp:sp>
    <dsp:sp modelId="{4F1B7D8B-EB94-114F-AE14-A960045ED5F6}">
      <dsp:nvSpPr>
        <dsp:cNvPr id="0" name=""/>
        <dsp:cNvSpPr/>
      </dsp:nvSpPr>
      <dsp:spPr>
        <a:xfrm>
          <a:off x="1811179" y="957288"/>
          <a:ext cx="5766833" cy="5766833"/>
        </a:xfrm>
        <a:custGeom>
          <a:avLst/>
          <a:gdLst/>
          <a:ahLst/>
          <a:cxnLst/>
          <a:rect l="0" t="0" r="0" b="0"/>
          <a:pathLst>
            <a:path>
              <a:moveTo>
                <a:pt x="3654062" y="5661941"/>
              </a:moveTo>
              <a:arcTo wR="2883416" hR="2883416" stAng="4469894" swAng="2563463"/>
            </a:path>
          </a:pathLst>
        </a:custGeom>
        <a:noFill/>
        <a:ln w="12700" cap="flat" cmpd="sng" algn="ctr">
          <a:solidFill>
            <a:schemeClr val="accent1">
              <a:shade val="90000"/>
              <a:hueOff val="272720"/>
              <a:satOff val="-28084"/>
              <a:lumOff val="18305"/>
              <a:alphaOff val="0"/>
            </a:schemeClr>
          </a:solidFill>
          <a:prstDash val="solid"/>
          <a:miter lim="800000"/>
        </a:ln>
        <a:effectLst/>
      </dsp:spPr>
      <dsp:style>
        <a:lnRef idx="1">
          <a:scrgbClr r="0" g="0" b="0"/>
        </a:lnRef>
        <a:fillRef idx="0">
          <a:scrgbClr r="0" g="0" b="0"/>
        </a:fillRef>
        <a:effectRef idx="0">
          <a:scrgbClr r="0" g="0" b="0"/>
        </a:effectRef>
        <a:fontRef idx="minor"/>
      </dsp:style>
    </dsp:sp>
    <dsp:sp modelId="{42CF722A-099E-B847-9DB1-7723488262B7}">
      <dsp:nvSpPr>
        <dsp:cNvPr id="0" name=""/>
        <dsp:cNvSpPr/>
      </dsp:nvSpPr>
      <dsp:spPr>
        <a:xfrm>
          <a:off x="811666" y="4704951"/>
          <a:ext cx="2767423" cy="1689929"/>
        </a:xfrm>
        <a:prstGeom prst="roundRect">
          <a:avLst/>
        </a:prstGeom>
        <a:solidFill>
          <a:schemeClr val="accent1">
            <a:shade val="80000"/>
            <a:hueOff val="409199"/>
            <a:satOff val="-42669"/>
            <a:lumOff val="286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ClrTx/>
            <a:buSzTx/>
            <a:buFontTx/>
            <a:buNone/>
          </a:pPr>
          <a:r>
            <a:rPr lang="en-US" sz="1800" kern="1200" dirty="0"/>
            <a:t>Test staff Knowledge and confidence </a:t>
          </a:r>
          <a:r>
            <a:rPr lang="en-GB" sz="1800" kern="1200" dirty="0">
              <a:effectLst/>
              <a:latin typeface="Calibri" panose="020F0502020204030204" pitchFamily="34" charset="0"/>
              <a:ea typeface="Calibri" panose="020F0502020204030204" pitchFamily="34" charset="0"/>
              <a:cs typeface="Times New Roman" panose="02020603050405020304" pitchFamily="18" charset="0"/>
            </a:rPr>
            <a:t>to fit and maintain orthotics as well as teach patients and their families</a:t>
          </a:r>
          <a:endParaRPr lang="en-GB" sz="1800" kern="1200" dirty="0"/>
        </a:p>
      </dsp:txBody>
      <dsp:txXfrm>
        <a:off x="894162" y="4787447"/>
        <a:ext cx="2602431" cy="1524937"/>
      </dsp:txXfrm>
    </dsp:sp>
    <dsp:sp modelId="{8CF84C78-3F9B-884D-BCA8-C803E0F08A89}">
      <dsp:nvSpPr>
        <dsp:cNvPr id="0" name=""/>
        <dsp:cNvSpPr/>
      </dsp:nvSpPr>
      <dsp:spPr>
        <a:xfrm>
          <a:off x="1561347" y="933450"/>
          <a:ext cx="5766833" cy="5766833"/>
        </a:xfrm>
        <a:custGeom>
          <a:avLst/>
          <a:gdLst/>
          <a:ahLst/>
          <a:cxnLst/>
          <a:rect l="0" t="0" r="0" b="0"/>
          <a:pathLst>
            <a:path>
              <a:moveTo>
                <a:pt x="136437" y="3759885"/>
              </a:moveTo>
              <a:arcTo wR="2883416" hR="2883416" stAng="9738232" swAng="1436522"/>
            </a:path>
          </a:pathLst>
        </a:custGeom>
        <a:noFill/>
        <a:ln w="12700" cap="flat" cmpd="sng" algn="ctr">
          <a:solidFill>
            <a:schemeClr val="accent1">
              <a:shade val="90000"/>
              <a:hueOff val="409079"/>
              <a:satOff val="-42126"/>
              <a:lumOff val="27458"/>
              <a:alphaOff val="0"/>
            </a:schemeClr>
          </a:solidFill>
          <a:prstDash val="solid"/>
          <a:miter lim="800000"/>
        </a:ln>
        <a:effectLst/>
      </dsp:spPr>
      <dsp:style>
        <a:lnRef idx="1">
          <a:scrgbClr r="0" g="0" b="0"/>
        </a:lnRef>
        <a:fillRef idx="0">
          <a:scrgbClr r="0" g="0" b="0"/>
        </a:fillRef>
        <a:effectRef idx="0">
          <a:scrgbClr r="0" g="0" b="0"/>
        </a:effectRef>
        <a:fontRef idx="minor"/>
      </dsp:style>
    </dsp:sp>
    <dsp:sp modelId="{0DAA7CCF-0B74-0045-BF68-FC4BD6B19C48}">
      <dsp:nvSpPr>
        <dsp:cNvPr id="0" name=""/>
        <dsp:cNvSpPr/>
      </dsp:nvSpPr>
      <dsp:spPr>
        <a:xfrm>
          <a:off x="605886" y="2047950"/>
          <a:ext cx="2220137" cy="1443089"/>
        </a:xfrm>
        <a:prstGeom prst="roundRect">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ClrTx/>
            <a:buSzTx/>
            <a:buFontTx/>
            <a:buNone/>
          </a:pPr>
          <a:r>
            <a:rPr lang="en-GB" sz="2600" kern="1200" dirty="0">
              <a:latin typeface="Calibri" panose="020F0502020204030204" pitchFamily="34" charset="0"/>
              <a:ea typeface="Calibri" panose="020F0502020204030204" pitchFamily="34" charset="0"/>
              <a:cs typeface="Times New Roman" panose="02020603050405020304" pitchFamily="18" charset="0"/>
            </a:rPr>
            <a:t>More training required?</a:t>
          </a:r>
          <a:endParaRPr lang="en-GB" sz="2600" kern="1200" dirty="0"/>
        </a:p>
      </dsp:txBody>
      <dsp:txXfrm>
        <a:off x="676332" y="2118396"/>
        <a:ext cx="2079245" cy="1302197"/>
      </dsp:txXfrm>
    </dsp:sp>
    <dsp:sp modelId="{94C92160-A19B-504C-8BF9-B84578A8DDBD}">
      <dsp:nvSpPr>
        <dsp:cNvPr id="0" name=""/>
        <dsp:cNvSpPr/>
      </dsp:nvSpPr>
      <dsp:spPr>
        <a:xfrm>
          <a:off x="1574830" y="777102"/>
          <a:ext cx="5766833" cy="5766833"/>
        </a:xfrm>
        <a:custGeom>
          <a:avLst/>
          <a:gdLst/>
          <a:ahLst/>
          <a:cxnLst/>
          <a:rect l="0" t="0" r="0" b="0"/>
          <a:pathLst>
            <a:path>
              <a:moveTo>
                <a:pt x="502373" y="1257155"/>
              </a:moveTo>
              <a:arcTo wR="2883416" hR="2883416" stAng="12859994" swAng="1961712"/>
            </a:path>
          </a:pathLst>
        </a:custGeom>
        <a:noFill/>
        <a:ln w="12700" cap="flat" cmpd="sng" algn="ctr">
          <a:solidFill>
            <a:schemeClr val="accent1">
              <a:shade val="90000"/>
              <a:hueOff val="545439"/>
              <a:satOff val="-56168"/>
              <a:lumOff val="36611"/>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AA6D98-C65A-894A-9C59-86F08456D1C4}" type="datetimeFigureOut">
              <a:rPr lang="en-US" smtClean="0"/>
              <a:t>2/11/25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24EA08-9F0B-134F-8B86-7591290A81FD}" type="slidenum">
              <a:rPr lang="en-US" smtClean="0"/>
              <a:t>‹#›</a:t>
            </a:fld>
            <a:endParaRPr lang="en-US"/>
          </a:p>
        </p:txBody>
      </p:sp>
    </p:spTree>
    <p:extLst>
      <p:ext uri="{BB962C8B-B14F-4D97-AF65-F5344CB8AC3E}">
        <p14:creationId xmlns:p14="http://schemas.microsoft.com/office/powerpoint/2010/main" val="3709613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dirty="0">
                <a:effectLst/>
                <a:latin typeface="Calibri" panose="020F0502020204030204" pitchFamily="34" charset="0"/>
                <a:ea typeface="Calibri" panose="020F0502020204030204" pitchFamily="34" charset="0"/>
                <a:cs typeface="Times New Roman" panose="02020603050405020304" pitchFamily="18" charset="0"/>
              </a:rPr>
              <a:t>Aim: </a:t>
            </a:r>
            <a:br>
              <a:rPr lang="en-GB" sz="1200" u="sng"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To reduce the number of patients returning to NHS services with Orthotics such as brace and collar care problems to minimise the risk of delayed recovery, further surgery and other complications.</a:t>
            </a:r>
            <a:endParaRPr lang="en-GB" sz="1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 decided to do my quality improvement project on this as a department we have noticed a number of patients returning to clinic, the ward and physiotherapy outpatients department because of poor brace and collar care resulting in increased admissions, longer waiting lists and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In order to do this project I used the PDSA cycle and this presentation will give an overview of Orthotics, what I was hoping to achieve from this project, how it was going to be achieved and measured, what I did, what the results were and what my future plan of action were at the time.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2</a:t>
            </a:fld>
            <a:endParaRPr lang="en-US"/>
          </a:p>
        </p:txBody>
      </p:sp>
    </p:spTree>
    <p:extLst>
      <p:ext uri="{BB962C8B-B14F-4D97-AF65-F5344CB8AC3E}">
        <p14:creationId xmlns:p14="http://schemas.microsoft.com/office/powerpoint/2010/main" val="163139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Physiotherapy and Orthotic services provide prescription insoles, braces, splints, callipers, footwear, spinal jackets and helmets which help patients recover from or avoid injury, or live with lifelong conditions by supporting, stabilising and aligning various parts of the body (Lusardi et al, 2013). </a:t>
            </a:r>
          </a:p>
          <a:p>
            <a:pPr marL="0" inden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The incorrect supply and fitting of orthoses can impact quality of life by causing pain, reducing mobility and independence and causing the need for more invasive and expensive interventions like surgery, amputation or need for social care.</a:t>
            </a:r>
          </a:p>
          <a:p>
            <a:pPr marL="0" inden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Therefore, not getting things right first time for patients who need orthoses is resulting in avoidable inequalities in access, worse outcomes, poor patient experience and poor value for money (NHS England, 2013)</a:t>
            </a:r>
          </a:p>
          <a:p>
            <a:pPr marL="0" inden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Research shows that health professionals may benefit from not only initial training in orthotics but also ongoing support and mentoring to increase confidence in delivery and facilitate adherence.</a:t>
            </a:r>
          </a:p>
          <a:p>
            <a:pPr marL="0" inden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Previous quality improvement projects to improve nurses knowledge and comfort level of managing patients with spinal orthotic bracing seemed to improve the nurses ability to correctly identify different types of braces and their comfort level of managing patients with spinal precautions (Elin et al, 2018).</a:t>
            </a:r>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3</a:t>
            </a:fld>
            <a:endParaRPr lang="en-US"/>
          </a:p>
        </p:txBody>
      </p:sp>
    </p:spTree>
    <p:extLst>
      <p:ext uri="{BB962C8B-B14F-4D97-AF65-F5344CB8AC3E}">
        <p14:creationId xmlns:p14="http://schemas.microsoft.com/office/powerpoint/2010/main" val="541253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4</a:t>
            </a:fld>
            <a:endParaRPr lang="en-US"/>
          </a:p>
        </p:txBody>
      </p:sp>
    </p:spTree>
    <p:extLst>
      <p:ext uri="{BB962C8B-B14F-4D97-AF65-F5344CB8AC3E}">
        <p14:creationId xmlns:p14="http://schemas.microsoft.com/office/powerpoint/2010/main" val="944782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How this will be achieved?</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What </a:t>
            </a:r>
            <a:r>
              <a:rPr lang="en-GB" sz="1800" dirty="0" err="1">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im</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hoping to achieve from this project is to improve the knowledge and skills of multidisciplinary team members so they are confident to fit and maintain orthotics as well as teach patients and their families.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Teaching staff the most common types of braces and collars and how to maintain them is the first and most important step in this process so I decided to undertake some training for staff and to assess their confidence and knowledge before and after the training to see if it had made a difference and to see if I had achieved my prediction.</a:t>
            </a:r>
          </a:p>
          <a:p>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5</a:t>
            </a:fld>
            <a:endParaRPr lang="en-US"/>
          </a:p>
        </p:txBody>
      </p:sp>
    </p:spTree>
    <p:extLst>
      <p:ext uri="{BB962C8B-B14F-4D97-AF65-F5344CB8AC3E}">
        <p14:creationId xmlns:p14="http://schemas.microsoft.com/office/powerpoint/2010/main" val="4050776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did I do?</a:t>
            </a:r>
          </a:p>
          <a:p>
            <a:endParaRPr lang="en-US" dirty="0"/>
          </a:p>
          <a:p>
            <a:r>
              <a:rPr lang="en-US" dirty="0"/>
              <a:t>Staff training consisted of 16 staff including nurses, student nurses and student physiotherapist.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During the training session, </a:t>
            </a:r>
            <a:r>
              <a:rPr lang="en-GB" sz="1200" dirty="0">
                <a:effectLst/>
                <a:latin typeface="Calibri" panose="020F0502020204030204" pitchFamily="34" charset="0"/>
                <a:cs typeface="Times New Roman" panose="02020603050405020304" pitchFamily="18" charset="0"/>
              </a:rPr>
              <a:t>s</a:t>
            </a:r>
            <a:r>
              <a:rPr lang="en-GB" sz="1200" dirty="0">
                <a:effectLst/>
                <a:latin typeface="Calibri" panose="020F0502020204030204" pitchFamily="34" charset="0"/>
                <a:ea typeface="Calibri" panose="020F0502020204030204" pitchFamily="34" charset="0"/>
                <a:cs typeface="Times New Roman" panose="02020603050405020304" pitchFamily="18" charset="0"/>
              </a:rPr>
              <a:t>taff were shown how to use, fit and maintain a range of commonly used braces and collars, then in pairs were given the opportunity to try and practice using them on each other.</a:t>
            </a:r>
          </a:p>
          <a:p>
            <a:endParaRPr lang="en-US" dirty="0"/>
          </a:p>
          <a:p>
            <a:r>
              <a:rPr lang="en-US" dirty="0"/>
              <a:t>I assessed their knowledge and confidence via a pre and post training questionnaire.</a:t>
            </a:r>
          </a:p>
        </p:txBody>
      </p:sp>
      <p:sp>
        <p:nvSpPr>
          <p:cNvPr id="4" name="Slide Number Placeholder 3"/>
          <p:cNvSpPr>
            <a:spLocks noGrp="1"/>
          </p:cNvSpPr>
          <p:nvPr>
            <p:ph type="sldNum" sz="quarter" idx="5"/>
          </p:nvPr>
        </p:nvSpPr>
        <p:spPr/>
        <p:txBody>
          <a:bodyPr/>
          <a:lstStyle/>
          <a:p>
            <a:fld id="{8524EA08-9F0B-134F-8B86-7591290A81FD}" type="slidenum">
              <a:rPr lang="en-US" smtClean="0"/>
              <a:t>6</a:t>
            </a:fld>
            <a:endParaRPr lang="en-US"/>
          </a:p>
        </p:txBody>
      </p:sp>
    </p:spTree>
    <p:extLst>
      <p:ext uri="{BB962C8B-B14F-4D97-AF65-F5344CB8AC3E}">
        <p14:creationId xmlns:p14="http://schemas.microsoft.com/office/powerpoint/2010/main" val="1988265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It was difficult to test knowledge of how to fit and maintain orthotics on an questionnaire, therefore I used and closed yes or no question, encouraging staff to be honest as this is a training session where we are hoping to improve knowledge and skills and not a test.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I also left a space for comments which most staff left comments regarding the sessions, as you can see on the next slide</a:t>
            </a:r>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7</a:t>
            </a:fld>
            <a:endParaRPr lang="en-US"/>
          </a:p>
        </p:txBody>
      </p:sp>
    </p:spTree>
    <p:extLst>
      <p:ext uri="{BB962C8B-B14F-4D97-AF65-F5344CB8AC3E}">
        <p14:creationId xmlns:p14="http://schemas.microsoft.com/office/powerpoint/2010/main" val="1815106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some comments we received from the staff training session, </a:t>
            </a:r>
          </a:p>
          <a:p>
            <a:endParaRPr lang="en-US" dirty="0"/>
          </a:p>
          <a:p>
            <a:r>
              <a:rPr lang="en-US" dirty="0"/>
              <a:t>Get rid of this slide if low on time </a:t>
            </a:r>
          </a:p>
        </p:txBody>
      </p:sp>
      <p:sp>
        <p:nvSpPr>
          <p:cNvPr id="4" name="Slide Number Placeholder 3"/>
          <p:cNvSpPr>
            <a:spLocks noGrp="1"/>
          </p:cNvSpPr>
          <p:nvPr>
            <p:ph type="sldNum" sz="quarter" idx="5"/>
          </p:nvPr>
        </p:nvSpPr>
        <p:spPr/>
        <p:txBody>
          <a:bodyPr/>
          <a:lstStyle/>
          <a:p>
            <a:fld id="{8524EA08-9F0B-134F-8B86-7591290A81FD}" type="slidenum">
              <a:rPr lang="en-US" smtClean="0"/>
              <a:t>8</a:t>
            </a:fld>
            <a:endParaRPr lang="en-US"/>
          </a:p>
        </p:txBody>
      </p:sp>
    </p:spTree>
    <p:extLst>
      <p:ext uri="{BB962C8B-B14F-4D97-AF65-F5344CB8AC3E}">
        <p14:creationId xmlns:p14="http://schemas.microsoft.com/office/powerpoint/2010/main" val="2802376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were the results that I found, the first graph shows staff knowledge, orange is pre training and blue is post training.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Staff had a good knowledge of how to fit and maintain the commonly used braces and collars, however this improved dramatically post training.</a:t>
            </a:r>
          </a:p>
          <a:p>
            <a:endParaRPr lang="en-US" dirty="0"/>
          </a:p>
          <a:p>
            <a:r>
              <a:rPr lang="en-US" dirty="0"/>
              <a:t>The second graph shows staff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Staff seemed to lack confidence to fit, maintain and teach patients and families the most commonly used braces and collars, which was my concern, however there was an overall improvement in confidence post training, which is what we were hoping to achieve.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Staff reported they lose confidence and knowledge if it isn’t used or refreshed regularly which previous research has supported.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Overall I felt that I set my prediction and aim of the project</a:t>
            </a:r>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9</a:t>
            </a:fld>
            <a:endParaRPr lang="en-US"/>
          </a:p>
        </p:txBody>
      </p:sp>
    </p:spTree>
    <p:extLst>
      <p:ext uri="{BB962C8B-B14F-4D97-AF65-F5344CB8AC3E}">
        <p14:creationId xmlns:p14="http://schemas.microsoft.com/office/powerpoint/2010/main" val="2952671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a:t>
            </a:r>
          </a:p>
          <a:p>
            <a:endParaRPr lang="en-US" dirty="0"/>
          </a:p>
          <a:p>
            <a:r>
              <a:rPr lang="en-US" dirty="0"/>
              <a:t>The training worked extremely well, met predictions and improved outcomes.</a:t>
            </a:r>
          </a:p>
          <a:p>
            <a:r>
              <a:rPr lang="en-US" dirty="0"/>
              <a:t>Training can be rolled out to more staff and wards where appropriate.</a:t>
            </a:r>
          </a:p>
          <a:p>
            <a:r>
              <a:rPr lang="en-US" dirty="0"/>
              <a:t>Regular training sessions may required – </a:t>
            </a:r>
            <a:r>
              <a:rPr lang="en-US" dirty="0" err="1"/>
              <a:t>eg</a:t>
            </a:r>
            <a:r>
              <a:rPr lang="en-US" dirty="0"/>
              <a:t> yearly sessions or when new staff join the service</a:t>
            </a:r>
          </a:p>
          <a:p>
            <a:r>
              <a:rPr lang="en-US" dirty="0"/>
              <a:t>Further PDSA cycles required to measure the impact of the training – for example audits could be used.</a:t>
            </a:r>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10</a:t>
            </a:fld>
            <a:endParaRPr lang="en-US"/>
          </a:p>
        </p:txBody>
      </p:sp>
    </p:spTree>
    <p:extLst>
      <p:ext uri="{BB962C8B-B14F-4D97-AF65-F5344CB8AC3E}">
        <p14:creationId xmlns:p14="http://schemas.microsoft.com/office/powerpoint/2010/main" val="1563283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identified the future PDSA cycle following on from this one:</a:t>
            </a:r>
          </a:p>
          <a:p>
            <a:endParaRPr lang="en-US" dirty="0"/>
          </a:p>
          <a:p>
            <a:r>
              <a:rPr lang="en-US" dirty="0"/>
              <a:t>Next, I would monitor the impact of training by undertaking an audit of the fitting and maintenance of braces and collars to see if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patients and </a:t>
            </a:r>
            <a:r>
              <a:rPr lang="en-US"/>
              <a:t>staff are fitting </a:t>
            </a:r>
            <a:r>
              <a:rPr lang="en-US" dirty="0"/>
              <a:t>and maintaining orthotics correctly, this audit could also monitor the amount of patients returning for inpatient/outpatient input due to incorrect fitting and maintain which will help monitor the impact of training, and if changes have been made </a:t>
            </a:r>
            <a:r>
              <a:rPr lang="en-US" dirty="0" err="1"/>
              <a:t>eg</a:t>
            </a:r>
            <a:r>
              <a:rPr lang="en-US" dirty="0"/>
              <a:t> are MDT staff fitting and teaching patients and families how to fit and maintain orthotics instead of waiting for physiotherapy prolonging length of stay. Therefore, test staff knowledge and confidence again to see if more training is required.</a:t>
            </a:r>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11</a:t>
            </a:fld>
            <a:endParaRPr lang="en-US"/>
          </a:p>
        </p:txBody>
      </p:sp>
    </p:spTree>
    <p:extLst>
      <p:ext uri="{BB962C8B-B14F-4D97-AF65-F5344CB8AC3E}">
        <p14:creationId xmlns:p14="http://schemas.microsoft.com/office/powerpoint/2010/main" val="252322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a:t>
            </a:r>
          </a:p>
          <a:p>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 correct fitting and maintain of Orthotics is important to prevent further issues </a:t>
            </a:r>
            <a:r>
              <a:rPr lang="en-GB" sz="1200" dirty="0">
                <a:effectLst/>
                <a:latin typeface="Calibri" panose="020F0502020204030204" pitchFamily="34" charset="0"/>
                <a:ea typeface="Calibri" panose="020F0502020204030204" pitchFamily="34" charset="0"/>
                <a:cs typeface="Times New Roman" panose="02020603050405020304" pitchFamily="18" charset="0"/>
              </a:rPr>
              <a:t>resulting in avoidable inequalities in access, worse outcomes, poor patient experience and poor value for money (NHS England, 2013)</a:t>
            </a:r>
            <a:endParaRPr lang="en-US" dirty="0"/>
          </a:p>
          <a:p>
            <a:pPr marL="171450" indent="-171450">
              <a:buFont typeface="Arial" panose="020B0604020202020204" pitchFamily="34" charset="0"/>
              <a:buChar char="•"/>
            </a:pPr>
            <a:r>
              <a:rPr lang="en-US" dirty="0"/>
              <a:t>Staff knowledge and confident is vital to be able to implement the correct procedure of fitting and maintaining orthotics.</a:t>
            </a:r>
          </a:p>
          <a:p>
            <a:pPr marL="171450" indent="-171450">
              <a:buFont typeface="Arial" panose="020B0604020202020204" pitchFamily="34" charset="0"/>
              <a:buChar char="•"/>
            </a:pPr>
            <a:r>
              <a:rPr lang="en-GB" dirty="0"/>
              <a:t>The PDSA cycle should not be considered as singular event, but rather as a continuous process that aims to achieve ongoing improvement (Crowfoot and Prasad, 2017). </a:t>
            </a:r>
            <a:endParaRPr lang="en-US" dirty="0"/>
          </a:p>
          <a:p>
            <a:endParaRPr lang="en-US" dirty="0"/>
          </a:p>
        </p:txBody>
      </p:sp>
      <p:sp>
        <p:nvSpPr>
          <p:cNvPr id="4" name="Slide Number Placeholder 3"/>
          <p:cNvSpPr>
            <a:spLocks noGrp="1"/>
          </p:cNvSpPr>
          <p:nvPr>
            <p:ph type="sldNum" sz="quarter" idx="5"/>
          </p:nvPr>
        </p:nvSpPr>
        <p:spPr/>
        <p:txBody>
          <a:bodyPr/>
          <a:lstStyle/>
          <a:p>
            <a:fld id="{8524EA08-9F0B-134F-8B86-7591290A81FD}" type="slidenum">
              <a:rPr lang="en-US" smtClean="0"/>
              <a:t>12</a:t>
            </a:fld>
            <a:endParaRPr lang="en-US"/>
          </a:p>
        </p:txBody>
      </p:sp>
    </p:spTree>
    <p:extLst>
      <p:ext uri="{BB962C8B-B14F-4D97-AF65-F5344CB8AC3E}">
        <p14:creationId xmlns:p14="http://schemas.microsoft.com/office/powerpoint/2010/main" val="4148078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2C0CA-5731-C5E2-2ECE-D5DB9E23762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5076C4C-D463-370E-5698-A7B441FCA5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EEF3E6B-0938-4CA0-22FF-585AE89E4493}"/>
              </a:ext>
            </a:extLst>
          </p:cNvPr>
          <p:cNvSpPr>
            <a:spLocks noGrp="1"/>
          </p:cNvSpPr>
          <p:nvPr>
            <p:ph type="dt" sz="half" idx="10"/>
          </p:nvPr>
        </p:nvSpPr>
        <p:spPr/>
        <p:txBody>
          <a:bodyPr/>
          <a:lstStyle/>
          <a:p>
            <a:fld id="{EA0C0817-A112-4847-8014-A94B7D2A4EA3}" type="datetime1">
              <a:rPr lang="en-US" smtClean="0"/>
              <a:t>2/11/25</a:t>
            </a:fld>
            <a:endParaRPr lang="en-US" dirty="0"/>
          </a:p>
        </p:txBody>
      </p:sp>
      <p:sp>
        <p:nvSpPr>
          <p:cNvPr id="5" name="Footer Placeholder 4">
            <a:extLst>
              <a:ext uri="{FF2B5EF4-FFF2-40B4-BE49-F238E27FC236}">
                <a16:creationId xmlns:a16="http://schemas.microsoft.com/office/drawing/2014/main" id="{BF36E5B1-5535-9096-3F23-37A7643D851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F46F41-CEE6-6B76-2A6A-BF1FE41DB819}"/>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91611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7A5DE-604A-0741-8CC0-6BFB35A8BA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3706FD-4ADF-228D-BF4A-BF45A99096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115BA2-BB38-552D-B4E6-3750B634AD16}"/>
              </a:ext>
            </a:extLst>
          </p:cNvPr>
          <p:cNvSpPr>
            <a:spLocks noGrp="1"/>
          </p:cNvSpPr>
          <p:nvPr>
            <p:ph type="dt" sz="half" idx="10"/>
          </p:nvPr>
        </p:nvSpPr>
        <p:spPr/>
        <p:txBody>
          <a:bodyPr/>
          <a:lstStyle/>
          <a:p>
            <a:fld id="{7332B432-ACDA-4023-A761-2BAB76577B62}" type="datetime1">
              <a:rPr lang="en-US" smtClean="0"/>
              <a:t>2/11/25</a:t>
            </a:fld>
            <a:endParaRPr lang="en-US"/>
          </a:p>
        </p:txBody>
      </p:sp>
      <p:sp>
        <p:nvSpPr>
          <p:cNvPr id="5" name="Footer Placeholder 4">
            <a:extLst>
              <a:ext uri="{FF2B5EF4-FFF2-40B4-BE49-F238E27FC236}">
                <a16:creationId xmlns:a16="http://schemas.microsoft.com/office/drawing/2014/main" id="{E5E01307-E6E1-E13C-1F97-44164E14EE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0A2CC5-DB41-F819-A3D2-1832A25BE08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35478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C038D-3E33-0311-4501-2AC6C0BFBC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7C272C3-E695-3213-73C1-349A54C98ED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B1E3D9-F01A-6722-3DB1-71310FC3BD1D}"/>
              </a:ext>
            </a:extLst>
          </p:cNvPr>
          <p:cNvSpPr>
            <a:spLocks noGrp="1"/>
          </p:cNvSpPr>
          <p:nvPr>
            <p:ph type="dt" sz="half" idx="10"/>
          </p:nvPr>
        </p:nvSpPr>
        <p:spPr/>
        <p:txBody>
          <a:bodyPr/>
          <a:lstStyle/>
          <a:p>
            <a:fld id="{D9C646AA-F36E-4540-911D-FFFC0A0EF24A}" type="datetime1">
              <a:rPr lang="en-US" smtClean="0"/>
              <a:t>2/11/25</a:t>
            </a:fld>
            <a:endParaRPr lang="en-US" dirty="0"/>
          </a:p>
        </p:txBody>
      </p:sp>
      <p:sp>
        <p:nvSpPr>
          <p:cNvPr id="5" name="Footer Placeholder 4">
            <a:extLst>
              <a:ext uri="{FF2B5EF4-FFF2-40B4-BE49-F238E27FC236}">
                <a16:creationId xmlns:a16="http://schemas.microsoft.com/office/drawing/2014/main" id="{C6A0B79F-3AE5-B26C-A8CE-E1DE137CB8B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8FEF88E-B1C4-15A7-7DA6-0B55F3F80E88}"/>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94057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D422D-F95D-3F71-ACAA-C06F2577D4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83AF62-36CE-D8FE-C54D-DBA8488C324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8FD0764-C85A-57F0-B730-94AB25FBB6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59D851E-9068-395B-A610-6F8DA71462F5}"/>
              </a:ext>
            </a:extLst>
          </p:cNvPr>
          <p:cNvSpPr>
            <a:spLocks noGrp="1"/>
          </p:cNvSpPr>
          <p:nvPr>
            <p:ph type="dt" sz="half" idx="10"/>
          </p:nvPr>
        </p:nvSpPr>
        <p:spPr/>
        <p:txBody>
          <a:bodyPr/>
          <a:lstStyle/>
          <a:p>
            <a:fld id="{69186D26-FA5F-4637-B602-B7C2DC34CFD4}" type="datetime1">
              <a:rPr lang="en-US" smtClean="0"/>
              <a:t>2/11/25</a:t>
            </a:fld>
            <a:endParaRPr lang="en-US"/>
          </a:p>
        </p:txBody>
      </p:sp>
      <p:sp>
        <p:nvSpPr>
          <p:cNvPr id="6" name="Footer Placeholder 5">
            <a:extLst>
              <a:ext uri="{FF2B5EF4-FFF2-40B4-BE49-F238E27FC236}">
                <a16:creationId xmlns:a16="http://schemas.microsoft.com/office/drawing/2014/main" id="{518C87AD-CA9C-EECC-F588-83EEFF16BF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FAA245-92CA-CC7F-FC1E-E08CFE09A76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45491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48AA-61B1-C40A-949D-BDFE1CAE736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653523-D909-2480-5134-A1A603B93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51EB090-63F7-5FCE-6CEE-7FF6548FBAF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B1D2DB3-27C6-8F05-E1B3-7D46AB8997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EB4837B-CA42-B70A-B2F4-F96F977442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4C492B0-85B3-D631-A05F-A23ACD0F58EB}"/>
              </a:ext>
            </a:extLst>
          </p:cNvPr>
          <p:cNvSpPr>
            <a:spLocks noGrp="1"/>
          </p:cNvSpPr>
          <p:nvPr>
            <p:ph type="dt" sz="half" idx="10"/>
          </p:nvPr>
        </p:nvSpPr>
        <p:spPr/>
        <p:txBody>
          <a:bodyPr/>
          <a:lstStyle/>
          <a:p>
            <a:fld id="{8A7F15D8-96D1-4781-BC50-CA8A088B2FE4}" type="datetime1">
              <a:rPr lang="en-US" smtClean="0"/>
              <a:t>2/11/25</a:t>
            </a:fld>
            <a:endParaRPr lang="en-US"/>
          </a:p>
        </p:txBody>
      </p:sp>
      <p:sp>
        <p:nvSpPr>
          <p:cNvPr id="8" name="Footer Placeholder 7">
            <a:extLst>
              <a:ext uri="{FF2B5EF4-FFF2-40B4-BE49-F238E27FC236}">
                <a16:creationId xmlns:a16="http://schemas.microsoft.com/office/drawing/2014/main" id="{DE4BF055-D30F-DB51-D3A4-A179AC36B5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DCDBD38-AF89-E4A8-0DF4-4744C7284B0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54545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6EC7-F039-A49F-C4EB-A65630725CA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6311693-609F-7CF5-1A9F-C88893FF271F}"/>
              </a:ext>
            </a:extLst>
          </p:cNvPr>
          <p:cNvSpPr>
            <a:spLocks noGrp="1"/>
          </p:cNvSpPr>
          <p:nvPr>
            <p:ph type="dt" sz="half" idx="10"/>
          </p:nvPr>
        </p:nvSpPr>
        <p:spPr/>
        <p:txBody>
          <a:bodyPr/>
          <a:lstStyle/>
          <a:p>
            <a:fld id="{F9A96C99-B8F8-4528-BD05-0E16E943DC09}" type="datetime1">
              <a:rPr lang="en-US" smtClean="0"/>
              <a:t>2/11/25</a:t>
            </a:fld>
            <a:endParaRPr lang="en-US"/>
          </a:p>
        </p:txBody>
      </p:sp>
      <p:sp>
        <p:nvSpPr>
          <p:cNvPr id="4" name="Footer Placeholder 3">
            <a:extLst>
              <a:ext uri="{FF2B5EF4-FFF2-40B4-BE49-F238E27FC236}">
                <a16:creationId xmlns:a16="http://schemas.microsoft.com/office/drawing/2014/main" id="{79D6D67C-ACC3-0CBC-E7AD-B5E1B1CCA3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33E3FC-8046-DD65-C82E-DB19DECA676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87910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F71906-4CDC-1459-71F7-7A8B9C810EFC}"/>
              </a:ext>
            </a:extLst>
          </p:cNvPr>
          <p:cNvSpPr>
            <a:spLocks noGrp="1"/>
          </p:cNvSpPr>
          <p:nvPr>
            <p:ph type="dt" sz="half" idx="10"/>
          </p:nvPr>
        </p:nvSpPr>
        <p:spPr/>
        <p:txBody>
          <a:bodyPr/>
          <a:lstStyle/>
          <a:p>
            <a:fld id="{03636942-C211-4B28-8DBD-C953E00AF71B}" type="datetime1">
              <a:rPr lang="en-US" smtClean="0"/>
              <a:t>2/11/25</a:t>
            </a:fld>
            <a:endParaRPr lang="en-US"/>
          </a:p>
        </p:txBody>
      </p:sp>
      <p:sp>
        <p:nvSpPr>
          <p:cNvPr id="3" name="Footer Placeholder 2">
            <a:extLst>
              <a:ext uri="{FF2B5EF4-FFF2-40B4-BE49-F238E27FC236}">
                <a16:creationId xmlns:a16="http://schemas.microsoft.com/office/drawing/2014/main" id="{7C007851-3782-6283-C64F-FDEC5845FF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296DC4-9343-3082-BE79-D7C447C218A8}"/>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79375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C46C-4E60-5B50-CB19-EF076035DD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BF7CA16-D6A2-8843-DF24-5E4934193E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D73318-57A7-0A0F-448F-9738151771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0F14C5-FE90-DC94-1D50-8DE82C868A72}"/>
              </a:ext>
            </a:extLst>
          </p:cNvPr>
          <p:cNvSpPr>
            <a:spLocks noGrp="1"/>
          </p:cNvSpPr>
          <p:nvPr>
            <p:ph type="dt" sz="half" idx="10"/>
          </p:nvPr>
        </p:nvSpPr>
        <p:spPr/>
        <p:txBody>
          <a:bodyPr/>
          <a:lstStyle/>
          <a:p>
            <a:fld id="{7E8D12A6-918A-48BD-8CB9-CA713993B0EA}" type="datetime1">
              <a:rPr lang="en-US" smtClean="0"/>
              <a:t>2/11/25</a:t>
            </a:fld>
            <a:endParaRPr lang="en-US"/>
          </a:p>
        </p:txBody>
      </p:sp>
      <p:sp>
        <p:nvSpPr>
          <p:cNvPr id="6" name="Footer Placeholder 5">
            <a:extLst>
              <a:ext uri="{FF2B5EF4-FFF2-40B4-BE49-F238E27FC236}">
                <a16:creationId xmlns:a16="http://schemas.microsoft.com/office/drawing/2014/main" id="{DCBE4828-A2A4-EA4B-3EAB-641E100047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B03509-8093-F8BC-1B96-FD5AF2D09DD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21838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D4D8B-55FA-3290-3C2F-DC53F02899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27E7372-3D33-0473-7B68-3EEC1B4517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A7F819A-2591-6972-07D1-37A26B9B2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FC39E4-6772-A5CF-C1F6-81505F9C0EAF}"/>
              </a:ext>
            </a:extLst>
          </p:cNvPr>
          <p:cNvSpPr>
            <a:spLocks noGrp="1"/>
          </p:cNvSpPr>
          <p:nvPr>
            <p:ph type="dt" sz="half" idx="10"/>
          </p:nvPr>
        </p:nvSpPr>
        <p:spPr/>
        <p:txBody>
          <a:bodyPr/>
          <a:lstStyle/>
          <a:p>
            <a:fld id="{E778CE86-875F-4587-BCF6-FA054AFC0D53}" type="datetime1">
              <a:rPr lang="en-US" smtClean="0"/>
              <a:pPr/>
              <a:t>2/11/25</a:t>
            </a:fld>
            <a:endParaRPr lang="en-US" dirty="0"/>
          </a:p>
        </p:txBody>
      </p:sp>
      <p:sp>
        <p:nvSpPr>
          <p:cNvPr id="6" name="Footer Placeholder 5">
            <a:extLst>
              <a:ext uri="{FF2B5EF4-FFF2-40B4-BE49-F238E27FC236}">
                <a16:creationId xmlns:a16="http://schemas.microsoft.com/office/drawing/2014/main" id="{EF79A434-581E-F543-4B60-43B48483FD5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0F81E885-C4FA-50CC-85E0-A3AF48EF962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65778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12A8-37F2-ADC4-EFA3-C7EE0085B4D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7B94A3-3974-D02C-288E-E87826FA38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20038B-181B-A177-F922-767FB2396730}"/>
              </a:ext>
            </a:extLst>
          </p:cNvPr>
          <p:cNvSpPr>
            <a:spLocks noGrp="1"/>
          </p:cNvSpPr>
          <p:nvPr>
            <p:ph type="dt" sz="half" idx="10"/>
          </p:nvPr>
        </p:nvSpPr>
        <p:spPr/>
        <p:txBody>
          <a:bodyPr/>
          <a:lstStyle/>
          <a:p>
            <a:fld id="{134F40B7-36AB-4376-BE14-EF7004D79BB9}" type="datetime1">
              <a:rPr lang="en-US" smtClean="0"/>
              <a:t>2/11/25</a:t>
            </a:fld>
            <a:endParaRPr lang="en-US"/>
          </a:p>
        </p:txBody>
      </p:sp>
      <p:sp>
        <p:nvSpPr>
          <p:cNvPr id="5" name="Footer Placeholder 4">
            <a:extLst>
              <a:ext uri="{FF2B5EF4-FFF2-40B4-BE49-F238E27FC236}">
                <a16:creationId xmlns:a16="http://schemas.microsoft.com/office/drawing/2014/main" id="{4C149820-FEE6-8F85-8D8B-B0A7471064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565AC9-B7C1-EEA9-DBD0-6AC10209426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23555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FB400E-E496-1B30-5A0B-EF6CBC336B7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FF8295-F27E-6B42-5C3E-A8A4C02E3C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8FE1CA-D1E0-1F8B-0269-3051B74CBD11}"/>
              </a:ext>
            </a:extLst>
          </p:cNvPr>
          <p:cNvSpPr>
            <a:spLocks noGrp="1"/>
          </p:cNvSpPr>
          <p:nvPr>
            <p:ph type="dt" sz="half" idx="10"/>
          </p:nvPr>
        </p:nvSpPr>
        <p:spPr/>
        <p:txBody>
          <a:bodyPr/>
          <a:lstStyle/>
          <a:p>
            <a:fld id="{FF87CAB8-DCAE-46A5-AADA-B3FAD11A54E0}" type="datetime1">
              <a:rPr lang="en-US" smtClean="0"/>
              <a:t>2/11/25</a:t>
            </a:fld>
            <a:endParaRPr lang="en-US"/>
          </a:p>
        </p:txBody>
      </p:sp>
      <p:sp>
        <p:nvSpPr>
          <p:cNvPr id="5" name="Footer Placeholder 4">
            <a:extLst>
              <a:ext uri="{FF2B5EF4-FFF2-40B4-BE49-F238E27FC236}">
                <a16:creationId xmlns:a16="http://schemas.microsoft.com/office/drawing/2014/main" id="{5012C580-A18C-31E7-F2A9-C53CDDDAB9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32DE2-D1CA-ECF0-0E4C-8724F2D2827C}"/>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22471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760BA6-C603-8029-0E32-31131E7FF2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C803A6-2498-964F-6313-0619E9DD80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28F9B8-10F2-47B0-B6A3-4E3975066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FA2B21-3FCD-4721-B95C-427943F61125}" type="datetime1">
              <a:rPr lang="en-US" smtClean="0"/>
              <a:t>2/11/25</a:t>
            </a:fld>
            <a:endParaRPr lang="en-US"/>
          </a:p>
        </p:txBody>
      </p:sp>
      <p:sp>
        <p:nvSpPr>
          <p:cNvPr id="5" name="Footer Placeholder 4">
            <a:extLst>
              <a:ext uri="{FF2B5EF4-FFF2-40B4-BE49-F238E27FC236}">
                <a16:creationId xmlns:a16="http://schemas.microsoft.com/office/drawing/2014/main" id="{ED3864BD-3125-DDE3-6DAE-33E67AA235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62D9B77-71E4-1C65-983B-433E60E20C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03167652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ngland.nhs.uk/wp-content/uploads/2022/01/qsir-pdsa-cycles-model-for-improvemen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8C60C3F-5B62-E873-F499-62D026C144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756" r="16333"/>
          <a:stretch/>
        </p:blipFill>
        <p:spPr bwMode="auto">
          <a:xfrm>
            <a:off x="670663" y="987547"/>
            <a:ext cx="3316020" cy="48828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Pink and blue clouds">
            <a:extLst>
              <a:ext uri="{FF2B5EF4-FFF2-40B4-BE49-F238E27FC236}">
                <a16:creationId xmlns:a16="http://schemas.microsoft.com/office/drawing/2014/main" id="{47011B6E-C6C9-AC37-24CA-8EB060D137BE}"/>
              </a:ext>
            </a:extLst>
          </p:cNvPr>
          <p:cNvPicPr>
            <a:picLocks noChangeAspect="1"/>
          </p:cNvPicPr>
          <p:nvPr/>
        </p:nvPicPr>
        <p:blipFill>
          <a:blip r:embed="rId3"/>
          <a:srcRect l="13881" r="13881"/>
          <a:stretch/>
        </p:blipFill>
        <p:spPr>
          <a:xfrm>
            <a:off x="4657346" y="0"/>
            <a:ext cx="7534654" cy="6857990"/>
          </a:xfrm>
          <a:prstGeom prst="rect">
            <a:avLst/>
          </a:prstGeom>
          <a:solidFill>
            <a:schemeClr val="accent4">
              <a:lumMod val="60000"/>
              <a:lumOff val="40000"/>
            </a:schemeClr>
          </a:solidFill>
          <a:ln>
            <a:solidFill>
              <a:schemeClr val="accent3">
                <a:lumMod val="60000"/>
                <a:lumOff val="40000"/>
              </a:schemeClr>
            </a:solidFill>
          </a:ln>
        </p:spPr>
      </p:pic>
      <p:sp>
        <p:nvSpPr>
          <p:cNvPr id="2" name="Title 1">
            <a:extLst>
              <a:ext uri="{FF2B5EF4-FFF2-40B4-BE49-F238E27FC236}">
                <a16:creationId xmlns:a16="http://schemas.microsoft.com/office/drawing/2014/main" id="{8BDD8E30-63DD-5B7D-01A3-F04AE8289BF0}"/>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latin typeface="Calibri" panose="020F0502020204030204" pitchFamily="34" charset="0"/>
                <a:cs typeface="Calibri" panose="020F0502020204030204" pitchFamily="34" charset="0"/>
              </a:rPr>
              <a:t>PDSA</a:t>
            </a:r>
          </a:p>
        </p:txBody>
      </p:sp>
    </p:spTree>
    <p:extLst>
      <p:ext uri="{BB962C8B-B14F-4D97-AF65-F5344CB8AC3E}">
        <p14:creationId xmlns:p14="http://schemas.microsoft.com/office/powerpoint/2010/main" val="1053616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F728E-4484-3245-8E3B-B8E03A175CDB}"/>
              </a:ext>
            </a:extLst>
          </p:cNvPr>
          <p:cNvSpPr>
            <a:spLocks noGrp="1"/>
          </p:cNvSpPr>
          <p:nvPr>
            <p:ph type="title"/>
          </p:nvPr>
        </p:nvSpPr>
        <p:spPr>
          <a:xfrm>
            <a:off x="491974" y="2069178"/>
            <a:ext cx="10367219" cy="2719643"/>
          </a:xfrm>
        </p:spPr>
        <p:txBody>
          <a:bodyPr>
            <a:normAutofit fontScale="90000"/>
          </a:bodyPr>
          <a:lstStyle/>
          <a:p>
            <a:r>
              <a:rPr lang="en-GB" sz="4000" u="sng" dirty="0">
                <a:effectLst/>
                <a:latin typeface="Calibri" panose="020F0502020204030204" pitchFamily="34" charset="0"/>
                <a:ea typeface="Calibri" panose="020F0502020204030204" pitchFamily="34" charset="0"/>
                <a:cs typeface="Times New Roman" panose="02020603050405020304" pitchFamily="18" charset="0"/>
              </a:rPr>
              <a:t>Aim: </a:t>
            </a:r>
            <a:br>
              <a:rPr lang="en-GB" sz="4000" u="sng" dirty="0">
                <a:effectLst/>
                <a:latin typeface="Calibri" panose="020F0502020204030204" pitchFamily="34" charset="0"/>
                <a:ea typeface="Calibri" panose="020F0502020204030204" pitchFamily="34" charset="0"/>
                <a:cs typeface="Times New Roman" panose="02020603050405020304" pitchFamily="18" charset="0"/>
              </a:rPr>
            </a:br>
            <a:br>
              <a:rPr lang="en-GB" sz="4000" dirty="0">
                <a:effectLst/>
                <a:latin typeface="Calibri" panose="020F0502020204030204" pitchFamily="34" charset="0"/>
                <a:ea typeface="Calibri" panose="020F0502020204030204" pitchFamily="34" charset="0"/>
                <a:cs typeface="Times New Roman" panose="02020603050405020304" pitchFamily="18" charset="0"/>
              </a:rPr>
            </a:br>
            <a:r>
              <a:rPr lang="en-GB" sz="4000" dirty="0">
                <a:effectLst/>
                <a:latin typeface="Calibri" panose="020F0502020204030204" pitchFamily="34" charset="0"/>
                <a:ea typeface="Calibri" panose="020F0502020204030204" pitchFamily="34" charset="0"/>
                <a:cs typeface="Times New Roman" panose="02020603050405020304" pitchFamily="18" charset="0"/>
              </a:rPr>
              <a:t>To reduce the number of patients returning to NHS services with Orthotics such as brace and collar care problems to minimise the risk of delayed recovery, further surgery and other complications.</a:t>
            </a:r>
            <a:br>
              <a:rPr lang="en-GB" sz="40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pic>
        <p:nvPicPr>
          <p:cNvPr id="6" name="Picture 2">
            <a:extLst>
              <a:ext uri="{FF2B5EF4-FFF2-40B4-BE49-F238E27FC236}">
                <a16:creationId xmlns:a16="http://schemas.microsoft.com/office/drawing/2014/main" id="{CF6BC659-2422-B2CF-A9E6-50654E9EFE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756" r="16333"/>
          <a:stretch/>
        </p:blipFill>
        <p:spPr bwMode="auto">
          <a:xfrm>
            <a:off x="9906001" y="0"/>
            <a:ext cx="2147454" cy="2592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941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63BE-5370-DB83-EE8A-2366B73526A7}"/>
              </a:ext>
            </a:extLst>
          </p:cNvPr>
          <p:cNvSpPr>
            <a:spLocks noGrp="1"/>
          </p:cNvSpPr>
          <p:nvPr>
            <p:ph type="title"/>
          </p:nvPr>
        </p:nvSpPr>
        <p:spPr>
          <a:xfrm>
            <a:off x="1066800" y="390292"/>
            <a:ext cx="10058400" cy="653745"/>
          </a:xfrm>
        </p:spPr>
        <p:txBody>
          <a:bodyPr>
            <a:normAutofit fontScale="90000"/>
          </a:bodyPr>
          <a:lstStyle/>
          <a:p>
            <a:r>
              <a:rPr lang="en-US">
                <a:solidFill>
                  <a:schemeClr val="tx2">
                    <a:lumMod val="75000"/>
                    <a:lumOff val="25000"/>
                  </a:schemeClr>
                </a:solidFill>
              </a:rPr>
              <a:t>Current situation.</a:t>
            </a:r>
            <a:endParaRPr lang="en-US" dirty="0">
              <a:solidFill>
                <a:schemeClr val="tx2">
                  <a:lumMod val="75000"/>
                  <a:lumOff val="25000"/>
                </a:schemeClr>
              </a:solidFill>
            </a:endParaRPr>
          </a:p>
        </p:txBody>
      </p:sp>
      <p:sp>
        <p:nvSpPr>
          <p:cNvPr id="3" name="Content Placeholder 2">
            <a:extLst>
              <a:ext uri="{FF2B5EF4-FFF2-40B4-BE49-F238E27FC236}">
                <a16:creationId xmlns:a16="http://schemas.microsoft.com/office/drawing/2014/main" id="{2FDFA3B8-E9CD-0B24-AA09-F73F5AED5B25}"/>
              </a:ext>
            </a:extLst>
          </p:cNvPr>
          <p:cNvSpPr>
            <a:spLocks noGrp="1"/>
          </p:cNvSpPr>
          <p:nvPr>
            <p:ph idx="1"/>
          </p:nvPr>
        </p:nvSpPr>
        <p:spPr>
          <a:xfrm>
            <a:off x="476017" y="1767055"/>
            <a:ext cx="10890913" cy="4774872"/>
          </a:xfrm>
        </p:spPr>
        <p:txBody>
          <a:bodyPr>
            <a:normAutofit fontScale="77500" lnSpcReduction="20000"/>
          </a:bodyPr>
          <a:lstStyle/>
          <a:p>
            <a:pPr marL="0" indent="0">
              <a:buNone/>
            </a:pP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600" dirty="0">
                <a:effectLst/>
                <a:latin typeface="Calibri" panose="020F0502020204030204" pitchFamily="34" charset="0"/>
                <a:ea typeface="Calibri" panose="020F0502020204030204" pitchFamily="34" charset="0"/>
                <a:cs typeface="Times New Roman" panose="02020603050405020304" pitchFamily="18" charset="0"/>
              </a:rPr>
              <a:t>Physiotherapy and Orthotic services provide braces, </a:t>
            </a:r>
            <a:r>
              <a:rPr lang="en-GB" sz="2600" dirty="0">
                <a:latin typeface="Calibri" panose="020F0502020204030204" pitchFamily="34" charset="0"/>
                <a:ea typeface="Calibri" panose="020F0502020204030204" pitchFamily="34" charset="0"/>
                <a:cs typeface="Times New Roman" panose="02020603050405020304" pitchFamily="18" charset="0"/>
              </a:rPr>
              <a:t>collars, </a:t>
            </a:r>
            <a:r>
              <a:rPr lang="en-GB" sz="2600" dirty="0">
                <a:effectLst/>
                <a:latin typeface="Calibri" panose="020F0502020204030204" pitchFamily="34" charset="0"/>
                <a:ea typeface="Calibri" panose="020F0502020204030204" pitchFamily="34" charset="0"/>
                <a:cs typeface="Times New Roman" panose="02020603050405020304" pitchFamily="18" charset="0"/>
              </a:rPr>
              <a:t>splints</a:t>
            </a:r>
            <a:r>
              <a:rPr lang="en-GB" sz="2600" dirty="0">
                <a:latin typeface="Calibri" panose="020F0502020204030204" pitchFamily="34" charset="0"/>
                <a:ea typeface="Calibri" panose="020F0502020204030204" pitchFamily="34" charset="0"/>
                <a:cs typeface="Times New Roman" panose="02020603050405020304" pitchFamily="18" charset="0"/>
              </a:rPr>
              <a:t> and </a:t>
            </a:r>
            <a:r>
              <a:rPr lang="en-GB" sz="2600" dirty="0">
                <a:effectLst/>
                <a:latin typeface="Calibri" panose="020F0502020204030204" pitchFamily="34" charset="0"/>
                <a:ea typeface="Calibri" panose="020F0502020204030204" pitchFamily="34" charset="0"/>
                <a:cs typeface="Times New Roman" panose="02020603050405020304" pitchFamily="18" charset="0"/>
              </a:rPr>
              <a:t>footwear which help patients recover from or avoid injury, live with lifelong conditions by supporting, stabilising and aligning various parts of the body (Lusardi et al, 2013). </a:t>
            </a:r>
          </a:p>
          <a:p>
            <a:pPr marL="0" indent="0">
              <a:buNone/>
            </a:pP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600" dirty="0">
                <a:effectLst/>
                <a:latin typeface="Calibri" panose="020F0502020204030204" pitchFamily="34" charset="0"/>
                <a:ea typeface="Calibri" panose="020F0502020204030204" pitchFamily="34" charset="0"/>
                <a:cs typeface="Times New Roman" panose="02020603050405020304" pitchFamily="18" charset="0"/>
              </a:rPr>
              <a:t>The incorrect supply and fitting of orthoses can </a:t>
            </a:r>
            <a:r>
              <a:rPr lang="en-GB" sz="2600" dirty="0">
                <a:latin typeface="Calibri" panose="020F0502020204030204" pitchFamily="34" charset="0"/>
                <a:ea typeface="Calibri" panose="020F0502020204030204" pitchFamily="34" charset="0"/>
                <a:cs typeface="Times New Roman" panose="02020603050405020304" pitchFamily="18" charset="0"/>
              </a:rPr>
              <a:t>affect</a:t>
            </a:r>
            <a:r>
              <a:rPr lang="en-GB" sz="2600" dirty="0">
                <a:effectLst/>
                <a:latin typeface="Calibri" panose="020F0502020204030204" pitchFamily="34" charset="0"/>
                <a:ea typeface="Calibri" panose="020F0502020204030204" pitchFamily="34" charset="0"/>
                <a:cs typeface="Times New Roman" panose="02020603050405020304" pitchFamily="18" charset="0"/>
              </a:rPr>
              <a:t> quality of life by causing pain, reducing mobility and independence and increasing the need for more invasive and expensive interventions like surgery, amputation and increased social care need, resulting in avoidable inequalities in access, worse outcomes, poor patient experience and poor value for money (NHS England, 2013).</a:t>
            </a:r>
          </a:p>
          <a:p>
            <a:pPr marL="0" indent="0">
              <a:buNone/>
            </a:pP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600" dirty="0">
                <a:effectLst/>
                <a:latin typeface="Calibri" panose="020F0502020204030204" pitchFamily="34" charset="0"/>
                <a:ea typeface="Calibri" panose="020F0502020204030204" pitchFamily="34" charset="0"/>
                <a:cs typeface="Times New Roman" panose="02020603050405020304" pitchFamily="18" charset="0"/>
              </a:rPr>
              <a:t>Research shows that health professionals may benefit from not only initial training in orthotics but also ongoing support and mentoring to increase confidence in delivery and facilitate adherence.</a:t>
            </a:r>
          </a:p>
          <a:p>
            <a:pPr marL="0" indent="0">
              <a:buNone/>
            </a:pP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600" dirty="0">
                <a:effectLst/>
                <a:latin typeface="Calibri" panose="020F0502020204030204" pitchFamily="34" charset="0"/>
                <a:ea typeface="Calibri" panose="020F0502020204030204" pitchFamily="34" charset="0"/>
                <a:cs typeface="Times New Roman" panose="02020603050405020304" pitchFamily="18" charset="0"/>
              </a:rPr>
              <a:t>Previous quality improvement projects to improve nurses knowledge and confidence level of managing patients with spinal orthotic bracing seemed to improve the nurses ability to correctly identify different types of braces and their confidence of managing patients with spinal precautions (Elin et al, 2018).</a:t>
            </a:r>
          </a:p>
        </p:txBody>
      </p:sp>
      <p:pic>
        <p:nvPicPr>
          <p:cNvPr id="2050" name="Picture 2" descr="Hydropool Hot Tub Can Help Leg Pain">
            <a:extLst>
              <a:ext uri="{FF2B5EF4-FFF2-40B4-BE49-F238E27FC236}">
                <a16:creationId xmlns:a16="http://schemas.microsoft.com/office/drawing/2014/main" id="{BEDFF062-EBCA-3472-E4B3-6DFF3D044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1818" y="0"/>
            <a:ext cx="2770909" cy="1951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9342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A03C0-4023-CD04-AA00-4BAEB9F1E8C2}"/>
              </a:ext>
            </a:extLst>
          </p:cNvPr>
          <p:cNvSpPr>
            <a:spLocks noGrp="1"/>
          </p:cNvSpPr>
          <p:nvPr>
            <p:ph type="title"/>
          </p:nvPr>
        </p:nvSpPr>
        <p:spPr>
          <a:xfrm>
            <a:off x="838200" y="365125"/>
            <a:ext cx="10515600" cy="1325563"/>
          </a:xfrm>
        </p:spPr>
        <p:txBody>
          <a:bodyPr>
            <a:normAutofit/>
          </a:bodyPr>
          <a:lstStyle/>
          <a:p>
            <a:r>
              <a:rPr lang="en-US" sz="4200" dirty="0">
                <a:solidFill>
                  <a:srgbClr val="0070C0"/>
                </a:solidFill>
                <a:latin typeface="Calibri" panose="020F0502020204030204" pitchFamily="34" charset="0"/>
                <a:cs typeface="Calibri" panose="020F0502020204030204" pitchFamily="34" charset="0"/>
              </a:rPr>
              <a:t>Plan:</a:t>
            </a:r>
            <a:br>
              <a:rPr lang="en-US" sz="4200" dirty="0">
                <a:solidFill>
                  <a:srgbClr val="0070C0"/>
                </a:solidFill>
                <a:latin typeface="Calibri" panose="020F0502020204030204" pitchFamily="34" charset="0"/>
                <a:cs typeface="Calibri" panose="020F0502020204030204" pitchFamily="34" charset="0"/>
              </a:rPr>
            </a:br>
            <a:r>
              <a:rPr lang="en-US" sz="4200" dirty="0">
                <a:solidFill>
                  <a:srgbClr val="0070C0"/>
                </a:solidFill>
              </a:rPr>
              <a:t>What are we trying to accomplish?</a:t>
            </a:r>
            <a:endParaRPr lang="en-US" sz="4200" dirty="0">
              <a:solidFill>
                <a:srgbClr val="0070C0"/>
              </a:solidFill>
              <a:latin typeface="Calibri" panose="020F0502020204030204" pitchFamily="34" charset="0"/>
              <a:cs typeface="Calibri" panose="020F0502020204030204" pitchFamily="34" charset="0"/>
            </a:endParaRPr>
          </a:p>
        </p:txBody>
      </p:sp>
      <p:sp>
        <p:nvSpPr>
          <p:cNvPr id="5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D7135B20-CF40-B8DB-8AC4-D8BDAFB49704}"/>
              </a:ext>
            </a:extLst>
          </p:cNvPr>
          <p:cNvGraphicFramePr>
            <a:graphicFrameLocks noGrp="1"/>
          </p:cNvGraphicFramePr>
          <p:nvPr>
            <p:ph idx="1"/>
            <p:extLst>
              <p:ext uri="{D42A27DB-BD31-4B8C-83A1-F6EECF244321}">
                <p14:modId xmlns:p14="http://schemas.microsoft.com/office/powerpoint/2010/main" val="101700547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8713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2C44-9CE6-19AB-79B7-9AD666D8A86E}"/>
              </a:ext>
            </a:extLst>
          </p:cNvPr>
          <p:cNvSpPr>
            <a:spLocks noGrp="1"/>
          </p:cNvSpPr>
          <p:nvPr>
            <p:ph type="title"/>
          </p:nvPr>
        </p:nvSpPr>
        <p:spPr>
          <a:xfrm>
            <a:off x="382138" y="802723"/>
            <a:ext cx="11204812" cy="1288125"/>
          </a:xfrm>
        </p:spPr>
        <p:txBody>
          <a:bodyPr>
            <a:normAutofit fontScale="90000"/>
          </a:bodyPr>
          <a:lstStyle/>
          <a:p>
            <a:r>
              <a:rPr lang="en-US" dirty="0">
                <a:solidFill>
                  <a:schemeClr val="tx2">
                    <a:lumMod val="75000"/>
                    <a:lumOff val="25000"/>
                  </a:schemeClr>
                </a:solidFill>
              </a:rPr>
              <a:t>Plan - How this will be achieved?</a:t>
            </a:r>
            <a:br>
              <a:rPr lang="en-US" dirty="0">
                <a:solidFill>
                  <a:schemeClr val="tx2">
                    <a:lumMod val="75000"/>
                    <a:lumOff val="25000"/>
                  </a:schemeClr>
                </a:solidFill>
              </a:rPr>
            </a:br>
            <a:r>
              <a:rPr lang="en-GB" sz="2200" u="sng" dirty="0">
                <a:effectLst/>
                <a:latin typeface="Calibri" panose="020F0502020204030204" pitchFamily="34" charset="0"/>
                <a:ea typeface="Calibri" panose="020F0502020204030204" pitchFamily="34" charset="0"/>
                <a:cs typeface="Times New Roman" panose="02020603050405020304" pitchFamily="18" charset="0"/>
              </a:rPr>
              <a:t>Aim: </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To reduce the number of patients returning to NHS services with Orthotics such as brace and collar care problems to minimise the risk of delayed recovery, further surgery and other complications.</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7" name="Rectangle 6">
            <a:extLst>
              <a:ext uri="{FF2B5EF4-FFF2-40B4-BE49-F238E27FC236}">
                <a16:creationId xmlns:a16="http://schemas.microsoft.com/office/drawing/2014/main" id="{78FE7F7C-28C1-27CD-FDCE-1EFB755C0878}"/>
              </a:ext>
            </a:extLst>
          </p:cNvPr>
          <p:cNvSpPr/>
          <p:nvPr/>
        </p:nvSpPr>
        <p:spPr>
          <a:xfrm>
            <a:off x="637488" y="3201072"/>
            <a:ext cx="2061843" cy="1566081"/>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F8F00688-98F4-275E-D83D-D66537D92683}"/>
              </a:ext>
            </a:extLst>
          </p:cNvPr>
          <p:cNvSpPr/>
          <p:nvPr/>
        </p:nvSpPr>
        <p:spPr>
          <a:xfrm>
            <a:off x="4549312" y="3192266"/>
            <a:ext cx="2165000" cy="1566080"/>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8EA1ED4-66F9-727E-5D4E-515E38BE7E8F}"/>
              </a:ext>
            </a:extLst>
          </p:cNvPr>
          <p:cNvSpPr/>
          <p:nvPr/>
        </p:nvSpPr>
        <p:spPr>
          <a:xfrm>
            <a:off x="8316654" y="1968378"/>
            <a:ext cx="2394554" cy="1288125"/>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9355AA-F413-A58D-16A0-8AACCBA02906}"/>
              </a:ext>
            </a:extLst>
          </p:cNvPr>
          <p:cNvSpPr/>
          <p:nvPr/>
        </p:nvSpPr>
        <p:spPr>
          <a:xfrm>
            <a:off x="8352431" y="4651376"/>
            <a:ext cx="2394554" cy="1450096"/>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5C28236F-ED33-5F4B-E639-F653BFC177C9}"/>
              </a:ext>
            </a:extLst>
          </p:cNvPr>
          <p:cNvSpPr txBox="1"/>
          <p:nvPr/>
        </p:nvSpPr>
        <p:spPr>
          <a:xfrm>
            <a:off x="4585089" y="3268555"/>
            <a:ext cx="2093446" cy="1477328"/>
          </a:xfrm>
          <a:prstGeom prst="rect">
            <a:avLst/>
          </a:prstGeom>
          <a:noFill/>
        </p:spPr>
        <p:txBody>
          <a:bodyPr wrap="square" rtlCol="0">
            <a:spAutoFit/>
          </a:bodyPr>
          <a:lstStyle/>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Improve MDT staff knowledge and skills to</a:t>
            </a:r>
            <a:r>
              <a:rPr lang="en-GB" sz="1600" dirty="0">
                <a:solidFill>
                  <a:schemeClr val="bg1"/>
                </a:solidFill>
                <a:effectLst/>
              </a:rPr>
              <a:t>  </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fit and maintain brace and collar care</a:t>
            </a:r>
            <a:r>
              <a:rPr lang="en-GB" sz="1600" dirty="0">
                <a:solidFill>
                  <a:schemeClr val="bg1"/>
                </a:solidFill>
                <a:effectLst/>
              </a:rPr>
              <a:t> </a:t>
            </a:r>
            <a:endParaRPr lang="en-US" sz="1600" dirty="0">
              <a:solidFill>
                <a:schemeClr val="bg1"/>
              </a:solidFill>
            </a:endParaRPr>
          </a:p>
        </p:txBody>
      </p:sp>
      <p:sp>
        <p:nvSpPr>
          <p:cNvPr id="13" name="TextBox 12">
            <a:extLst>
              <a:ext uri="{FF2B5EF4-FFF2-40B4-BE49-F238E27FC236}">
                <a16:creationId xmlns:a16="http://schemas.microsoft.com/office/drawing/2014/main" id="{2F6550E5-44CA-4065-6525-001FF8F03A40}"/>
              </a:ext>
            </a:extLst>
          </p:cNvPr>
          <p:cNvSpPr txBox="1"/>
          <p:nvPr/>
        </p:nvSpPr>
        <p:spPr>
          <a:xfrm>
            <a:off x="860145" y="3531397"/>
            <a:ext cx="1630176" cy="707886"/>
          </a:xfrm>
          <a:prstGeom prst="rect">
            <a:avLst/>
          </a:prstGeom>
          <a:noFill/>
        </p:spPr>
        <p:txBody>
          <a:bodyPr wrap="square" rtlCol="0">
            <a:spAutoFit/>
          </a:bodyPr>
          <a:lstStyle/>
          <a:p>
            <a:r>
              <a:rPr lang="en-US" sz="2000" dirty="0">
                <a:solidFill>
                  <a:schemeClr val="bg1"/>
                </a:solidFill>
              </a:rPr>
              <a:t>Undertake training</a:t>
            </a:r>
          </a:p>
        </p:txBody>
      </p:sp>
      <p:sp>
        <p:nvSpPr>
          <p:cNvPr id="15" name="TextBox 14">
            <a:extLst>
              <a:ext uri="{FF2B5EF4-FFF2-40B4-BE49-F238E27FC236}">
                <a16:creationId xmlns:a16="http://schemas.microsoft.com/office/drawing/2014/main" id="{AB12D985-A573-8DE6-5A50-57B4C3F85FFE}"/>
              </a:ext>
            </a:extLst>
          </p:cNvPr>
          <p:cNvSpPr txBox="1"/>
          <p:nvPr/>
        </p:nvSpPr>
        <p:spPr>
          <a:xfrm>
            <a:off x="8463661" y="4797252"/>
            <a:ext cx="2181592" cy="1200329"/>
          </a:xfrm>
          <a:prstGeom prst="rect">
            <a:avLst/>
          </a:prstGeom>
          <a:solidFill>
            <a:srgbClr val="0070C0"/>
          </a:solidFill>
        </p:spPr>
        <p:txBody>
          <a:bodyPr wrap="square" rtlCol="0">
            <a:spAutoFit/>
          </a:bodyPr>
          <a:lstStyle/>
          <a:p>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Determine staff knowledge and confidence – Post training</a:t>
            </a:r>
            <a:endParaRPr lang="en-US" dirty="0">
              <a:solidFill>
                <a:schemeClr val="bg1"/>
              </a:solidFill>
            </a:endParaRPr>
          </a:p>
        </p:txBody>
      </p:sp>
      <p:sp>
        <p:nvSpPr>
          <p:cNvPr id="4" name="TextBox 3">
            <a:extLst>
              <a:ext uri="{FF2B5EF4-FFF2-40B4-BE49-F238E27FC236}">
                <a16:creationId xmlns:a16="http://schemas.microsoft.com/office/drawing/2014/main" id="{9EF0981A-337E-82C3-783E-4F82A556A1E7}"/>
              </a:ext>
            </a:extLst>
          </p:cNvPr>
          <p:cNvSpPr txBox="1"/>
          <p:nvPr/>
        </p:nvSpPr>
        <p:spPr>
          <a:xfrm>
            <a:off x="8463660" y="2090848"/>
            <a:ext cx="2181593" cy="1200329"/>
          </a:xfrm>
          <a:prstGeom prst="rect">
            <a:avLst/>
          </a:prstGeom>
          <a:noFill/>
        </p:spPr>
        <p:txBody>
          <a:bodyPr wrap="square" rtlCol="0">
            <a:spAutoFit/>
          </a:bodyPr>
          <a:lstStyle/>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Determine staff knowledge and confidence – Per training</a:t>
            </a:r>
            <a:endParaRPr lang="en-US" dirty="0">
              <a:solidFill>
                <a:schemeClr val="bg1"/>
              </a:solidFill>
            </a:endParaRPr>
          </a:p>
        </p:txBody>
      </p:sp>
      <p:cxnSp>
        <p:nvCxnSpPr>
          <p:cNvPr id="6" name="Straight Arrow Connector 5">
            <a:extLst>
              <a:ext uri="{FF2B5EF4-FFF2-40B4-BE49-F238E27FC236}">
                <a16:creationId xmlns:a16="http://schemas.microsoft.com/office/drawing/2014/main" id="{6E66A627-FFF6-5272-613A-BBAEC25D4E84}"/>
              </a:ext>
            </a:extLst>
          </p:cNvPr>
          <p:cNvCxnSpPr>
            <a:stCxn id="7" idx="3"/>
            <a:endCxn id="8" idx="1"/>
          </p:cNvCxnSpPr>
          <p:nvPr/>
        </p:nvCxnSpPr>
        <p:spPr>
          <a:xfrm flipV="1">
            <a:off x="2699331" y="3975306"/>
            <a:ext cx="1849981" cy="880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9B4614C9-7569-82CC-ACEC-61306DD58EEF}"/>
              </a:ext>
            </a:extLst>
          </p:cNvPr>
          <p:cNvCxnSpPr>
            <a:endCxn id="9" idx="1"/>
          </p:cNvCxnSpPr>
          <p:nvPr/>
        </p:nvCxnSpPr>
        <p:spPr>
          <a:xfrm flipV="1">
            <a:off x="6678535" y="2612441"/>
            <a:ext cx="1638119" cy="9189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2A68A428-10A7-FAF8-8A94-369DC7D07AC1}"/>
              </a:ext>
            </a:extLst>
          </p:cNvPr>
          <p:cNvCxnSpPr>
            <a:endCxn id="11" idx="1"/>
          </p:cNvCxnSpPr>
          <p:nvPr/>
        </p:nvCxnSpPr>
        <p:spPr>
          <a:xfrm>
            <a:off x="6714312" y="4218081"/>
            <a:ext cx="1638119" cy="115834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50A25D17-8204-5365-48BC-5A41FA8503A2}"/>
              </a:ext>
            </a:extLst>
          </p:cNvPr>
          <p:cNvSpPr txBox="1"/>
          <p:nvPr/>
        </p:nvSpPr>
        <p:spPr>
          <a:xfrm>
            <a:off x="486413" y="5165052"/>
            <a:ext cx="2756847" cy="1200329"/>
          </a:xfrm>
          <a:prstGeom prst="rect">
            <a:avLst/>
          </a:prstGeom>
          <a:noFill/>
        </p:spPr>
        <p:txBody>
          <a:bodyPr wrap="square" rtlCol="0">
            <a:spAutoFit/>
          </a:bodyPr>
          <a:lstStyle/>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Improving the knowledge and skills of the staff to fit, maintain and teach patients and families</a:t>
            </a:r>
            <a:r>
              <a:rPr lang="en-GB" dirty="0">
                <a:effectLst/>
              </a:rPr>
              <a:t> </a:t>
            </a:r>
            <a:endParaRPr lang="en-US" dirty="0"/>
          </a:p>
        </p:txBody>
      </p:sp>
      <p:sp>
        <p:nvSpPr>
          <p:cNvPr id="24" name="TextBox 23">
            <a:extLst>
              <a:ext uri="{FF2B5EF4-FFF2-40B4-BE49-F238E27FC236}">
                <a16:creationId xmlns:a16="http://schemas.microsoft.com/office/drawing/2014/main" id="{7875F930-C4E1-0E00-0F9A-C41A741A400C}"/>
              </a:ext>
            </a:extLst>
          </p:cNvPr>
          <p:cNvSpPr txBox="1"/>
          <p:nvPr/>
        </p:nvSpPr>
        <p:spPr>
          <a:xfrm>
            <a:off x="4062320" y="5121100"/>
            <a:ext cx="3502262" cy="1200329"/>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Prediction: </a:t>
            </a:r>
            <a:r>
              <a:rPr lang="en-GB" dirty="0">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mprove the knowledge and skill of the staff so they are able to fit, maintain and teach</a:t>
            </a:r>
            <a:r>
              <a:rPr lang="en-GB" dirty="0">
                <a:effectLst/>
              </a:rPr>
              <a:t> patients and families.</a:t>
            </a:r>
            <a:endParaRPr lang="en-US" dirty="0"/>
          </a:p>
        </p:txBody>
      </p:sp>
    </p:spTree>
    <p:extLst>
      <p:ext uri="{BB962C8B-B14F-4D97-AF65-F5344CB8AC3E}">
        <p14:creationId xmlns:p14="http://schemas.microsoft.com/office/powerpoint/2010/main" val="757635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BC84F-DA77-F0B3-A709-4A0BC8300519}"/>
              </a:ext>
            </a:extLst>
          </p:cNvPr>
          <p:cNvSpPr>
            <a:spLocks noGrp="1"/>
          </p:cNvSpPr>
          <p:nvPr>
            <p:ph type="title"/>
          </p:nvPr>
        </p:nvSpPr>
        <p:spPr>
          <a:xfrm>
            <a:off x="504967" y="39168"/>
            <a:ext cx="5453795" cy="1325563"/>
          </a:xfrm>
        </p:spPr>
        <p:txBody>
          <a:bodyPr>
            <a:normAutofit/>
          </a:bodyPr>
          <a:lstStyle/>
          <a:p>
            <a:r>
              <a:rPr lang="en-US" sz="4000" dirty="0">
                <a:solidFill>
                  <a:srgbClr val="0070C0"/>
                </a:solidFill>
              </a:rPr>
              <a:t>Do – What did I do?</a:t>
            </a:r>
          </a:p>
        </p:txBody>
      </p:sp>
      <p:sp>
        <p:nvSpPr>
          <p:cNvPr id="3" name="Content Placeholder 2">
            <a:extLst>
              <a:ext uri="{FF2B5EF4-FFF2-40B4-BE49-F238E27FC236}">
                <a16:creationId xmlns:a16="http://schemas.microsoft.com/office/drawing/2014/main" id="{F49E6841-185A-6A6B-443A-4EE2600647E8}"/>
              </a:ext>
            </a:extLst>
          </p:cNvPr>
          <p:cNvSpPr>
            <a:spLocks noGrp="1"/>
          </p:cNvSpPr>
          <p:nvPr>
            <p:ph idx="1"/>
          </p:nvPr>
        </p:nvSpPr>
        <p:spPr>
          <a:xfrm>
            <a:off x="235527" y="955344"/>
            <a:ext cx="6656591" cy="5863488"/>
          </a:xfrm>
        </p:spPr>
        <p:txBody>
          <a:bodyPr>
            <a:normAutofit lnSpcReduction="10000"/>
          </a:bodyPr>
          <a:lstStyle/>
          <a:p>
            <a:pPr marL="0" indent="0">
              <a:buNone/>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2200" dirty="0">
                <a:effectLst/>
                <a:latin typeface="Calibri" panose="020F0502020204030204" pitchFamily="34" charset="0"/>
                <a:ea typeface="Calibri" panose="020F0502020204030204" pitchFamily="34" charset="0"/>
                <a:cs typeface="Times New Roman" panose="02020603050405020304" pitchFamily="18" charset="0"/>
              </a:rPr>
              <a:t>Staff training:</a:t>
            </a:r>
          </a:p>
          <a:p>
            <a:pPr marL="0" lvl="0" inden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2200" dirty="0">
                <a:effectLst/>
                <a:latin typeface="Calibri" panose="020F0502020204030204" pitchFamily="34" charset="0"/>
                <a:ea typeface="Calibri" panose="020F0502020204030204" pitchFamily="34" charset="0"/>
                <a:cs typeface="Times New Roman" panose="02020603050405020304" pitchFamily="18" charset="0"/>
              </a:rPr>
              <a:t>16 staff attended – nurses, student nurse, student physiotherapist</a:t>
            </a:r>
          </a:p>
          <a:p>
            <a:pPr marL="0" lv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2200" dirty="0">
                <a:effectLst/>
                <a:latin typeface="Calibri" panose="020F0502020204030204" pitchFamily="34" charset="0"/>
                <a:ea typeface="Calibri" panose="020F0502020204030204" pitchFamily="34" charset="0"/>
                <a:cs typeface="Times New Roman" panose="02020603050405020304" pitchFamily="18" charset="0"/>
              </a:rPr>
              <a:t>Training included:  </a:t>
            </a:r>
          </a:p>
          <a:p>
            <a:pPr marL="457200"/>
            <a:r>
              <a:rPr lang="en-GB" sz="2200" dirty="0">
                <a:effectLst/>
                <a:latin typeface="Calibri" panose="020F0502020204030204" pitchFamily="34" charset="0"/>
                <a:ea typeface="Calibri" panose="020F0502020204030204" pitchFamily="34" charset="0"/>
                <a:cs typeface="Times New Roman" panose="02020603050405020304" pitchFamily="18" charset="0"/>
              </a:rPr>
              <a:t>Types of braces and collars </a:t>
            </a:r>
          </a:p>
          <a:p>
            <a:pPr marL="457200"/>
            <a:r>
              <a:rPr lang="en-GB" sz="2200" dirty="0">
                <a:effectLst/>
                <a:latin typeface="Calibri" panose="020F0502020204030204" pitchFamily="34" charset="0"/>
                <a:ea typeface="Calibri" panose="020F0502020204030204" pitchFamily="34" charset="0"/>
                <a:cs typeface="Times New Roman" panose="02020603050405020304" pitchFamily="18" charset="0"/>
              </a:rPr>
              <a:t>How to fit them</a:t>
            </a:r>
          </a:p>
          <a:p>
            <a:pPr marL="457200"/>
            <a:r>
              <a:rPr lang="en-GB" sz="2200" dirty="0">
                <a:effectLst/>
                <a:latin typeface="Calibri" panose="020F0502020204030204" pitchFamily="34" charset="0"/>
                <a:ea typeface="Calibri" panose="020F0502020204030204" pitchFamily="34" charset="0"/>
                <a:cs typeface="Times New Roman" panose="02020603050405020304" pitchFamily="18" charset="0"/>
              </a:rPr>
              <a:t>How to maintain them</a:t>
            </a:r>
          </a:p>
          <a:p>
            <a:pPr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Symbol" pitchFamily="2" charset="2"/>
              <a:buChar char=""/>
            </a:pPr>
            <a:r>
              <a:rPr lang="en-GB" sz="2200" dirty="0">
                <a:effectLst/>
                <a:latin typeface="Calibri" panose="020F0502020204030204" pitchFamily="34" charset="0"/>
                <a:ea typeface="Calibri" panose="020F0502020204030204" pitchFamily="34" charset="0"/>
                <a:cs typeface="Times New Roman" panose="02020603050405020304" pitchFamily="18" charset="0"/>
              </a:rPr>
              <a:t>Assessed knowledge and confidence via questionnaire:</a:t>
            </a:r>
          </a:p>
          <a:p>
            <a:pPr marL="457200"/>
            <a:r>
              <a:rPr lang="en-GB" sz="2200" dirty="0">
                <a:effectLst/>
                <a:latin typeface="Calibri" panose="020F0502020204030204" pitchFamily="34" charset="0"/>
                <a:ea typeface="Calibri" panose="020F0502020204030204" pitchFamily="34" charset="0"/>
                <a:cs typeface="Times New Roman" panose="02020603050405020304" pitchFamily="18" charset="0"/>
              </a:rPr>
              <a:t>Pre training</a:t>
            </a:r>
          </a:p>
          <a:p>
            <a:pPr marL="457200"/>
            <a:r>
              <a:rPr lang="en-GB" sz="2200" dirty="0">
                <a:effectLst/>
                <a:latin typeface="Calibri" panose="020F0502020204030204" pitchFamily="34" charset="0"/>
                <a:ea typeface="Calibri" panose="020F0502020204030204" pitchFamily="34" charset="0"/>
                <a:cs typeface="Times New Roman" panose="02020603050405020304" pitchFamily="18" charset="0"/>
              </a:rPr>
              <a:t>Post training</a:t>
            </a:r>
          </a:p>
          <a:p>
            <a:endParaRPr lang="en-US" sz="1300" dirty="0"/>
          </a:p>
        </p:txBody>
      </p:sp>
      <p:sp>
        <p:nvSpPr>
          <p:cNvPr id="1037" name="Oval 103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30" name="Picture 6" descr="Telescopic ROM Knee Brace">
            <a:extLst>
              <a:ext uri="{FF2B5EF4-FFF2-40B4-BE49-F238E27FC236}">
                <a16:creationId xmlns:a16="http://schemas.microsoft.com/office/drawing/2014/main" id="{291EE15A-1D5C-0D95-026E-C9DB1BF316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374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9" name="Arc 103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28" name="Picture 4" descr="miami j collar">
            <a:extLst>
              <a:ext uri="{FF2B5EF4-FFF2-40B4-BE49-F238E27FC236}">
                <a16:creationId xmlns:a16="http://schemas.microsoft.com/office/drawing/2014/main" id="{F3A5EB18-D607-B101-22CB-4BCF21A06A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3604" b="1092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61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46F1F-0D30-B995-5E67-76EC5573C2C5}"/>
              </a:ext>
            </a:extLst>
          </p:cNvPr>
          <p:cNvSpPr>
            <a:spLocks noGrp="1"/>
          </p:cNvSpPr>
          <p:nvPr>
            <p:ph type="title"/>
          </p:nvPr>
        </p:nvSpPr>
        <p:spPr>
          <a:xfrm>
            <a:off x="838200" y="0"/>
            <a:ext cx="10515600" cy="1325563"/>
          </a:xfrm>
        </p:spPr>
        <p:txBody>
          <a:bodyPr/>
          <a:lstStyle/>
          <a:p>
            <a:r>
              <a:rPr lang="en-US" dirty="0">
                <a:solidFill>
                  <a:srgbClr val="0070C0"/>
                </a:solidFill>
              </a:rPr>
              <a:t>Do - Questionnaire’s</a:t>
            </a:r>
          </a:p>
        </p:txBody>
      </p:sp>
      <p:pic>
        <p:nvPicPr>
          <p:cNvPr id="11" name="Picture 2">
            <a:extLst>
              <a:ext uri="{FF2B5EF4-FFF2-40B4-BE49-F238E27FC236}">
                <a16:creationId xmlns:a16="http://schemas.microsoft.com/office/drawing/2014/main" id="{B60E6245-616E-4ED6-994A-DDD4A8CA27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65" t="12309" r="16333" b="8404"/>
          <a:stretch/>
        </p:blipFill>
        <p:spPr bwMode="auto">
          <a:xfrm>
            <a:off x="9975273" y="110760"/>
            <a:ext cx="2216727" cy="184265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computer screen shot of a questionnaire&#10;&#10;Description automatically generated">
            <a:extLst>
              <a:ext uri="{FF2B5EF4-FFF2-40B4-BE49-F238E27FC236}">
                <a16:creationId xmlns:a16="http://schemas.microsoft.com/office/drawing/2014/main" id="{015E4F7E-AB26-77BB-0A04-D4B1C4D3B021}"/>
              </a:ext>
            </a:extLst>
          </p:cNvPr>
          <p:cNvPicPr>
            <a:picLocks noChangeAspect="1"/>
          </p:cNvPicPr>
          <p:nvPr/>
        </p:nvPicPr>
        <p:blipFill rotWithShape="1">
          <a:blip r:embed="rId4">
            <a:extLst>
              <a:ext uri="{28A0092B-C50C-407E-A947-70E740481C1C}">
                <a14:useLocalDpi xmlns:a14="http://schemas.microsoft.com/office/drawing/2010/main" val="0"/>
              </a:ext>
            </a:extLst>
          </a:blip>
          <a:srcRect l="21657" t="19855" r="24332" b="2636"/>
          <a:stretch/>
        </p:blipFill>
        <p:spPr bwMode="auto">
          <a:xfrm>
            <a:off x="0" y="1325563"/>
            <a:ext cx="5530417" cy="5400467"/>
          </a:xfrm>
          <a:prstGeom prst="rect">
            <a:avLst/>
          </a:prstGeom>
          <a:ln>
            <a:noFill/>
          </a:ln>
          <a:extLst>
            <a:ext uri="{53640926-AAD7-44D8-BBD7-CCE9431645EC}">
              <a14:shadowObscured xmlns:a14="http://schemas.microsoft.com/office/drawing/2010/main"/>
            </a:ext>
          </a:extLst>
        </p:spPr>
      </p:pic>
      <p:pic>
        <p:nvPicPr>
          <p:cNvPr id="19" name="Picture 18" descr="A screenshot of a computer&#10;&#10;Description automatically generated">
            <a:extLst>
              <a:ext uri="{FF2B5EF4-FFF2-40B4-BE49-F238E27FC236}">
                <a16:creationId xmlns:a16="http://schemas.microsoft.com/office/drawing/2014/main" id="{ACD8672B-E53F-29AD-3F91-18BDB467ECE3}"/>
              </a:ext>
            </a:extLst>
          </p:cNvPr>
          <p:cNvPicPr>
            <a:picLocks noChangeAspect="1"/>
          </p:cNvPicPr>
          <p:nvPr/>
        </p:nvPicPr>
        <p:blipFill rotWithShape="1">
          <a:blip r:embed="rId5">
            <a:extLst>
              <a:ext uri="{28A0092B-C50C-407E-A947-70E740481C1C}">
                <a14:useLocalDpi xmlns:a14="http://schemas.microsoft.com/office/drawing/2010/main" val="0"/>
              </a:ext>
            </a:extLst>
          </a:blip>
          <a:srcRect l="14160" t="19212" r="34609" b="2652"/>
          <a:stretch/>
        </p:blipFill>
        <p:spPr bwMode="auto">
          <a:xfrm>
            <a:off x="5336093" y="1357447"/>
            <a:ext cx="4833505" cy="516134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40337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E456266-A141-96F0-76FD-8C8C2D448686}"/>
              </a:ext>
            </a:extLst>
          </p:cNvPr>
          <p:cNvSpPr/>
          <p:nvPr/>
        </p:nvSpPr>
        <p:spPr>
          <a:xfrm>
            <a:off x="4591497" y="2692555"/>
            <a:ext cx="2969774" cy="2015066"/>
          </a:xfrm>
          <a:prstGeom prst="ellipse">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Calibri" panose="020F0502020204030204" pitchFamily="34" charset="0"/>
                <a:cs typeface="Calibri" panose="020F0502020204030204" pitchFamily="34" charset="0"/>
              </a:rPr>
              <a:t>Feedback</a:t>
            </a:r>
          </a:p>
        </p:txBody>
      </p:sp>
      <p:pic>
        <p:nvPicPr>
          <p:cNvPr id="5" name="Graphic 4" descr="Arrow Right outline">
            <a:extLst>
              <a:ext uri="{FF2B5EF4-FFF2-40B4-BE49-F238E27FC236}">
                <a16:creationId xmlns:a16="http://schemas.microsoft.com/office/drawing/2014/main" id="{8FEBDEC6-0B31-069B-7CDD-64E94F9A4C5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27371" y="3124024"/>
            <a:ext cx="1077269" cy="914400"/>
          </a:xfrm>
          <a:prstGeom prst="rect">
            <a:avLst/>
          </a:prstGeom>
        </p:spPr>
      </p:pic>
      <p:pic>
        <p:nvPicPr>
          <p:cNvPr id="7" name="Graphic 6" descr="Line arrow: Straight outline">
            <a:extLst>
              <a:ext uri="{FF2B5EF4-FFF2-40B4-BE49-F238E27FC236}">
                <a16:creationId xmlns:a16="http://schemas.microsoft.com/office/drawing/2014/main" id="{E4652766-9141-365C-8006-3395C1A71A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52423" y="3113902"/>
            <a:ext cx="1077269" cy="914400"/>
          </a:xfrm>
          <a:prstGeom prst="rect">
            <a:avLst/>
          </a:prstGeom>
        </p:spPr>
      </p:pic>
      <p:pic>
        <p:nvPicPr>
          <p:cNvPr id="8" name="Graphic 7" descr="Arrow Down outline">
            <a:extLst>
              <a:ext uri="{FF2B5EF4-FFF2-40B4-BE49-F238E27FC236}">
                <a16:creationId xmlns:a16="http://schemas.microsoft.com/office/drawing/2014/main" id="{9BBF07B2-114C-68A8-B2C5-02573B06D8F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57531" y="4841406"/>
            <a:ext cx="748700" cy="748700"/>
          </a:xfrm>
          <a:prstGeom prst="rect">
            <a:avLst/>
          </a:prstGeom>
        </p:spPr>
      </p:pic>
      <p:sp>
        <p:nvSpPr>
          <p:cNvPr id="9" name="TextBox 8">
            <a:extLst>
              <a:ext uri="{FF2B5EF4-FFF2-40B4-BE49-F238E27FC236}">
                <a16:creationId xmlns:a16="http://schemas.microsoft.com/office/drawing/2014/main" id="{3B21CEFA-CD3D-4832-2C87-FAB0C062D645}"/>
              </a:ext>
            </a:extLst>
          </p:cNvPr>
          <p:cNvSpPr txBox="1"/>
          <p:nvPr/>
        </p:nvSpPr>
        <p:spPr>
          <a:xfrm>
            <a:off x="5190800" y="1199943"/>
            <a:ext cx="2430862" cy="369332"/>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Fun and engaging</a:t>
            </a:r>
          </a:p>
        </p:txBody>
      </p:sp>
      <p:sp>
        <p:nvSpPr>
          <p:cNvPr id="10" name="TextBox 9">
            <a:extLst>
              <a:ext uri="{FF2B5EF4-FFF2-40B4-BE49-F238E27FC236}">
                <a16:creationId xmlns:a16="http://schemas.microsoft.com/office/drawing/2014/main" id="{89BA337B-56DB-341F-8E0F-A2BDA689E7E0}"/>
              </a:ext>
            </a:extLst>
          </p:cNvPr>
          <p:cNvSpPr txBox="1"/>
          <p:nvPr/>
        </p:nvSpPr>
        <p:spPr>
          <a:xfrm>
            <a:off x="3048685" y="5775812"/>
            <a:ext cx="7114479" cy="646331"/>
          </a:xfrm>
          <a:prstGeom prst="rect">
            <a:avLst/>
          </a:prstGeom>
          <a:noFill/>
        </p:spPr>
        <p:txBody>
          <a:bodyPr wrap="square" rtlCol="0">
            <a:spAutoFit/>
          </a:bodyPr>
          <a:lstStyle/>
          <a:p>
            <a:r>
              <a:rPr lang="en-US" dirty="0"/>
              <a:t>Thank you for a great training session, I feel confident to put what I have learnt into practice </a:t>
            </a:r>
          </a:p>
        </p:txBody>
      </p:sp>
      <p:pic>
        <p:nvPicPr>
          <p:cNvPr id="12" name="Graphic 11" descr="Arrow Up outline">
            <a:extLst>
              <a:ext uri="{FF2B5EF4-FFF2-40B4-BE49-F238E27FC236}">
                <a16:creationId xmlns:a16="http://schemas.microsoft.com/office/drawing/2014/main" id="{81ABB948-0683-4B2F-7909-25EC2C43BD2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655996" y="1864384"/>
            <a:ext cx="791659" cy="791659"/>
          </a:xfrm>
          <a:prstGeom prst="rect">
            <a:avLst/>
          </a:prstGeom>
        </p:spPr>
      </p:pic>
      <p:sp>
        <p:nvSpPr>
          <p:cNvPr id="15" name="TextBox 14">
            <a:extLst>
              <a:ext uri="{FF2B5EF4-FFF2-40B4-BE49-F238E27FC236}">
                <a16:creationId xmlns:a16="http://schemas.microsoft.com/office/drawing/2014/main" id="{E9184D40-38C2-F21B-9FDF-D96DF67E0A73}"/>
              </a:ext>
            </a:extLst>
          </p:cNvPr>
          <p:cNvSpPr txBox="1"/>
          <p:nvPr/>
        </p:nvSpPr>
        <p:spPr>
          <a:xfrm>
            <a:off x="8757448" y="3347898"/>
            <a:ext cx="2692135" cy="584775"/>
          </a:xfrm>
          <a:prstGeom prst="rect">
            <a:avLst/>
          </a:prstGeom>
          <a:noFill/>
        </p:spPr>
        <p:txBody>
          <a:bodyPr wrap="square" rtlCol="0">
            <a:spAutoFit/>
          </a:bodyPr>
          <a:lstStyle/>
          <a:p>
            <a:r>
              <a:rPr lang="en-US" sz="1600" dirty="0"/>
              <a:t>Well-Structured and relevant to my role</a:t>
            </a:r>
          </a:p>
        </p:txBody>
      </p:sp>
      <p:sp>
        <p:nvSpPr>
          <p:cNvPr id="16" name="TextBox 15">
            <a:extLst>
              <a:ext uri="{FF2B5EF4-FFF2-40B4-BE49-F238E27FC236}">
                <a16:creationId xmlns:a16="http://schemas.microsoft.com/office/drawing/2014/main" id="{EB095098-4543-7730-AA00-F1A29ED5BD1F}"/>
              </a:ext>
            </a:extLst>
          </p:cNvPr>
          <p:cNvSpPr txBox="1"/>
          <p:nvPr/>
        </p:nvSpPr>
        <p:spPr>
          <a:xfrm>
            <a:off x="8704640" y="2045403"/>
            <a:ext cx="2829697" cy="646331"/>
          </a:xfrm>
          <a:prstGeom prst="rect">
            <a:avLst/>
          </a:prstGeom>
          <a:noFill/>
        </p:spPr>
        <p:txBody>
          <a:bodyPr wrap="square" rtlCol="0">
            <a:spAutoFit/>
          </a:bodyPr>
          <a:lstStyle/>
          <a:p>
            <a:r>
              <a:rPr lang="en-US" dirty="0"/>
              <a:t>Training was very engaging and practical</a:t>
            </a:r>
          </a:p>
        </p:txBody>
      </p:sp>
      <p:sp>
        <p:nvSpPr>
          <p:cNvPr id="19" name="TextBox 18">
            <a:extLst>
              <a:ext uri="{FF2B5EF4-FFF2-40B4-BE49-F238E27FC236}">
                <a16:creationId xmlns:a16="http://schemas.microsoft.com/office/drawing/2014/main" id="{73481232-9206-E805-8DD9-DF897CBD11CE}"/>
              </a:ext>
            </a:extLst>
          </p:cNvPr>
          <p:cNvSpPr txBox="1"/>
          <p:nvPr/>
        </p:nvSpPr>
        <p:spPr>
          <a:xfrm>
            <a:off x="475024" y="4470463"/>
            <a:ext cx="3225709" cy="646331"/>
          </a:xfrm>
          <a:prstGeom prst="rect">
            <a:avLst/>
          </a:prstGeom>
          <a:noFill/>
        </p:spPr>
        <p:txBody>
          <a:bodyPr wrap="square" rtlCol="0">
            <a:spAutoFit/>
          </a:bodyPr>
          <a:lstStyle/>
          <a:p>
            <a:r>
              <a:rPr lang="en-US" dirty="0"/>
              <a:t>A great mix between practical and theory</a:t>
            </a:r>
          </a:p>
        </p:txBody>
      </p:sp>
      <p:pic>
        <p:nvPicPr>
          <p:cNvPr id="20" name="Graphic 19" descr="Arrow Down outline">
            <a:extLst>
              <a:ext uri="{FF2B5EF4-FFF2-40B4-BE49-F238E27FC236}">
                <a16:creationId xmlns:a16="http://schemas.microsoft.com/office/drawing/2014/main" id="{DD53A259-EE7C-8D39-E74C-010F9A9E91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14621185">
            <a:off x="7382340" y="2192865"/>
            <a:ext cx="914400" cy="914400"/>
          </a:xfrm>
          <a:prstGeom prst="rect">
            <a:avLst/>
          </a:prstGeom>
        </p:spPr>
      </p:pic>
      <p:pic>
        <p:nvPicPr>
          <p:cNvPr id="21" name="Graphic 20" descr="Arrow Down outline">
            <a:extLst>
              <a:ext uri="{FF2B5EF4-FFF2-40B4-BE49-F238E27FC236}">
                <a16:creationId xmlns:a16="http://schemas.microsoft.com/office/drawing/2014/main" id="{DB541F63-8AA4-8E2B-DCD7-FC849E6DB82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7311570">
            <a:off x="3739562" y="2060221"/>
            <a:ext cx="914400" cy="914400"/>
          </a:xfrm>
          <a:prstGeom prst="rect">
            <a:avLst/>
          </a:prstGeom>
        </p:spPr>
      </p:pic>
      <p:sp>
        <p:nvSpPr>
          <p:cNvPr id="24" name="TextBox 23">
            <a:extLst>
              <a:ext uri="{FF2B5EF4-FFF2-40B4-BE49-F238E27FC236}">
                <a16:creationId xmlns:a16="http://schemas.microsoft.com/office/drawing/2014/main" id="{37E99B89-A05B-0B44-66A7-BB7EFC9F6918}"/>
              </a:ext>
            </a:extLst>
          </p:cNvPr>
          <p:cNvSpPr txBox="1"/>
          <p:nvPr/>
        </p:nvSpPr>
        <p:spPr>
          <a:xfrm>
            <a:off x="8536089" y="4313593"/>
            <a:ext cx="2130407" cy="369332"/>
          </a:xfrm>
          <a:prstGeom prst="rect">
            <a:avLst/>
          </a:prstGeom>
          <a:noFill/>
        </p:spPr>
        <p:txBody>
          <a:bodyPr wrap="square" rtlCol="0">
            <a:spAutoFit/>
          </a:bodyPr>
          <a:lstStyle/>
          <a:p>
            <a:r>
              <a:rPr lang="en-US" dirty="0"/>
              <a:t>Very informative</a:t>
            </a:r>
          </a:p>
        </p:txBody>
      </p:sp>
      <p:pic>
        <p:nvPicPr>
          <p:cNvPr id="25" name="Graphic 24" descr="Line arrow: Slight curve outline">
            <a:extLst>
              <a:ext uri="{FF2B5EF4-FFF2-40B4-BE49-F238E27FC236}">
                <a16:creationId xmlns:a16="http://schemas.microsoft.com/office/drawing/2014/main" id="{9935E281-87FB-E65B-B098-22A4ACE065F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382340" y="3899888"/>
            <a:ext cx="914400" cy="914400"/>
          </a:xfrm>
          <a:prstGeom prst="rect">
            <a:avLst/>
          </a:prstGeom>
        </p:spPr>
      </p:pic>
      <p:pic>
        <p:nvPicPr>
          <p:cNvPr id="26" name="Graphic 25" descr="Line arrow: Slight curve outline">
            <a:extLst>
              <a:ext uri="{FF2B5EF4-FFF2-40B4-BE49-F238E27FC236}">
                <a16:creationId xmlns:a16="http://schemas.microsoft.com/office/drawing/2014/main" id="{1CA95F1E-AF0B-BF7B-AD42-051521CFF75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868697" y="4443974"/>
            <a:ext cx="914400" cy="914400"/>
          </a:xfrm>
          <a:prstGeom prst="rect">
            <a:avLst/>
          </a:prstGeom>
        </p:spPr>
      </p:pic>
      <p:sp>
        <p:nvSpPr>
          <p:cNvPr id="30" name="TextBox 29">
            <a:extLst>
              <a:ext uri="{FF2B5EF4-FFF2-40B4-BE49-F238E27FC236}">
                <a16:creationId xmlns:a16="http://schemas.microsoft.com/office/drawing/2014/main" id="{76E9E8E1-6164-BB74-22AF-CFD94269D0D6}"/>
              </a:ext>
            </a:extLst>
          </p:cNvPr>
          <p:cNvSpPr txBox="1"/>
          <p:nvPr/>
        </p:nvSpPr>
        <p:spPr>
          <a:xfrm>
            <a:off x="834730" y="3291171"/>
            <a:ext cx="2355888" cy="646331"/>
          </a:xfrm>
          <a:prstGeom prst="rect">
            <a:avLst/>
          </a:prstGeom>
          <a:noFill/>
        </p:spPr>
        <p:txBody>
          <a:bodyPr wrap="square" rtlCol="0">
            <a:spAutoFit/>
          </a:bodyPr>
          <a:lstStyle/>
          <a:p>
            <a:r>
              <a:rPr lang="en-US" dirty="0"/>
              <a:t>Interesting and engaging</a:t>
            </a:r>
          </a:p>
        </p:txBody>
      </p:sp>
      <p:pic>
        <p:nvPicPr>
          <p:cNvPr id="31" name="Graphic 30" descr="Line arrow: Straight outline">
            <a:extLst>
              <a:ext uri="{FF2B5EF4-FFF2-40B4-BE49-F238E27FC236}">
                <a16:creationId xmlns:a16="http://schemas.microsoft.com/office/drawing/2014/main" id="{E5A3455F-C9D2-6457-3F6B-1BA67E5B2BE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0654454">
            <a:off x="3429833" y="3840036"/>
            <a:ext cx="1077269" cy="914400"/>
          </a:xfrm>
          <a:prstGeom prst="rect">
            <a:avLst/>
          </a:prstGeom>
        </p:spPr>
      </p:pic>
      <p:sp>
        <p:nvSpPr>
          <p:cNvPr id="36" name="TextBox 35">
            <a:extLst>
              <a:ext uri="{FF2B5EF4-FFF2-40B4-BE49-F238E27FC236}">
                <a16:creationId xmlns:a16="http://schemas.microsoft.com/office/drawing/2014/main" id="{9797E89C-82E9-9962-62C8-C3CA4C3CCD20}"/>
              </a:ext>
            </a:extLst>
          </p:cNvPr>
          <p:cNvSpPr txBox="1"/>
          <p:nvPr/>
        </p:nvSpPr>
        <p:spPr>
          <a:xfrm>
            <a:off x="8041106" y="4901174"/>
            <a:ext cx="2943124" cy="646331"/>
          </a:xfrm>
          <a:prstGeom prst="rect">
            <a:avLst/>
          </a:prstGeom>
          <a:noFill/>
        </p:spPr>
        <p:txBody>
          <a:bodyPr wrap="square" rtlCol="0">
            <a:spAutoFit/>
          </a:bodyPr>
          <a:lstStyle/>
          <a:p>
            <a:r>
              <a:rPr lang="en-US" dirty="0"/>
              <a:t>Very good practice hands on activates</a:t>
            </a:r>
          </a:p>
        </p:txBody>
      </p:sp>
      <p:sp>
        <p:nvSpPr>
          <p:cNvPr id="38" name="TextBox 37">
            <a:extLst>
              <a:ext uri="{FF2B5EF4-FFF2-40B4-BE49-F238E27FC236}">
                <a16:creationId xmlns:a16="http://schemas.microsoft.com/office/drawing/2014/main" id="{972C05DC-46DF-0363-34A4-F21DEB43953D}"/>
              </a:ext>
            </a:extLst>
          </p:cNvPr>
          <p:cNvSpPr txBox="1"/>
          <p:nvPr/>
        </p:nvSpPr>
        <p:spPr>
          <a:xfrm>
            <a:off x="1097158" y="1722237"/>
            <a:ext cx="2080260" cy="646331"/>
          </a:xfrm>
          <a:prstGeom prst="rect">
            <a:avLst/>
          </a:prstGeom>
          <a:noFill/>
        </p:spPr>
        <p:txBody>
          <a:bodyPr wrap="square" rtlCol="0">
            <a:spAutoFit/>
          </a:bodyPr>
          <a:lstStyle/>
          <a:p>
            <a:r>
              <a:rPr lang="en-US" dirty="0"/>
              <a:t>I learnt a lot of new skills</a:t>
            </a:r>
          </a:p>
        </p:txBody>
      </p:sp>
      <p:sp>
        <p:nvSpPr>
          <p:cNvPr id="2" name="TextBox 1">
            <a:extLst>
              <a:ext uri="{FF2B5EF4-FFF2-40B4-BE49-F238E27FC236}">
                <a16:creationId xmlns:a16="http://schemas.microsoft.com/office/drawing/2014/main" id="{D14C1A2E-2B83-236A-CE8A-C3064F046DCF}"/>
              </a:ext>
            </a:extLst>
          </p:cNvPr>
          <p:cNvSpPr txBox="1"/>
          <p:nvPr/>
        </p:nvSpPr>
        <p:spPr>
          <a:xfrm>
            <a:off x="3048685" y="404680"/>
            <a:ext cx="6566370" cy="584775"/>
          </a:xfrm>
          <a:prstGeom prst="rect">
            <a:avLst/>
          </a:prstGeom>
          <a:noFill/>
        </p:spPr>
        <p:txBody>
          <a:bodyPr wrap="square" rtlCol="0">
            <a:spAutoFit/>
          </a:bodyPr>
          <a:lstStyle/>
          <a:p>
            <a:r>
              <a:rPr lang="en-US" sz="3200" u="sng" dirty="0">
                <a:solidFill>
                  <a:srgbClr val="0070C0"/>
                </a:solidFill>
              </a:rPr>
              <a:t>Feedback from post-questionnaires</a:t>
            </a:r>
          </a:p>
        </p:txBody>
      </p:sp>
    </p:spTree>
    <p:extLst>
      <p:ext uri="{BB962C8B-B14F-4D97-AF65-F5344CB8AC3E}">
        <p14:creationId xmlns:p14="http://schemas.microsoft.com/office/powerpoint/2010/main" val="4288753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D828454-43E6-F7D8-B572-0858ED560201}"/>
              </a:ext>
            </a:extLst>
          </p:cNvPr>
          <p:cNvSpPr>
            <a:spLocks noGrp="1"/>
          </p:cNvSpPr>
          <p:nvPr>
            <p:ph type="title"/>
          </p:nvPr>
        </p:nvSpPr>
        <p:spPr/>
        <p:txBody>
          <a:bodyPr/>
          <a:lstStyle/>
          <a:p>
            <a:r>
              <a:rPr lang="en-US" dirty="0">
                <a:solidFill>
                  <a:srgbClr val="0070C0"/>
                </a:solidFill>
              </a:rPr>
              <a:t>Study</a:t>
            </a:r>
          </a:p>
        </p:txBody>
      </p:sp>
      <p:pic>
        <p:nvPicPr>
          <p:cNvPr id="2" name="Picture 2">
            <a:extLst>
              <a:ext uri="{FF2B5EF4-FFF2-40B4-BE49-F238E27FC236}">
                <a16:creationId xmlns:a16="http://schemas.microsoft.com/office/drawing/2014/main" id="{856B87C8-57E5-912E-DBCD-58245A3F93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46" t="11136" r="16333" b="12539"/>
          <a:stretch/>
        </p:blipFill>
        <p:spPr bwMode="auto">
          <a:xfrm>
            <a:off x="10113818" y="140998"/>
            <a:ext cx="2078182" cy="177381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Chart 2">
            <a:extLst>
              <a:ext uri="{FF2B5EF4-FFF2-40B4-BE49-F238E27FC236}">
                <a16:creationId xmlns:a16="http://schemas.microsoft.com/office/drawing/2014/main" id="{FD743E3F-17B3-823A-1245-3204E9FF62C2}"/>
              </a:ext>
            </a:extLst>
          </p:cNvPr>
          <p:cNvGraphicFramePr>
            <a:graphicFrameLocks/>
          </p:cNvGraphicFramePr>
          <p:nvPr>
            <p:extLst>
              <p:ext uri="{D42A27DB-BD31-4B8C-83A1-F6EECF244321}">
                <p14:modId xmlns:p14="http://schemas.microsoft.com/office/powerpoint/2010/main" val="735831593"/>
              </p:ext>
            </p:extLst>
          </p:nvPr>
        </p:nvGraphicFramePr>
        <p:xfrm>
          <a:off x="425449" y="1543140"/>
          <a:ext cx="5670550" cy="33020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4" name="Chart 3">
            <a:extLst>
              <a:ext uri="{FF2B5EF4-FFF2-40B4-BE49-F238E27FC236}">
                <a16:creationId xmlns:a16="http://schemas.microsoft.com/office/drawing/2014/main" id="{411D7C61-18A6-40AF-EAB3-15D3D2B3E6DC}"/>
              </a:ext>
            </a:extLst>
          </p:cNvPr>
          <p:cNvGraphicFramePr>
            <a:graphicFrameLocks/>
          </p:cNvGraphicFramePr>
          <p:nvPr>
            <p:extLst>
              <p:ext uri="{D42A27DB-BD31-4B8C-83A1-F6EECF244321}">
                <p14:modId xmlns:p14="http://schemas.microsoft.com/office/powerpoint/2010/main" val="2834381625"/>
              </p:ext>
            </p:extLst>
          </p:nvPr>
        </p:nvGraphicFramePr>
        <p:xfrm>
          <a:off x="6089072" y="1543140"/>
          <a:ext cx="5472545" cy="3427702"/>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Box 4">
            <a:extLst>
              <a:ext uri="{FF2B5EF4-FFF2-40B4-BE49-F238E27FC236}">
                <a16:creationId xmlns:a16="http://schemas.microsoft.com/office/drawing/2014/main" id="{D2DCA42A-8398-D97A-C07F-552A08CA443D}"/>
              </a:ext>
            </a:extLst>
          </p:cNvPr>
          <p:cNvSpPr txBox="1"/>
          <p:nvPr/>
        </p:nvSpPr>
        <p:spPr>
          <a:xfrm>
            <a:off x="642215" y="4998750"/>
            <a:ext cx="5237017" cy="646331"/>
          </a:xfrm>
          <a:prstGeom prst="rect">
            <a:avLst/>
          </a:prstGeom>
          <a:noFill/>
        </p:spPr>
        <p:txBody>
          <a:bodyPr wrap="square" rtlCol="0">
            <a:spAutoFit/>
          </a:bodyPr>
          <a:lstStyle/>
          <a:p>
            <a:r>
              <a:rPr lang="en-US" dirty="0"/>
              <a:t>Staff had a good knowledge, however this improved dramatically post training.</a:t>
            </a:r>
          </a:p>
        </p:txBody>
      </p:sp>
      <p:sp>
        <p:nvSpPr>
          <p:cNvPr id="7" name="TextBox 6">
            <a:extLst>
              <a:ext uri="{FF2B5EF4-FFF2-40B4-BE49-F238E27FC236}">
                <a16:creationId xmlns:a16="http://schemas.microsoft.com/office/drawing/2014/main" id="{3CB818F0-882B-4907-59B2-9DDFE25E7B8E}"/>
              </a:ext>
            </a:extLst>
          </p:cNvPr>
          <p:cNvSpPr txBox="1"/>
          <p:nvPr/>
        </p:nvSpPr>
        <p:spPr>
          <a:xfrm>
            <a:off x="6497782" y="4998750"/>
            <a:ext cx="4655127" cy="923330"/>
          </a:xfrm>
          <a:prstGeom prst="rect">
            <a:avLst/>
          </a:prstGeom>
          <a:noFill/>
        </p:spPr>
        <p:txBody>
          <a:bodyPr wrap="square" rtlCol="0">
            <a:spAutoFit/>
          </a:bodyPr>
          <a:lstStyle/>
          <a:p>
            <a:r>
              <a:rPr lang="en-US" dirty="0"/>
              <a:t>Staff seemed to lack confidence, however there was an overall improvement in confidence post training.</a:t>
            </a:r>
          </a:p>
        </p:txBody>
      </p:sp>
      <p:sp>
        <p:nvSpPr>
          <p:cNvPr id="8" name="TextBox 7">
            <a:extLst>
              <a:ext uri="{FF2B5EF4-FFF2-40B4-BE49-F238E27FC236}">
                <a16:creationId xmlns:a16="http://schemas.microsoft.com/office/drawing/2014/main" id="{C411C3FC-2521-EBA3-A67C-543E4323E416}"/>
              </a:ext>
            </a:extLst>
          </p:cNvPr>
          <p:cNvSpPr txBox="1"/>
          <p:nvPr/>
        </p:nvSpPr>
        <p:spPr>
          <a:xfrm>
            <a:off x="540327" y="6329290"/>
            <a:ext cx="10813473" cy="646331"/>
          </a:xfrm>
          <a:prstGeom prst="rect">
            <a:avLst/>
          </a:prstGeom>
          <a:noFill/>
        </p:spPr>
        <p:txBody>
          <a:bodyPr wrap="square" rtlCol="0">
            <a:spAutoFit/>
          </a:bodyPr>
          <a:lstStyle/>
          <a:p>
            <a:r>
              <a:rPr lang="en-US" dirty="0"/>
              <a:t>Staff reported they lose confidence and knowledge if it isn’t used or refreshed regularly.</a:t>
            </a:r>
          </a:p>
          <a:p>
            <a:endParaRPr lang="en-US" dirty="0"/>
          </a:p>
        </p:txBody>
      </p:sp>
    </p:spTree>
    <p:extLst>
      <p:ext uri="{BB962C8B-B14F-4D97-AF65-F5344CB8AC3E}">
        <p14:creationId xmlns:p14="http://schemas.microsoft.com/office/powerpoint/2010/main" val="3530664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F23223-6151-2519-5D4B-F8CD210387A3}"/>
              </a:ext>
            </a:extLst>
          </p:cNvPr>
          <p:cNvSpPr>
            <a:spLocks noGrp="1"/>
          </p:cNvSpPr>
          <p:nvPr>
            <p:ph type="title"/>
          </p:nvPr>
        </p:nvSpPr>
        <p:spPr>
          <a:xfrm>
            <a:off x="5894962" y="479493"/>
            <a:ext cx="5458838" cy="1325563"/>
          </a:xfrm>
        </p:spPr>
        <p:txBody>
          <a:bodyPr>
            <a:normAutofit/>
          </a:bodyPr>
          <a:lstStyle/>
          <a:p>
            <a:r>
              <a:rPr lang="en-US" dirty="0">
                <a:solidFill>
                  <a:srgbClr val="0070C0"/>
                </a:solidFill>
              </a:rPr>
              <a:t>Act</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A diagram of a diagram of a plan&#10;&#10;AI-generated content may be incorrect.">
            <a:extLst>
              <a:ext uri="{FF2B5EF4-FFF2-40B4-BE49-F238E27FC236}">
                <a16:creationId xmlns:a16="http://schemas.microsoft.com/office/drawing/2014/main" id="{08889048-917E-8CEA-B572-8DF1E9989A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46" t="11136" r="16333" b="12539"/>
          <a:stretch/>
        </p:blipFill>
        <p:spPr bwMode="auto">
          <a:xfrm>
            <a:off x="703182" y="570026"/>
            <a:ext cx="4777381" cy="554820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02FE3D0-071B-9E2A-CF56-06613AC8864A}"/>
              </a:ext>
            </a:extLst>
          </p:cNvPr>
          <p:cNvSpPr>
            <a:spLocks noGrp="1"/>
          </p:cNvSpPr>
          <p:nvPr>
            <p:ph idx="1"/>
          </p:nvPr>
        </p:nvSpPr>
        <p:spPr>
          <a:xfrm>
            <a:off x="5894962" y="1984443"/>
            <a:ext cx="5458838" cy="4192520"/>
          </a:xfrm>
        </p:spPr>
        <p:txBody>
          <a:bodyPr>
            <a:normAutofit/>
          </a:bodyPr>
          <a:lstStyle/>
          <a:p>
            <a:r>
              <a:rPr lang="en-US" sz="2600" dirty="0"/>
              <a:t>The training worked extremely well, met predictions and improved outcomes.</a:t>
            </a:r>
          </a:p>
          <a:p>
            <a:r>
              <a:rPr lang="en-US" sz="2600" dirty="0"/>
              <a:t>Training can be rolled out to more staff and wards where appropriate.</a:t>
            </a:r>
          </a:p>
          <a:p>
            <a:r>
              <a:rPr lang="en-US" sz="2600" dirty="0"/>
              <a:t>Regular training sessions may required – </a:t>
            </a:r>
            <a:r>
              <a:rPr lang="en-US" sz="2600" dirty="0" err="1"/>
              <a:t>eg</a:t>
            </a:r>
            <a:r>
              <a:rPr lang="en-US" sz="2600" dirty="0"/>
              <a:t> yearly sessions</a:t>
            </a:r>
          </a:p>
          <a:p>
            <a:r>
              <a:rPr lang="en-US" sz="2600" dirty="0"/>
              <a:t>Further PDSA cycles required to measure the impact of the training</a:t>
            </a:r>
          </a:p>
        </p:txBody>
      </p:sp>
    </p:spTree>
    <p:extLst>
      <p:ext uri="{BB962C8B-B14F-4D97-AF65-F5344CB8AC3E}">
        <p14:creationId xmlns:p14="http://schemas.microsoft.com/office/powerpoint/2010/main" val="1670928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D76FBB-B67A-41A6-5623-CD10B7F798DA}"/>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DFA0115-CF04-7243-6BE7-9CCC9E3D0A00}"/>
              </a:ext>
            </a:extLst>
          </p:cNvPr>
          <p:cNvSpPr>
            <a:spLocks noGrp="1"/>
          </p:cNvSpPr>
          <p:nvPr>
            <p:ph type="title"/>
          </p:nvPr>
        </p:nvSpPr>
        <p:spPr>
          <a:xfrm>
            <a:off x="224488" y="96981"/>
            <a:ext cx="2519149" cy="5567891"/>
          </a:xfrm>
        </p:spPr>
        <p:txBody>
          <a:bodyPr>
            <a:normAutofit/>
          </a:bodyPr>
          <a:lstStyle/>
          <a:p>
            <a:r>
              <a:rPr lang="en-US" sz="5200" kern="1200" dirty="0">
                <a:solidFill>
                  <a:srgbClr val="0070C0"/>
                </a:solidFill>
                <a:latin typeface="+mj-lt"/>
                <a:ea typeface="+mj-ea"/>
                <a:cs typeface="+mj-cs"/>
              </a:rPr>
              <a:t>Future PDSA cycles</a:t>
            </a:r>
            <a:endParaRPr lang="en-US" sz="5200" dirty="0">
              <a:solidFill>
                <a:srgbClr val="0070C0"/>
              </a:solidFill>
            </a:endParaRPr>
          </a:p>
        </p:txBody>
      </p:sp>
      <p:graphicFrame>
        <p:nvGraphicFramePr>
          <p:cNvPr id="7" name="Diagram 6">
            <a:extLst>
              <a:ext uri="{FF2B5EF4-FFF2-40B4-BE49-F238E27FC236}">
                <a16:creationId xmlns:a16="http://schemas.microsoft.com/office/drawing/2014/main" id="{537F7B70-EB13-FA3D-F90D-CB5960EC2765}"/>
              </a:ext>
            </a:extLst>
          </p:cNvPr>
          <p:cNvGraphicFramePr/>
          <p:nvPr>
            <p:extLst>
              <p:ext uri="{D42A27DB-BD31-4B8C-83A1-F6EECF244321}">
                <p14:modId xmlns:p14="http://schemas.microsoft.com/office/powerpoint/2010/main" val="1299110441"/>
              </p:ext>
            </p:extLst>
          </p:nvPr>
        </p:nvGraphicFramePr>
        <p:xfrm>
          <a:off x="2147121" y="96981"/>
          <a:ext cx="9820391" cy="6761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Curved Down Arrow 15">
            <a:extLst>
              <a:ext uri="{FF2B5EF4-FFF2-40B4-BE49-F238E27FC236}">
                <a16:creationId xmlns:a16="http://schemas.microsoft.com/office/drawing/2014/main" id="{3ED5C1BF-A4AA-4011-3536-5BE34A389FB6}"/>
              </a:ext>
            </a:extLst>
          </p:cNvPr>
          <p:cNvSpPr/>
          <p:nvPr/>
        </p:nvSpPr>
        <p:spPr>
          <a:xfrm rot="2031318">
            <a:off x="8379937" y="406532"/>
            <a:ext cx="1620982" cy="651163"/>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Curved Down Arrow 20">
            <a:extLst>
              <a:ext uri="{FF2B5EF4-FFF2-40B4-BE49-F238E27FC236}">
                <a16:creationId xmlns:a16="http://schemas.microsoft.com/office/drawing/2014/main" id="{F418A020-A420-7874-9B8D-C46C01CF8FE8}"/>
              </a:ext>
            </a:extLst>
          </p:cNvPr>
          <p:cNvSpPr/>
          <p:nvPr/>
        </p:nvSpPr>
        <p:spPr>
          <a:xfrm rot="14735495">
            <a:off x="1746599" y="3976012"/>
            <a:ext cx="1620982" cy="651163"/>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8544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6CDCC-0B7F-E2B5-D525-4C2BE23691C6}"/>
              </a:ext>
            </a:extLst>
          </p:cNvPr>
          <p:cNvSpPr>
            <a:spLocks noGrp="1"/>
          </p:cNvSpPr>
          <p:nvPr>
            <p:ph type="title"/>
          </p:nvPr>
        </p:nvSpPr>
        <p:spPr>
          <a:xfrm>
            <a:off x="572493" y="354399"/>
            <a:ext cx="11018520" cy="1005442"/>
          </a:xfrm>
        </p:spPr>
        <p:txBody>
          <a:bodyPr anchor="b">
            <a:normAutofit/>
          </a:bodyPr>
          <a:lstStyle/>
          <a:p>
            <a:r>
              <a:rPr lang="en-US" sz="5400" dirty="0">
                <a:solidFill>
                  <a:srgbClr val="0070C0"/>
                </a:solidFill>
              </a:rPr>
              <a:t>Conclusion</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1BCD87-B3B2-678B-508B-ACF0F9353BA0}"/>
              </a:ext>
            </a:extLst>
          </p:cNvPr>
          <p:cNvSpPr>
            <a:spLocks noGrp="1"/>
          </p:cNvSpPr>
          <p:nvPr>
            <p:ph idx="1"/>
          </p:nvPr>
        </p:nvSpPr>
        <p:spPr>
          <a:xfrm>
            <a:off x="235528" y="1861066"/>
            <a:ext cx="7730836" cy="4807958"/>
          </a:xfrm>
        </p:spPr>
        <p:txBody>
          <a:bodyPr anchor="t">
            <a:noAutofit/>
          </a:bodyPr>
          <a:lstStyle/>
          <a:p>
            <a:r>
              <a:rPr lang="en-US" sz="2400" dirty="0"/>
              <a:t>The correct fitting and maintain of Orthotics is important to prevent further issues </a:t>
            </a:r>
            <a:r>
              <a:rPr lang="en-GB" sz="2400" dirty="0">
                <a:effectLst/>
                <a:latin typeface="Calibri" panose="020F0502020204030204" pitchFamily="34" charset="0"/>
                <a:ea typeface="Calibri" panose="020F0502020204030204" pitchFamily="34" charset="0"/>
                <a:cs typeface="Times New Roman" panose="02020603050405020304" pitchFamily="18" charset="0"/>
              </a:rPr>
              <a:t>resulting in avoidable inequalities in access, worse outcomes, poor patient experience and poor value for money (NHS England, 2013)</a:t>
            </a:r>
          </a:p>
          <a:p>
            <a:pPr marL="0" indent="0">
              <a:buNone/>
            </a:pPr>
            <a:endParaRPr lang="en-US" sz="2400" dirty="0"/>
          </a:p>
          <a:p>
            <a:r>
              <a:rPr lang="en-US" sz="2400" dirty="0"/>
              <a:t>Staff knowledge and confident is vital to be able to implement the correct procedure of fitting and maintaining orthotics.</a:t>
            </a:r>
          </a:p>
          <a:p>
            <a:pPr marL="0" indent="0">
              <a:buNone/>
            </a:pPr>
            <a:endParaRPr lang="en-US" sz="2400" dirty="0"/>
          </a:p>
          <a:p>
            <a:r>
              <a:rPr lang="en-GB" sz="2400" dirty="0"/>
              <a:t>The PDSA cycle should not be considered as singular event, but rather as a continuous process that aims to achieve ongoing improvement (Crowfoot and Prasad, 2017). </a:t>
            </a:r>
            <a:endParaRPr lang="en-US" sz="2400" dirty="0"/>
          </a:p>
        </p:txBody>
      </p:sp>
      <p:pic>
        <p:nvPicPr>
          <p:cNvPr id="4" name="Picture 2" descr="A diagram of a diagram of a plan&#10;&#10;AI-generated content may be incorrect.">
            <a:extLst>
              <a:ext uri="{FF2B5EF4-FFF2-40B4-BE49-F238E27FC236}">
                <a16:creationId xmlns:a16="http://schemas.microsoft.com/office/drawing/2014/main" id="{AEB1DF9B-DD11-0953-00DF-209BECEDC6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9" r="2185"/>
          <a:stretch/>
        </p:blipFill>
        <p:spPr bwMode="auto">
          <a:xfrm>
            <a:off x="7966364" y="2060663"/>
            <a:ext cx="4114800" cy="4277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480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A95C1-DBF9-CCF9-D462-732D8730A558}"/>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CA55E53-B491-6371-BA4D-6647166F053A}"/>
              </a:ext>
            </a:extLst>
          </p:cNvPr>
          <p:cNvSpPr>
            <a:spLocks noGrp="1"/>
          </p:cNvSpPr>
          <p:nvPr>
            <p:ph type="title"/>
          </p:nvPr>
        </p:nvSpPr>
        <p:spPr/>
        <p:txBody>
          <a:bodyPr/>
          <a:lstStyle/>
          <a:p>
            <a:r>
              <a:rPr lang="en-US" dirty="0">
                <a:solidFill>
                  <a:srgbClr val="0070C0"/>
                </a:solidFill>
              </a:rPr>
              <a:t>References </a:t>
            </a:r>
          </a:p>
        </p:txBody>
      </p:sp>
      <p:sp>
        <p:nvSpPr>
          <p:cNvPr id="3" name="TextBox 2">
            <a:extLst>
              <a:ext uri="{FF2B5EF4-FFF2-40B4-BE49-F238E27FC236}">
                <a16:creationId xmlns:a16="http://schemas.microsoft.com/office/drawing/2014/main" id="{0F71CE02-6E66-151F-BA7E-E690AF9A41C4}"/>
              </a:ext>
            </a:extLst>
          </p:cNvPr>
          <p:cNvSpPr txBox="1"/>
          <p:nvPr/>
        </p:nvSpPr>
        <p:spPr>
          <a:xfrm>
            <a:off x="838200" y="1690688"/>
            <a:ext cx="9878291" cy="4985980"/>
          </a:xfrm>
          <a:prstGeom prst="rect">
            <a:avLst/>
          </a:prstGeom>
          <a:noFill/>
        </p:spPr>
        <p:txBody>
          <a:bodyPr wrap="square" rtlCol="0">
            <a:spAutoFit/>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Crowfoot, D. Prasad, V (2017)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Using the plan– do–study–act (PDSA) cycle to make change in general practice</a:t>
            </a:r>
            <a:r>
              <a:rPr lang="en-GB" sz="2000" dirty="0">
                <a:effectLst/>
                <a:latin typeface="Calibri" panose="020F0502020204030204" pitchFamily="34" charset="0"/>
                <a:ea typeface="Calibri" panose="020F0502020204030204" pitchFamily="34" charset="0"/>
                <a:cs typeface="Times New Roman" panose="02020603050405020304" pitchFamily="18" charset="0"/>
              </a:rPr>
              <a:t>. InnovAiT. Vol 10, pp 425–430 </a:t>
            </a:r>
          </a:p>
          <a:p>
            <a:endParaRPr lang="en-GB" sz="2000" dirty="0">
              <a:latin typeface="Calibri" panose="020F0502020204030204" pitchFamily="34" charset="0"/>
              <a:ea typeface="Calibri" panose="020F0502020204030204" pitchFamily="34" charset="0"/>
              <a:cs typeface="Times New Roman" panose="02020603050405020304" pitchFamily="18" charset="0"/>
            </a:endParaRPr>
          </a:p>
          <a:p>
            <a:r>
              <a:rPr lang="en-GB" sz="2000" dirty="0" err="1">
                <a:effectLst/>
                <a:latin typeface="Calibri" panose="020F0502020204030204" pitchFamily="34" charset="0"/>
                <a:ea typeface="Calibri" panose="020F0502020204030204" pitchFamily="34" charset="0"/>
                <a:cs typeface="Times New Roman" panose="02020603050405020304" pitchFamily="18" charset="0"/>
              </a:rPr>
              <a:t>Forghancy,S</a:t>
            </a:r>
            <a:r>
              <a:rPr lang="en-GB" sz="2000" dirty="0">
                <a:effectLst/>
                <a:latin typeface="Calibri" panose="020F0502020204030204" pitchFamily="34" charset="0"/>
                <a:ea typeface="Calibri" panose="020F0502020204030204" pitchFamily="34" charset="0"/>
                <a:cs typeface="Times New Roman" panose="02020603050405020304" pitchFamily="18" charset="0"/>
              </a:rPr>
              <a:t>. Sadeghi-</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Demnel,E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Trinler,U</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Onmance</a:t>
            </a:r>
            <a:r>
              <a:rPr lang="en-GB" sz="2000" dirty="0">
                <a:effectLst/>
                <a:latin typeface="Calibri" panose="020F0502020204030204" pitchFamily="34" charset="0"/>
                <a:ea typeface="Calibri" panose="020F0502020204030204" pitchFamily="34" charset="0"/>
                <a:cs typeface="Times New Roman" panose="02020603050405020304" pitchFamily="18" charset="0"/>
              </a:rPr>
              <a:t>, P.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Dilon</a:t>
            </a:r>
            <a:r>
              <a:rPr lang="en-GB" sz="2000" dirty="0">
                <a:effectLst/>
                <a:latin typeface="Calibri" panose="020F0502020204030204" pitchFamily="34" charset="0"/>
                <a:ea typeface="Calibri" panose="020F0502020204030204" pitchFamily="34" charset="0"/>
                <a:cs typeface="Times New Roman" panose="02020603050405020304" pitchFamily="18" charset="0"/>
              </a:rPr>
              <a:t>, M,P. Baker, R (2018)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The influence of staff training and education on prosthetic and orthotic service quality: A scoping review.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Prosthet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Orthot</a:t>
            </a:r>
            <a:r>
              <a:rPr lang="en-GB" sz="2000" dirty="0">
                <a:effectLst/>
                <a:latin typeface="Calibri" panose="020F0502020204030204" pitchFamily="34" charset="0"/>
                <a:ea typeface="Calibri" panose="020F0502020204030204" pitchFamily="34" charset="0"/>
                <a:cs typeface="Times New Roman" panose="02020603050405020304" pitchFamily="18" charset="0"/>
              </a:rPr>
              <a:t> int. Vol 3, pp 258-264</a:t>
            </a:r>
          </a:p>
          <a:p>
            <a:r>
              <a:rPr lang="en-GB" sz="20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NHS England (2013)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Improving the Quality of Orthotics Services in England. </a:t>
            </a:r>
            <a:r>
              <a:rPr lang="en-GB" sz="20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GB" sz="2000" u="sng" dirty="0">
                <a:effectLst/>
                <a:latin typeface="Calibri" panose="020F0502020204030204" pitchFamily="34" charset="0"/>
                <a:ea typeface="Calibri" panose="020F0502020204030204" pitchFamily="34" charset="0"/>
                <a:cs typeface="Times New Roman" panose="02020603050405020304" pitchFamily="18" charset="0"/>
              </a:rPr>
              <a:t>https://www.england.nhs.uk/commissioning/wp-content/uploads/sites/12/2015/11/orthcs-final-rep.pdf</a:t>
            </a:r>
            <a:r>
              <a:rPr lang="en-GB" sz="2000" dirty="0">
                <a:effectLst/>
                <a:latin typeface="Calibri" panose="020F0502020204030204" pitchFamily="34" charset="0"/>
                <a:ea typeface="Calibri" panose="020F0502020204030204" pitchFamily="34" charset="0"/>
                <a:cs typeface="Times New Roman" panose="02020603050405020304" pitchFamily="18" charset="0"/>
              </a:rPr>
              <a:t>. Accessed: 04/02/2025</a:t>
            </a:r>
          </a:p>
          <a:p>
            <a:endParaRPr lang="en-GB" sz="2000" dirty="0">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NHS England and NHS Improvement (2024) </a:t>
            </a:r>
            <a:r>
              <a:rPr lang="en-GB" sz="2000" i="1" dirty="0">
                <a:latin typeface="Calibri" panose="020F0502020204030204" pitchFamily="34" charset="0"/>
                <a:ea typeface="Calibri" panose="020F0502020204030204" pitchFamily="34" charset="0"/>
                <a:cs typeface="Times New Roman" panose="02020603050405020304" pitchFamily="18" charset="0"/>
              </a:rPr>
              <a:t>Plan, do, Study, Act (PDSA) cycles and the model for improvement. </a:t>
            </a:r>
            <a:r>
              <a:rPr lang="en-GB" sz="2000" dirty="0">
                <a:latin typeface="Calibri" panose="020F0502020204030204" pitchFamily="34" charset="0"/>
                <a:ea typeface="Calibri" panose="020F0502020204030204" pitchFamily="34" charset="0"/>
                <a:cs typeface="Times New Roman" panose="02020603050405020304" pitchFamily="18" charset="0"/>
              </a:rPr>
              <a:t>[Online] Available at: </a:t>
            </a:r>
            <a:r>
              <a:rPr lang="en-GB" sz="2000" dirty="0">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https://www.england.nhs.uk/wp-content/uploads/2022/01/qsir-pdsa-cycles-model-for-improvement.pdf</a:t>
            </a:r>
            <a:r>
              <a:rPr lang="en-GB" sz="2000" dirty="0">
                <a:latin typeface="Calibri" panose="020F0502020204030204" pitchFamily="34" charset="0"/>
                <a:ea typeface="Calibri" panose="020F0502020204030204" pitchFamily="34" charset="0"/>
                <a:cs typeface="Times New Roman" panose="02020603050405020304" pitchFamily="18" charset="0"/>
              </a:rPr>
              <a:t>. Accessed: 05/02/2025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503685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21492</TotalTime>
  <Words>2058</Words>
  <Application>Microsoft Macintosh PowerPoint</Application>
  <PresentationFormat>Widescreen</PresentationFormat>
  <Paragraphs>156</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Symbol</vt:lpstr>
      <vt:lpstr>Office Theme</vt:lpstr>
      <vt:lpstr>PDSA</vt:lpstr>
      <vt:lpstr>Aim:   To reduce the number of patients returning to NHS services with Orthotics such as brace and collar care problems to minimise the risk of delayed recovery, further surgery and other complications. </vt:lpstr>
      <vt:lpstr>Current situation.</vt:lpstr>
      <vt:lpstr>Plan: What are we trying to accomplish?</vt:lpstr>
      <vt:lpstr>Plan - How this will be achieved? Aim:  To reduce the number of patients returning to NHS services with Orthotics such as brace and collar care problems to minimise the risk of delayed recovery, further surgery and other complications. </vt:lpstr>
      <vt:lpstr>Do – What did I do?</vt:lpstr>
      <vt:lpstr>Do - Questionnaire’s</vt:lpstr>
      <vt:lpstr>PowerPoint Presentation</vt:lpstr>
      <vt:lpstr>Study</vt:lpstr>
      <vt:lpstr>Act</vt:lpstr>
      <vt:lpstr>Future PDSA cycles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Aston (1001063)</dc:creator>
  <cp:lastModifiedBy>Cerys Aston (1001063)</cp:lastModifiedBy>
  <cp:revision>95</cp:revision>
  <dcterms:created xsi:type="dcterms:W3CDTF">2025-01-19T18:41:36Z</dcterms:created>
  <dcterms:modified xsi:type="dcterms:W3CDTF">2025-02-11T08:34:20Z</dcterms:modified>
</cp:coreProperties>
</file>