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84" r:id="rId3"/>
    <p:sldId id="300" r:id="rId4"/>
    <p:sldId id="301" r:id="rId5"/>
    <p:sldId id="302" r:id="rId6"/>
    <p:sldId id="303" r:id="rId7"/>
    <p:sldId id="304" r:id="rId8"/>
    <p:sldId id="305" r:id="rId9"/>
    <p:sldId id="308" r:id="rId10"/>
    <p:sldId id="310" r:id="rId11"/>
    <p:sldId id="309" r:id="rId12"/>
    <p:sldId id="312" r:id="rId13"/>
    <p:sldId id="311" r:id="rId14"/>
    <p:sldId id="313" r:id="rId15"/>
    <p:sldId id="314" r:id="rId16"/>
    <p:sldId id="315" r:id="rId17"/>
    <p:sldId id="316" r:id="rId18"/>
    <p:sldId id="317" r:id="rId19"/>
    <p:sldId id="318" r:id="rId20"/>
    <p:sldId id="306" r:id="rId21"/>
    <p:sldId id="291" r:id="rId22"/>
    <p:sldId id="340" r:id="rId23"/>
    <p:sldId id="26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880BFC-595A-42C1-8938-7AF08A7F4AB1}" v="6" dt="2026-02-11T13:46:00.2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316" autoAdjust="0"/>
  </p:normalViewPr>
  <p:slideViewPr>
    <p:cSldViewPr snapToGrid="0">
      <p:cViewPr varScale="1">
        <p:scale>
          <a:sx n="88" d="100"/>
          <a:sy n="88" d="100"/>
        </p:scale>
        <p:origin x="6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2-11T13:46:00.277" v="5"/>
      <pc:docMkLst>
        <pc:docMk/>
      </pc:docMkLst>
      <pc:sldChg chg="modSp">
        <pc:chgData name="Alisdair Cunningham" userId="67e8d9ba-4582-42f1-b26c-e866daa7f65b" providerId="ADAL" clId="{D55405F9-96CE-42DD-9571-C3D40844E8B0}" dt="2026-02-11T13:46:00.277" v="5"/>
        <pc:sldMkLst>
          <pc:docMk/>
          <pc:sldMk cId="3701768522" sldId="256"/>
        </pc:sldMkLst>
        <pc:spChg chg="mod">
          <ac:chgData name="Alisdair Cunningham" userId="67e8d9ba-4582-42f1-b26c-e866daa7f65b" providerId="ADAL" clId="{D55405F9-96CE-42DD-9571-C3D40844E8B0}" dt="2026-02-11T13:46:00.277" v="5"/>
          <ac:spMkLst>
            <pc:docMk/>
            <pc:sldMk cId="3701768522" sldId="256"/>
            <ac:spMk id="29" creationId="{57CC4A95-AF50-3264-EFBB-B7B2A4AC5E30}"/>
          </ac:spMkLst>
        </pc:spChg>
        <pc:spChg chg="mod">
          <ac:chgData name="Alisdair Cunningham" userId="67e8d9ba-4582-42f1-b26c-e866daa7f65b" providerId="ADAL" clId="{D55405F9-96CE-42DD-9571-C3D40844E8B0}" dt="2026-02-11T13:45:48.786" v="4"/>
          <ac:spMkLst>
            <pc:docMk/>
            <pc:sldMk cId="3701768522" sldId="256"/>
            <ac:spMk id="38" creationId="{065D01E9-11A0-DBC0-6713-29D01B31E987}"/>
          </ac:spMkLst>
        </pc:spChg>
        <pc:spChg chg="mod">
          <ac:chgData name="Alisdair Cunningham" userId="67e8d9ba-4582-42f1-b26c-e866daa7f65b" providerId="ADAL" clId="{D55405F9-96CE-42DD-9571-C3D40844E8B0}" dt="2026-02-11T13:45:48.786" v="4"/>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2-11T13:46:00.277" v="5"/>
        <pc:sldMkLst>
          <pc:docMk/>
          <pc:sldMk cId="2545193714" sldId="263"/>
        </pc:sldMkLst>
        <pc:spChg chg="mod">
          <ac:chgData name="Alisdair Cunningham" userId="67e8d9ba-4582-42f1-b26c-e866daa7f65b" providerId="ADAL" clId="{D55405F9-96CE-42DD-9571-C3D40844E8B0}" dt="2026-02-11T13:45:48.786" v="4"/>
          <ac:spMkLst>
            <pc:docMk/>
            <pc:sldMk cId="2545193714" sldId="263"/>
            <ac:spMk id="2" creationId="{F51C16DF-F564-481C-CCA4-180408A5301A}"/>
          </ac:spMkLst>
        </pc:spChg>
        <pc:spChg chg="mod">
          <ac:chgData name="Alisdair Cunningham" userId="67e8d9ba-4582-42f1-b26c-e866daa7f65b" providerId="ADAL" clId="{D55405F9-96CE-42DD-9571-C3D40844E8B0}" dt="2026-02-11T13:46:00.277" v="5"/>
          <ac:spMkLst>
            <pc:docMk/>
            <pc:sldMk cId="2545193714" sldId="263"/>
            <ac:spMk id="3" creationId="{06459D70-2204-8801-4716-B9C4DA29B5AA}"/>
          </ac:spMkLst>
        </pc:spChg>
        <pc:spChg chg="mod">
          <ac:chgData name="Alisdair Cunningham" userId="67e8d9ba-4582-42f1-b26c-e866daa7f65b" providerId="ADAL" clId="{D55405F9-96CE-42DD-9571-C3D40844E8B0}" dt="2026-02-08T20:48:40.677" v="2"/>
          <ac:spMkLst>
            <pc:docMk/>
            <pc:sldMk cId="2545193714" sldId="263"/>
            <ac:spMk id="8" creationId="{C39BE701-A67E-5BFD-B044-ECF13A621788}"/>
          </ac:spMkLst>
        </pc:spChg>
        <pc:spChg chg="mod">
          <ac:chgData name="Alisdair Cunningham" userId="67e8d9ba-4582-42f1-b26c-e866daa7f65b" providerId="ADAL" clId="{D55405F9-96CE-42DD-9571-C3D40844E8B0}" dt="2026-02-08T20:54:26.989" v="3"/>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2-11T13:46:00.277" v="5"/>
        <pc:sldMkLst>
          <pc:docMk/>
          <pc:sldMk cId="903540832" sldId="284"/>
        </pc:sldMkLst>
        <pc:spChg chg="mod">
          <ac:chgData name="Alisdair Cunningham" userId="67e8d9ba-4582-42f1-b26c-e866daa7f65b" providerId="ADAL" clId="{D55405F9-96CE-42DD-9571-C3D40844E8B0}" dt="2026-02-11T13:46:00.277" v="5"/>
          <ac:spMkLst>
            <pc:docMk/>
            <pc:sldMk cId="903540832" sldId="284"/>
            <ac:spMk id="2" creationId="{752E0601-DD22-998D-06AE-0CBA00C967CA}"/>
          </ac:spMkLst>
        </pc:spChg>
        <pc:spChg chg="mod">
          <ac:chgData name="Alisdair Cunningham" userId="67e8d9ba-4582-42f1-b26c-e866daa7f65b" providerId="ADAL" clId="{D55405F9-96CE-42DD-9571-C3D40844E8B0}" dt="2026-02-11T13:45:48.786" v="4"/>
          <ac:spMkLst>
            <pc:docMk/>
            <pc:sldMk cId="903540832" sldId="284"/>
            <ac:spMk id="4" creationId="{F3F43CE5-EA3D-1DDC-C0DE-7CFCA6ED4E52}"/>
          </ac:spMkLst>
        </pc:spChg>
        <pc:spChg chg="mod">
          <ac:chgData name="Alisdair Cunningham" userId="67e8d9ba-4582-42f1-b26c-e866daa7f65b" providerId="ADAL" clId="{D55405F9-96CE-42DD-9571-C3D40844E8B0}" dt="2026-02-08T20:48:40.677" v="2"/>
          <ac:spMkLst>
            <pc:docMk/>
            <pc:sldMk cId="903540832" sldId="284"/>
            <ac:spMk id="8" creationId="{C39BE701-A67E-5BFD-B044-ECF13A621788}"/>
          </ac:spMkLst>
        </pc:spChg>
      </pc:sldChg>
      <pc:sldChg chg="modSp">
        <pc:chgData name="Alisdair Cunningham" userId="67e8d9ba-4582-42f1-b26c-e866daa7f65b" providerId="ADAL" clId="{D55405F9-96CE-42DD-9571-C3D40844E8B0}" dt="2026-02-11T13:46:00.277" v="5"/>
        <pc:sldMkLst>
          <pc:docMk/>
          <pc:sldMk cId="4245341726" sldId="291"/>
        </pc:sldMkLst>
        <pc:spChg chg="mod">
          <ac:chgData name="Alisdair Cunningham" userId="67e8d9ba-4582-42f1-b26c-e866daa7f65b" providerId="ADAL" clId="{D55405F9-96CE-42DD-9571-C3D40844E8B0}" dt="2026-02-11T13:46:00.277" v="5"/>
          <ac:spMkLst>
            <pc:docMk/>
            <pc:sldMk cId="4245341726" sldId="291"/>
            <ac:spMk id="2" creationId="{752E0601-DD22-998D-06AE-0CBA00C967CA}"/>
          </ac:spMkLst>
        </pc:spChg>
        <pc:spChg chg="mod">
          <ac:chgData name="Alisdair Cunningham" userId="67e8d9ba-4582-42f1-b26c-e866daa7f65b" providerId="ADAL" clId="{D55405F9-96CE-42DD-9571-C3D40844E8B0}" dt="2026-02-11T13:45:48.786" v="4"/>
          <ac:spMkLst>
            <pc:docMk/>
            <pc:sldMk cId="4245341726" sldId="291"/>
            <ac:spMk id="3" creationId="{FC166DDA-B509-215E-99A6-F662175F2F0F}"/>
          </ac:spMkLst>
        </pc:spChg>
        <pc:spChg chg="mod">
          <ac:chgData name="Alisdair Cunningham" userId="67e8d9ba-4582-42f1-b26c-e866daa7f65b" providerId="ADAL" clId="{D55405F9-96CE-42DD-9571-C3D40844E8B0}" dt="2026-02-08T20:48:40.677" v="2"/>
          <ac:spMkLst>
            <pc:docMk/>
            <pc:sldMk cId="4245341726" sldId="291"/>
            <ac:spMk id="8" creationId="{C39BE701-A67E-5BFD-B044-ECF13A621788}"/>
          </ac:spMkLst>
        </pc:spChg>
      </pc:sldChg>
      <pc:sldChg chg="modSp">
        <pc:chgData name="Alisdair Cunningham" userId="67e8d9ba-4582-42f1-b26c-e866daa7f65b" providerId="ADAL" clId="{D55405F9-96CE-42DD-9571-C3D40844E8B0}" dt="2026-02-11T13:46:00.277" v="5"/>
        <pc:sldMkLst>
          <pc:docMk/>
          <pc:sldMk cId="1586411558" sldId="300"/>
        </pc:sldMkLst>
        <pc:spChg chg="mod">
          <ac:chgData name="Alisdair Cunningham" userId="67e8d9ba-4582-42f1-b26c-e866daa7f65b" providerId="ADAL" clId="{D55405F9-96CE-42DD-9571-C3D40844E8B0}" dt="2026-02-11T13:46:00.277" v="5"/>
          <ac:spMkLst>
            <pc:docMk/>
            <pc:sldMk cId="1586411558" sldId="300"/>
            <ac:spMk id="2" creationId="{752E0601-DD22-998D-06AE-0CBA00C967CA}"/>
          </ac:spMkLst>
        </pc:spChg>
        <pc:spChg chg="mod">
          <ac:chgData name="Alisdair Cunningham" userId="67e8d9ba-4582-42f1-b26c-e866daa7f65b" providerId="ADAL" clId="{D55405F9-96CE-42DD-9571-C3D40844E8B0}" dt="2026-02-11T13:45:48.786" v="4"/>
          <ac:spMkLst>
            <pc:docMk/>
            <pc:sldMk cId="1586411558" sldId="300"/>
            <ac:spMk id="4" creationId="{F3F43CE5-EA3D-1DDC-C0DE-7CFCA6ED4E52}"/>
          </ac:spMkLst>
        </pc:spChg>
        <pc:spChg chg="mod">
          <ac:chgData name="Alisdair Cunningham" userId="67e8d9ba-4582-42f1-b26c-e866daa7f65b" providerId="ADAL" clId="{D55405F9-96CE-42DD-9571-C3D40844E8B0}" dt="2026-02-08T20:48:40.677" v="2"/>
          <ac:spMkLst>
            <pc:docMk/>
            <pc:sldMk cId="1586411558" sldId="300"/>
            <ac:spMk id="8" creationId="{C39BE701-A67E-5BFD-B044-ECF13A621788}"/>
          </ac:spMkLst>
        </pc:spChg>
      </pc:sldChg>
      <pc:sldChg chg="modSp">
        <pc:chgData name="Alisdair Cunningham" userId="67e8d9ba-4582-42f1-b26c-e866daa7f65b" providerId="ADAL" clId="{D55405F9-96CE-42DD-9571-C3D40844E8B0}" dt="2026-02-11T13:46:00.277" v="5"/>
        <pc:sldMkLst>
          <pc:docMk/>
          <pc:sldMk cId="1089647275" sldId="301"/>
        </pc:sldMkLst>
        <pc:spChg chg="mod">
          <ac:chgData name="Alisdair Cunningham" userId="67e8d9ba-4582-42f1-b26c-e866daa7f65b" providerId="ADAL" clId="{D55405F9-96CE-42DD-9571-C3D40844E8B0}" dt="2026-02-11T13:46:00.277" v="5"/>
          <ac:spMkLst>
            <pc:docMk/>
            <pc:sldMk cId="1089647275" sldId="301"/>
            <ac:spMk id="2" creationId="{752E0601-DD22-998D-06AE-0CBA00C967CA}"/>
          </ac:spMkLst>
        </pc:spChg>
        <pc:spChg chg="mod">
          <ac:chgData name="Alisdair Cunningham" userId="67e8d9ba-4582-42f1-b26c-e866daa7f65b" providerId="ADAL" clId="{D55405F9-96CE-42DD-9571-C3D40844E8B0}" dt="2026-02-11T13:45:48.786" v="4"/>
          <ac:spMkLst>
            <pc:docMk/>
            <pc:sldMk cId="1089647275" sldId="301"/>
            <ac:spMk id="4" creationId="{F3F43CE5-EA3D-1DDC-C0DE-7CFCA6ED4E52}"/>
          </ac:spMkLst>
        </pc:spChg>
        <pc:spChg chg="mod">
          <ac:chgData name="Alisdair Cunningham" userId="67e8d9ba-4582-42f1-b26c-e866daa7f65b" providerId="ADAL" clId="{D55405F9-96CE-42DD-9571-C3D40844E8B0}" dt="2026-02-08T20:48:40.677" v="2"/>
          <ac:spMkLst>
            <pc:docMk/>
            <pc:sldMk cId="1089647275" sldId="301"/>
            <ac:spMk id="8" creationId="{C39BE701-A67E-5BFD-B044-ECF13A621788}"/>
          </ac:spMkLst>
        </pc:spChg>
      </pc:sldChg>
      <pc:sldChg chg="modSp">
        <pc:chgData name="Alisdair Cunningham" userId="67e8d9ba-4582-42f1-b26c-e866daa7f65b" providerId="ADAL" clId="{D55405F9-96CE-42DD-9571-C3D40844E8B0}" dt="2026-02-11T13:46:00.277" v="5"/>
        <pc:sldMkLst>
          <pc:docMk/>
          <pc:sldMk cId="1112083266" sldId="302"/>
        </pc:sldMkLst>
        <pc:spChg chg="mod">
          <ac:chgData name="Alisdair Cunningham" userId="67e8d9ba-4582-42f1-b26c-e866daa7f65b" providerId="ADAL" clId="{D55405F9-96CE-42DD-9571-C3D40844E8B0}" dt="2026-02-11T13:46:00.277" v="5"/>
          <ac:spMkLst>
            <pc:docMk/>
            <pc:sldMk cId="1112083266" sldId="302"/>
            <ac:spMk id="2" creationId="{752E0601-DD22-998D-06AE-0CBA00C967CA}"/>
          </ac:spMkLst>
        </pc:spChg>
        <pc:spChg chg="mod">
          <ac:chgData name="Alisdair Cunningham" userId="67e8d9ba-4582-42f1-b26c-e866daa7f65b" providerId="ADAL" clId="{D55405F9-96CE-42DD-9571-C3D40844E8B0}" dt="2026-02-11T13:45:48.786" v="4"/>
          <ac:spMkLst>
            <pc:docMk/>
            <pc:sldMk cId="1112083266" sldId="302"/>
            <ac:spMk id="4" creationId="{F3F43CE5-EA3D-1DDC-C0DE-7CFCA6ED4E52}"/>
          </ac:spMkLst>
        </pc:spChg>
        <pc:spChg chg="mod">
          <ac:chgData name="Alisdair Cunningham" userId="67e8d9ba-4582-42f1-b26c-e866daa7f65b" providerId="ADAL" clId="{D55405F9-96CE-42DD-9571-C3D40844E8B0}" dt="2026-02-08T20:48:40.677" v="2"/>
          <ac:spMkLst>
            <pc:docMk/>
            <pc:sldMk cId="1112083266" sldId="302"/>
            <ac:spMk id="8" creationId="{C39BE701-A67E-5BFD-B044-ECF13A621788}"/>
          </ac:spMkLst>
        </pc:spChg>
      </pc:sldChg>
      <pc:sldChg chg="modSp">
        <pc:chgData name="Alisdair Cunningham" userId="67e8d9ba-4582-42f1-b26c-e866daa7f65b" providerId="ADAL" clId="{D55405F9-96CE-42DD-9571-C3D40844E8B0}" dt="2026-02-11T13:46:00.277" v="5"/>
        <pc:sldMkLst>
          <pc:docMk/>
          <pc:sldMk cId="2439965634" sldId="303"/>
        </pc:sldMkLst>
        <pc:spChg chg="mod">
          <ac:chgData name="Alisdair Cunningham" userId="67e8d9ba-4582-42f1-b26c-e866daa7f65b" providerId="ADAL" clId="{D55405F9-96CE-42DD-9571-C3D40844E8B0}" dt="2026-02-11T13:46:00.277" v="5"/>
          <ac:spMkLst>
            <pc:docMk/>
            <pc:sldMk cId="2439965634" sldId="303"/>
            <ac:spMk id="2" creationId="{752E0601-DD22-998D-06AE-0CBA00C967CA}"/>
          </ac:spMkLst>
        </pc:spChg>
        <pc:spChg chg="mod">
          <ac:chgData name="Alisdair Cunningham" userId="67e8d9ba-4582-42f1-b26c-e866daa7f65b" providerId="ADAL" clId="{D55405F9-96CE-42DD-9571-C3D40844E8B0}" dt="2026-02-11T13:45:48.786" v="4"/>
          <ac:spMkLst>
            <pc:docMk/>
            <pc:sldMk cId="2439965634" sldId="303"/>
            <ac:spMk id="4" creationId="{F3F43CE5-EA3D-1DDC-C0DE-7CFCA6ED4E52}"/>
          </ac:spMkLst>
        </pc:spChg>
        <pc:spChg chg="mod">
          <ac:chgData name="Alisdair Cunningham" userId="67e8d9ba-4582-42f1-b26c-e866daa7f65b" providerId="ADAL" clId="{D55405F9-96CE-42DD-9571-C3D40844E8B0}" dt="2026-02-08T20:48:40.677" v="2"/>
          <ac:spMkLst>
            <pc:docMk/>
            <pc:sldMk cId="2439965634" sldId="303"/>
            <ac:spMk id="8" creationId="{C39BE701-A67E-5BFD-B044-ECF13A621788}"/>
          </ac:spMkLst>
        </pc:spChg>
      </pc:sldChg>
      <pc:sldChg chg="modSp">
        <pc:chgData name="Alisdair Cunningham" userId="67e8d9ba-4582-42f1-b26c-e866daa7f65b" providerId="ADAL" clId="{D55405F9-96CE-42DD-9571-C3D40844E8B0}" dt="2026-02-11T13:46:00.277" v="5"/>
        <pc:sldMkLst>
          <pc:docMk/>
          <pc:sldMk cId="3508776454" sldId="304"/>
        </pc:sldMkLst>
        <pc:spChg chg="mod">
          <ac:chgData name="Alisdair Cunningham" userId="67e8d9ba-4582-42f1-b26c-e866daa7f65b" providerId="ADAL" clId="{D55405F9-96CE-42DD-9571-C3D40844E8B0}" dt="2026-02-11T13:46:00.277" v="5"/>
          <ac:spMkLst>
            <pc:docMk/>
            <pc:sldMk cId="3508776454" sldId="304"/>
            <ac:spMk id="2" creationId="{752E0601-DD22-998D-06AE-0CBA00C967CA}"/>
          </ac:spMkLst>
        </pc:spChg>
        <pc:spChg chg="mod">
          <ac:chgData name="Alisdair Cunningham" userId="67e8d9ba-4582-42f1-b26c-e866daa7f65b" providerId="ADAL" clId="{D55405F9-96CE-42DD-9571-C3D40844E8B0}" dt="2026-02-11T13:45:48.786" v="4"/>
          <ac:spMkLst>
            <pc:docMk/>
            <pc:sldMk cId="3508776454" sldId="304"/>
            <ac:spMk id="4" creationId="{F3F43CE5-EA3D-1DDC-C0DE-7CFCA6ED4E52}"/>
          </ac:spMkLst>
        </pc:spChg>
        <pc:spChg chg="mod">
          <ac:chgData name="Alisdair Cunningham" userId="67e8d9ba-4582-42f1-b26c-e866daa7f65b" providerId="ADAL" clId="{D55405F9-96CE-42DD-9571-C3D40844E8B0}" dt="2026-02-08T20:48:40.677" v="2"/>
          <ac:spMkLst>
            <pc:docMk/>
            <pc:sldMk cId="3508776454" sldId="304"/>
            <ac:spMk id="8" creationId="{C39BE701-A67E-5BFD-B044-ECF13A621788}"/>
          </ac:spMkLst>
        </pc:spChg>
      </pc:sldChg>
      <pc:sldChg chg="modSp">
        <pc:chgData name="Alisdair Cunningham" userId="67e8d9ba-4582-42f1-b26c-e866daa7f65b" providerId="ADAL" clId="{D55405F9-96CE-42DD-9571-C3D40844E8B0}" dt="2026-02-11T13:46:00.277" v="5"/>
        <pc:sldMkLst>
          <pc:docMk/>
          <pc:sldMk cId="1685898306" sldId="305"/>
        </pc:sldMkLst>
        <pc:spChg chg="mod">
          <ac:chgData name="Alisdair Cunningham" userId="67e8d9ba-4582-42f1-b26c-e866daa7f65b" providerId="ADAL" clId="{D55405F9-96CE-42DD-9571-C3D40844E8B0}" dt="2026-02-11T13:46:00.277" v="5"/>
          <ac:spMkLst>
            <pc:docMk/>
            <pc:sldMk cId="1685898306" sldId="305"/>
            <ac:spMk id="2" creationId="{752E0601-DD22-998D-06AE-0CBA00C967CA}"/>
          </ac:spMkLst>
        </pc:spChg>
        <pc:spChg chg="mod">
          <ac:chgData name="Alisdair Cunningham" userId="67e8d9ba-4582-42f1-b26c-e866daa7f65b" providerId="ADAL" clId="{D55405F9-96CE-42DD-9571-C3D40844E8B0}" dt="2026-02-11T13:45:48.786" v="4"/>
          <ac:spMkLst>
            <pc:docMk/>
            <pc:sldMk cId="1685898306" sldId="305"/>
            <ac:spMk id="4" creationId="{F3F43CE5-EA3D-1DDC-C0DE-7CFCA6ED4E52}"/>
          </ac:spMkLst>
        </pc:spChg>
        <pc:spChg chg="mod">
          <ac:chgData name="Alisdair Cunningham" userId="67e8d9ba-4582-42f1-b26c-e866daa7f65b" providerId="ADAL" clId="{D55405F9-96CE-42DD-9571-C3D40844E8B0}" dt="2026-02-08T20:48:40.677" v="2"/>
          <ac:spMkLst>
            <pc:docMk/>
            <pc:sldMk cId="1685898306" sldId="305"/>
            <ac:spMk id="8" creationId="{C39BE701-A67E-5BFD-B044-ECF13A621788}"/>
          </ac:spMkLst>
        </pc:spChg>
      </pc:sldChg>
      <pc:sldChg chg="modSp">
        <pc:chgData name="Alisdair Cunningham" userId="67e8d9ba-4582-42f1-b26c-e866daa7f65b" providerId="ADAL" clId="{D55405F9-96CE-42DD-9571-C3D40844E8B0}" dt="2026-02-11T13:46:00.277" v="5"/>
        <pc:sldMkLst>
          <pc:docMk/>
          <pc:sldMk cId="3809760823" sldId="306"/>
        </pc:sldMkLst>
        <pc:spChg chg="mod">
          <ac:chgData name="Alisdair Cunningham" userId="67e8d9ba-4582-42f1-b26c-e866daa7f65b" providerId="ADAL" clId="{D55405F9-96CE-42DD-9571-C3D40844E8B0}" dt="2026-02-11T13:45:48.786" v="4"/>
          <ac:spMkLst>
            <pc:docMk/>
            <pc:sldMk cId="3809760823" sldId="306"/>
            <ac:spMk id="2" creationId="{F51C16DF-F564-481C-CCA4-180408A5301A}"/>
          </ac:spMkLst>
        </pc:spChg>
        <pc:spChg chg="mod">
          <ac:chgData name="Alisdair Cunningham" userId="67e8d9ba-4582-42f1-b26c-e866daa7f65b" providerId="ADAL" clId="{D55405F9-96CE-42DD-9571-C3D40844E8B0}" dt="2026-02-11T13:46:00.277" v="5"/>
          <ac:spMkLst>
            <pc:docMk/>
            <pc:sldMk cId="3809760823" sldId="306"/>
            <ac:spMk id="3" creationId="{06459D70-2204-8801-4716-B9C4DA29B5AA}"/>
          </ac:spMkLst>
        </pc:spChg>
        <pc:spChg chg="mod">
          <ac:chgData name="Alisdair Cunningham" userId="67e8d9ba-4582-42f1-b26c-e866daa7f65b" providerId="ADAL" clId="{D55405F9-96CE-42DD-9571-C3D40844E8B0}" dt="2026-02-08T20:48:40.677" v="2"/>
          <ac:spMkLst>
            <pc:docMk/>
            <pc:sldMk cId="3809760823" sldId="306"/>
            <ac:spMk id="8" creationId="{C39BE701-A67E-5BFD-B044-ECF13A621788}"/>
          </ac:spMkLst>
        </pc:spChg>
      </pc:sldChg>
      <pc:sldChg chg="modSp">
        <pc:chgData name="Alisdair Cunningham" userId="67e8d9ba-4582-42f1-b26c-e866daa7f65b" providerId="ADAL" clId="{D55405F9-96CE-42DD-9571-C3D40844E8B0}" dt="2026-02-11T13:46:00.277" v="5"/>
        <pc:sldMkLst>
          <pc:docMk/>
          <pc:sldMk cId="4192666789" sldId="308"/>
        </pc:sldMkLst>
        <pc:spChg chg="mod">
          <ac:chgData name="Alisdair Cunningham" userId="67e8d9ba-4582-42f1-b26c-e866daa7f65b" providerId="ADAL" clId="{D55405F9-96CE-42DD-9571-C3D40844E8B0}" dt="2026-02-11T13:46:00.277" v="5"/>
          <ac:spMkLst>
            <pc:docMk/>
            <pc:sldMk cId="4192666789" sldId="308"/>
            <ac:spMk id="2" creationId="{752E0601-DD22-998D-06AE-0CBA00C967CA}"/>
          </ac:spMkLst>
        </pc:spChg>
        <pc:spChg chg="mod">
          <ac:chgData name="Alisdair Cunningham" userId="67e8d9ba-4582-42f1-b26c-e866daa7f65b" providerId="ADAL" clId="{D55405F9-96CE-42DD-9571-C3D40844E8B0}" dt="2026-02-11T13:45:48.786" v="4"/>
          <ac:spMkLst>
            <pc:docMk/>
            <pc:sldMk cId="4192666789" sldId="308"/>
            <ac:spMk id="4" creationId="{F3F43CE5-EA3D-1DDC-C0DE-7CFCA6ED4E52}"/>
          </ac:spMkLst>
        </pc:spChg>
        <pc:spChg chg="mod">
          <ac:chgData name="Alisdair Cunningham" userId="67e8d9ba-4582-42f1-b26c-e866daa7f65b" providerId="ADAL" clId="{D55405F9-96CE-42DD-9571-C3D40844E8B0}" dt="2026-02-08T20:48:40.677" v="2"/>
          <ac:spMkLst>
            <pc:docMk/>
            <pc:sldMk cId="4192666789" sldId="308"/>
            <ac:spMk id="8" creationId="{C39BE701-A67E-5BFD-B044-ECF13A621788}"/>
          </ac:spMkLst>
        </pc:spChg>
      </pc:sldChg>
      <pc:sldChg chg="modSp">
        <pc:chgData name="Alisdair Cunningham" userId="67e8d9ba-4582-42f1-b26c-e866daa7f65b" providerId="ADAL" clId="{D55405F9-96CE-42DD-9571-C3D40844E8B0}" dt="2026-02-11T13:46:00.277" v="5"/>
        <pc:sldMkLst>
          <pc:docMk/>
          <pc:sldMk cId="3095587608" sldId="309"/>
        </pc:sldMkLst>
        <pc:spChg chg="mod">
          <ac:chgData name="Alisdair Cunningham" userId="67e8d9ba-4582-42f1-b26c-e866daa7f65b" providerId="ADAL" clId="{D55405F9-96CE-42DD-9571-C3D40844E8B0}" dt="2026-02-11T13:46:00.277" v="5"/>
          <ac:spMkLst>
            <pc:docMk/>
            <pc:sldMk cId="3095587608" sldId="309"/>
            <ac:spMk id="2" creationId="{752E0601-DD22-998D-06AE-0CBA00C967CA}"/>
          </ac:spMkLst>
        </pc:spChg>
        <pc:spChg chg="mod">
          <ac:chgData name="Alisdair Cunningham" userId="67e8d9ba-4582-42f1-b26c-e866daa7f65b" providerId="ADAL" clId="{D55405F9-96CE-42DD-9571-C3D40844E8B0}" dt="2026-02-11T13:45:48.786" v="4"/>
          <ac:spMkLst>
            <pc:docMk/>
            <pc:sldMk cId="3095587608" sldId="309"/>
            <ac:spMk id="4" creationId="{F3F43CE5-EA3D-1DDC-C0DE-7CFCA6ED4E52}"/>
          </ac:spMkLst>
        </pc:spChg>
        <pc:spChg chg="mod">
          <ac:chgData name="Alisdair Cunningham" userId="67e8d9ba-4582-42f1-b26c-e866daa7f65b" providerId="ADAL" clId="{D55405F9-96CE-42DD-9571-C3D40844E8B0}" dt="2026-02-08T20:48:40.677" v="2"/>
          <ac:spMkLst>
            <pc:docMk/>
            <pc:sldMk cId="3095587608" sldId="309"/>
            <ac:spMk id="8" creationId="{C39BE701-A67E-5BFD-B044-ECF13A621788}"/>
          </ac:spMkLst>
        </pc:spChg>
      </pc:sldChg>
      <pc:sldChg chg="modSp">
        <pc:chgData name="Alisdair Cunningham" userId="67e8d9ba-4582-42f1-b26c-e866daa7f65b" providerId="ADAL" clId="{D55405F9-96CE-42DD-9571-C3D40844E8B0}" dt="2026-02-11T13:46:00.277" v="5"/>
        <pc:sldMkLst>
          <pc:docMk/>
          <pc:sldMk cId="3586220244" sldId="310"/>
        </pc:sldMkLst>
        <pc:spChg chg="mod">
          <ac:chgData name="Alisdair Cunningham" userId="67e8d9ba-4582-42f1-b26c-e866daa7f65b" providerId="ADAL" clId="{D55405F9-96CE-42DD-9571-C3D40844E8B0}" dt="2026-02-11T13:46:00.277" v="5"/>
          <ac:spMkLst>
            <pc:docMk/>
            <pc:sldMk cId="3586220244" sldId="310"/>
            <ac:spMk id="2" creationId="{752E0601-DD22-998D-06AE-0CBA00C967CA}"/>
          </ac:spMkLst>
        </pc:spChg>
        <pc:spChg chg="mod">
          <ac:chgData name="Alisdair Cunningham" userId="67e8d9ba-4582-42f1-b26c-e866daa7f65b" providerId="ADAL" clId="{D55405F9-96CE-42DD-9571-C3D40844E8B0}" dt="2026-02-11T13:45:48.786" v="4"/>
          <ac:spMkLst>
            <pc:docMk/>
            <pc:sldMk cId="3586220244" sldId="310"/>
            <ac:spMk id="4" creationId="{F3F43CE5-EA3D-1DDC-C0DE-7CFCA6ED4E52}"/>
          </ac:spMkLst>
        </pc:spChg>
        <pc:spChg chg="mod">
          <ac:chgData name="Alisdair Cunningham" userId="67e8d9ba-4582-42f1-b26c-e866daa7f65b" providerId="ADAL" clId="{D55405F9-96CE-42DD-9571-C3D40844E8B0}" dt="2026-02-08T20:48:40.677" v="2"/>
          <ac:spMkLst>
            <pc:docMk/>
            <pc:sldMk cId="3586220244" sldId="310"/>
            <ac:spMk id="8" creationId="{C39BE701-A67E-5BFD-B044-ECF13A621788}"/>
          </ac:spMkLst>
        </pc:spChg>
      </pc:sldChg>
      <pc:sldChg chg="modSp">
        <pc:chgData name="Alisdair Cunningham" userId="67e8d9ba-4582-42f1-b26c-e866daa7f65b" providerId="ADAL" clId="{D55405F9-96CE-42DD-9571-C3D40844E8B0}" dt="2026-02-11T13:46:00.277" v="5"/>
        <pc:sldMkLst>
          <pc:docMk/>
          <pc:sldMk cId="1565252332" sldId="311"/>
        </pc:sldMkLst>
        <pc:spChg chg="mod">
          <ac:chgData name="Alisdair Cunningham" userId="67e8d9ba-4582-42f1-b26c-e866daa7f65b" providerId="ADAL" clId="{D55405F9-96CE-42DD-9571-C3D40844E8B0}" dt="2026-02-11T13:46:00.277" v="5"/>
          <ac:spMkLst>
            <pc:docMk/>
            <pc:sldMk cId="1565252332" sldId="311"/>
            <ac:spMk id="2" creationId="{752E0601-DD22-998D-06AE-0CBA00C967CA}"/>
          </ac:spMkLst>
        </pc:spChg>
        <pc:spChg chg="mod">
          <ac:chgData name="Alisdair Cunningham" userId="67e8d9ba-4582-42f1-b26c-e866daa7f65b" providerId="ADAL" clId="{D55405F9-96CE-42DD-9571-C3D40844E8B0}" dt="2026-02-11T13:45:48.786" v="4"/>
          <ac:spMkLst>
            <pc:docMk/>
            <pc:sldMk cId="1565252332" sldId="311"/>
            <ac:spMk id="4" creationId="{F3F43CE5-EA3D-1DDC-C0DE-7CFCA6ED4E52}"/>
          </ac:spMkLst>
        </pc:spChg>
        <pc:spChg chg="mod">
          <ac:chgData name="Alisdair Cunningham" userId="67e8d9ba-4582-42f1-b26c-e866daa7f65b" providerId="ADAL" clId="{D55405F9-96CE-42DD-9571-C3D40844E8B0}" dt="2026-02-08T20:48:40.677" v="2"/>
          <ac:spMkLst>
            <pc:docMk/>
            <pc:sldMk cId="1565252332" sldId="311"/>
            <ac:spMk id="8" creationId="{C39BE701-A67E-5BFD-B044-ECF13A621788}"/>
          </ac:spMkLst>
        </pc:spChg>
      </pc:sldChg>
      <pc:sldChg chg="modSp">
        <pc:chgData name="Alisdair Cunningham" userId="67e8d9ba-4582-42f1-b26c-e866daa7f65b" providerId="ADAL" clId="{D55405F9-96CE-42DD-9571-C3D40844E8B0}" dt="2026-02-11T13:46:00.277" v="5"/>
        <pc:sldMkLst>
          <pc:docMk/>
          <pc:sldMk cId="337067054" sldId="312"/>
        </pc:sldMkLst>
        <pc:spChg chg="mod">
          <ac:chgData name="Alisdair Cunningham" userId="67e8d9ba-4582-42f1-b26c-e866daa7f65b" providerId="ADAL" clId="{D55405F9-96CE-42DD-9571-C3D40844E8B0}" dt="2026-02-11T13:46:00.277" v="5"/>
          <ac:spMkLst>
            <pc:docMk/>
            <pc:sldMk cId="337067054" sldId="312"/>
            <ac:spMk id="2" creationId="{752E0601-DD22-998D-06AE-0CBA00C967CA}"/>
          </ac:spMkLst>
        </pc:spChg>
        <pc:spChg chg="mod">
          <ac:chgData name="Alisdair Cunningham" userId="67e8d9ba-4582-42f1-b26c-e866daa7f65b" providerId="ADAL" clId="{D55405F9-96CE-42DD-9571-C3D40844E8B0}" dt="2026-02-11T13:45:48.786" v="4"/>
          <ac:spMkLst>
            <pc:docMk/>
            <pc:sldMk cId="337067054" sldId="312"/>
            <ac:spMk id="4" creationId="{F3F43CE5-EA3D-1DDC-C0DE-7CFCA6ED4E52}"/>
          </ac:spMkLst>
        </pc:spChg>
        <pc:spChg chg="mod">
          <ac:chgData name="Alisdair Cunningham" userId="67e8d9ba-4582-42f1-b26c-e866daa7f65b" providerId="ADAL" clId="{D55405F9-96CE-42DD-9571-C3D40844E8B0}" dt="2026-02-08T20:48:40.677" v="2"/>
          <ac:spMkLst>
            <pc:docMk/>
            <pc:sldMk cId="337067054" sldId="312"/>
            <ac:spMk id="8" creationId="{C39BE701-A67E-5BFD-B044-ECF13A621788}"/>
          </ac:spMkLst>
        </pc:spChg>
      </pc:sldChg>
      <pc:sldChg chg="modSp">
        <pc:chgData name="Alisdair Cunningham" userId="67e8d9ba-4582-42f1-b26c-e866daa7f65b" providerId="ADAL" clId="{D55405F9-96CE-42DD-9571-C3D40844E8B0}" dt="2026-02-11T13:46:00.277" v="5"/>
        <pc:sldMkLst>
          <pc:docMk/>
          <pc:sldMk cId="261605353" sldId="313"/>
        </pc:sldMkLst>
        <pc:spChg chg="mod">
          <ac:chgData name="Alisdair Cunningham" userId="67e8d9ba-4582-42f1-b26c-e866daa7f65b" providerId="ADAL" clId="{D55405F9-96CE-42DD-9571-C3D40844E8B0}" dt="2026-02-11T13:46:00.277" v="5"/>
          <ac:spMkLst>
            <pc:docMk/>
            <pc:sldMk cId="261605353" sldId="313"/>
            <ac:spMk id="2" creationId="{752E0601-DD22-998D-06AE-0CBA00C967CA}"/>
          </ac:spMkLst>
        </pc:spChg>
        <pc:spChg chg="mod">
          <ac:chgData name="Alisdair Cunningham" userId="67e8d9ba-4582-42f1-b26c-e866daa7f65b" providerId="ADAL" clId="{D55405F9-96CE-42DD-9571-C3D40844E8B0}" dt="2026-02-11T13:45:48.786" v="4"/>
          <ac:spMkLst>
            <pc:docMk/>
            <pc:sldMk cId="261605353" sldId="313"/>
            <ac:spMk id="4" creationId="{F3F43CE5-EA3D-1DDC-C0DE-7CFCA6ED4E52}"/>
          </ac:spMkLst>
        </pc:spChg>
        <pc:spChg chg="mod">
          <ac:chgData name="Alisdair Cunningham" userId="67e8d9ba-4582-42f1-b26c-e866daa7f65b" providerId="ADAL" clId="{D55405F9-96CE-42DD-9571-C3D40844E8B0}" dt="2026-02-08T20:48:40.677" v="2"/>
          <ac:spMkLst>
            <pc:docMk/>
            <pc:sldMk cId="261605353" sldId="313"/>
            <ac:spMk id="8" creationId="{C39BE701-A67E-5BFD-B044-ECF13A621788}"/>
          </ac:spMkLst>
        </pc:spChg>
      </pc:sldChg>
      <pc:sldChg chg="modSp">
        <pc:chgData name="Alisdair Cunningham" userId="67e8d9ba-4582-42f1-b26c-e866daa7f65b" providerId="ADAL" clId="{D55405F9-96CE-42DD-9571-C3D40844E8B0}" dt="2026-02-11T13:46:00.277" v="5"/>
        <pc:sldMkLst>
          <pc:docMk/>
          <pc:sldMk cId="642586034" sldId="314"/>
        </pc:sldMkLst>
        <pc:spChg chg="mod">
          <ac:chgData name="Alisdair Cunningham" userId="67e8d9ba-4582-42f1-b26c-e866daa7f65b" providerId="ADAL" clId="{D55405F9-96CE-42DD-9571-C3D40844E8B0}" dt="2026-02-11T13:46:00.277" v="5"/>
          <ac:spMkLst>
            <pc:docMk/>
            <pc:sldMk cId="642586034" sldId="314"/>
            <ac:spMk id="2" creationId="{752E0601-DD22-998D-06AE-0CBA00C967CA}"/>
          </ac:spMkLst>
        </pc:spChg>
        <pc:spChg chg="mod">
          <ac:chgData name="Alisdair Cunningham" userId="67e8d9ba-4582-42f1-b26c-e866daa7f65b" providerId="ADAL" clId="{D55405F9-96CE-42DD-9571-C3D40844E8B0}" dt="2026-02-11T13:45:48.786" v="4"/>
          <ac:spMkLst>
            <pc:docMk/>
            <pc:sldMk cId="642586034" sldId="314"/>
            <ac:spMk id="4" creationId="{F3F43CE5-EA3D-1DDC-C0DE-7CFCA6ED4E52}"/>
          </ac:spMkLst>
        </pc:spChg>
        <pc:spChg chg="mod">
          <ac:chgData name="Alisdair Cunningham" userId="67e8d9ba-4582-42f1-b26c-e866daa7f65b" providerId="ADAL" clId="{D55405F9-96CE-42DD-9571-C3D40844E8B0}" dt="2026-02-08T20:48:40.677" v="2"/>
          <ac:spMkLst>
            <pc:docMk/>
            <pc:sldMk cId="642586034" sldId="314"/>
            <ac:spMk id="8" creationId="{C39BE701-A67E-5BFD-B044-ECF13A621788}"/>
          </ac:spMkLst>
        </pc:spChg>
      </pc:sldChg>
      <pc:sldChg chg="modSp">
        <pc:chgData name="Alisdair Cunningham" userId="67e8d9ba-4582-42f1-b26c-e866daa7f65b" providerId="ADAL" clId="{D55405F9-96CE-42DD-9571-C3D40844E8B0}" dt="2026-02-11T13:46:00.277" v="5"/>
        <pc:sldMkLst>
          <pc:docMk/>
          <pc:sldMk cId="3302793430" sldId="315"/>
        </pc:sldMkLst>
        <pc:spChg chg="mod">
          <ac:chgData name="Alisdair Cunningham" userId="67e8d9ba-4582-42f1-b26c-e866daa7f65b" providerId="ADAL" clId="{D55405F9-96CE-42DD-9571-C3D40844E8B0}" dt="2026-02-11T13:46:00.277" v="5"/>
          <ac:spMkLst>
            <pc:docMk/>
            <pc:sldMk cId="3302793430" sldId="315"/>
            <ac:spMk id="2" creationId="{752E0601-DD22-998D-06AE-0CBA00C967CA}"/>
          </ac:spMkLst>
        </pc:spChg>
        <pc:spChg chg="mod">
          <ac:chgData name="Alisdair Cunningham" userId="67e8d9ba-4582-42f1-b26c-e866daa7f65b" providerId="ADAL" clId="{D55405F9-96CE-42DD-9571-C3D40844E8B0}" dt="2026-02-11T13:45:48.786" v="4"/>
          <ac:spMkLst>
            <pc:docMk/>
            <pc:sldMk cId="3302793430" sldId="315"/>
            <ac:spMk id="4" creationId="{F3F43CE5-EA3D-1DDC-C0DE-7CFCA6ED4E52}"/>
          </ac:spMkLst>
        </pc:spChg>
        <pc:spChg chg="mod">
          <ac:chgData name="Alisdair Cunningham" userId="67e8d9ba-4582-42f1-b26c-e866daa7f65b" providerId="ADAL" clId="{D55405F9-96CE-42DD-9571-C3D40844E8B0}" dt="2026-02-08T20:48:40.677" v="2"/>
          <ac:spMkLst>
            <pc:docMk/>
            <pc:sldMk cId="3302793430" sldId="315"/>
            <ac:spMk id="8" creationId="{C39BE701-A67E-5BFD-B044-ECF13A621788}"/>
          </ac:spMkLst>
        </pc:spChg>
      </pc:sldChg>
      <pc:sldChg chg="modSp">
        <pc:chgData name="Alisdair Cunningham" userId="67e8d9ba-4582-42f1-b26c-e866daa7f65b" providerId="ADAL" clId="{D55405F9-96CE-42DD-9571-C3D40844E8B0}" dt="2026-02-11T13:46:00.277" v="5"/>
        <pc:sldMkLst>
          <pc:docMk/>
          <pc:sldMk cId="2261841690" sldId="316"/>
        </pc:sldMkLst>
        <pc:spChg chg="mod">
          <ac:chgData name="Alisdair Cunningham" userId="67e8d9ba-4582-42f1-b26c-e866daa7f65b" providerId="ADAL" clId="{D55405F9-96CE-42DD-9571-C3D40844E8B0}" dt="2026-02-11T13:46:00.277" v="5"/>
          <ac:spMkLst>
            <pc:docMk/>
            <pc:sldMk cId="2261841690" sldId="316"/>
            <ac:spMk id="2" creationId="{752E0601-DD22-998D-06AE-0CBA00C967CA}"/>
          </ac:spMkLst>
        </pc:spChg>
        <pc:spChg chg="mod">
          <ac:chgData name="Alisdair Cunningham" userId="67e8d9ba-4582-42f1-b26c-e866daa7f65b" providerId="ADAL" clId="{D55405F9-96CE-42DD-9571-C3D40844E8B0}" dt="2026-02-11T13:45:48.786" v="4"/>
          <ac:spMkLst>
            <pc:docMk/>
            <pc:sldMk cId="2261841690" sldId="316"/>
            <ac:spMk id="4" creationId="{F3F43CE5-EA3D-1DDC-C0DE-7CFCA6ED4E52}"/>
          </ac:spMkLst>
        </pc:spChg>
        <pc:spChg chg="mod">
          <ac:chgData name="Alisdair Cunningham" userId="67e8d9ba-4582-42f1-b26c-e866daa7f65b" providerId="ADAL" clId="{D55405F9-96CE-42DD-9571-C3D40844E8B0}" dt="2026-02-08T20:48:40.677" v="2"/>
          <ac:spMkLst>
            <pc:docMk/>
            <pc:sldMk cId="2261841690" sldId="316"/>
            <ac:spMk id="8" creationId="{C39BE701-A67E-5BFD-B044-ECF13A621788}"/>
          </ac:spMkLst>
        </pc:spChg>
      </pc:sldChg>
      <pc:sldChg chg="modSp">
        <pc:chgData name="Alisdair Cunningham" userId="67e8d9ba-4582-42f1-b26c-e866daa7f65b" providerId="ADAL" clId="{D55405F9-96CE-42DD-9571-C3D40844E8B0}" dt="2026-02-11T13:46:00.277" v="5"/>
        <pc:sldMkLst>
          <pc:docMk/>
          <pc:sldMk cId="2797631914" sldId="317"/>
        </pc:sldMkLst>
        <pc:spChg chg="mod">
          <ac:chgData name="Alisdair Cunningham" userId="67e8d9ba-4582-42f1-b26c-e866daa7f65b" providerId="ADAL" clId="{D55405F9-96CE-42DD-9571-C3D40844E8B0}" dt="2026-02-11T13:46:00.277" v="5"/>
          <ac:spMkLst>
            <pc:docMk/>
            <pc:sldMk cId="2797631914" sldId="317"/>
            <ac:spMk id="2" creationId="{752E0601-DD22-998D-06AE-0CBA00C967CA}"/>
          </ac:spMkLst>
        </pc:spChg>
        <pc:spChg chg="mod">
          <ac:chgData name="Alisdair Cunningham" userId="67e8d9ba-4582-42f1-b26c-e866daa7f65b" providerId="ADAL" clId="{D55405F9-96CE-42DD-9571-C3D40844E8B0}" dt="2026-02-11T13:45:48.786" v="4"/>
          <ac:spMkLst>
            <pc:docMk/>
            <pc:sldMk cId="2797631914" sldId="317"/>
            <ac:spMk id="4" creationId="{F3F43CE5-EA3D-1DDC-C0DE-7CFCA6ED4E52}"/>
          </ac:spMkLst>
        </pc:spChg>
        <pc:spChg chg="mod">
          <ac:chgData name="Alisdair Cunningham" userId="67e8d9ba-4582-42f1-b26c-e866daa7f65b" providerId="ADAL" clId="{D55405F9-96CE-42DD-9571-C3D40844E8B0}" dt="2026-02-08T20:48:40.677" v="2"/>
          <ac:spMkLst>
            <pc:docMk/>
            <pc:sldMk cId="2797631914" sldId="317"/>
            <ac:spMk id="8" creationId="{C39BE701-A67E-5BFD-B044-ECF13A621788}"/>
          </ac:spMkLst>
        </pc:spChg>
      </pc:sldChg>
      <pc:sldChg chg="modSp">
        <pc:chgData name="Alisdair Cunningham" userId="67e8d9ba-4582-42f1-b26c-e866daa7f65b" providerId="ADAL" clId="{D55405F9-96CE-42DD-9571-C3D40844E8B0}" dt="2026-02-11T13:46:00.277" v="5"/>
        <pc:sldMkLst>
          <pc:docMk/>
          <pc:sldMk cId="1893397090" sldId="318"/>
        </pc:sldMkLst>
        <pc:spChg chg="mod">
          <ac:chgData name="Alisdair Cunningham" userId="67e8d9ba-4582-42f1-b26c-e866daa7f65b" providerId="ADAL" clId="{D55405F9-96CE-42DD-9571-C3D40844E8B0}" dt="2026-02-11T13:46:00.277" v="5"/>
          <ac:spMkLst>
            <pc:docMk/>
            <pc:sldMk cId="1893397090" sldId="318"/>
            <ac:spMk id="2" creationId="{752E0601-DD22-998D-06AE-0CBA00C967CA}"/>
          </ac:spMkLst>
        </pc:spChg>
        <pc:spChg chg="mod">
          <ac:chgData name="Alisdair Cunningham" userId="67e8d9ba-4582-42f1-b26c-e866daa7f65b" providerId="ADAL" clId="{D55405F9-96CE-42DD-9571-C3D40844E8B0}" dt="2026-02-11T13:45:48.786" v="4"/>
          <ac:spMkLst>
            <pc:docMk/>
            <pc:sldMk cId="1893397090" sldId="318"/>
            <ac:spMk id="4" creationId="{F3F43CE5-EA3D-1DDC-C0DE-7CFCA6ED4E52}"/>
          </ac:spMkLst>
        </pc:spChg>
        <pc:spChg chg="mod">
          <ac:chgData name="Alisdair Cunningham" userId="67e8d9ba-4582-42f1-b26c-e866daa7f65b" providerId="ADAL" clId="{D55405F9-96CE-42DD-9571-C3D40844E8B0}" dt="2026-02-08T20:48:40.677" v="2"/>
          <ac:spMkLst>
            <pc:docMk/>
            <pc:sldMk cId="1893397090" sldId="318"/>
            <ac:spMk id="8" creationId="{C39BE701-A67E-5BFD-B044-ECF13A621788}"/>
          </ac:spMkLst>
        </pc:spChg>
      </pc:sldChg>
      <pc:sldChg chg="modSp">
        <pc:chgData name="Alisdair Cunningham" userId="67e8d9ba-4582-42f1-b26c-e866daa7f65b" providerId="ADAL" clId="{D55405F9-96CE-42DD-9571-C3D40844E8B0}" dt="2026-02-11T13:46:00.277" v="5"/>
        <pc:sldMkLst>
          <pc:docMk/>
          <pc:sldMk cId="22231492" sldId="340"/>
        </pc:sldMkLst>
        <pc:spChg chg="mod">
          <ac:chgData name="Alisdair Cunningham" userId="67e8d9ba-4582-42f1-b26c-e866daa7f65b" providerId="ADAL" clId="{D55405F9-96CE-42DD-9571-C3D40844E8B0}" dt="2026-02-11T13:45:48.786" v="4"/>
          <ac:spMkLst>
            <pc:docMk/>
            <pc:sldMk cId="22231492" sldId="340"/>
            <ac:spMk id="2" creationId="{D5A3F9C7-9D7A-5E4A-67AC-AEE25A38A906}"/>
          </ac:spMkLst>
        </pc:spChg>
        <pc:spChg chg="mod">
          <ac:chgData name="Alisdair Cunningham" userId="67e8d9ba-4582-42f1-b26c-e866daa7f65b" providerId="ADAL" clId="{D55405F9-96CE-42DD-9571-C3D40844E8B0}" dt="2026-02-11T13:46:00.277" v="5"/>
          <ac:spMkLst>
            <pc:docMk/>
            <pc:sldMk cId="22231492" sldId="340"/>
            <ac:spMk id="4" creationId="{0D68B2BD-BE37-06A8-7104-842F547F83B5}"/>
          </ac:spMkLst>
        </pc:spChg>
        <pc:spChg chg="mod">
          <ac:chgData name="Alisdair Cunningham" userId="67e8d9ba-4582-42f1-b26c-e866daa7f65b" providerId="ADAL" clId="{D55405F9-96CE-42DD-9571-C3D40844E8B0}" dt="2026-02-08T20:48:40.677" v="2"/>
          <ac:spMkLst>
            <pc:docMk/>
            <pc:sldMk cId="22231492" sldId="340"/>
            <ac:spMk id="8" creationId="{097BCFA9-84C3-F719-8178-2DC97D9D70A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4212421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310153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Alhawari</a:t>
            </a:r>
            <a:r>
              <a:rPr lang="en-GB" b="0" i="0" dirty="0">
                <a:solidFill>
                  <a:srgbClr val="222222"/>
                </a:solidFill>
                <a:effectLst/>
                <a:latin typeface="Arial" panose="020B0604020202020204" pitchFamily="34" charset="0"/>
              </a:rPr>
              <a:t>, O., Awan, U., </a:t>
            </a:r>
            <a:r>
              <a:rPr lang="en-GB" b="0" i="0" dirty="0" err="1">
                <a:solidFill>
                  <a:srgbClr val="222222"/>
                </a:solidFill>
                <a:effectLst/>
                <a:latin typeface="Arial" panose="020B0604020202020204" pitchFamily="34" charset="0"/>
              </a:rPr>
              <a:t>Bhutta</a:t>
            </a:r>
            <a:r>
              <a:rPr lang="en-GB" b="0" i="0" dirty="0">
                <a:solidFill>
                  <a:srgbClr val="222222"/>
                </a:solidFill>
                <a:effectLst/>
                <a:latin typeface="Arial" panose="020B0604020202020204" pitchFamily="34" charset="0"/>
              </a:rPr>
              <a:t>, M.K.S. and </a:t>
            </a:r>
            <a:r>
              <a:rPr lang="en-GB" b="0" i="0" dirty="0" err="1">
                <a:solidFill>
                  <a:srgbClr val="222222"/>
                </a:solidFill>
                <a:effectLst/>
                <a:latin typeface="Arial" panose="020B0604020202020204" pitchFamily="34" charset="0"/>
              </a:rPr>
              <a:t>Ülkü</a:t>
            </a:r>
            <a:r>
              <a:rPr lang="en-GB" b="0" i="0" dirty="0">
                <a:solidFill>
                  <a:srgbClr val="222222"/>
                </a:solidFill>
                <a:effectLst/>
                <a:latin typeface="Arial" panose="020B0604020202020204" pitchFamily="34" charset="0"/>
              </a:rPr>
              <a:t>, M.A., 2021. Insights from circular economy literature: A review of extant definitions and unravelling paths to future research. </a:t>
            </a:r>
            <a:r>
              <a:rPr lang="en-GB" b="0" i="1" dirty="0">
                <a:solidFill>
                  <a:srgbClr val="222222"/>
                </a:solidFill>
                <a:effectLst/>
                <a:latin typeface="Arial" panose="020B0604020202020204" pitchFamily="34" charset="0"/>
              </a:rPr>
              <a:t>Sustainability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a:t>
            </a:r>
            <a:r>
              <a:rPr lang="en-GB" b="0" i="0" dirty="0">
                <a:solidFill>
                  <a:srgbClr val="222222"/>
                </a:solidFill>
                <a:effectLst/>
                <a:latin typeface="Arial" panose="020B0604020202020204" pitchFamily="34" charset="0"/>
              </a:rPr>
              <a:t>(2), p.859.</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4010539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Boulding, K.E., 2013. The economics of the coming spaceship earth. In </a:t>
            </a:r>
            <a:r>
              <a:rPr lang="en-GB" b="0" i="1" dirty="0">
                <a:solidFill>
                  <a:srgbClr val="222222"/>
                </a:solidFill>
                <a:effectLst/>
                <a:latin typeface="Arial" panose="020B0604020202020204" pitchFamily="34" charset="0"/>
              </a:rPr>
              <a:t>Environmental quality in a growing economy</a:t>
            </a:r>
            <a:r>
              <a:rPr lang="en-GB" b="0" i="0" dirty="0">
                <a:solidFill>
                  <a:srgbClr val="222222"/>
                </a:solidFill>
                <a:effectLst/>
                <a:latin typeface="Arial" panose="020B0604020202020204" pitchFamily="34" charset="0"/>
              </a:rPr>
              <a:t> (pp. 3-14). RFF Press.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794753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Boulding, K.E., 2013. The economics of the coming spaceship earth. In </a:t>
            </a:r>
            <a:r>
              <a:rPr lang="en-GB" b="0" i="1" dirty="0">
                <a:solidFill>
                  <a:srgbClr val="222222"/>
                </a:solidFill>
                <a:effectLst/>
                <a:latin typeface="Arial" panose="020B0604020202020204" pitchFamily="34" charset="0"/>
              </a:rPr>
              <a:t>Environmental quality in a growing economy</a:t>
            </a:r>
            <a:r>
              <a:rPr lang="en-GB" b="0" i="0" dirty="0">
                <a:solidFill>
                  <a:srgbClr val="222222"/>
                </a:solidFill>
                <a:effectLst/>
                <a:latin typeface="Arial" panose="020B0604020202020204" pitchFamily="34" charset="0"/>
              </a:rPr>
              <a:t> (pp. 3-14). RFF Press.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779444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198776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568246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802338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Rockström</a:t>
            </a:r>
            <a:r>
              <a:rPr lang="en-GB" b="0" i="0" dirty="0">
                <a:solidFill>
                  <a:srgbClr val="222222"/>
                </a:solidFill>
                <a:effectLst/>
                <a:latin typeface="Arial" panose="020B0604020202020204" pitchFamily="34" charset="0"/>
              </a:rPr>
              <a:t>, J., Steffen, W., Noone, K., Persson, Å., Chapin, F.S., </a:t>
            </a:r>
            <a:r>
              <a:rPr lang="en-GB" b="0" i="0" dirty="0" err="1">
                <a:solidFill>
                  <a:srgbClr val="222222"/>
                </a:solidFill>
                <a:effectLst/>
                <a:latin typeface="Arial" panose="020B0604020202020204" pitchFamily="34" charset="0"/>
              </a:rPr>
              <a:t>Lambin</a:t>
            </a:r>
            <a:r>
              <a:rPr lang="en-GB" b="0" i="0" dirty="0">
                <a:solidFill>
                  <a:srgbClr val="222222"/>
                </a:solidFill>
                <a:effectLst/>
                <a:latin typeface="Arial" panose="020B0604020202020204" pitchFamily="34" charset="0"/>
              </a:rPr>
              <a:t>, E.F., </a:t>
            </a:r>
            <a:r>
              <a:rPr lang="en-GB" b="0" i="0" dirty="0" err="1">
                <a:solidFill>
                  <a:srgbClr val="222222"/>
                </a:solidFill>
                <a:effectLst/>
                <a:latin typeface="Arial" panose="020B0604020202020204" pitchFamily="34" charset="0"/>
              </a:rPr>
              <a:t>Lenton</a:t>
            </a:r>
            <a:r>
              <a:rPr lang="en-GB" b="0" i="0" dirty="0">
                <a:solidFill>
                  <a:srgbClr val="222222"/>
                </a:solidFill>
                <a:effectLst/>
                <a:latin typeface="Arial" panose="020B0604020202020204" pitchFamily="34" charset="0"/>
              </a:rPr>
              <a:t>, T.M., </a:t>
            </a:r>
            <a:r>
              <a:rPr lang="en-GB" b="0" i="0" dirty="0" err="1">
                <a:solidFill>
                  <a:srgbClr val="222222"/>
                </a:solidFill>
                <a:effectLst/>
                <a:latin typeface="Arial" panose="020B0604020202020204" pitchFamily="34" charset="0"/>
              </a:rPr>
              <a:t>Scheffer</a:t>
            </a:r>
            <a:r>
              <a:rPr lang="en-GB" b="0" i="0" dirty="0">
                <a:solidFill>
                  <a:srgbClr val="222222"/>
                </a:solidFill>
                <a:effectLst/>
                <a:latin typeface="Arial" panose="020B0604020202020204" pitchFamily="34" charset="0"/>
              </a:rPr>
              <a:t>, M., Folke, C., </a:t>
            </a:r>
            <a:r>
              <a:rPr lang="en-GB" b="0" i="0" dirty="0" err="1">
                <a:solidFill>
                  <a:srgbClr val="222222"/>
                </a:solidFill>
                <a:effectLst/>
                <a:latin typeface="Arial" panose="020B0604020202020204" pitchFamily="34" charset="0"/>
              </a:rPr>
              <a:t>Schellnhuber</a:t>
            </a:r>
            <a:r>
              <a:rPr lang="en-GB" b="0" i="0" dirty="0">
                <a:solidFill>
                  <a:srgbClr val="222222"/>
                </a:solidFill>
                <a:effectLst/>
                <a:latin typeface="Arial" panose="020B0604020202020204" pitchFamily="34" charset="0"/>
              </a:rPr>
              <a:t>, H.J. and </a:t>
            </a:r>
            <a:r>
              <a:rPr lang="en-GB" b="0" i="0" dirty="0" err="1">
                <a:solidFill>
                  <a:srgbClr val="222222"/>
                </a:solidFill>
                <a:effectLst/>
                <a:latin typeface="Arial" panose="020B0604020202020204" pitchFamily="34" charset="0"/>
              </a:rPr>
              <a:t>Nykvist</a:t>
            </a:r>
            <a:r>
              <a:rPr lang="en-GB" b="0" i="0" dirty="0">
                <a:solidFill>
                  <a:srgbClr val="222222"/>
                </a:solidFill>
                <a:effectLst/>
                <a:latin typeface="Arial" panose="020B0604020202020204" pitchFamily="34" charset="0"/>
              </a:rPr>
              <a:t>, B., 2009. A safe operating space for humanity. </a:t>
            </a:r>
            <a:r>
              <a:rPr lang="en-GB" b="0" i="1" dirty="0">
                <a:solidFill>
                  <a:srgbClr val="222222"/>
                </a:solidFill>
                <a:effectLst/>
                <a:latin typeface="Arial" panose="020B0604020202020204" pitchFamily="34" charset="0"/>
              </a:rPr>
              <a:t>nature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461</a:t>
            </a:r>
            <a:r>
              <a:rPr lang="en-GB" b="0" i="0" dirty="0">
                <a:solidFill>
                  <a:srgbClr val="222222"/>
                </a:solidFill>
                <a:effectLst/>
                <a:latin typeface="Arial" panose="020B0604020202020204" pitchFamily="34" charset="0"/>
              </a:rPr>
              <a:t>(7263), pp.472-475.</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Richardson, K., Steffen, W., Lucht, W., </a:t>
            </a:r>
            <a:r>
              <a:rPr lang="en-GB" b="0" i="0" dirty="0" err="1">
                <a:solidFill>
                  <a:srgbClr val="222222"/>
                </a:solidFill>
                <a:effectLst/>
                <a:latin typeface="Arial" panose="020B0604020202020204" pitchFamily="34" charset="0"/>
              </a:rPr>
              <a:t>Bendtsen</a:t>
            </a:r>
            <a:r>
              <a:rPr lang="en-GB" b="0" i="0" dirty="0">
                <a:solidFill>
                  <a:srgbClr val="222222"/>
                </a:solidFill>
                <a:effectLst/>
                <a:latin typeface="Arial" panose="020B0604020202020204" pitchFamily="34" charset="0"/>
              </a:rPr>
              <a:t>, J., Cornell, S.E., Donges, J.F., </a:t>
            </a:r>
            <a:r>
              <a:rPr lang="en-GB" b="0" i="0" dirty="0" err="1">
                <a:solidFill>
                  <a:srgbClr val="222222"/>
                </a:solidFill>
                <a:effectLst/>
                <a:latin typeface="Arial" panose="020B0604020202020204" pitchFamily="34" charset="0"/>
              </a:rPr>
              <a:t>Drüke</a:t>
            </a:r>
            <a:r>
              <a:rPr lang="en-GB" b="0" i="0" dirty="0">
                <a:solidFill>
                  <a:srgbClr val="222222"/>
                </a:solidFill>
                <a:effectLst/>
                <a:latin typeface="Arial" panose="020B0604020202020204" pitchFamily="34" charset="0"/>
              </a:rPr>
              <a:t>, M., Fetzer, I., Bala, G., von </a:t>
            </a:r>
            <a:r>
              <a:rPr lang="en-GB" b="0" i="0" dirty="0" err="1">
                <a:solidFill>
                  <a:srgbClr val="222222"/>
                </a:solidFill>
                <a:effectLst/>
                <a:latin typeface="Arial" panose="020B0604020202020204" pitchFamily="34" charset="0"/>
              </a:rPr>
              <a:t>Bloh</a:t>
            </a:r>
            <a:r>
              <a:rPr lang="en-GB" b="0" i="0" dirty="0">
                <a:solidFill>
                  <a:srgbClr val="222222"/>
                </a:solidFill>
                <a:effectLst/>
                <a:latin typeface="Arial" panose="020B0604020202020204" pitchFamily="34" charset="0"/>
              </a:rPr>
              <a:t>, W. and </a:t>
            </a:r>
            <a:r>
              <a:rPr lang="en-GB" b="0" i="0" dirty="0" err="1">
                <a:solidFill>
                  <a:srgbClr val="222222"/>
                </a:solidFill>
                <a:effectLst/>
                <a:latin typeface="Arial" panose="020B0604020202020204" pitchFamily="34" charset="0"/>
              </a:rPr>
              <a:t>Feulner</a:t>
            </a:r>
            <a:r>
              <a:rPr lang="en-GB" b="0" i="0" dirty="0">
                <a:solidFill>
                  <a:srgbClr val="222222"/>
                </a:solidFill>
                <a:effectLst/>
                <a:latin typeface="Arial" panose="020B0604020202020204" pitchFamily="34" charset="0"/>
              </a:rPr>
              <a:t>, G., 2023. Earth beyond six of nine planetary boundaries. </a:t>
            </a:r>
            <a:r>
              <a:rPr lang="en-GB" b="0" i="1" dirty="0">
                <a:solidFill>
                  <a:srgbClr val="222222"/>
                </a:solidFill>
                <a:effectLst/>
                <a:latin typeface="Arial" panose="020B0604020202020204" pitchFamily="34" charset="0"/>
              </a:rPr>
              <a:t>Science advances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(37), p.eadh2458.</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418117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Richters</a:t>
            </a:r>
            <a:r>
              <a:rPr lang="en-GB" b="0" i="0" dirty="0">
                <a:solidFill>
                  <a:srgbClr val="222222"/>
                </a:solidFill>
                <a:effectLst/>
                <a:latin typeface="Arial" panose="020B0604020202020204" pitchFamily="34" charset="0"/>
              </a:rPr>
              <a:t>, O. and </a:t>
            </a:r>
            <a:r>
              <a:rPr lang="en-GB" b="0" i="0" dirty="0" err="1">
                <a:solidFill>
                  <a:srgbClr val="222222"/>
                </a:solidFill>
                <a:effectLst/>
                <a:latin typeface="Arial" panose="020B0604020202020204" pitchFamily="34" charset="0"/>
              </a:rPr>
              <a:t>Siemoneit</a:t>
            </a:r>
            <a:r>
              <a:rPr lang="en-GB" b="0" i="0" dirty="0">
                <a:solidFill>
                  <a:srgbClr val="222222"/>
                </a:solidFill>
                <a:effectLst/>
                <a:latin typeface="Arial" panose="020B0604020202020204" pitchFamily="34" charset="0"/>
              </a:rPr>
              <a:t>, A., 2019. Growth imperatives: Substantiating a contested concept. </a:t>
            </a:r>
            <a:r>
              <a:rPr lang="en-GB" b="0" i="1" dirty="0">
                <a:solidFill>
                  <a:srgbClr val="222222"/>
                </a:solidFill>
                <a:effectLst/>
                <a:latin typeface="Arial" panose="020B0604020202020204" pitchFamily="34" charset="0"/>
              </a:rPr>
              <a:t>Structural Change and Economic Dynamics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51</a:t>
            </a:r>
            <a:r>
              <a:rPr lang="en-GB" b="0" i="0" dirty="0">
                <a:solidFill>
                  <a:srgbClr val="222222"/>
                </a:solidFill>
                <a:effectLst/>
                <a:latin typeface="Arial" panose="020B0604020202020204" pitchFamily="34" charset="0"/>
              </a:rPr>
              <a:t>, pp.126-137.</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Douthwaite, R., 1993. </a:t>
            </a:r>
            <a:r>
              <a:rPr lang="en-GB" b="0" i="1" dirty="0">
                <a:solidFill>
                  <a:srgbClr val="222222"/>
                </a:solidFill>
                <a:effectLst/>
                <a:latin typeface="Arial" panose="020B0604020202020204" pitchFamily="34" charset="0"/>
              </a:rPr>
              <a:t>The Growth Illusion: How Economic Growth Has Enriched the Few, Impoverished the Many, and Endangered the Planet</a:t>
            </a:r>
            <a:r>
              <a:rPr lang="en-GB" b="0" i="0" dirty="0">
                <a:solidFill>
                  <a:srgbClr val="222222"/>
                </a:solidFill>
                <a:effectLst/>
                <a:latin typeface="Arial" panose="020B0604020202020204" pitchFamily="34" charset="0"/>
              </a:rPr>
              <a:t>. Council Oak Books, 1350 East 15th Street, Tulsa, OK 74120.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280889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Schmelzer</a:t>
            </a:r>
            <a:r>
              <a:rPr lang="en-GB" b="0" i="0" dirty="0">
                <a:solidFill>
                  <a:srgbClr val="222222"/>
                </a:solidFill>
                <a:effectLst/>
                <a:latin typeface="Arial" panose="020B0604020202020204" pitchFamily="34" charset="0"/>
              </a:rPr>
              <a:t>, M., 2017. The growth paradigm: History, hegemony, and the contested making of economic </a:t>
            </a:r>
            <a:r>
              <a:rPr lang="en-GB" b="0" i="0" dirty="0" err="1">
                <a:solidFill>
                  <a:srgbClr val="222222"/>
                </a:solidFill>
                <a:effectLst/>
                <a:latin typeface="Arial" panose="020B0604020202020204" pitchFamily="34" charset="0"/>
              </a:rPr>
              <a:t>growthmanship</a:t>
            </a:r>
            <a:r>
              <a:rPr lang="en-GB" b="0" i="0" dirty="0">
                <a:solidFill>
                  <a:srgbClr val="222222"/>
                </a:solidFill>
                <a:effectLst/>
                <a:latin typeface="Arial" panose="020B0604020202020204" pitchFamily="34" charset="0"/>
              </a:rPr>
              <a:t>. In </a:t>
            </a:r>
            <a:r>
              <a:rPr lang="en-GB" b="0" i="1" dirty="0">
                <a:solidFill>
                  <a:srgbClr val="222222"/>
                </a:solidFill>
                <a:effectLst/>
                <a:latin typeface="Arial" panose="020B0604020202020204" pitchFamily="34" charset="0"/>
              </a:rPr>
              <a:t>Routledge handbook of the history of sustainability</a:t>
            </a:r>
            <a:r>
              <a:rPr lang="en-GB" b="0" i="0" dirty="0">
                <a:solidFill>
                  <a:srgbClr val="222222"/>
                </a:solidFill>
                <a:effectLst/>
                <a:latin typeface="Arial" panose="020B0604020202020204" pitchFamily="34" charset="0"/>
              </a:rPr>
              <a:t> (pp. 164-186). Routledge.</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0487750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Stahel</a:t>
            </a:r>
            <a:r>
              <a:rPr lang="en-GB" dirty="0"/>
              <a:t>, W. and G. </a:t>
            </a:r>
            <a:r>
              <a:rPr lang="en-GB" dirty="0" err="1"/>
              <a:t>Reday</a:t>
            </a:r>
            <a:r>
              <a:rPr lang="en-GB" dirty="0"/>
              <a:t>-Mulvey (1981), Jobs for Tomorrow: The Potential for Substituting Manpower for Energy, Vantage Press, New York, based on </a:t>
            </a:r>
            <a:r>
              <a:rPr lang="en-GB" dirty="0" err="1"/>
              <a:t>Reday</a:t>
            </a:r>
            <a:r>
              <a:rPr lang="en-GB" dirty="0"/>
              <a:t>, G. and W. </a:t>
            </a:r>
            <a:r>
              <a:rPr lang="en-GB" dirty="0" err="1"/>
              <a:t>Stahel</a:t>
            </a:r>
            <a:r>
              <a:rPr lang="en-GB" dirty="0"/>
              <a:t> (1977), The Potential for Substituting Manpower for Energy, Commission of the European Communities, Luxembourg.</a:t>
            </a:r>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76079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Stahel</a:t>
            </a:r>
            <a:r>
              <a:rPr lang="en-GB" dirty="0"/>
              <a:t>, W. and G. </a:t>
            </a:r>
            <a:r>
              <a:rPr lang="en-GB" dirty="0" err="1"/>
              <a:t>Reday</a:t>
            </a:r>
            <a:r>
              <a:rPr lang="en-GB" dirty="0"/>
              <a:t>-Mulvey (1981), Jobs for Tomorrow: The Potential for Substituting Manpower for Energy, Vantage Press, New York, based on </a:t>
            </a:r>
            <a:r>
              <a:rPr lang="en-GB" dirty="0" err="1"/>
              <a:t>Reday</a:t>
            </a:r>
            <a:r>
              <a:rPr lang="en-GB" dirty="0"/>
              <a:t>, G. and W. </a:t>
            </a:r>
            <a:r>
              <a:rPr lang="en-GB" dirty="0" err="1"/>
              <a:t>Stahel</a:t>
            </a:r>
            <a:r>
              <a:rPr lang="en-GB" dirty="0"/>
              <a:t> (1977), The Potential for Substituting Manpower for Energy, Commission of the European Communities, Luxembourg.</a:t>
            </a:r>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650173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1503452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Ekins, P., Domenech, T., Drummond, P., </a:t>
            </a:r>
            <a:r>
              <a:rPr lang="en-GB" dirty="0" err="1"/>
              <a:t>Bleischwitz</a:t>
            </a:r>
            <a:r>
              <a:rPr lang="en-GB" dirty="0"/>
              <a:t>, R., Hughes, N. and </a:t>
            </a:r>
            <a:r>
              <a:rPr lang="en-GB" dirty="0" err="1"/>
              <a:t>Lotti</a:t>
            </a:r>
            <a:r>
              <a:rPr lang="en-GB" dirty="0"/>
              <a:t>, L. (2019), “The Circular Economy: What, Why, How and Where”, Background paper for an OECD/EC Workshop on 5 July 2019 within the workshop series “Managing environmental and energy transitions for regions and cities”, Paris. </a:t>
            </a:r>
          </a:p>
          <a:p>
            <a:endParaRPr lang="en-GB" dirty="0"/>
          </a:p>
          <a:p>
            <a:r>
              <a:rPr lang="en-GB" b="0" i="0" dirty="0" err="1">
                <a:effectLst/>
                <a:latin typeface="Times" panose="02020603050405020304" pitchFamily="18" charset="0"/>
              </a:rPr>
              <a:t>Benyus</a:t>
            </a:r>
            <a:r>
              <a:rPr lang="en-GB" b="0" i="0" dirty="0">
                <a:effectLst/>
                <a:latin typeface="Times" panose="02020603050405020304" pitchFamily="18" charset="0"/>
              </a:rPr>
              <a:t>, J. M. (1997) Biomimicry: Innovation inspired by nature, New York, Morrow.</a:t>
            </a:r>
          </a:p>
          <a:p>
            <a:endParaRPr lang="en-GB" b="0" i="0" dirty="0">
              <a:effectLst/>
              <a:latin typeface="Times" panose="02020603050405020304" pitchFamily="18" charset="0"/>
            </a:endParaRPr>
          </a:p>
          <a:p>
            <a:r>
              <a:rPr lang="en-GB" dirty="0"/>
              <a:t>McDonough, W. and M. </a:t>
            </a:r>
            <a:r>
              <a:rPr lang="en-GB" dirty="0" err="1"/>
              <a:t>Braungart</a:t>
            </a:r>
            <a:r>
              <a:rPr lang="en-GB" dirty="0"/>
              <a:t> (2002), Cradle to Cradle, North Point Press, New York.</a:t>
            </a:r>
          </a:p>
          <a:p>
            <a:endParaRPr lang="en-GB" dirty="0"/>
          </a:p>
          <a:p>
            <a:r>
              <a:rPr lang="en-GB" b="0" i="0" dirty="0">
                <a:effectLst/>
                <a:latin typeface="Times" panose="02020603050405020304" pitchFamily="18" charset="0"/>
              </a:rPr>
              <a:t>Pearce, D. W. and Turner, R. K. (1990) Economics of natural resources and the </a:t>
            </a:r>
            <a:r>
              <a:rPr lang="en-GB" b="0" i="0" dirty="0" err="1">
                <a:effectLst/>
                <a:latin typeface="Times" panose="02020603050405020304" pitchFamily="18" charset="0"/>
              </a:rPr>
              <a:t>environment,New</a:t>
            </a:r>
            <a:r>
              <a:rPr lang="en-GB" b="0" i="0" dirty="0">
                <a:effectLst/>
                <a:latin typeface="Times" panose="02020603050405020304" pitchFamily="18" charset="0"/>
              </a:rPr>
              <a:t> York, London, Harvester Wheatsheaf.</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1254699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6772159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40104836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23234090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153826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U7Z6h-U4CmI?feature=oembed" TargetMode="Externa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video" Target="https://www.youtube.com/embed/p8JGQ23PTWg?start=2&amp;feature=oembed" TargetMode="Externa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video" Target="https://www.youtube.com/embed/zoH_NycA_N4?feature=oembed" TargetMode="External"/><Relationship Id="rId5" Type="http://schemas.openxmlformats.org/officeDocument/2006/relationships/image" Target="../media/image25.jpe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1.xml"/><Relationship Id="rId1" Type="http://schemas.openxmlformats.org/officeDocument/2006/relationships/video" Target="https://www.youtube.com/embed/MLas-o8Er8M?feature=oembed" TargetMode="Externa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353736" y="741594"/>
            <a:ext cx="636183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ACNA5002 </a:t>
            </a:r>
          </a:p>
          <a:p>
            <a:pPr algn="ctr">
              <a:lnSpc>
                <a:spcPct val="90000"/>
              </a:lnSpc>
              <a:spcBef>
                <a:spcPct val="0"/>
              </a:spcBef>
              <a:spcAft>
                <a:spcPts val="600"/>
              </a:spcAft>
            </a:pPr>
            <a:r>
              <a:rPr lang="en-GB" sz="5000" dirty="0">
                <a:latin typeface="+mj-lt"/>
                <a:ea typeface="+mj-ea"/>
                <a:cs typeface="+mj-cs"/>
              </a:rPr>
              <a:t>Lecture 4:</a:t>
            </a:r>
          </a:p>
          <a:p>
            <a:pPr algn="ctr">
              <a:lnSpc>
                <a:spcPct val="90000"/>
              </a:lnSpc>
              <a:spcBef>
                <a:spcPct val="0"/>
              </a:spcBef>
              <a:spcAft>
                <a:spcPts val="600"/>
              </a:spcAft>
            </a:pPr>
            <a:r>
              <a:rPr lang="en-GB" sz="5000" dirty="0">
                <a:latin typeface="+mj-lt"/>
                <a:ea typeface="+mj-ea"/>
                <a:cs typeface="+mj-cs"/>
              </a:rPr>
              <a:t>Evolution of Circular Economy</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7937" t="-17498" r="3619" b="-1273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17/02/2026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 r="-4375"/>
          <a:stretch/>
        </p:blipFill>
        <p:spPr>
          <a:xfrm>
            <a:off x="20" y="369332"/>
            <a:ext cx="286907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A1E41512-5271-1A5E-1211-DDE087FF5590}"/>
              </a:ext>
            </a:extLst>
          </p:cNvPr>
          <p:cNvSpPr txBox="1"/>
          <p:nvPr/>
        </p:nvSpPr>
        <p:spPr>
          <a:xfrm>
            <a:off x="3147391" y="480568"/>
            <a:ext cx="8787222" cy="5632311"/>
          </a:xfrm>
          <a:prstGeom prst="rect">
            <a:avLst/>
          </a:prstGeom>
          <a:noFill/>
        </p:spPr>
        <p:txBody>
          <a:bodyPr wrap="square" rtlCol="0">
            <a:spAutoFit/>
          </a:bodyPr>
          <a:lstStyle/>
          <a:p>
            <a:r>
              <a:rPr lang="en-GB" sz="2400" dirty="0"/>
              <a:t>In the previous lecture we covered the following:</a:t>
            </a:r>
          </a:p>
          <a:p>
            <a:endParaRPr lang="en-GB" sz="2400" dirty="0"/>
          </a:p>
          <a:p>
            <a:pPr marL="342900" indent="-342900">
              <a:buFont typeface="Arial" panose="020B0604020202020204" pitchFamily="34" charset="0"/>
              <a:buChar char="•"/>
            </a:pPr>
            <a:r>
              <a:rPr lang="en-GB" sz="2400" dirty="0"/>
              <a:t>Definition of recycling</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Historic (ancient) examples for recycling, and the drivers behind it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changing drivers of recycling behaviour over time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effectiveness of recycling, its benefits and drawbacks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R-strategies and the limited effectiveness of recycling in comparison to other circular strategies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role of informal recycling (waste-pickers)</a:t>
            </a:r>
          </a:p>
          <a:p>
            <a:endParaRPr lang="en-GB" sz="2400" dirty="0"/>
          </a:p>
        </p:txBody>
      </p:sp>
    </p:spTree>
    <p:extLst>
      <p:ext uri="{BB962C8B-B14F-4D97-AF65-F5344CB8AC3E}">
        <p14:creationId xmlns:p14="http://schemas.microsoft.com/office/powerpoint/2010/main" val="90354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Circular Economy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7" name="Picture 6" descr="A diagram of different types of industry&#10;&#10;Description automatically generated">
            <a:extLst>
              <a:ext uri="{FF2B5EF4-FFF2-40B4-BE49-F238E27FC236}">
                <a16:creationId xmlns:a16="http://schemas.microsoft.com/office/drawing/2014/main" id="{ECA518C5-1CB2-7459-2D75-DD06550AF9DB}"/>
              </a:ext>
            </a:extLst>
          </p:cNvPr>
          <p:cNvPicPr>
            <a:picLocks noChangeAspect="1"/>
          </p:cNvPicPr>
          <p:nvPr/>
        </p:nvPicPr>
        <p:blipFill rotWithShape="1">
          <a:blip r:embed="rId3">
            <a:extLst>
              <a:ext uri="{28A0092B-C50C-407E-A947-70E740481C1C}">
                <a14:useLocalDpi xmlns:a14="http://schemas.microsoft.com/office/drawing/2010/main" val="0"/>
              </a:ext>
            </a:extLst>
          </a:blip>
          <a:srcRect t="4531" b="4681"/>
          <a:stretch/>
        </p:blipFill>
        <p:spPr>
          <a:xfrm>
            <a:off x="400092" y="653127"/>
            <a:ext cx="7748353" cy="5275936"/>
          </a:xfrm>
          <a:prstGeom prst="rect">
            <a:avLst/>
          </a:prstGeom>
        </p:spPr>
      </p:pic>
      <p:sp>
        <p:nvSpPr>
          <p:cNvPr id="13" name="TextBox 12">
            <a:extLst>
              <a:ext uri="{FF2B5EF4-FFF2-40B4-BE49-F238E27FC236}">
                <a16:creationId xmlns:a16="http://schemas.microsoft.com/office/drawing/2014/main" id="{CC1D0E7B-9087-3960-FBF2-8FBF4694691C}"/>
              </a:ext>
            </a:extLst>
          </p:cNvPr>
          <p:cNvSpPr txBox="1"/>
          <p:nvPr/>
        </p:nvSpPr>
        <p:spPr>
          <a:xfrm>
            <a:off x="8350154" y="1005341"/>
            <a:ext cx="3295731" cy="4154984"/>
          </a:xfrm>
          <a:prstGeom prst="rect">
            <a:avLst/>
          </a:prstGeom>
          <a:noFill/>
        </p:spPr>
        <p:txBody>
          <a:bodyPr wrap="square">
            <a:spAutoFit/>
          </a:bodyPr>
          <a:lstStyle/>
          <a:p>
            <a:pPr algn="ctr"/>
            <a:r>
              <a:rPr lang="en-GB" sz="2400" b="1" dirty="0">
                <a:latin typeface="Comic Sans MS" panose="030F0702030302020204" pitchFamily="66" charset="0"/>
              </a:rPr>
              <a:t>In this lecture, we will be covering the origins of the circular economy, and the evolution of the concept in contrast to the dominant perception of the requirement for continued economic growth</a:t>
            </a:r>
            <a:endParaRPr lang="en-GB" sz="2400" dirty="0"/>
          </a:p>
        </p:txBody>
      </p:sp>
    </p:spTree>
    <p:extLst>
      <p:ext uri="{BB962C8B-B14F-4D97-AF65-F5344CB8AC3E}">
        <p14:creationId xmlns:p14="http://schemas.microsoft.com/office/powerpoint/2010/main" val="1586411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Origins of the </a:t>
            </a:r>
            <a:r>
              <a:rPr lang="en-GB" b="1" dirty="0"/>
              <a:t>Circular Economy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6" name="Picture 5" descr="A diagram of different types of industry&#10;&#10;Description automatically generated">
            <a:extLst>
              <a:ext uri="{FF2B5EF4-FFF2-40B4-BE49-F238E27FC236}">
                <a16:creationId xmlns:a16="http://schemas.microsoft.com/office/drawing/2014/main" id="{D47CEF13-B4C2-F288-7620-E5817E092980}"/>
              </a:ext>
            </a:extLst>
          </p:cNvPr>
          <p:cNvPicPr>
            <a:picLocks noChangeAspect="1"/>
          </p:cNvPicPr>
          <p:nvPr/>
        </p:nvPicPr>
        <p:blipFill rotWithShape="1">
          <a:blip r:embed="rId3">
            <a:extLst>
              <a:ext uri="{28A0092B-C50C-407E-A947-70E740481C1C}">
                <a14:useLocalDpi xmlns:a14="http://schemas.microsoft.com/office/drawing/2010/main" val="0"/>
              </a:ext>
            </a:extLst>
          </a:blip>
          <a:srcRect l="52218" t="4531" b="4681"/>
          <a:stretch/>
        </p:blipFill>
        <p:spPr>
          <a:xfrm>
            <a:off x="8567530" y="653127"/>
            <a:ext cx="3702341" cy="5275936"/>
          </a:xfrm>
          <a:prstGeom prst="rect">
            <a:avLst/>
          </a:prstGeom>
        </p:spPr>
      </p:pic>
      <p:sp>
        <p:nvSpPr>
          <p:cNvPr id="9" name="TextBox 8">
            <a:extLst>
              <a:ext uri="{FF2B5EF4-FFF2-40B4-BE49-F238E27FC236}">
                <a16:creationId xmlns:a16="http://schemas.microsoft.com/office/drawing/2014/main" id="{8FFB33AD-1596-0A83-472B-96DBDB2526D2}"/>
              </a:ext>
            </a:extLst>
          </p:cNvPr>
          <p:cNvSpPr txBox="1"/>
          <p:nvPr/>
        </p:nvSpPr>
        <p:spPr>
          <a:xfrm>
            <a:off x="271185" y="464471"/>
            <a:ext cx="7852398" cy="1200329"/>
          </a:xfrm>
          <a:prstGeom prst="rect">
            <a:avLst/>
          </a:prstGeom>
          <a:noFill/>
        </p:spPr>
        <p:txBody>
          <a:bodyPr wrap="square" rtlCol="0">
            <a:spAutoFit/>
          </a:bodyPr>
          <a:lstStyle/>
          <a:p>
            <a:r>
              <a:rPr lang="en-GB" sz="2400" dirty="0"/>
              <a:t>Despite the concepts of a circular economy being increasingly researched in modern scientific literature (and therefore, recognised globally), it is a fairly recent concept.</a:t>
            </a:r>
          </a:p>
        </p:txBody>
      </p:sp>
      <p:pic>
        <p:nvPicPr>
          <p:cNvPr id="10" name="Picture 9">
            <a:extLst>
              <a:ext uri="{FF2B5EF4-FFF2-40B4-BE49-F238E27FC236}">
                <a16:creationId xmlns:a16="http://schemas.microsoft.com/office/drawing/2014/main" id="{C749B32A-5AC8-B654-C6A2-9A2F0A3E49EC}"/>
              </a:ext>
            </a:extLst>
          </p:cNvPr>
          <p:cNvPicPr>
            <a:picLocks noChangeAspect="1"/>
          </p:cNvPicPr>
          <p:nvPr/>
        </p:nvPicPr>
        <p:blipFill>
          <a:blip r:embed="rId4"/>
          <a:stretch>
            <a:fillRect/>
          </a:stretch>
        </p:blipFill>
        <p:spPr>
          <a:xfrm>
            <a:off x="2179499" y="1662277"/>
            <a:ext cx="5122449" cy="2339285"/>
          </a:xfrm>
          <a:prstGeom prst="rect">
            <a:avLst/>
          </a:prstGeom>
        </p:spPr>
      </p:pic>
      <p:pic>
        <p:nvPicPr>
          <p:cNvPr id="11" name="Picture 10">
            <a:extLst>
              <a:ext uri="{FF2B5EF4-FFF2-40B4-BE49-F238E27FC236}">
                <a16:creationId xmlns:a16="http://schemas.microsoft.com/office/drawing/2014/main" id="{8F11CB15-460D-383C-F48C-DFC1DFCE695A}"/>
              </a:ext>
            </a:extLst>
          </p:cNvPr>
          <p:cNvPicPr>
            <a:picLocks noChangeAspect="1"/>
          </p:cNvPicPr>
          <p:nvPr/>
        </p:nvPicPr>
        <p:blipFill>
          <a:blip r:embed="rId5"/>
          <a:stretch>
            <a:fillRect/>
          </a:stretch>
        </p:blipFill>
        <p:spPr>
          <a:xfrm>
            <a:off x="468906" y="3999039"/>
            <a:ext cx="4956797" cy="2343213"/>
          </a:xfrm>
          <a:prstGeom prst="rect">
            <a:avLst/>
          </a:prstGeom>
        </p:spPr>
      </p:pic>
      <p:sp>
        <p:nvSpPr>
          <p:cNvPr id="14" name="TextBox 13">
            <a:extLst>
              <a:ext uri="{FF2B5EF4-FFF2-40B4-BE49-F238E27FC236}">
                <a16:creationId xmlns:a16="http://schemas.microsoft.com/office/drawing/2014/main" id="{179B2F36-AADF-5099-68FE-9B429A4D1DDA}"/>
              </a:ext>
            </a:extLst>
          </p:cNvPr>
          <p:cNvSpPr txBox="1"/>
          <p:nvPr/>
        </p:nvSpPr>
        <p:spPr>
          <a:xfrm>
            <a:off x="5652288" y="5055347"/>
            <a:ext cx="2228022" cy="646331"/>
          </a:xfrm>
          <a:prstGeom prst="rect">
            <a:avLst/>
          </a:prstGeom>
          <a:noFill/>
        </p:spPr>
        <p:txBody>
          <a:bodyPr wrap="square">
            <a:spAutoFit/>
          </a:bodyPr>
          <a:lstStyle/>
          <a:p>
            <a:pPr algn="ctr"/>
            <a:r>
              <a:rPr lang="en-GB" dirty="0"/>
              <a:t>Source: </a:t>
            </a:r>
            <a:r>
              <a:rPr lang="en-GB" dirty="0" err="1"/>
              <a:t>Alhawari</a:t>
            </a:r>
            <a:r>
              <a:rPr lang="en-GB" dirty="0"/>
              <a:t>, O., et al., (2021)</a:t>
            </a:r>
          </a:p>
        </p:txBody>
      </p:sp>
    </p:spTree>
    <p:extLst>
      <p:ext uri="{BB962C8B-B14F-4D97-AF65-F5344CB8AC3E}">
        <p14:creationId xmlns:p14="http://schemas.microsoft.com/office/powerpoint/2010/main" val="1089647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Origins of the </a:t>
            </a:r>
            <a:r>
              <a:rPr lang="en-GB" b="1" dirty="0"/>
              <a:t>Circular Economy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3" name="Picture 2" descr="A diagram of different types of industry&#10;&#10;Description automatically generated">
            <a:extLst>
              <a:ext uri="{FF2B5EF4-FFF2-40B4-BE49-F238E27FC236}">
                <a16:creationId xmlns:a16="http://schemas.microsoft.com/office/drawing/2014/main" id="{84760E99-69D8-09EF-D785-AE69DB70E095}"/>
              </a:ext>
            </a:extLst>
          </p:cNvPr>
          <p:cNvPicPr>
            <a:picLocks noChangeAspect="1"/>
          </p:cNvPicPr>
          <p:nvPr/>
        </p:nvPicPr>
        <p:blipFill rotWithShape="1">
          <a:blip r:embed="rId3">
            <a:extLst>
              <a:ext uri="{28A0092B-C50C-407E-A947-70E740481C1C}">
                <a14:useLocalDpi xmlns:a14="http://schemas.microsoft.com/office/drawing/2010/main" val="0"/>
              </a:ext>
            </a:extLst>
          </a:blip>
          <a:srcRect t="4531" r="75917" b="4681"/>
          <a:stretch/>
        </p:blipFill>
        <p:spPr>
          <a:xfrm>
            <a:off x="-156498" y="653127"/>
            <a:ext cx="1866030" cy="5275936"/>
          </a:xfrm>
          <a:prstGeom prst="rect">
            <a:avLst/>
          </a:prstGeom>
        </p:spPr>
      </p:pic>
      <p:pic>
        <p:nvPicPr>
          <p:cNvPr id="6" name="Picture 5" descr="A diagram of different types of industry&#10;&#10;Description automatically generated">
            <a:extLst>
              <a:ext uri="{FF2B5EF4-FFF2-40B4-BE49-F238E27FC236}">
                <a16:creationId xmlns:a16="http://schemas.microsoft.com/office/drawing/2014/main" id="{D47CEF13-B4C2-F288-7620-E5817E092980}"/>
              </a:ext>
            </a:extLst>
          </p:cNvPr>
          <p:cNvPicPr>
            <a:picLocks noChangeAspect="1"/>
          </p:cNvPicPr>
          <p:nvPr/>
        </p:nvPicPr>
        <p:blipFill rotWithShape="1">
          <a:blip r:embed="rId3">
            <a:extLst>
              <a:ext uri="{28A0092B-C50C-407E-A947-70E740481C1C}">
                <a14:useLocalDpi xmlns:a14="http://schemas.microsoft.com/office/drawing/2010/main" val="0"/>
              </a:ext>
            </a:extLst>
          </a:blip>
          <a:srcRect l="52218" t="4531" b="4681"/>
          <a:stretch/>
        </p:blipFill>
        <p:spPr>
          <a:xfrm>
            <a:off x="8574157" y="653127"/>
            <a:ext cx="3702341" cy="5275936"/>
          </a:xfrm>
          <a:prstGeom prst="rect">
            <a:avLst/>
          </a:prstGeom>
        </p:spPr>
      </p:pic>
      <p:sp>
        <p:nvSpPr>
          <p:cNvPr id="9" name="TextBox 8">
            <a:extLst>
              <a:ext uri="{FF2B5EF4-FFF2-40B4-BE49-F238E27FC236}">
                <a16:creationId xmlns:a16="http://schemas.microsoft.com/office/drawing/2014/main" id="{8FFB33AD-1596-0A83-472B-96DBDB2526D2}"/>
              </a:ext>
            </a:extLst>
          </p:cNvPr>
          <p:cNvSpPr txBox="1"/>
          <p:nvPr/>
        </p:nvSpPr>
        <p:spPr>
          <a:xfrm>
            <a:off x="1623390" y="653127"/>
            <a:ext cx="7076661" cy="5632311"/>
          </a:xfrm>
          <a:prstGeom prst="rect">
            <a:avLst/>
          </a:prstGeom>
          <a:noFill/>
        </p:spPr>
        <p:txBody>
          <a:bodyPr wrap="square" rtlCol="0">
            <a:spAutoFit/>
          </a:bodyPr>
          <a:lstStyle/>
          <a:p>
            <a:pPr algn="ctr"/>
            <a:r>
              <a:rPr lang="en-GB" sz="2400" dirty="0"/>
              <a:t>One of the most frequently cited initial literature articles to introduce the concept compared the ‘cowboy economy’ of the past to the required ‘spaceship economy’ of the future (Boulding, 1966)</a:t>
            </a:r>
          </a:p>
          <a:p>
            <a:pPr algn="ctr"/>
            <a:endParaRPr lang="en-GB" sz="2400" dirty="0"/>
          </a:p>
          <a:p>
            <a:pPr lvl="6"/>
            <a:r>
              <a:rPr lang="en-GB" sz="2400" b="1" dirty="0"/>
              <a:t>Open, ‘frontier’ system</a:t>
            </a:r>
          </a:p>
          <a:p>
            <a:pPr lvl="6"/>
            <a:r>
              <a:rPr lang="en-GB" sz="2400" dirty="0"/>
              <a:t>No limit to resources or waste disposal</a:t>
            </a:r>
          </a:p>
          <a:p>
            <a:pPr algn="ctr"/>
            <a:endParaRPr lang="en-GB" sz="2400" dirty="0"/>
          </a:p>
          <a:p>
            <a:pPr algn="ctr"/>
            <a:endParaRPr lang="en-GB" sz="2400" dirty="0"/>
          </a:p>
          <a:p>
            <a:pPr algn="ctr"/>
            <a:endParaRPr lang="en-GB" sz="2400" dirty="0"/>
          </a:p>
          <a:p>
            <a:pPr algn="ctr"/>
            <a:endParaRPr lang="en-GB" sz="2400" dirty="0"/>
          </a:p>
          <a:p>
            <a:r>
              <a:rPr lang="en-GB" sz="2400" b="1" dirty="0"/>
              <a:t>Closed system</a:t>
            </a:r>
          </a:p>
          <a:p>
            <a:r>
              <a:rPr lang="en-GB" sz="2400" dirty="0"/>
              <a:t>Finite resources</a:t>
            </a:r>
          </a:p>
          <a:p>
            <a:r>
              <a:rPr lang="en-GB" sz="2400" dirty="0"/>
              <a:t>Requirement to recycle everything</a:t>
            </a:r>
          </a:p>
        </p:txBody>
      </p:sp>
      <p:pic>
        <p:nvPicPr>
          <p:cNvPr id="1026" name="Picture 2" descr="Cowboys, spaceships and CSR 2.0 | GreenBiz">
            <a:extLst>
              <a:ext uri="{FF2B5EF4-FFF2-40B4-BE49-F238E27FC236}">
                <a16:creationId xmlns:a16="http://schemas.microsoft.com/office/drawing/2014/main" id="{A8C7F7A4-6F66-B80F-17A7-8831ACD27F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9052" y="2385598"/>
            <a:ext cx="2900463" cy="193461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ntrepreneurial Co-Creation and Its Relevance to the Space Economy – New  Space Economy">
            <a:extLst>
              <a:ext uri="{FF2B5EF4-FFF2-40B4-BE49-F238E27FC236}">
                <a16:creationId xmlns:a16="http://schemas.microsoft.com/office/drawing/2014/main" id="{88825117-361D-46FD-E47B-E4FEB0F38D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5207" y="3675644"/>
            <a:ext cx="2700132" cy="2700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2083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Entrepreneurial Co-Creation and Its Relevance to the Space Economy – New  Space Economy">
            <a:extLst>
              <a:ext uri="{FF2B5EF4-FFF2-40B4-BE49-F238E27FC236}">
                <a16:creationId xmlns:a16="http://schemas.microsoft.com/office/drawing/2014/main" id="{88825117-361D-46FD-E47B-E4FEB0F38D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4779" y="3479617"/>
            <a:ext cx="2901969" cy="290196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owboys, spaceships and CSR 2.0 | GreenBiz">
            <a:extLst>
              <a:ext uri="{FF2B5EF4-FFF2-40B4-BE49-F238E27FC236}">
                <a16:creationId xmlns:a16="http://schemas.microsoft.com/office/drawing/2014/main" id="{A8C7F7A4-6F66-B80F-17A7-8831ACD27FE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530" t="14665" r="23500"/>
          <a:stretch/>
        </p:blipFill>
        <p:spPr bwMode="auto">
          <a:xfrm>
            <a:off x="95884" y="1220688"/>
            <a:ext cx="2369020" cy="240916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diagram of different types of industry&#10;&#10;Description automatically generated">
            <a:extLst>
              <a:ext uri="{FF2B5EF4-FFF2-40B4-BE49-F238E27FC236}">
                <a16:creationId xmlns:a16="http://schemas.microsoft.com/office/drawing/2014/main" id="{84760E99-69D8-09EF-D785-AE69DB70E095}"/>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4531" r="79048" b="86047"/>
          <a:stretch/>
        </p:blipFill>
        <p:spPr>
          <a:xfrm>
            <a:off x="327207" y="673128"/>
            <a:ext cx="1623391" cy="547560"/>
          </a:xfrm>
          <a:prstGeom prst="rect">
            <a:avLst/>
          </a:prstGeom>
        </p:spPr>
      </p:pic>
      <p:sp>
        <p:nvSpPr>
          <p:cNvPr id="9" name="TextBox 8">
            <a:extLst>
              <a:ext uri="{FF2B5EF4-FFF2-40B4-BE49-F238E27FC236}">
                <a16:creationId xmlns:a16="http://schemas.microsoft.com/office/drawing/2014/main" id="{8FFB33AD-1596-0A83-472B-96DBDB2526D2}"/>
              </a:ext>
            </a:extLst>
          </p:cNvPr>
          <p:cNvSpPr txBox="1"/>
          <p:nvPr/>
        </p:nvSpPr>
        <p:spPr>
          <a:xfrm>
            <a:off x="2464904" y="400147"/>
            <a:ext cx="6652591" cy="5940088"/>
          </a:xfrm>
          <a:prstGeom prst="rect">
            <a:avLst/>
          </a:prstGeom>
          <a:noFill/>
        </p:spPr>
        <p:txBody>
          <a:bodyPr wrap="square" rtlCol="0">
            <a:spAutoFit/>
          </a:bodyPr>
          <a:lstStyle/>
          <a:p>
            <a:pPr algn="ctr"/>
            <a:r>
              <a:rPr lang="en-GB" sz="1900" b="0" i="1" u="none" strike="noStrike" baseline="0" dirty="0">
                <a:latin typeface="Comic Sans MS" panose="030F0702030302020204" pitchFamily="66" charset="0"/>
              </a:rPr>
              <a:t>“The closed earth of the future requires economic principles which are somewhat different from those of the open earth of the past. </a:t>
            </a:r>
          </a:p>
          <a:p>
            <a:pPr algn="l"/>
            <a:endParaRPr lang="en-GB" sz="1900" b="0" i="1" u="none" strike="noStrike" baseline="0" dirty="0">
              <a:latin typeface="Comic Sans MS" panose="030F0702030302020204" pitchFamily="66" charset="0"/>
            </a:endParaRPr>
          </a:p>
          <a:p>
            <a:pPr algn="l"/>
            <a:r>
              <a:rPr lang="en-GB" sz="1900" b="0" i="1" u="none" strike="noStrike" baseline="0" dirty="0">
                <a:latin typeface="Comic Sans MS" panose="030F0702030302020204" pitchFamily="66" charset="0"/>
              </a:rPr>
              <a:t>For the sake of picturesqueness, I am tempted to call the open economy the "cowboy economy," the cowboy being symbolic of the illimitable plains and also associated with reckless, exploitative, romantic, and violent </a:t>
            </a:r>
            <a:r>
              <a:rPr lang="en-GB" sz="1900" b="0" i="1" u="none" strike="noStrike" baseline="0" dirty="0" err="1">
                <a:latin typeface="Comic Sans MS" panose="030F0702030302020204" pitchFamily="66" charset="0"/>
              </a:rPr>
              <a:t>behavior</a:t>
            </a:r>
            <a:r>
              <a:rPr lang="en-GB" sz="1900" b="0" i="1" u="none" strike="noStrike" baseline="0" dirty="0">
                <a:latin typeface="Comic Sans MS" panose="030F0702030302020204" pitchFamily="66" charset="0"/>
              </a:rPr>
              <a:t>, which is characteristic of open societies. </a:t>
            </a:r>
            <a:endParaRPr lang="en-GB" sz="1900" i="1" dirty="0">
              <a:latin typeface="Comic Sans MS" panose="030F0702030302020204" pitchFamily="66" charset="0"/>
            </a:endParaRPr>
          </a:p>
          <a:p>
            <a:pPr algn="l"/>
            <a:endParaRPr lang="en-GB" sz="1900" i="1" dirty="0">
              <a:latin typeface="Comic Sans MS" panose="030F0702030302020204" pitchFamily="66" charset="0"/>
            </a:endParaRPr>
          </a:p>
          <a:p>
            <a:pPr algn="r"/>
            <a:r>
              <a:rPr lang="en-GB" sz="1900" b="0" i="1" u="none" strike="noStrike" baseline="0" dirty="0">
                <a:latin typeface="Comic Sans MS" panose="030F0702030302020204" pitchFamily="66" charset="0"/>
              </a:rPr>
              <a:t>The closed economy of the future might similarly be called the "spaceman" economy, in which the earth has become a single spaceship, without unlimited reservoirs of anything, either for extraction or for pollution, and in which, therefore, man must find his place in a cyclical ecological system which is capable of continuous reproduction of material form even though it cannot escape having inputs of energy.”</a:t>
            </a:r>
          </a:p>
          <a:p>
            <a:r>
              <a:rPr lang="en-GB" sz="1900" b="1" dirty="0">
                <a:latin typeface="+mj-lt"/>
              </a:rPr>
              <a:t>Source: Boulding (1966, p7-8)</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Origins of the </a:t>
            </a:r>
            <a:r>
              <a:rPr lang="en-GB" b="1" dirty="0"/>
              <a:t>Circular Economy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6" name="Picture 5" descr="A diagram of different types of industry&#10;&#10;Description automatically generated">
            <a:extLst>
              <a:ext uri="{FF2B5EF4-FFF2-40B4-BE49-F238E27FC236}">
                <a16:creationId xmlns:a16="http://schemas.microsoft.com/office/drawing/2014/main" id="{D47CEF13-B4C2-F288-7620-E5817E092980}"/>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59829" t="4531" r="8273" b="89114"/>
          <a:stretch/>
        </p:blipFill>
        <p:spPr>
          <a:xfrm>
            <a:off x="9393086" y="3110285"/>
            <a:ext cx="2471531" cy="369332"/>
          </a:xfrm>
          <a:prstGeom prst="rect">
            <a:avLst/>
          </a:prstGeom>
        </p:spPr>
      </p:pic>
    </p:spTree>
    <p:extLst>
      <p:ext uri="{BB962C8B-B14F-4D97-AF65-F5344CB8AC3E}">
        <p14:creationId xmlns:p14="http://schemas.microsoft.com/office/powerpoint/2010/main" val="2439965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What needs to change?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4730899" y="866488"/>
            <a:ext cx="6554703" cy="4832092"/>
          </a:xfrm>
          <a:prstGeom prst="rect">
            <a:avLst/>
          </a:prstGeom>
          <a:noFill/>
        </p:spPr>
        <p:txBody>
          <a:bodyPr wrap="square" rtlCol="0">
            <a:spAutoFit/>
          </a:bodyPr>
          <a:lstStyle/>
          <a:p>
            <a:pPr algn="ctr"/>
            <a:r>
              <a:rPr lang="en-GB" sz="2800" dirty="0"/>
              <a:t>In previous lectures, we have discussed how both the linear economy, and the recycling economy, are limited models that do not achieve success in terms of sustainability.</a:t>
            </a:r>
          </a:p>
          <a:p>
            <a:pPr algn="ctr"/>
            <a:endParaRPr lang="en-GB" sz="2800" dirty="0"/>
          </a:p>
          <a:p>
            <a:pPr algn="ctr"/>
            <a:r>
              <a:rPr lang="en-GB" sz="2800" b="1" dirty="0">
                <a:latin typeface="Comic Sans MS" panose="030F0702030302020204" pitchFamily="66" charset="0"/>
              </a:rPr>
              <a:t>QUESTION: So, what aspect(s) of the chain / process (take, make, use, waste) needs to change?</a:t>
            </a:r>
          </a:p>
          <a:p>
            <a:pPr algn="ctr"/>
            <a:endParaRPr lang="en-GB" sz="2800" b="1" dirty="0">
              <a:latin typeface="Comic Sans MS" panose="030F0702030302020204" pitchFamily="66" charset="0"/>
            </a:endParaRPr>
          </a:p>
          <a:p>
            <a:pPr algn="ctr"/>
            <a:r>
              <a:rPr lang="en-GB" sz="2800" b="1" dirty="0">
                <a:latin typeface="Comic Sans MS" panose="030F0702030302020204" pitchFamily="66" charset="0"/>
              </a:rPr>
              <a:t>Consider the diagrams on the left and discuss options.</a:t>
            </a:r>
          </a:p>
        </p:txBody>
      </p:sp>
      <p:cxnSp>
        <p:nvCxnSpPr>
          <p:cNvPr id="13" name="Straight Arrow Connector 12">
            <a:extLst>
              <a:ext uri="{FF2B5EF4-FFF2-40B4-BE49-F238E27FC236}">
                <a16:creationId xmlns:a16="http://schemas.microsoft.com/office/drawing/2014/main" id="{6E6A9353-F787-D45C-5ED1-CC92C21644AC}"/>
              </a:ext>
            </a:extLst>
          </p:cNvPr>
          <p:cNvCxnSpPr>
            <a:cxnSpLocks/>
          </p:cNvCxnSpPr>
          <p:nvPr/>
        </p:nvCxnSpPr>
        <p:spPr>
          <a:xfrm>
            <a:off x="3772732" y="2737869"/>
            <a:ext cx="0" cy="9390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0520311-8069-A73F-7CDA-6BCC90E446DC}"/>
              </a:ext>
            </a:extLst>
          </p:cNvPr>
          <p:cNvSpPr/>
          <p:nvPr/>
        </p:nvSpPr>
        <p:spPr>
          <a:xfrm>
            <a:off x="890323" y="564197"/>
            <a:ext cx="1008000" cy="1008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Take</a:t>
            </a:r>
          </a:p>
          <a:p>
            <a:pPr algn="ctr"/>
            <a:r>
              <a:rPr lang="en-GB" sz="1600" b="1" dirty="0"/>
              <a:t>(100)</a:t>
            </a:r>
          </a:p>
        </p:txBody>
      </p:sp>
      <p:sp>
        <p:nvSpPr>
          <p:cNvPr id="15" name="Oval 14">
            <a:extLst>
              <a:ext uri="{FF2B5EF4-FFF2-40B4-BE49-F238E27FC236}">
                <a16:creationId xmlns:a16="http://schemas.microsoft.com/office/drawing/2014/main" id="{26FD3F13-4148-F115-3B8A-A5575236DE12}"/>
              </a:ext>
            </a:extLst>
          </p:cNvPr>
          <p:cNvSpPr/>
          <p:nvPr/>
        </p:nvSpPr>
        <p:spPr>
          <a:xfrm>
            <a:off x="898915" y="1950495"/>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Make</a:t>
            </a:r>
          </a:p>
          <a:p>
            <a:pPr algn="ctr"/>
            <a:r>
              <a:rPr lang="en-GB" sz="1600" b="1" dirty="0"/>
              <a:t>(100)</a:t>
            </a:r>
          </a:p>
        </p:txBody>
      </p:sp>
      <p:sp>
        <p:nvSpPr>
          <p:cNvPr id="16" name="Oval 15">
            <a:extLst>
              <a:ext uri="{FF2B5EF4-FFF2-40B4-BE49-F238E27FC236}">
                <a16:creationId xmlns:a16="http://schemas.microsoft.com/office/drawing/2014/main" id="{86A821F1-D906-B588-B83C-07A5715E8C94}"/>
              </a:ext>
            </a:extLst>
          </p:cNvPr>
          <p:cNvSpPr/>
          <p:nvPr/>
        </p:nvSpPr>
        <p:spPr>
          <a:xfrm>
            <a:off x="904676" y="3595676"/>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Use</a:t>
            </a:r>
          </a:p>
          <a:p>
            <a:pPr algn="ctr"/>
            <a:r>
              <a:rPr lang="en-GB" sz="1600" b="1" dirty="0"/>
              <a:t>(100)</a:t>
            </a:r>
          </a:p>
        </p:txBody>
      </p:sp>
      <p:sp>
        <p:nvSpPr>
          <p:cNvPr id="17" name="Oval 16">
            <a:extLst>
              <a:ext uri="{FF2B5EF4-FFF2-40B4-BE49-F238E27FC236}">
                <a16:creationId xmlns:a16="http://schemas.microsoft.com/office/drawing/2014/main" id="{57D6E003-3C07-7238-6ADC-870FDDEF5149}"/>
              </a:ext>
            </a:extLst>
          </p:cNvPr>
          <p:cNvSpPr/>
          <p:nvPr/>
        </p:nvSpPr>
        <p:spPr>
          <a:xfrm>
            <a:off x="893155" y="5064751"/>
            <a:ext cx="1008000" cy="1008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Waste</a:t>
            </a:r>
          </a:p>
          <a:p>
            <a:pPr algn="ctr"/>
            <a:r>
              <a:rPr lang="en-GB" sz="1600" b="1" dirty="0"/>
              <a:t>(100)</a:t>
            </a:r>
          </a:p>
        </p:txBody>
      </p:sp>
      <p:cxnSp>
        <p:nvCxnSpPr>
          <p:cNvPr id="18" name="Straight Arrow Connector 17">
            <a:extLst>
              <a:ext uri="{FF2B5EF4-FFF2-40B4-BE49-F238E27FC236}">
                <a16:creationId xmlns:a16="http://schemas.microsoft.com/office/drawing/2014/main" id="{5CED37D9-D2E6-823F-1C07-1B6B852E5049}"/>
              </a:ext>
            </a:extLst>
          </p:cNvPr>
          <p:cNvCxnSpPr>
            <a:cxnSpLocks/>
            <a:stCxn id="14" idx="4"/>
            <a:endCxn id="15" idx="0"/>
          </p:cNvCxnSpPr>
          <p:nvPr/>
        </p:nvCxnSpPr>
        <p:spPr>
          <a:xfrm>
            <a:off x="1394323" y="1572197"/>
            <a:ext cx="8592" cy="378298"/>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FAA847E-4C03-B4A3-3249-C7F2B4C0E17D}"/>
              </a:ext>
            </a:extLst>
          </p:cNvPr>
          <p:cNvCxnSpPr>
            <a:cxnSpLocks/>
            <a:stCxn id="15" idx="4"/>
            <a:endCxn id="16" idx="0"/>
          </p:cNvCxnSpPr>
          <p:nvPr/>
        </p:nvCxnSpPr>
        <p:spPr>
          <a:xfrm>
            <a:off x="1402915" y="2958495"/>
            <a:ext cx="5761" cy="637181"/>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C9B0756-F57B-22F5-A53E-AD434786DF0D}"/>
              </a:ext>
            </a:extLst>
          </p:cNvPr>
          <p:cNvCxnSpPr>
            <a:cxnSpLocks/>
            <a:stCxn id="16" idx="4"/>
            <a:endCxn id="17" idx="0"/>
          </p:cNvCxnSpPr>
          <p:nvPr/>
        </p:nvCxnSpPr>
        <p:spPr>
          <a:xfrm flipH="1">
            <a:off x="1397155" y="4603676"/>
            <a:ext cx="11521" cy="461075"/>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CB3B36ED-F3C3-3BA3-8F33-5A2B1AD4844F}"/>
              </a:ext>
            </a:extLst>
          </p:cNvPr>
          <p:cNvSpPr/>
          <p:nvPr/>
        </p:nvSpPr>
        <p:spPr>
          <a:xfrm>
            <a:off x="3331020" y="659753"/>
            <a:ext cx="720000" cy="720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Take</a:t>
            </a:r>
          </a:p>
          <a:p>
            <a:pPr algn="ctr"/>
            <a:r>
              <a:rPr lang="en-GB" sz="1600" b="1" dirty="0"/>
              <a:t>(60)</a:t>
            </a:r>
          </a:p>
        </p:txBody>
      </p:sp>
      <p:sp>
        <p:nvSpPr>
          <p:cNvPr id="22" name="Oval 21">
            <a:extLst>
              <a:ext uri="{FF2B5EF4-FFF2-40B4-BE49-F238E27FC236}">
                <a16:creationId xmlns:a16="http://schemas.microsoft.com/office/drawing/2014/main" id="{B27988AC-B069-1213-D002-F5A99A820754}"/>
              </a:ext>
            </a:extLst>
          </p:cNvPr>
          <p:cNvSpPr/>
          <p:nvPr/>
        </p:nvSpPr>
        <p:spPr>
          <a:xfrm>
            <a:off x="3187020" y="1922859"/>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Make</a:t>
            </a:r>
          </a:p>
          <a:p>
            <a:pPr algn="ctr"/>
            <a:r>
              <a:rPr lang="en-GB" sz="1600" b="1" dirty="0"/>
              <a:t>(100)</a:t>
            </a:r>
          </a:p>
        </p:txBody>
      </p:sp>
      <p:sp>
        <p:nvSpPr>
          <p:cNvPr id="23" name="Oval 22">
            <a:extLst>
              <a:ext uri="{FF2B5EF4-FFF2-40B4-BE49-F238E27FC236}">
                <a16:creationId xmlns:a16="http://schemas.microsoft.com/office/drawing/2014/main" id="{5E009B89-0C13-4B3E-A54C-22247D667E78}"/>
              </a:ext>
            </a:extLst>
          </p:cNvPr>
          <p:cNvSpPr/>
          <p:nvPr/>
        </p:nvSpPr>
        <p:spPr>
          <a:xfrm>
            <a:off x="3134652" y="3655447"/>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Use</a:t>
            </a:r>
          </a:p>
          <a:p>
            <a:pPr algn="ctr"/>
            <a:r>
              <a:rPr lang="en-GB" sz="1600" b="1" dirty="0"/>
              <a:t>(100)</a:t>
            </a:r>
          </a:p>
        </p:txBody>
      </p:sp>
      <p:sp>
        <p:nvSpPr>
          <p:cNvPr id="24" name="Oval 23">
            <a:extLst>
              <a:ext uri="{FF2B5EF4-FFF2-40B4-BE49-F238E27FC236}">
                <a16:creationId xmlns:a16="http://schemas.microsoft.com/office/drawing/2014/main" id="{ADBC8353-D56A-E649-163A-A47A2E1D2703}"/>
              </a:ext>
            </a:extLst>
          </p:cNvPr>
          <p:cNvSpPr/>
          <p:nvPr/>
        </p:nvSpPr>
        <p:spPr>
          <a:xfrm>
            <a:off x="3281824" y="5133945"/>
            <a:ext cx="720000" cy="720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400" b="1" dirty="0"/>
              <a:t>Waste</a:t>
            </a:r>
          </a:p>
          <a:p>
            <a:pPr algn="ctr"/>
            <a:r>
              <a:rPr lang="en-GB" sz="1400" b="1" dirty="0"/>
              <a:t>(60)</a:t>
            </a:r>
          </a:p>
        </p:txBody>
      </p:sp>
      <p:sp>
        <p:nvSpPr>
          <p:cNvPr id="25" name="Oval 24">
            <a:extLst>
              <a:ext uri="{FF2B5EF4-FFF2-40B4-BE49-F238E27FC236}">
                <a16:creationId xmlns:a16="http://schemas.microsoft.com/office/drawing/2014/main" id="{5B89C224-A55E-26EF-B8D7-71932A9A5A9D}"/>
              </a:ext>
            </a:extLst>
          </p:cNvPr>
          <p:cNvSpPr/>
          <p:nvPr/>
        </p:nvSpPr>
        <p:spPr>
          <a:xfrm>
            <a:off x="2399284" y="2865370"/>
            <a:ext cx="684000" cy="684000"/>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lIns="0" rIns="0" rtlCol="0" anchor="ctr">
            <a:noAutofit/>
          </a:bodyPr>
          <a:lstStyle/>
          <a:p>
            <a:pPr algn="ctr"/>
            <a:r>
              <a:rPr lang="en-GB" sz="1200" b="1" dirty="0"/>
              <a:t>Recycle</a:t>
            </a:r>
          </a:p>
        </p:txBody>
      </p:sp>
      <p:cxnSp>
        <p:nvCxnSpPr>
          <p:cNvPr id="26" name="Straight Arrow Connector 25">
            <a:extLst>
              <a:ext uri="{FF2B5EF4-FFF2-40B4-BE49-F238E27FC236}">
                <a16:creationId xmlns:a16="http://schemas.microsoft.com/office/drawing/2014/main" id="{5489E94B-C68B-BA15-7B79-CA887A1A6660}"/>
              </a:ext>
            </a:extLst>
          </p:cNvPr>
          <p:cNvCxnSpPr>
            <a:cxnSpLocks/>
            <a:stCxn id="23" idx="1"/>
            <a:endCxn id="25" idx="5"/>
          </p:cNvCxnSpPr>
          <p:nvPr/>
        </p:nvCxnSpPr>
        <p:spPr>
          <a:xfrm flipH="1" flipV="1">
            <a:off x="2983115" y="3449201"/>
            <a:ext cx="299155" cy="353864"/>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50028256-F00A-B32B-1500-4C7E8C280612}"/>
              </a:ext>
            </a:extLst>
          </p:cNvPr>
          <p:cNvCxnSpPr>
            <a:cxnSpLocks/>
            <a:stCxn id="25" idx="7"/>
            <a:endCxn id="22" idx="3"/>
          </p:cNvCxnSpPr>
          <p:nvPr/>
        </p:nvCxnSpPr>
        <p:spPr>
          <a:xfrm flipV="1">
            <a:off x="2983115" y="2783241"/>
            <a:ext cx="351523" cy="182298"/>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6D6EEE10-2E6C-0CF1-2466-028699218AAE}"/>
              </a:ext>
            </a:extLst>
          </p:cNvPr>
          <p:cNvSpPr txBox="1"/>
          <p:nvPr/>
        </p:nvSpPr>
        <p:spPr>
          <a:xfrm>
            <a:off x="2651547" y="6095940"/>
            <a:ext cx="1678057" cy="369332"/>
          </a:xfrm>
          <a:prstGeom prst="rect">
            <a:avLst/>
          </a:prstGeom>
          <a:noFill/>
        </p:spPr>
        <p:txBody>
          <a:bodyPr wrap="square">
            <a:spAutoFit/>
          </a:bodyPr>
          <a:lstStyle/>
          <a:p>
            <a:r>
              <a:rPr lang="en-GB" sz="1800" b="1" dirty="0">
                <a:solidFill>
                  <a:prstClr val="black"/>
                </a:solidFill>
                <a:latin typeface="Calibri" panose="020F0502020204030204"/>
              </a:rPr>
              <a:t>Recycling effect</a:t>
            </a:r>
            <a:endParaRPr lang="en-GB" b="1" dirty="0"/>
          </a:p>
        </p:txBody>
      </p:sp>
      <p:sp>
        <p:nvSpPr>
          <p:cNvPr id="29" name="TextBox 28">
            <a:extLst>
              <a:ext uri="{FF2B5EF4-FFF2-40B4-BE49-F238E27FC236}">
                <a16:creationId xmlns:a16="http://schemas.microsoft.com/office/drawing/2014/main" id="{02740B91-5C37-2349-84B9-18C6D1F94752}"/>
              </a:ext>
            </a:extLst>
          </p:cNvPr>
          <p:cNvSpPr txBox="1"/>
          <p:nvPr/>
        </p:nvSpPr>
        <p:spPr>
          <a:xfrm>
            <a:off x="460873" y="1498742"/>
            <a:ext cx="722324" cy="369332"/>
          </a:xfrm>
          <a:prstGeom prst="rect">
            <a:avLst/>
          </a:prstGeom>
          <a:noFill/>
        </p:spPr>
        <p:txBody>
          <a:bodyPr wrap="square">
            <a:spAutoFit/>
          </a:bodyPr>
          <a:lstStyle/>
          <a:p>
            <a:pPr algn="ctr"/>
            <a:r>
              <a:rPr lang="en-GB" sz="1800" b="1" dirty="0">
                <a:solidFill>
                  <a:srgbClr val="FF0000"/>
                </a:solidFill>
                <a:latin typeface="Calibri" panose="020F0502020204030204"/>
              </a:rPr>
              <a:t>100</a:t>
            </a:r>
            <a:endParaRPr lang="en-GB" b="1" dirty="0">
              <a:solidFill>
                <a:srgbClr val="FF0000"/>
              </a:solidFill>
            </a:endParaRPr>
          </a:p>
        </p:txBody>
      </p:sp>
      <p:sp>
        <p:nvSpPr>
          <p:cNvPr id="30" name="TextBox 29">
            <a:extLst>
              <a:ext uri="{FF2B5EF4-FFF2-40B4-BE49-F238E27FC236}">
                <a16:creationId xmlns:a16="http://schemas.microsoft.com/office/drawing/2014/main" id="{C25EECF1-C0E2-0BEF-0038-B41943C9083B}"/>
              </a:ext>
            </a:extLst>
          </p:cNvPr>
          <p:cNvSpPr txBox="1"/>
          <p:nvPr/>
        </p:nvSpPr>
        <p:spPr>
          <a:xfrm>
            <a:off x="1443634" y="2943950"/>
            <a:ext cx="722324" cy="369332"/>
          </a:xfrm>
          <a:prstGeom prst="rect">
            <a:avLst/>
          </a:prstGeom>
          <a:noFill/>
        </p:spPr>
        <p:txBody>
          <a:bodyPr wrap="square">
            <a:spAutoFit/>
          </a:bodyPr>
          <a:lstStyle/>
          <a:p>
            <a:pPr algn="ctr"/>
            <a:r>
              <a:rPr lang="en-GB" b="1" dirty="0">
                <a:solidFill>
                  <a:srgbClr val="FF0000"/>
                </a:solidFill>
                <a:latin typeface="Calibri" panose="020F0502020204030204"/>
              </a:rPr>
              <a:t>10</a:t>
            </a:r>
            <a:r>
              <a:rPr lang="en-GB" sz="1800" b="1" dirty="0">
                <a:solidFill>
                  <a:srgbClr val="FF0000"/>
                </a:solidFill>
                <a:latin typeface="Calibri" panose="020F0502020204030204"/>
              </a:rPr>
              <a:t>0</a:t>
            </a:r>
            <a:endParaRPr lang="en-GB" b="1" dirty="0">
              <a:solidFill>
                <a:srgbClr val="FF0000"/>
              </a:solidFill>
            </a:endParaRPr>
          </a:p>
        </p:txBody>
      </p:sp>
      <p:sp>
        <p:nvSpPr>
          <p:cNvPr id="31" name="TextBox 30">
            <a:extLst>
              <a:ext uri="{FF2B5EF4-FFF2-40B4-BE49-F238E27FC236}">
                <a16:creationId xmlns:a16="http://schemas.microsoft.com/office/drawing/2014/main" id="{3989F596-3A92-0886-6170-49BAD782E1FF}"/>
              </a:ext>
            </a:extLst>
          </p:cNvPr>
          <p:cNvSpPr txBox="1"/>
          <p:nvPr/>
        </p:nvSpPr>
        <p:spPr>
          <a:xfrm>
            <a:off x="400674" y="4561713"/>
            <a:ext cx="722324" cy="369332"/>
          </a:xfrm>
          <a:prstGeom prst="rect">
            <a:avLst/>
          </a:prstGeom>
          <a:noFill/>
        </p:spPr>
        <p:txBody>
          <a:bodyPr wrap="square">
            <a:spAutoFit/>
          </a:bodyPr>
          <a:lstStyle/>
          <a:p>
            <a:pPr algn="ctr"/>
            <a:r>
              <a:rPr lang="en-GB" sz="1800" b="1" dirty="0">
                <a:solidFill>
                  <a:srgbClr val="FF0000"/>
                </a:solidFill>
                <a:latin typeface="Calibri" panose="020F0502020204030204"/>
              </a:rPr>
              <a:t>100</a:t>
            </a:r>
            <a:endParaRPr lang="en-GB" b="1" dirty="0">
              <a:solidFill>
                <a:srgbClr val="FF0000"/>
              </a:solidFill>
            </a:endParaRPr>
          </a:p>
        </p:txBody>
      </p:sp>
      <p:sp>
        <p:nvSpPr>
          <p:cNvPr id="32" name="TextBox 31">
            <a:extLst>
              <a:ext uri="{FF2B5EF4-FFF2-40B4-BE49-F238E27FC236}">
                <a16:creationId xmlns:a16="http://schemas.microsoft.com/office/drawing/2014/main" id="{D2C3368C-C775-F2B5-C4EC-340196250A1F}"/>
              </a:ext>
            </a:extLst>
          </p:cNvPr>
          <p:cNvSpPr txBox="1"/>
          <p:nvPr/>
        </p:nvSpPr>
        <p:spPr>
          <a:xfrm>
            <a:off x="2842558" y="1436918"/>
            <a:ext cx="722324" cy="369332"/>
          </a:xfrm>
          <a:prstGeom prst="rect">
            <a:avLst/>
          </a:prstGeom>
          <a:noFill/>
        </p:spPr>
        <p:txBody>
          <a:bodyPr wrap="square">
            <a:spAutoFit/>
          </a:bodyPr>
          <a:lstStyle/>
          <a:p>
            <a:pPr algn="ctr"/>
            <a:r>
              <a:rPr lang="en-GB" b="1" dirty="0">
                <a:solidFill>
                  <a:schemeClr val="accent6">
                    <a:lumMod val="75000"/>
                  </a:schemeClr>
                </a:solidFill>
                <a:latin typeface="Calibri" panose="020F0502020204030204"/>
              </a:rPr>
              <a:t>60</a:t>
            </a:r>
            <a:endParaRPr lang="en-GB" b="1" dirty="0">
              <a:solidFill>
                <a:schemeClr val="accent6">
                  <a:lumMod val="75000"/>
                </a:schemeClr>
              </a:solidFill>
            </a:endParaRPr>
          </a:p>
        </p:txBody>
      </p:sp>
      <p:sp>
        <p:nvSpPr>
          <p:cNvPr id="33" name="TextBox 32">
            <a:extLst>
              <a:ext uri="{FF2B5EF4-FFF2-40B4-BE49-F238E27FC236}">
                <a16:creationId xmlns:a16="http://schemas.microsoft.com/office/drawing/2014/main" id="{FC29C0F5-0282-0D7E-F4DD-7CD809F27EBD}"/>
              </a:ext>
            </a:extLst>
          </p:cNvPr>
          <p:cNvSpPr txBox="1"/>
          <p:nvPr/>
        </p:nvSpPr>
        <p:spPr>
          <a:xfrm>
            <a:off x="3691020" y="3022704"/>
            <a:ext cx="722324" cy="369332"/>
          </a:xfrm>
          <a:prstGeom prst="rect">
            <a:avLst/>
          </a:prstGeom>
          <a:noFill/>
        </p:spPr>
        <p:txBody>
          <a:bodyPr wrap="square">
            <a:spAutoFit/>
          </a:bodyPr>
          <a:lstStyle/>
          <a:p>
            <a:pPr algn="ctr"/>
            <a:r>
              <a:rPr lang="en-GB" b="1" dirty="0">
                <a:solidFill>
                  <a:schemeClr val="accent6">
                    <a:lumMod val="75000"/>
                  </a:schemeClr>
                </a:solidFill>
                <a:latin typeface="Calibri" panose="020F0502020204030204"/>
              </a:rPr>
              <a:t>6</a:t>
            </a:r>
            <a:r>
              <a:rPr lang="en-GB" sz="1800" b="1" dirty="0">
                <a:solidFill>
                  <a:schemeClr val="accent6">
                    <a:lumMod val="75000"/>
                  </a:schemeClr>
                </a:solidFill>
                <a:latin typeface="Calibri" panose="020F0502020204030204"/>
              </a:rPr>
              <a:t>0</a:t>
            </a:r>
            <a:endParaRPr lang="en-GB" b="1" dirty="0">
              <a:solidFill>
                <a:schemeClr val="accent6">
                  <a:lumMod val="75000"/>
                </a:schemeClr>
              </a:solidFill>
            </a:endParaRPr>
          </a:p>
        </p:txBody>
      </p:sp>
      <p:sp>
        <p:nvSpPr>
          <p:cNvPr id="34" name="TextBox 33">
            <a:extLst>
              <a:ext uri="{FF2B5EF4-FFF2-40B4-BE49-F238E27FC236}">
                <a16:creationId xmlns:a16="http://schemas.microsoft.com/office/drawing/2014/main" id="{6427A5F7-AD18-C45D-30E2-BD0785B759BF}"/>
              </a:ext>
            </a:extLst>
          </p:cNvPr>
          <p:cNvSpPr txBox="1"/>
          <p:nvPr/>
        </p:nvSpPr>
        <p:spPr>
          <a:xfrm>
            <a:off x="2852040" y="4619616"/>
            <a:ext cx="722324" cy="369332"/>
          </a:xfrm>
          <a:prstGeom prst="rect">
            <a:avLst/>
          </a:prstGeom>
          <a:noFill/>
        </p:spPr>
        <p:txBody>
          <a:bodyPr wrap="square">
            <a:spAutoFit/>
          </a:bodyPr>
          <a:lstStyle/>
          <a:p>
            <a:pPr algn="ctr"/>
            <a:r>
              <a:rPr lang="en-GB" b="1" dirty="0">
                <a:solidFill>
                  <a:schemeClr val="accent6">
                    <a:lumMod val="75000"/>
                  </a:schemeClr>
                </a:solidFill>
                <a:latin typeface="Calibri" panose="020F0502020204030204"/>
              </a:rPr>
              <a:t>60</a:t>
            </a:r>
            <a:endParaRPr lang="en-GB" b="1" dirty="0">
              <a:solidFill>
                <a:schemeClr val="accent6">
                  <a:lumMod val="75000"/>
                </a:schemeClr>
              </a:solidFill>
            </a:endParaRPr>
          </a:p>
        </p:txBody>
      </p:sp>
      <p:sp>
        <p:nvSpPr>
          <p:cNvPr id="35" name="TextBox 34">
            <a:extLst>
              <a:ext uri="{FF2B5EF4-FFF2-40B4-BE49-F238E27FC236}">
                <a16:creationId xmlns:a16="http://schemas.microsoft.com/office/drawing/2014/main" id="{74D3E8B9-9401-94C3-E77B-C02584A81EA1}"/>
              </a:ext>
            </a:extLst>
          </p:cNvPr>
          <p:cNvSpPr txBox="1"/>
          <p:nvPr/>
        </p:nvSpPr>
        <p:spPr>
          <a:xfrm>
            <a:off x="2998938" y="3032025"/>
            <a:ext cx="554747" cy="369332"/>
          </a:xfrm>
          <a:prstGeom prst="rect">
            <a:avLst/>
          </a:prstGeom>
          <a:noFill/>
        </p:spPr>
        <p:txBody>
          <a:bodyPr wrap="square">
            <a:spAutoFit/>
          </a:bodyPr>
          <a:lstStyle/>
          <a:p>
            <a:pPr algn="ctr"/>
            <a:r>
              <a:rPr lang="en-GB" b="1" dirty="0">
                <a:solidFill>
                  <a:prstClr val="black"/>
                </a:solidFill>
                <a:latin typeface="Calibri" panose="020F0502020204030204"/>
              </a:rPr>
              <a:t>40</a:t>
            </a:r>
            <a:endParaRPr lang="en-GB" b="1" dirty="0"/>
          </a:p>
        </p:txBody>
      </p:sp>
      <p:cxnSp>
        <p:nvCxnSpPr>
          <p:cNvPr id="36" name="Straight Arrow Connector 35">
            <a:extLst>
              <a:ext uri="{FF2B5EF4-FFF2-40B4-BE49-F238E27FC236}">
                <a16:creationId xmlns:a16="http://schemas.microsoft.com/office/drawing/2014/main" id="{2C833069-B415-C9BE-5DBD-522B788ED70B}"/>
              </a:ext>
            </a:extLst>
          </p:cNvPr>
          <p:cNvCxnSpPr>
            <a:cxnSpLocks/>
            <a:stCxn id="21" idx="4"/>
            <a:endCxn id="22" idx="0"/>
          </p:cNvCxnSpPr>
          <p:nvPr/>
        </p:nvCxnSpPr>
        <p:spPr>
          <a:xfrm>
            <a:off x="3691020" y="1379753"/>
            <a:ext cx="0" cy="543106"/>
          </a:xfrm>
          <a:prstGeom prst="straightConnector1">
            <a:avLst/>
          </a:prstGeom>
          <a:ln w="762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206AEA3-E92C-235B-C228-559A35B7508A}"/>
              </a:ext>
            </a:extLst>
          </p:cNvPr>
          <p:cNvCxnSpPr>
            <a:cxnSpLocks/>
            <a:stCxn id="23" idx="4"/>
            <a:endCxn id="24" idx="0"/>
          </p:cNvCxnSpPr>
          <p:nvPr/>
        </p:nvCxnSpPr>
        <p:spPr>
          <a:xfrm>
            <a:off x="3638652" y="4663447"/>
            <a:ext cx="3172" cy="470498"/>
          </a:xfrm>
          <a:prstGeom prst="straightConnector1">
            <a:avLst/>
          </a:prstGeom>
          <a:ln w="762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0D9628F6-12A6-78BC-0093-F74B49099BAF}"/>
              </a:ext>
            </a:extLst>
          </p:cNvPr>
          <p:cNvCxnSpPr>
            <a:cxnSpLocks/>
          </p:cNvCxnSpPr>
          <p:nvPr/>
        </p:nvCxnSpPr>
        <p:spPr>
          <a:xfrm>
            <a:off x="3564882" y="2920118"/>
            <a:ext cx="4614" cy="709592"/>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AC7567C8-619C-1EDB-C3B4-4D97D19D1565}"/>
              </a:ext>
            </a:extLst>
          </p:cNvPr>
          <p:cNvSpPr txBox="1"/>
          <p:nvPr/>
        </p:nvSpPr>
        <p:spPr>
          <a:xfrm>
            <a:off x="555294" y="6095940"/>
            <a:ext cx="1678057" cy="369332"/>
          </a:xfrm>
          <a:prstGeom prst="rect">
            <a:avLst/>
          </a:prstGeom>
          <a:noFill/>
        </p:spPr>
        <p:txBody>
          <a:bodyPr wrap="square">
            <a:spAutoFit/>
          </a:bodyPr>
          <a:lstStyle/>
          <a:p>
            <a:pPr algn="ctr"/>
            <a:r>
              <a:rPr lang="en-GB" sz="1800" b="1" dirty="0">
                <a:solidFill>
                  <a:prstClr val="black"/>
                </a:solidFill>
                <a:latin typeface="Calibri" panose="020F0502020204030204"/>
              </a:rPr>
              <a:t>Linear Process</a:t>
            </a:r>
            <a:endParaRPr lang="en-GB" b="1" dirty="0"/>
          </a:p>
        </p:txBody>
      </p:sp>
    </p:spTree>
    <p:extLst>
      <p:ext uri="{BB962C8B-B14F-4D97-AF65-F5344CB8AC3E}">
        <p14:creationId xmlns:p14="http://schemas.microsoft.com/office/powerpoint/2010/main" val="3508776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What needs to change?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6811619" y="866488"/>
            <a:ext cx="5024303" cy="5262979"/>
          </a:xfrm>
          <a:prstGeom prst="rect">
            <a:avLst/>
          </a:prstGeom>
          <a:noFill/>
        </p:spPr>
        <p:txBody>
          <a:bodyPr wrap="square" rtlCol="0">
            <a:spAutoFit/>
          </a:bodyPr>
          <a:lstStyle/>
          <a:p>
            <a:pPr algn="ctr"/>
            <a:r>
              <a:rPr lang="en-GB" sz="2800" dirty="0"/>
              <a:t>Boulding (1966) stated that the primary focus of future ‘spaceship’ economies should be </a:t>
            </a:r>
            <a:r>
              <a:rPr lang="en-GB" sz="2800" b="1" i="1" dirty="0"/>
              <a:t>reduced throughput </a:t>
            </a:r>
            <a:r>
              <a:rPr lang="en-GB" sz="2800" dirty="0"/>
              <a:t>(production and consumption)</a:t>
            </a:r>
          </a:p>
          <a:p>
            <a:pPr algn="ctr"/>
            <a:endParaRPr lang="en-GB" sz="2800" dirty="0"/>
          </a:p>
          <a:p>
            <a:pPr algn="ctr"/>
            <a:r>
              <a:rPr lang="en-GB" sz="2800" dirty="0"/>
              <a:t>By reducing demand for new products, consumption is reduced, and production, resulting in less input (resources) and output (waste)</a:t>
            </a:r>
          </a:p>
          <a:p>
            <a:pPr algn="ctr"/>
            <a:endParaRPr lang="en-GB" sz="2800" dirty="0"/>
          </a:p>
        </p:txBody>
      </p:sp>
      <p:cxnSp>
        <p:nvCxnSpPr>
          <p:cNvPr id="13" name="Straight Arrow Connector 12">
            <a:extLst>
              <a:ext uri="{FF2B5EF4-FFF2-40B4-BE49-F238E27FC236}">
                <a16:creationId xmlns:a16="http://schemas.microsoft.com/office/drawing/2014/main" id="{6E6A9353-F787-D45C-5ED1-CC92C21644AC}"/>
              </a:ext>
            </a:extLst>
          </p:cNvPr>
          <p:cNvCxnSpPr>
            <a:cxnSpLocks/>
          </p:cNvCxnSpPr>
          <p:nvPr/>
        </p:nvCxnSpPr>
        <p:spPr>
          <a:xfrm>
            <a:off x="3772732" y="2737869"/>
            <a:ext cx="0" cy="9390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0520311-8069-A73F-7CDA-6BCC90E446DC}"/>
              </a:ext>
            </a:extLst>
          </p:cNvPr>
          <p:cNvSpPr/>
          <p:nvPr/>
        </p:nvSpPr>
        <p:spPr>
          <a:xfrm>
            <a:off x="890323" y="564197"/>
            <a:ext cx="1008000" cy="1008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Take</a:t>
            </a:r>
          </a:p>
          <a:p>
            <a:pPr algn="ctr"/>
            <a:r>
              <a:rPr lang="en-GB" sz="1600" b="1" dirty="0"/>
              <a:t>(100)</a:t>
            </a:r>
          </a:p>
        </p:txBody>
      </p:sp>
      <p:sp>
        <p:nvSpPr>
          <p:cNvPr id="15" name="Oval 14">
            <a:extLst>
              <a:ext uri="{FF2B5EF4-FFF2-40B4-BE49-F238E27FC236}">
                <a16:creationId xmlns:a16="http://schemas.microsoft.com/office/drawing/2014/main" id="{26FD3F13-4148-F115-3B8A-A5575236DE12}"/>
              </a:ext>
            </a:extLst>
          </p:cNvPr>
          <p:cNvSpPr/>
          <p:nvPr/>
        </p:nvSpPr>
        <p:spPr>
          <a:xfrm>
            <a:off x="898915" y="1950495"/>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Make</a:t>
            </a:r>
          </a:p>
          <a:p>
            <a:pPr algn="ctr"/>
            <a:r>
              <a:rPr lang="en-GB" sz="1600" b="1" dirty="0"/>
              <a:t>(100)</a:t>
            </a:r>
          </a:p>
        </p:txBody>
      </p:sp>
      <p:sp>
        <p:nvSpPr>
          <p:cNvPr id="16" name="Oval 15">
            <a:extLst>
              <a:ext uri="{FF2B5EF4-FFF2-40B4-BE49-F238E27FC236}">
                <a16:creationId xmlns:a16="http://schemas.microsoft.com/office/drawing/2014/main" id="{86A821F1-D906-B588-B83C-07A5715E8C94}"/>
              </a:ext>
            </a:extLst>
          </p:cNvPr>
          <p:cNvSpPr/>
          <p:nvPr/>
        </p:nvSpPr>
        <p:spPr>
          <a:xfrm>
            <a:off x="904676" y="3595676"/>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Use</a:t>
            </a:r>
          </a:p>
          <a:p>
            <a:pPr algn="ctr"/>
            <a:r>
              <a:rPr lang="en-GB" sz="1600" b="1" dirty="0"/>
              <a:t>(100)</a:t>
            </a:r>
          </a:p>
        </p:txBody>
      </p:sp>
      <p:sp>
        <p:nvSpPr>
          <p:cNvPr id="17" name="Oval 16">
            <a:extLst>
              <a:ext uri="{FF2B5EF4-FFF2-40B4-BE49-F238E27FC236}">
                <a16:creationId xmlns:a16="http://schemas.microsoft.com/office/drawing/2014/main" id="{57D6E003-3C07-7238-6ADC-870FDDEF5149}"/>
              </a:ext>
            </a:extLst>
          </p:cNvPr>
          <p:cNvSpPr/>
          <p:nvPr/>
        </p:nvSpPr>
        <p:spPr>
          <a:xfrm>
            <a:off x="893155" y="5064751"/>
            <a:ext cx="1008000" cy="1008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Waste</a:t>
            </a:r>
          </a:p>
          <a:p>
            <a:pPr algn="ctr"/>
            <a:r>
              <a:rPr lang="en-GB" sz="1600" b="1" dirty="0"/>
              <a:t>(100)</a:t>
            </a:r>
          </a:p>
        </p:txBody>
      </p:sp>
      <p:cxnSp>
        <p:nvCxnSpPr>
          <p:cNvPr id="18" name="Straight Arrow Connector 17">
            <a:extLst>
              <a:ext uri="{FF2B5EF4-FFF2-40B4-BE49-F238E27FC236}">
                <a16:creationId xmlns:a16="http://schemas.microsoft.com/office/drawing/2014/main" id="{5CED37D9-D2E6-823F-1C07-1B6B852E5049}"/>
              </a:ext>
            </a:extLst>
          </p:cNvPr>
          <p:cNvCxnSpPr>
            <a:cxnSpLocks/>
            <a:stCxn id="14" idx="4"/>
            <a:endCxn id="15" idx="0"/>
          </p:cNvCxnSpPr>
          <p:nvPr/>
        </p:nvCxnSpPr>
        <p:spPr>
          <a:xfrm>
            <a:off x="1394323" y="1572197"/>
            <a:ext cx="8592" cy="378298"/>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FAA847E-4C03-B4A3-3249-C7F2B4C0E17D}"/>
              </a:ext>
            </a:extLst>
          </p:cNvPr>
          <p:cNvCxnSpPr>
            <a:cxnSpLocks/>
            <a:stCxn id="15" idx="4"/>
            <a:endCxn id="16" idx="0"/>
          </p:cNvCxnSpPr>
          <p:nvPr/>
        </p:nvCxnSpPr>
        <p:spPr>
          <a:xfrm>
            <a:off x="1402915" y="2958495"/>
            <a:ext cx="5761" cy="637181"/>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C9B0756-F57B-22F5-A53E-AD434786DF0D}"/>
              </a:ext>
            </a:extLst>
          </p:cNvPr>
          <p:cNvCxnSpPr>
            <a:cxnSpLocks/>
            <a:stCxn id="16" idx="4"/>
            <a:endCxn id="17" idx="0"/>
          </p:cNvCxnSpPr>
          <p:nvPr/>
        </p:nvCxnSpPr>
        <p:spPr>
          <a:xfrm flipH="1">
            <a:off x="1397155" y="4603676"/>
            <a:ext cx="11521" cy="461075"/>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CB3B36ED-F3C3-3BA3-8F33-5A2B1AD4844F}"/>
              </a:ext>
            </a:extLst>
          </p:cNvPr>
          <p:cNvSpPr/>
          <p:nvPr/>
        </p:nvSpPr>
        <p:spPr>
          <a:xfrm>
            <a:off x="3331020" y="659753"/>
            <a:ext cx="720000" cy="720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Take</a:t>
            </a:r>
          </a:p>
          <a:p>
            <a:pPr algn="ctr"/>
            <a:r>
              <a:rPr lang="en-GB" sz="1600" b="1" dirty="0"/>
              <a:t>(60)</a:t>
            </a:r>
          </a:p>
        </p:txBody>
      </p:sp>
      <p:sp>
        <p:nvSpPr>
          <p:cNvPr id="22" name="Oval 21">
            <a:extLst>
              <a:ext uri="{FF2B5EF4-FFF2-40B4-BE49-F238E27FC236}">
                <a16:creationId xmlns:a16="http://schemas.microsoft.com/office/drawing/2014/main" id="{B27988AC-B069-1213-D002-F5A99A820754}"/>
              </a:ext>
            </a:extLst>
          </p:cNvPr>
          <p:cNvSpPr/>
          <p:nvPr/>
        </p:nvSpPr>
        <p:spPr>
          <a:xfrm>
            <a:off x="3187020" y="1922859"/>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Make</a:t>
            </a:r>
          </a:p>
          <a:p>
            <a:pPr algn="ctr"/>
            <a:r>
              <a:rPr lang="en-GB" sz="1600" b="1" dirty="0"/>
              <a:t>(100)</a:t>
            </a:r>
          </a:p>
        </p:txBody>
      </p:sp>
      <p:sp>
        <p:nvSpPr>
          <p:cNvPr id="23" name="Oval 22">
            <a:extLst>
              <a:ext uri="{FF2B5EF4-FFF2-40B4-BE49-F238E27FC236}">
                <a16:creationId xmlns:a16="http://schemas.microsoft.com/office/drawing/2014/main" id="{5E009B89-0C13-4B3E-A54C-22247D667E78}"/>
              </a:ext>
            </a:extLst>
          </p:cNvPr>
          <p:cNvSpPr/>
          <p:nvPr/>
        </p:nvSpPr>
        <p:spPr>
          <a:xfrm>
            <a:off x="3134652" y="3655447"/>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Use</a:t>
            </a:r>
          </a:p>
          <a:p>
            <a:pPr algn="ctr"/>
            <a:r>
              <a:rPr lang="en-GB" sz="1600" b="1" dirty="0"/>
              <a:t>(100)</a:t>
            </a:r>
          </a:p>
        </p:txBody>
      </p:sp>
      <p:sp>
        <p:nvSpPr>
          <p:cNvPr id="24" name="Oval 23">
            <a:extLst>
              <a:ext uri="{FF2B5EF4-FFF2-40B4-BE49-F238E27FC236}">
                <a16:creationId xmlns:a16="http://schemas.microsoft.com/office/drawing/2014/main" id="{ADBC8353-D56A-E649-163A-A47A2E1D2703}"/>
              </a:ext>
            </a:extLst>
          </p:cNvPr>
          <p:cNvSpPr/>
          <p:nvPr/>
        </p:nvSpPr>
        <p:spPr>
          <a:xfrm>
            <a:off x="3281824" y="5133945"/>
            <a:ext cx="720000" cy="720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400" b="1" dirty="0"/>
              <a:t>Waste</a:t>
            </a:r>
          </a:p>
          <a:p>
            <a:pPr algn="ctr"/>
            <a:r>
              <a:rPr lang="en-GB" sz="1400" b="1" dirty="0"/>
              <a:t>(60)</a:t>
            </a:r>
          </a:p>
        </p:txBody>
      </p:sp>
      <p:sp>
        <p:nvSpPr>
          <p:cNvPr id="25" name="Oval 24">
            <a:extLst>
              <a:ext uri="{FF2B5EF4-FFF2-40B4-BE49-F238E27FC236}">
                <a16:creationId xmlns:a16="http://schemas.microsoft.com/office/drawing/2014/main" id="{5B89C224-A55E-26EF-B8D7-71932A9A5A9D}"/>
              </a:ext>
            </a:extLst>
          </p:cNvPr>
          <p:cNvSpPr/>
          <p:nvPr/>
        </p:nvSpPr>
        <p:spPr>
          <a:xfrm>
            <a:off x="2399284" y="2865370"/>
            <a:ext cx="684000" cy="684000"/>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lIns="0" rIns="0" rtlCol="0" anchor="ctr">
            <a:noAutofit/>
          </a:bodyPr>
          <a:lstStyle/>
          <a:p>
            <a:pPr algn="ctr"/>
            <a:r>
              <a:rPr lang="en-GB" sz="1200" b="1" dirty="0"/>
              <a:t>Recycle</a:t>
            </a:r>
          </a:p>
        </p:txBody>
      </p:sp>
      <p:cxnSp>
        <p:nvCxnSpPr>
          <p:cNvPr id="26" name="Straight Arrow Connector 25">
            <a:extLst>
              <a:ext uri="{FF2B5EF4-FFF2-40B4-BE49-F238E27FC236}">
                <a16:creationId xmlns:a16="http://schemas.microsoft.com/office/drawing/2014/main" id="{5489E94B-C68B-BA15-7B79-CA887A1A6660}"/>
              </a:ext>
            </a:extLst>
          </p:cNvPr>
          <p:cNvCxnSpPr>
            <a:cxnSpLocks/>
            <a:stCxn id="23" idx="1"/>
            <a:endCxn id="25" idx="5"/>
          </p:cNvCxnSpPr>
          <p:nvPr/>
        </p:nvCxnSpPr>
        <p:spPr>
          <a:xfrm flipH="1" flipV="1">
            <a:off x="2983115" y="3449201"/>
            <a:ext cx="299155" cy="353864"/>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50028256-F00A-B32B-1500-4C7E8C280612}"/>
              </a:ext>
            </a:extLst>
          </p:cNvPr>
          <p:cNvCxnSpPr>
            <a:cxnSpLocks/>
            <a:stCxn id="25" idx="7"/>
            <a:endCxn id="22" idx="3"/>
          </p:cNvCxnSpPr>
          <p:nvPr/>
        </p:nvCxnSpPr>
        <p:spPr>
          <a:xfrm flipV="1">
            <a:off x="2983115" y="2783241"/>
            <a:ext cx="351523" cy="182298"/>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6D6EEE10-2E6C-0CF1-2466-028699218AAE}"/>
              </a:ext>
            </a:extLst>
          </p:cNvPr>
          <p:cNvSpPr txBox="1"/>
          <p:nvPr/>
        </p:nvSpPr>
        <p:spPr>
          <a:xfrm>
            <a:off x="2651547" y="6095940"/>
            <a:ext cx="1678057" cy="369332"/>
          </a:xfrm>
          <a:prstGeom prst="rect">
            <a:avLst/>
          </a:prstGeom>
          <a:noFill/>
        </p:spPr>
        <p:txBody>
          <a:bodyPr wrap="square">
            <a:spAutoFit/>
          </a:bodyPr>
          <a:lstStyle/>
          <a:p>
            <a:r>
              <a:rPr lang="en-GB" sz="1800" b="1" dirty="0">
                <a:solidFill>
                  <a:prstClr val="black"/>
                </a:solidFill>
                <a:latin typeface="Calibri" panose="020F0502020204030204"/>
              </a:rPr>
              <a:t>Recycling effect</a:t>
            </a:r>
            <a:endParaRPr lang="en-GB" b="1" dirty="0"/>
          </a:p>
        </p:txBody>
      </p:sp>
      <p:sp>
        <p:nvSpPr>
          <p:cNvPr id="29" name="TextBox 28">
            <a:extLst>
              <a:ext uri="{FF2B5EF4-FFF2-40B4-BE49-F238E27FC236}">
                <a16:creationId xmlns:a16="http://schemas.microsoft.com/office/drawing/2014/main" id="{02740B91-5C37-2349-84B9-18C6D1F94752}"/>
              </a:ext>
            </a:extLst>
          </p:cNvPr>
          <p:cNvSpPr txBox="1"/>
          <p:nvPr/>
        </p:nvSpPr>
        <p:spPr>
          <a:xfrm>
            <a:off x="460873" y="1498742"/>
            <a:ext cx="722324" cy="369332"/>
          </a:xfrm>
          <a:prstGeom prst="rect">
            <a:avLst/>
          </a:prstGeom>
          <a:noFill/>
        </p:spPr>
        <p:txBody>
          <a:bodyPr wrap="square">
            <a:spAutoFit/>
          </a:bodyPr>
          <a:lstStyle/>
          <a:p>
            <a:pPr algn="ctr"/>
            <a:r>
              <a:rPr lang="en-GB" sz="1800" b="1" dirty="0">
                <a:solidFill>
                  <a:srgbClr val="FF0000"/>
                </a:solidFill>
                <a:latin typeface="Calibri" panose="020F0502020204030204"/>
              </a:rPr>
              <a:t>100</a:t>
            </a:r>
            <a:endParaRPr lang="en-GB" b="1" dirty="0">
              <a:solidFill>
                <a:srgbClr val="FF0000"/>
              </a:solidFill>
            </a:endParaRPr>
          </a:p>
        </p:txBody>
      </p:sp>
      <p:sp>
        <p:nvSpPr>
          <p:cNvPr id="30" name="TextBox 29">
            <a:extLst>
              <a:ext uri="{FF2B5EF4-FFF2-40B4-BE49-F238E27FC236}">
                <a16:creationId xmlns:a16="http://schemas.microsoft.com/office/drawing/2014/main" id="{C25EECF1-C0E2-0BEF-0038-B41943C9083B}"/>
              </a:ext>
            </a:extLst>
          </p:cNvPr>
          <p:cNvSpPr txBox="1"/>
          <p:nvPr/>
        </p:nvSpPr>
        <p:spPr>
          <a:xfrm>
            <a:off x="1443634" y="2943950"/>
            <a:ext cx="722324" cy="369332"/>
          </a:xfrm>
          <a:prstGeom prst="rect">
            <a:avLst/>
          </a:prstGeom>
          <a:noFill/>
        </p:spPr>
        <p:txBody>
          <a:bodyPr wrap="square">
            <a:spAutoFit/>
          </a:bodyPr>
          <a:lstStyle/>
          <a:p>
            <a:pPr algn="ctr"/>
            <a:r>
              <a:rPr lang="en-GB" b="1" dirty="0">
                <a:solidFill>
                  <a:srgbClr val="FF0000"/>
                </a:solidFill>
                <a:latin typeface="Calibri" panose="020F0502020204030204"/>
              </a:rPr>
              <a:t>10</a:t>
            </a:r>
            <a:r>
              <a:rPr lang="en-GB" sz="1800" b="1" dirty="0">
                <a:solidFill>
                  <a:srgbClr val="FF0000"/>
                </a:solidFill>
                <a:latin typeface="Calibri" panose="020F0502020204030204"/>
              </a:rPr>
              <a:t>0</a:t>
            </a:r>
            <a:endParaRPr lang="en-GB" b="1" dirty="0">
              <a:solidFill>
                <a:srgbClr val="FF0000"/>
              </a:solidFill>
            </a:endParaRPr>
          </a:p>
        </p:txBody>
      </p:sp>
      <p:sp>
        <p:nvSpPr>
          <p:cNvPr id="31" name="TextBox 30">
            <a:extLst>
              <a:ext uri="{FF2B5EF4-FFF2-40B4-BE49-F238E27FC236}">
                <a16:creationId xmlns:a16="http://schemas.microsoft.com/office/drawing/2014/main" id="{3989F596-3A92-0886-6170-49BAD782E1FF}"/>
              </a:ext>
            </a:extLst>
          </p:cNvPr>
          <p:cNvSpPr txBox="1"/>
          <p:nvPr/>
        </p:nvSpPr>
        <p:spPr>
          <a:xfrm>
            <a:off x="400674" y="4561713"/>
            <a:ext cx="722324" cy="369332"/>
          </a:xfrm>
          <a:prstGeom prst="rect">
            <a:avLst/>
          </a:prstGeom>
          <a:noFill/>
        </p:spPr>
        <p:txBody>
          <a:bodyPr wrap="square">
            <a:spAutoFit/>
          </a:bodyPr>
          <a:lstStyle/>
          <a:p>
            <a:pPr algn="ctr"/>
            <a:r>
              <a:rPr lang="en-GB" sz="1800" b="1" dirty="0">
                <a:solidFill>
                  <a:srgbClr val="FF0000"/>
                </a:solidFill>
                <a:latin typeface="Calibri" panose="020F0502020204030204"/>
              </a:rPr>
              <a:t>100</a:t>
            </a:r>
            <a:endParaRPr lang="en-GB" b="1" dirty="0">
              <a:solidFill>
                <a:srgbClr val="FF0000"/>
              </a:solidFill>
            </a:endParaRPr>
          </a:p>
        </p:txBody>
      </p:sp>
      <p:sp>
        <p:nvSpPr>
          <p:cNvPr id="32" name="TextBox 31">
            <a:extLst>
              <a:ext uri="{FF2B5EF4-FFF2-40B4-BE49-F238E27FC236}">
                <a16:creationId xmlns:a16="http://schemas.microsoft.com/office/drawing/2014/main" id="{D2C3368C-C775-F2B5-C4EC-340196250A1F}"/>
              </a:ext>
            </a:extLst>
          </p:cNvPr>
          <p:cNvSpPr txBox="1"/>
          <p:nvPr/>
        </p:nvSpPr>
        <p:spPr>
          <a:xfrm>
            <a:off x="2842558" y="1436918"/>
            <a:ext cx="722324" cy="369332"/>
          </a:xfrm>
          <a:prstGeom prst="rect">
            <a:avLst/>
          </a:prstGeom>
          <a:noFill/>
        </p:spPr>
        <p:txBody>
          <a:bodyPr wrap="square">
            <a:spAutoFit/>
          </a:bodyPr>
          <a:lstStyle/>
          <a:p>
            <a:pPr algn="ctr"/>
            <a:r>
              <a:rPr lang="en-GB" b="1" dirty="0">
                <a:solidFill>
                  <a:schemeClr val="accent6">
                    <a:lumMod val="75000"/>
                  </a:schemeClr>
                </a:solidFill>
                <a:latin typeface="Calibri" panose="020F0502020204030204"/>
              </a:rPr>
              <a:t>60</a:t>
            </a:r>
            <a:endParaRPr lang="en-GB" b="1" dirty="0">
              <a:solidFill>
                <a:schemeClr val="accent6">
                  <a:lumMod val="75000"/>
                </a:schemeClr>
              </a:solidFill>
            </a:endParaRPr>
          </a:p>
        </p:txBody>
      </p:sp>
      <p:sp>
        <p:nvSpPr>
          <p:cNvPr id="33" name="TextBox 32">
            <a:extLst>
              <a:ext uri="{FF2B5EF4-FFF2-40B4-BE49-F238E27FC236}">
                <a16:creationId xmlns:a16="http://schemas.microsoft.com/office/drawing/2014/main" id="{FC29C0F5-0282-0D7E-F4DD-7CD809F27EBD}"/>
              </a:ext>
            </a:extLst>
          </p:cNvPr>
          <p:cNvSpPr txBox="1"/>
          <p:nvPr/>
        </p:nvSpPr>
        <p:spPr>
          <a:xfrm>
            <a:off x="3691020" y="3022704"/>
            <a:ext cx="722324" cy="369332"/>
          </a:xfrm>
          <a:prstGeom prst="rect">
            <a:avLst/>
          </a:prstGeom>
          <a:noFill/>
        </p:spPr>
        <p:txBody>
          <a:bodyPr wrap="square">
            <a:spAutoFit/>
          </a:bodyPr>
          <a:lstStyle/>
          <a:p>
            <a:pPr algn="ctr"/>
            <a:r>
              <a:rPr lang="en-GB" b="1" dirty="0">
                <a:solidFill>
                  <a:schemeClr val="accent6">
                    <a:lumMod val="75000"/>
                  </a:schemeClr>
                </a:solidFill>
                <a:latin typeface="Calibri" panose="020F0502020204030204"/>
              </a:rPr>
              <a:t>6</a:t>
            </a:r>
            <a:r>
              <a:rPr lang="en-GB" sz="1800" b="1" dirty="0">
                <a:solidFill>
                  <a:schemeClr val="accent6">
                    <a:lumMod val="75000"/>
                  </a:schemeClr>
                </a:solidFill>
                <a:latin typeface="Calibri" panose="020F0502020204030204"/>
              </a:rPr>
              <a:t>0</a:t>
            </a:r>
            <a:endParaRPr lang="en-GB" b="1" dirty="0">
              <a:solidFill>
                <a:schemeClr val="accent6">
                  <a:lumMod val="75000"/>
                </a:schemeClr>
              </a:solidFill>
            </a:endParaRPr>
          </a:p>
        </p:txBody>
      </p:sp>
      <p:sp>
        <p:nvSpPr>
          <p:cNvPr id="34" name="TextBox 33">
            <a:extLst>
              <a:ext uri="{FF2B5EF4-FFF2-40B4-BE49-F238E27FC236}">
                <a16:creationId xmlns:a16="http://schemas.microsoft.com/office/drawing/2014/main" id="{6427A5F7-AD18-C45D-30E2-BD0785B759BF}"/>
              </a:ext>
            </a:extLst>
          </p:cNvPr>
          <p:cNvSpPr txBox="1"/>
          <p:nvPr/>
        </p:nvSpPr>
        <p:spPr>
          <a:xfrm>
            <a:off x="2852040" y="4619616"/>
            <a:ext cx="722324" cy="369332"/>
          </a:xfrm>
          <a:prstGeom prst="rect">
            <a:avLst/>
          </a:prstGeom>
          <a:noFill/>
        </p:spPr>
        <p:txBody>
          <a:bodyPr wrap="square">
            <a:spAutoFit/>
          </a:bodyPr>
          <a:lstStyle/>
          <a:p>
            <a:pPr algn="ctr"/>
            <a:r>
              <a:rPr lang="en-GB" b="1" dirty="0">
                <a:solidFill>
                  <a:schemeClr val="accent6">
                    <a:lumMod val="75000"/>
                  </a:schemeClr>
                </a:solidFill>
                <a:latin typeface="Calibri" panose="020F0502020204030204"/>
              </a:rPr>
              <a:t>60</a:t>
            </a:r>
            <a:endParaRPr lang="en-GB" b="1" dirty="0">
              <a:solidFill>
                <a:schemeClr val="accent6">
                  <a:lumMod val="75000"/>
                </a:schemeClr>
              </a:solidFill>
            </a:endParaRPr>
          </a:p>
        </p:txBody>
      </p:sp>
      <p:sp>
        <p:nvSpPr>
          <p:cNvPr id="35" name="TextBox 34">
            <a:extLst>
              <a:ext uri="{FF2B5EF4-FFF2-40B4-BE49-F238E27FC236}">
                <a16:creationId xmlns:a16="http://schemas.microsoft.com/office/drawing/2014/main" id="{74D3E8B9-9401-94C3-E77B-C02584A81EA1}"/>
              </a:ext>
            </a:extLst>
          </p:cNvPr>
          <p:cNvSpPr txBox="1"/>
          <p:nvPr/>
        </p:nvSpPr>
        <p:spPr>
          <a:xfrm>
            <a:off x="2998938" y="3032025"/>
            <a:ext cx="554747" cy="369332"/>
          </a:xfrm>
          <a:prstGeom prst="rect">
            <a:avLst/>
          </a:prstGeom>
          <a:noFill/>
        </p:spPr>
        <p:txBody>
          <a:bodyPr wrap="square">
            <a:spAutoFit/>
          </a:bodyPr>
          <a:lstStyle/>
          <a:p>
            <a:pPr algn="ctr"/>
            <a:r>
              <a:rPr lang="en-GB" b="1" dirty="0">
                <a:solidFill>
                  <a:prstClr val="black"/>
                </a:solidFill>
                <a:latin typeface="Calibri" panose="020F0502020204030204"/>
              </a:rPr>
              <a:t>40</a:t>
            </a:r>
            <a:endParaRPr lang="en-GB" b="1" dirty="0"/>
          </a:p>
        </p:txBody>
      </p:sp>
      <p:cxnSp>
        <p:nvCxnSpPr>
          <p:cNvPr id="36" name="Straight Arrow Connector 35">
            <a:extLst>
              <a:ext uri="{FF2B5EF4-FFF2-40B4-BE49-F238E27FC236}">
                <a16:creationId xmlns:a16="http://schemas.microsoft.com/office/drawing/2014/main" id="{2C833069-B415-C9BE-5DBD-522B788ED70B}"/>
              </a:ext>
            </a:extLst>
          </p:cNvPr>
          <p:cNvCxnSpPr>
            <a:cxnSpLocks/>
            <a:stCxn id="21" idx="4"/>
            <a:endCxn id="22" idx="0"/>
          </p:cNvCxnSpPr>
          <p:nvPr/>
        </p:nvCxnSpPr>
        <p:spPr>
          <a:xfrm>
            <a:off x="3691020" y="1379753"/>
            <a:ext cx="0" cy="543106"/>
          </a:xfrm>
          <a:prstGeom prst="straightConnector1">
            <a:avLst/>
          </a:prstGeom>
          <a:ln w="762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206AEA3-E92C-235B-C228-559A35B7508A}"/>
              </a:ext>
            </a:extLst>
          </p:cNvPr>
          <p:cNvCxnSpPr>
            <a:cxnSpLocks/>
            <a:stCxn id="23" idx="4"/>
            <a:endCxn id="24" idx="0"/>
          </p:cNvCxnSpPr>
          <p:nvPr/>
        </p:nvCxnSpPr>
        <p:spPr>
          <a:xfrm>
            <a:off x="3638652" y="4663447"/>
            <a:ext cx="3172" cy="470498"/>
          </a:xfrm>
          <a:prstGeom prst="straightConnector1">
            <a:avLst/>
          </a:prstGeom>
          <a:ln w="762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0D9628F6-12A6-78BC-0093-F74B49099BAF}"/>
              </a:ext>
            </a:extLst>
          </p:cNvPr>
          <p:cNvCxnSpPr>
            <a:cxnSpLocks/>
          </p:cNvCxnSpPr>
          <p:nvPr/>
        </p:nvCxnSpPr>
        <p:spPr>
          <a:xfrm>
            <a:off x="3564882" y="2920118"/>
            <a:ext cx="4614" cy="709592"/>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7AECA60-DC4B-14FA-6002-4CD6A42BE58F}"/>
              </a:ext>
            </a:extLst>
          </p:cNvPr>
          <p:cNvSpPr txBox="1"/>
          <p:nvPr/>
        </p:nvSpPr>
        <p:spPr>
          <a:xfrm>
            <a:off x="555294" y="6095940"/>
            <a:ext cx="1678057" cy="369332"/>
          </a:xfrm>
          <a:prstGeom prst="rect">
            <a:avLst/>
          </a:prstGeom>
          <a:noFill/>
        </p:spPr>
        <p:txBody>
          <a:bodyPr wrap="square">
            <a:spAutoFit/>
          </a:bodyPr>
          <a:lstStyle/>
          <a:p>
            <a:pPr algn="ctr"/>
            <a:r>
              <a:rPr lang="en-GB" sz="1800" b="1" dirty="0">
                <a:solidFill>
                  <a:prstClr val="black"/>
                </a:solidFill>
                <a:latin typeface="Calibri" panose="020F0502020204030204"/>
              </a:rPr>
              <a:t>Linear Process</a:t>
            </a:r>
            <a:endParaRPr lang="en-GB" b="1" dirty="0"/>
          </a:p>
        </p:txBody>
      </p:sp>
      <p:sp>
        <p:nvSpPr>
          <p:cNvPr id="51" name="Oval 50">
            <a:extLst>
              <a:ext uri="{FF2B5EF4-FFF2-40B4-BE49-F238E27FC236}">
                <a16:creationId xmlns:a16="http://schemas.microsoft.com/office/drawing/2014/main" id="{1EB98994-F333-C9B0-6D8A-8E2191092B64}"/>
              </a:ext>
            </a:extLst>
          </p:cNvPr>
          <p:cNvSpPr/>
          <p:nvPr/>
        </p:nvSpPr>
        <p:spPr>
          <a:xfrm>
            <a:off x="5220968" y="564197"/>
            <a:ext cx="1008000" cy="1008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Take</a:t>
            </a:r>
          </a:p>
        </p:txBody>
      </p:sp>
      <p:sp>
        <p:nvSpPr>
          <p:cNvPr id="52" name="Oval 51">
            <a:extLst>
              <a:ext uri="{FF2B5EF4-FFF2-40B4-BE49-F238E27FC236}">
                <a16:creationId xmlns:a16="http://schemas.microsoft.com/office/drawing/2014/main" id="{D7829A57-1720-1795-5E4A-AAC818BE02A0}"/>
              </a:ext>
            </a:extLst>
          </p:cNvPr>
          <p:cNvSpPr/>
          <p:nvPr/>
        </p:nvSpPr>
        <p:spPr>
          <a:xfrm>
            <a:off x="5229560" y="1950495"/>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Make</a:t>
            </a:r>
          </a:p>
        </p:txBody>
      </p:sp>
      <p:sp>
        <p:nvSpPr>
          <p:cNvPr id="53" name="Oval 52">
            <a:extLst>
              <a:ext uri="{FF2B5EF4-FFF2-40B4-BE49-F238E27FC236}">
                <a16:creationId xmlns:a16="http://schemas.microsoft.com/office/drawing/2014/main" id="{1C0F044E-3058-42F9-6C0D-C4DDBA758516}"/>
              </a:ext>
            </a:extLst>
          </p:cNvPr>
          <p:cNvSpPr/>
          <p:nvPr/>
        </p:nvSpPr>
        <p:spPr>
          <a:xfrm>
            <a:off x="5235321" y="3595676"/>
            <a:ext cx="1008000" cy="1008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Use</a:t>
            </a:r>
          </a:p>
        </p:txBody>
      </p:sp>
      <p:sp>
        <p:nvSpPr>
          <p:cNvPr id="54" name="Oval 53">
            <a:extLst>
              <a:ext uri="{FF2B5EF4-FFF2-40B4-BE49-F238E27FC236}">
                <a16:creationId xmlns:a16="http://schemas.microsoft.com/office/drawing/2014/main" id="{E2165059-4D89-8994-0D84-F9B59F43406D}"/>
              </a:ext>
            </a:extLst>
          </p:cNvPr>
          <p:cNvSpPr/>
          <p:nvPr/>
        </p:nvSpPr>
        <p:spPr>
          <a:xfrm>
            <a:off x="5223800" y="5064751"/>
            <a:ext cx="1008000" cy="1008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600" b="1" dirty="0"/>
              <a:t>Waste</a:t>
            </a:r>
          </a:p>
        </p:txBody>
      </p:sp>
      <p:cxnSp>
        <p:nvCxnSpPr>
          <p:cNvPr id="55" name="Straight Arrow Connector 54">
            <a:extLst>
              <a:ext uri="{FF2B5EF4-FFF2-40B4-BE49-F238E27FC236}">
                <a16:creationId xmlns:a16="http://schemas.microsoft.com/office/drawing/2014/main" id="{1032FEC9-C706-AC14-9088-76820E77DDB8}"/>
              </a:ext>
            </a:extLst>
          </p:cNvPr>
          <p:cNvCxnSpPr>
            <a:cxnSpLocks/>
            <a:stCxn id="51" idx="4"/>
            <a:endCxn id="52" idx="0"/>
          </p:cNvCxnSpPr>
          <p:nvPr/>
        </p:nvCxnSpPr>
        <p:spPr>
          <a:xfrm>
            <a:off x="5724968" y="1572197"/>
            <a:ext cx="8592" cy="378298"/>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94B85206-9CBF-0A62-3B69-0EAD22641F05}"/>
              </a:ext>
            </a:extLst>
          </p:cNvPr>
          <p:cNvCxnSpPr>
            <a:cxnSpLocks/>
            <a:stCxn id="52" idx="4"/>
            <a:endCxn id="53" idx="0"/>
          </p:cNvCxnSpPr>
          <p:nvPr/>
        </p:nvCxnSpPr>
        <p:spPr>
          <a:xfrm>
            <a:off x="5733560" y="2958495"/>
            <a:ext cx="5761" cy="637181"/>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AE84FC75-7173-A1CB-941B-B45FE21B45E8}"/>
              </a:ext>
            </a:extLst>
          </p:cNvPr>
          <p:cNvCxnSpPr>
            <a:cxnSpLocks/>
            <a:stCxn id="53" idx="4"/>
            <a:endCxn id="54" idx="0"/>
          </p:cNvCxnSpPr>
          <p:nvPr/>
        </p:nvCxnSpPr>
        <p:spPr>
          <a:xfrm flipH="1">
            <a:off x="5727800" y="4603676"/>
            <a:ext cx="11521" cy="461075"/>
          </a:xfrm>
          <a:prstGeom prst="straightConnector1">
            <a:avLst/>
          </a:prstGeom>
          <a:ln w="127000">
            <a:headEnd type="none"/>
            <a:tailEnd type="triangle" w="sm" len="sm"/>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FF3BA1A1-C063-84CE-36A8-54CF0BADD47B}"/>
              </a:ext>
            </a:extLst>
          </p:cNvPr>
          <p:cNvSpPr txBox="1"/>
          <p:nvPr/>
        </p:nvSpPr>
        <p:spPr>
          <a:xfrm>
            <a:off x="4747800" y="6095940"/>
            <a:ext cx="2142112" cy="369332"/>
          </a:xfrm>
          <a:prstGeom prst="rect">
            <a:avLst/>
          </a:prstGeom>
          <a:noFill/>
        </p:spPr>
        <p:txBody>
          <a:bodyPr wrap="square">
            <a:spAutoFit/>
          </a:bodyPr>
          <a:lstStyle/>
          <a:p>
            <a:pPr algn="ctr"/>
            <a:r>
              <a:rPr lang="en-GB" sz="1800" b="1" dirty="0">
                <a:solidFill>
                  <a:prstClr val="black"/>
                </a:solidFill>
                <a:latin typeface="Calibri" panose="020F0502020204030204"/>
              </a:rPr>
              <a:t>Reduced throughput</a:t>
            </a:r>
            <a:endParaRPr lang="en-GB" b="1" dirty="0"/>
          </a:p>
        </p:txBody>
      </p:sp>
      <p:sp>
        <p:nvSpPr>
          <p:cNvPr id="63" name="TextBox 62">
            <a:extLst>
              <a:ext uri="{FF2B5EF4-FFF2-40B4-BE49-F238E27FC236}">
                <a16:creationId xmlns:a16="http://schemas.microsoft.com/office/drawing/2014/main" id="{8151E1BC-392C-C93D-8F64-D0929CEE3072}"/>
              </a:ext>
            </a:extLst>
          </p:cNvPr>
          <p:cNvSpPr txBox="1"/>
          <p:nvPr/>
        </p:nvSpPr>
        <p:spPr>
          <a:xfrm>
            <a:off x="5235320" y="3052021"/>
            <a:ext cx="1002240" cy="215444"/>
          </a:xfrm>
          <a:prstGeom prst="rect">
            <a:avLst/>
          </a:prstGeom>
          <a:solidFill>
            <a:schemeClr val="bg1"/>
          </a:solidFill>
        </p:spPr>
        <p:txBody>
          <a:bodyPr wrap="square" lIns="0" tIns="0" rIns="0" bIns="0">
            <a:spAutoFit/>
          </a:bodyPr>
          <a:lstStyle/>
          <a:p>
            <a:pPr algn="ctr"/>
            <a:r>
              <a:rPr lang="en-GB" sz="1400" b="1" dirty="0">
                <a:effectLst>
                  <a:outerShdw blurRad="38100" dist="38100" dir="2700000" algn="tl">
                    <a:srgbClr val="000000">
                      <a:alpha val="43137"/>
                    </a:srgbClr>
                  </a:outerShdw>
                </a:effectLst>
              </a:rPr>
              <a:t>Demand</a:t>
            </a:r>
            <a:endParaRPr lang="en-GB" sz="1400" dirty="0">
              <a:effectLst>
                <a:outerShdw blurRad="38100" dist="38100" dir="2700000" algn="tl">
                  <a:srgbClr val="000000">
                    <a:alpha val="43137"/>
                  </a:srgbClr>
                </a:outerShdw>
              </a:effectLst>
            </a:endParaRPr>
          </a:p>
        </p:txBody>
      </p:sp>
      <p:sp>
        <p:nvSpPr>
          <p:cNvPr id="64" name="Rectangle 63">
            <a:extLst>
              <a:ext uri="{FF2B5EF4-FFF2-40B4-BE49-F238E27FC236}">
                <a16:creationId xmlns:a16="http://schemas.microsoft.com/office/drawing/2014/main" id="{2BE385B6-DDDE-504E-F2DE-F6B5083E0FB6}"/>
              </a:ext>
            </a:extLst>
          </p:cNvPr>
          <p:cNvSpPr/>
          <p:nvPr/>
        </p:nvSpPr>
        <p:spPr>
          <a:xfrm>
            <a:off x="4747800" y="433493"/>
            <a:ext cx="2093081" cy="603177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Comic Sans MS" panose="030F0702030302020204" pitchFamily="66" charset="0"/>
              </a:rPr>
              <a:t>?</a:t>
            </a:r>
          </a:p>
        </p:txBody>
      </p:sp>
    </p:spTree>
    <p:extLst>
      <p:ext uri="{BB962C8B-B14F-4D97-AF65-F5344CB8AC3E}">
        <p14:creationId xmlns:p14="http://schemas.microsoft.com/office/powerpoint/2010/main" val="16858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4"/>
                                        </p:tgtEl>
                                      </p:cBhvr>
                                    </p:animEffect>
                                    <p:set>
                                      <p:cBhvr>
                                        <p:cTn id="7" dur="1" fill="hold">
                                          <p:stCondLst>
                                            <p:cond delay="499"/>
                                          </p:stCondLst>
                                        </p:cTn>
                                        <p:tgtEl>
                                          <p:spTgt spid="64"/>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6" presetClass="emph" presetSubtype="0" fill="hold" grpId="0" nodeType="clickEffect">
                                  <p:stCondLst>
                                    <p:cond delay="0"/>
                                  </p:stCondLst>
                                  <p:childTnLst>
                                    <p:animScale>
                                      <p:cBhvr>
                                        <p:cTn id="13" dur="2000" fill="hold"/>
                                        <p:tgtEl>
                                          <p:spTgt spid="63"/>
                                        </p:tgtEl>
                                      </p:cBhvr>
                                      <p:by x="50000" y="50000"/>
                                    </p:animScale>
                                  </p:childTnLst>
                                </p:cTn>
                              </p:par>
                            </p:childTnLst>
                          </p:cTn>
                        </p:par>
                      </p:childTnLst>
                    </p:cTn>
                  </p:par>
                  <p:par>
                    <p:cTn id="14" fill="hold">
                      <p:stCondLst>
                        <p:cond delay="indefinite"/>
                      </p:stCondLst>
                      <p:childTnLst>
                        <p:par>
                          <p:cTn id="15" fill="hold">
                            <p:stCondLst>
                              <p:cond delay="0"/>
                            </p:stCondLst>
                            <p:childTnLst>
                              <p:par>
                                <p:cTn id="16" presetID="6" presetClass="emph" presetSubtype="0" fill="hold" grpId="0" nodeType="clickEffect">
                                  <p:stCondLst>
                                    <p:cond delay="0"/>
                                  </p:stCondLst>
                                  <p:childTnLst>
                                    <p:animScale>
                                      <p:cBhvr>
                                        <p:cTn id="17" dur="2000" fill="hold"/>
                                        <p:tgtEl>
                                          <p:spTgt spid="53"/>
                                        </p:tgtEl>
                                      </p:cBhvr>
                                      <p:by x="50000" y="50000"/>
                                    </p:animScale>
                                  </p:childTnLst>
                                </p:cTn>
                              </p:par>
                            </p:childTnLst>
                          </p:cTn>
                        </p:par>
                      </p:childTnLst>
                    </p:cTn>
                  </p:par>
                  <p:par>
                    <p:cTn id="18" fill="hold">
                      <p:stCondLst>
                        <p:cond delay="indefinite"/>
                      </p:stCondLst>
                      <p:childTnLst>
                        <p:par>
                          <p:cTn id="19" fill="hold">
                            <p:stCondLst>
                              <p:cond delay="0"/>
                            </p:stCondLst>
                            <p:childTnLst>
                              <p:par>
                                <p:cTn id="20" presetID="6" presetClass="emph" presetSubtype="0" fill="hold" grpId="0" nodeType="clickEffect">
                                  <p:stCondLst>
                                    <p:cond delay="0"/>
                                  </p:stCondLst>
                                  <p:childTnLst>
                                    <p:animScale>
                                      <p:cBhvr>
                                        <p:cTn id="21" dur="2000" fill="hold"/>
                                        <p:tgtEl>
                                          <p:spTgt spid="52"/>
                                        </p:tgtEl>
                                      </p:cBhvr>
                                      <p:by x="50000" y="50000"/>
                                    </p:animScale>
                                  </p:childTnLst>
                                </p:cTn>
                              </p:par>
                            </p:childTnLst>
                          </p:cTn>
                        </p:par>
                      </p:childTnLst>
                    </p:cTn>
                  </p:par>
                  <p:par>
                    <p:cTn id="22" fill="hold">
                      <p:stCondLst>
                        <p:cond delay="indefinite"/>
                      </p:stCondLst>
                      <p:childTnLst>
                        <p:par>
                          <p:cTn id="23" fill="hold">
                            <p:stCondLst>
                              <p:cond delay="0"/>
                            </p:stCondLst>
                            <p:childTnLst>
                              <p:par>
                                <p:cTn id="24" presetID="6" presetClass="emph" presetSubtype="0" fill="hold" grpId="0" nodeType="clickEffect">
                                  <p:stCondLst>
                                    <p:cond delay="0"/>
                                  </p:stCondLst>
                                  <p:childTnLst>
                                    <p:animScale>
                                      <p:cBhvr>
                                        <p:cTn id="25" dur="2000" fill="hold"/>
                                        <p:tgtEl>
                                          <p:spTgt spid="51"/>
                                        </p:tgtEl>
                                      </p:cBhvr>
                                      <p:by x="50000" y="50000"/>
                                    </p:animScale>
                                  </p:childTnLst>
                                </p:cTn>
                              </p:par>
                              <p:par>
                                <p:cTn id="26" presetID="6" presetClass="emph" presetSubtype="0" fill="hold" grpId="0" nodeType="withEffect">
                                  <p:stCondLst>
                                    <p:cond delay="0"/>
                                  </p:stCondLst>
                                  <p:childTnLst>
                                    <p:animScale>
                                      <p:cBhvr>
                                        <p:cTn id="27" dur="2000" fill="hold"/>
                                        <p:tgtEl>
                                          <p:spTgt spid="54"/>
                                        </p:tgtEl>
                                      </p:cBhvr>
                                      <p:by x="50000" y="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1" grpId="0" animBg="1"/>
      <p:bldP spid="52" grpId="0" animBg="1"/>
      <p:bldP spid="53" grpId="0" animBg="1"/>
      <p:bldP spid="54" grpId="0" animBg="1"/>
      <p:bldP spid="63" grpId="0" animBg="1"/>
      <p:bldP spid="6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Limits to Growth</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8104340" y="369332"/>
            <a:ext cx="3882250" cy="6001643"/>
          </a:xfrm>
          <a:prstGeom prst="rect">
            <a:avLst/>
          </a:prstGeom>
          <a:noFill/>
        </p:spPr>
        <p:txBody>
          <a:bodyPr wrap="square" rtlCol="0">
            <a:spAutoFit/>
          </a:bodyPr>
          <a:lstStyle/>
          <a:p>
            <a:pPr algn="ctr"/>
            <a:r>
              <a:rPr lang="en-GB" sz="2400" dirty="0"/>
              <a:t>A few years after, in 1972, research was published on a study done to predict the consequences of continued exponential growth (and associated resource depletion)</a:t>
            </a:r>
          </a:p>
          <a:p>
            <a:pPr algn="ctr"/>
            <a:endParaRPr lang="en-GB" sz="2400" dirty="0"/>
          </a:p>
          <a:p>
            <a:pPr algn="ctr"/>
            <a:r>
              <a:rPr lang="en-GB" sz="2400" dirty="0"/>
              <a:t>While not to be confused with economic growth (though this does drive both rates of natural resource depletion and standards of living) – indicated a point of collapse (“overshoot and collapse”).</a:t>
            </a:r>
          </a:p>
        </p:txBody>
      </p:sp>
      <p:pic>
        <p:nvPicPr>
          <p:cNvPr id="6" name="Picture 6">
            <a:extLst>
              <a:ext uri="{FF2B5EF4-FFF2-40B4-BE49-F238E27FC236}">
                <a16:creationId xmlns:a16="http://schemas.microsoft.com/office/drawing/2014/main" id="{CA5ACFC9-07BD-C494-1960-77CCFF48D5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3893" y="3194589"/>
            <a:ext cx="2764376" cy="2814637"/>
          </a:xfrm>
          <a:prstGeom prst="rect">
            <a:avLst/>
          </a:prstGeom>
          <a:solidFill>
            <a:schemeClr val="bg1"/>
          </a:solidFill>
        </p:spPr>
      </p:pic>
      <p:sp>
        <p:nvSpPr>
          <p:cNvPr id="7" name="TextBox 6">
            <a:extLst>
              <a:ext uri="{FF2B5EF4-FFF2-40B4-BE49-F238E27FC236}">
                <a16:creationId xmlns:a16="http://schemas.microsoft.com/office/drawing/2014/main" id="{F3B8725F-E04F-6435-EAE4-9B3738B90585}"/>
              </a:ext>
            </a:extLst>
          </p:cNvPr>
          <p:cNvSpPr txBox="1"/>
          <p:nvPr/>
        </p:nvSpPr>
        <p:spPr>
          <a:xfrm>
            <a:off x="4321671" y="5888922"/>
            <a:ext cx="3058291" cy="584775"/>
          </a:xfrm>
          <a:prstGeom prst="rect">
            <a:avLst/>
          </a:prstGeom>
          <a:noFill/>
        </p:spPr>
        <p:txBody>
          <a:bodyPr wrap="square">
            <a:spAutoFit/>
          </a:bodyPr>
          <a:lstStyle/>
          <a:p>
            <a:pPr algn="ctr"/>
            <a:r>
              <a:rPr lang="en-GB" sz="1600" dirty="0"/>
              <a:t>Graph reproduced from the World3 model outputs</a:t>
            </a:r>
          </a:p>
        </p:txBody>
      </p:sp>
      <p:pic>
        <p:nvPicPr>
          <p:cNvPr id="9" name="Picture 2">
            <a:extLst>
              <a:ext uri="{FF2B5EF4-FFF2-40B4-BE49-F238E27FC236}">
                <a16:creationId xmlns:a16="http://schemas.microsoft.com/office/drawing/2014/main" id="{56E31DE0-E2E9-CC32-E4F8-8FABA91ACD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0" y="425792"/>
            <a:ext cx="3447683" cy="6006416"/>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Media 5" title="The Origin of &quot;Limits to Growth&quot; - Interview with Dennis Meadows">
            <a:hlinkClick r:id="" action="ppaction://media"/>
            <a:extLst>
              <a:ext uri="{FF2B5EF4-FFF2-40B4-BE49-F238E27FC236}">
                <a16:creationId xmlns:a16="http://schemas.microsoft.com/office/drawing/2014/main" id="{E65B7CA0-82CA-05D2-86E4-D4F6E08CC75A}"/>
              </a:ext>
            </a:extLst>
          </p:cNvPr>
          <p:cNvPicPr>
            <a:picLocks noRot="1" noChangeAspect="1"/>
          </p:cNvPicPr>
          <p:nvPr>
            <a:videoFile r:link="rId1"/>
          </p:nvPr>
        </p:nvPicPr>
        <p:blipFill>
          <a:blip r:embed="rId6"/>
          <a:stretch>
            <a:fillRect/>
          </a:stretch>
        </p:blipFill>
        <p:spPr>
          <a:xfrm>
            <a:off x="3607609" y="483979"/>
            <a:ext cx="4486416" cy="2534826"/>
          </a:xfrm>
          <a:prstGeom prst="rect">
            <a:avLst/>
          </a:prstGeom>
        </p:spPr>
      </p:pic>
    </p:spTree>
    <p:extLst>
      <p:ext uri="{BB962C8B-B14F-4D97-AF65-F5344CB8AC3E}">
        <p14:creationId xmlns:p14="http://schemas.microsoft.com/office/powerpoint/2010/main" val="419266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Planetary boundaries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4592321" y="566466"/>
            <a:ext cx="7321972" cy="1938992"/>
          </a:xfrm>
          <a:prstGeom prst="rect">
            <a:avLst/>
          </a:prstGeom>
          <a:noFill/>
        </p:spPr>
        <p:txBody>
          <a:bodyPr wrap="square" rtlCol="0">
            <a:spAutoFit/>
          </a:bodyPr>
          <a:lstStyle/>
          <a:p>
            <a:pPr algn="ctr"/>
            <a:r>
              <a:rPr lang="en-GB" sz="2400" dirty="0"/>
              <a:t>Despite the warnings surrounding the impacts of exponential growth (population and economic), research since 2009 has indicated that the planet’s earth systems are already being modified beyond ‘safe’ limits. </a:t>
            </a:r>
          </a:p>
          <a:p>
            <a:pPr algn="ctr"/>
            <a:endParaRPr lang="en-GB" sz="2400" dirty="0"/>
          </a:p>
        </p:txBody>
      </p:sp>
      <p:pic>
        <p:nvPicPr>
          <p:cNvPr id="1026" name="Picture 2" descr="figure 1">
            <a:extLst>
              <a:ext uri="{FF2B5EF4-FFF2-40B4-BE49-F238E27FC236}">
                <a16:creationId xmlns:a16="http://schemas.microsoft.com/office/drawing/2014/main" id="{AB27E9C9-2305-500A-EC42-E753FA2F1B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320" y="566466"/>
            <a:ext cx="4501780" cy="389716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5AE1697-C6A2-19DF-5564-D9635E62EB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4620" y="2722710"/>
            <a:ext cx="4413889" cy="37307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CA77591-BC5B-1CEB-E48C-3212E59E17AE}"/>
              </a:ext>
            </a:extLst>
          </p:cNvPr>
          <p:cNvSpPr txBox="1"/>
          <p:nvPr/>
        </p:nvSpPr>
        <p:spPr>
          <a:xfrm>
            <a:off x="147320" y="4796381"/>
            <a:ext cx="6659880" cy="1569660"/>
          </a:xfrm>
          <a:prstGeom prst="rect">
            <a:avLst/>
          </a:prstGeom>
          <a:noFill/>
        </p:spPr>
        <p:txBody>
          <a:bodyPr wrap="square">
            <a:spAutoFit/>
          </a:bodyPr>
          <a:lstStyle/>
          <a:p>
            <a:pPr algn="ctr"/>
            <a:r>
              <a:rPr lang="en-GB" sz="2400" dirty="0"/>
              <a:t>These are 9 measurable attributes of the Earth’s systems, which, if a threshold is exceeded, would enter a new state, which would be unstable and have severe impacts.</a:t>
            </a:r>
          </a:p>
        </p:txBody>
      </p:sp>
      <p:sp>
        <p:nvSpPr>
          <p:cNvPr id="14" name="TextBox 13">
            <a:extLst>
              <a:ext uri="{FF2B5EF4-FFF2-40B4-BE49-F238E27FC236}">
                <a16:creationId xmlns:a16="http://schemas.microsoft.com/office/drawing/2014/main" id="{48975F8B-AE12-552F-AF25-87FFE912AF26}"/>
              </a:ext>
            </a:extLst>
          </p:cNvPr>
          <p:cNvSpPr txBox="1"/>
          <p:nvPr/>
        </p:nvSpPr>
        <p:spPr>
          <a:xfrm>
            <a:off x="2890520" y="4328998"/>
            <a:ext cx="3083560" cy="338554"/>
          </a:xfrm>
          <a:prstGeom prst="rect">
            <a:avLst/>
          </a:prstGeom>
          <a:noFill/>
        </p:spPr>
        <p:txBody>
          <a:bodyPr wrap="square">
            <a:spAutoFit/>
          </a:bodyPr>
          <a:lstStyle/>
          <a:p>
            <a:r>
              <a:rPr lang="en-GB" sz="1600" dirty="0"/>
              <a:t>Source: </a:t>
            </a:r>
            <a:r>
              <a:rPr lang="en-GB" sz="1600" dirty="0" err="1"/>
              <a:t>Rockström</a:t>
            </a:r>
            <a:r>
              <a:rPr lang="en-GB" sz="1600" dirty="0"/>
              <a:t>, et al., 2009</a:t>
            </a:r>
          </a:p>
        </p:txBody>
      </p:sp>
      <p:sp>
        <p:nvSpPr>
          <p:cNvPr id="15" name="TextBox 14">
            <a:extLst>
              <a:ext uri="{FF2B5EF4-FFF2-40B4-BE49-F238E27FC236}">
                <a16:creationId xmlns:a16="http://schemas.microsoft.com/office/drawing/2014/main" id="{0D66BBC1-DC38-859B-B383-6C522206BD78}"/>
              </a:ext>
            </a:extLst>
          </p:cNvPr>
          <p:cNvSpPr txBox="1"/>
          <p:nvPr/>
        </p:nvSpPr>
        <p:spPr>
          <a:xfrm>
            <a:off x="9170960" y="2364038"/>
            <a:ext cx="3083560" cy="338554"/>
          </a:xfrm>
          <a:prstGeom prst="rect">
            <a:avLst/>
          </a:prstGeom>
          <a:noFill/>
        </p:spPr>
        <p:txBody>
          <a:bodyPr wrap="square">
            <a:spAutoFit/>
          </a:bodyPr>
          <a:lstStyle/>
          <a:p>
            <a:r>
              <a:rPr lang="en-GB" sz="1600" dirty="0"/>
              <a:t>Source: Richardson, et al., 2023</a:t>
            </a:r>
          </a:p>
        </p:txBody>
      </p:sp>
    </p:spTree>
    <p:extLst>
      <p:ext uri="{BB962C8B-B14F-4D97-AF65-F5344CB8AC3E}">
        <p14:creationId xmlns:p14="http://schemas.microsoft.com/office/powerpoint/2010/main" val="3586220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F02F62F-9679-7BD6-AD93-9F0DE124BDA5}"/>
              </a:ext>
            </a:extLst>
          </p:cNvPr>
          <p:cNvPicPr>
            <a:picLocks noChangeAspect="1"/>
          </p:cNvPicPr>
          <p:nvPr/>
        </p:nvPicPr>
        <p:blipFill rotWithShape="1">
          <a:blip r:embed="rId3">
            <a:lum bright="70000" contrast="-70000"/>
          </a:blip>
          <a:srcRect l="2" t="5720" r="-2" b="5300"/>
          <a:stretch/>
        </p:blipFill>
        <p:spPr>
          <a:xfrm>
            <a:off x="5800" y="391886"/>
            <a:ext cx="12191811" cy="6096782"/>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Grow and / or Die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150312" y="369332"/>
            <a:ext cx="11836278" cy="5847755"/>
          </a:xfrm>
          <a:prstGeom prst="rect">
            <a:avLst/>
          </a:prstGeom>
          <a:noFill/>
        </p:spPr>
        <p:txBody>
          <a:bodyPr wrap="square" rtlCol="0">
            <a:spAutoFit/>
          </a:bodyPr>
          <a:lstStyle/>
          <a:p>
            <a:r>
              <a:rPr lang="en-GB" sz="2200" dirty="0"/>
              <a:t>The planetary boundaries indicate that population growth (and associated economic growth) are resulting in a Grow and Die outcome predicted by Limits to Growth.</a:t>
            </a:r>
          </a:p>
          <a:p>
            <a:endParaRPr lang="en-GB" sz="2200" dirty="0"/>
          </a:p>
          <a:p>
            <a:r>
              <a:rPr lang="en-GB" sz="2200" dirty="0"/>
              <a:t>However, the Limits to Growth concept is in direct opposition to the historic trend of a capitalist notion of “Grow or Die”, in which economic growth is required to survive.</a:t>
            </a:r>
          </a:p>
          <a:p>
            <a:endParaRPr lang="en-GB" sz="2200" dirty="0"/>
          </a:p>
          <a:p>
            <a:r>
              <a:rPr lang="en-GB" sz="2200" b="1" dirty="0"/>
              <a:t>Growth Imperative</a:t>
            </a:r>
            <a:r>
              <a:rPr lang="en-GB" sz="2200" dirty="0"/>
              <a:t>: Companies / businesses or consumers, must continue to grow</a:t>
            </a:r>
          </a:p>
          <a:p>
            <a:pPr algn="ctr"/>
            <a:r>
              <a:rPr lang="en-GB" sz="2200" dirty="0">
                <a:latin typeface="Comic Sans MS" panose="030F0702030302020204" pitchFamily="66" charset="0"/>
              </a:rPr>
              <a:t>“mechanisms that require economic growth to keep the economy functioning and are hard to circumvent for individuals, firms, or nation states.” </a:t>
            </a:r>
            <a:r>
              <a:rPr lang="en-GB" sz="2200" dirty="0"/>
              <a:t>(</a:t>
            </a:r>
            <a:r>
              <a:rPr lang="en-GB" sz="2200" dirty="0" err="1"/>
              <a:t>Richters</a:t>
            </a:r>
            <a:r>
              <a:rPr lang="en-GB" sz="2200" dirty="0"/>
              <a:t> and </a:t>
            </a:r>
            <a:r>
              <a:rPr lang="en-GB" sz="2200" dirty="0" err="1"/>
              <a:t>Siemoneit</a:t>
            </a:r>
            <a:r>
              <a:rPr lang="en-GB" sz="2200" dirty="0"/>
              <a:t>, 2019)</a:t>
            </a:r>
          </a:p>
          <a:p>
            <a:endParaRPr lang="en-GB" sz="2200" dirty="0"/>
          </a:p>
          <a:p>
            <a:r>
              <a:rPr lang="en-GB" sz="2200" dirty="0"/>
              <a:t>Douthwaite (1993) provided a real-world example, by which farmers must acquire new technology in order to survive. </a:t>
            </a:r>
          </a:p>
          <a:p>
            <a:pPr marL="457200" indent="-457200">
              <a:buFont typeface="+mj-lt"/>
              <a:buAutoNum type="arabicPeriod"/>
            </a:pPr>
            <a:r>
              <a:rPr lang="en-GB" sz="2200" dirty="0"/>
              <a:t>Farmers who invest in machinery first accrue more profits from increased efficiency / yield.</a:t>
            </a:r>
          </a:p>
          <a:p>
            <a:pPr marL="457200" indent="-457200">
              <a:buFont typeface="+mj-lt"/>
              <a:buAutoNum type="arabicPeriod"/>
            </a:pPr>
            <a:r>
              <a:rPr lang="en-GB" sz="2200" dirty="0"/>
              <a:t>Other farmers also copy this process, and their yields also increase</a:t>
            </a:r>
          </a:p>
          <a:p>
            <a:pPr marL="457200" indent="-457200">
              <a:buFont typeface="+mj-lt"/>
              <a:buAutoNum type="arabicPeriod"/>
            </a:pPr>
            <a:r>
              <a:rPr lang="en-GB" sz="2200" dirty="0"/>
              <a:t>Due to increase in production, demand decreases, as does the price</a:t>
            </a:r>
          </a:p>
          <a:p>
            <a:pPr marL="457200" indent="-457200">
              <a:buFont typeface="+mj-lt"/>
              <a:buAutoNum type="arabicPeriod"/>
            </a:pPr>
            <a:r>
              <a:rPr lang="en-GB" sz="2200" dirty="0"/>
              <a:t>The farmers who did not invest can no longer sell their comparatively reduced produce at a profit.</a:t>
            </a:r>
          </a:p>
          <a:p>
            <a:pPr marL="457200" indent="-457200">
              <a:buFont typeface="+mj-lt"/>
              <a:buAutoNum type="arabicPeriod"/>
            </a:pPr>
            <a:r>
              <a:rPr lang="en-GB" sz="2200" dirty="0"/>
              <a:t>These farmers are unable to sustain their business and are forced to cease</a:t>
            </a:r>
          </a:p>
        </p:txBody>
      </p:sp>
    </p:spTree>
    <p:extLst>
      <p:ext uri="{BB962C8B-B14F-4D97-AF65-F5344CB8AC3E}">
        <p14:creationId xmlns:p14="http://schemas.microsoft.com/office/powerpoint/2010/main" val="3095587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Focus on Growth</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2370666" y="464471"/>
            <a:ext cx="9764717" cy="4832092"/>
          </a:xfrm>
          <a:prstGeom prst="rect">
            <a:avLst/>
          </a:prstGeom>
          <a:noFill/>
        </p:spPr>
        <p:txBody>
          <a:bodyPr wrap="square" rtlCol="0">
            <a:spAutoFit/>
          </a:bodyPr>
          <a:lstStyle/>
          <a:p>
            <a:r>
              <a:rPr lang="en-GB" sz="2200" dirty="0"/>
              <a:t>The Growth Imperative is also believed to be an ideology adopted politically. </a:t>
            </a:r>
          </a:p>
          <a:p>
            <a:endParaRPr lang="en-GB" sz="2200" dirty="0"/>
          </a:p>
          <a:p>
            <a:r>
              <a:rPr lang="en-GB" sz="2200" dirty="0"/>
              <a:t>Economic growth has been a political priority for many decades in nations globally.</a:t>
            </a:r>
          </a:p>
          <a:p>
            <a:endParaRPr lang="en-GB" sz="2200" dirty="0"/>
          </a:p>
          <a:p>
            <a:pPr algn="ctr"/>
            <a:r>
              <a:rPr lang="en-GB" sz="2200" b="0" i="0" dirty="0">
                <a:solidFill>
                  <a:srgbClr val="1F1F1F"/>
                </a:solidFill>
                <a:effectLst/>
                <a:latin typeface="Comic Sans MS" panose="030F0702030302020204" pitchFamily="66" charset="0"/>
              </a:rPr>
              <a:t>“The growth paradigm asserted that economic growth is a universal remedy for some of the most pressing challenges of modern societies and imperative to avoid economic and social crises” </a:t>
            </a:r>
            <a:r>
              <a:rPr lang="en-GB" sz="2200" dirty="0"/>
              <a:t>(Source: </a:t>
            </a:r>
            <a:r>
              <a:rPr lang="en-GB" sz="2200" dirty="0" err="1"/>
              <a:t>Schmelzer</a:t>
            </a:r>
            <a:r>
              <a:rPr lang="en-GB" sz="2200" dirty="0"/>
              <a:t>, 2017, p. 266)</a:t>
            </a:r>
          </a:p>
          <a:p>
            <a:endParaRPr lang="en-GB" sz="2200" dirty="0"/>
          </a:p>
          <a:p>
            <a:r>
              <a:rPr lang="en-GB" sz="2200" dirty="0"/>
              <a:t>This can be seen through the legislation adopted by many nations to ensure continued growth, including:</a:t>
            </a:r>
          </a:p>
          <a:p>
            <a:endParaRPr lang="en-GB" sz="2200" dirty="0"/>
          </a:p>
          <a:p>
            <a:endParaRPr lang="en-GB" sz="2200" dirty="0"/>
          </a:p>
          <a:p>
            <a:pPr marL="342900" indent="-342900">
              <a:buFont typeface="Arial" panose="020B0604020202020204" pitchFamily="34" charset="0"/>
              <a:buChar char="•"/>
            </a:pPr>
            <a:endParaRPr lang="en-GB" sz="2200" dirty="0"/>
          </a:p>
        </p:txBody>
      </p:sp>
      <p:pic>
        <p:nvPicPr>
          <p:cNvPr id="3" name="Picture 2">
            <a:extLst>
              <a:ext uri="{FF2B5EF4-FFF2-40B4-BE49-F238E27FC236}">
                <a16:creationId xmlns:a16="http://schemas.microsoft.com/office/drawing/2014/main" id="{B63399D6-5472-1D1C-F0FF-D3F3D4DB654A}"/>
              </a:ext>
            </a:extLst>
          </p:cNvPr>
          <p:cNvPicPr>
            <a:picLocks noChangeAspect="1"/>
          </p:cNvPicPr>
          <p:nvPr/>
        </p:nvPicPr>
        <p:blipFill>
          <a:blip r:embed="rId3"/>
          <a:stretch>
            <a:fillRect/>
          </a:stretch>
        </p:blipFill>
        <p:spPr>
          <a:xfrm>
            <a:off x="3601353" y="4317710"/>
            <a:ext cx="1957705" cy="1957705"/>
          </a:xfrm>
          <a:prstGeom prst="rect">
            <a:avLst/>
          </a:prstGeom>
        </p:spPr>
      </p:pic>
      <p:pic>
        <p:nvPicPr>
          <p:cNvPr id="9" name="Picture 8">
            <a:extLst>
              <a:ext uri="{FF2B5EF4-FFF2-40B4-BE49-F238E27FC236}">
                <a16:creationId xmlns:a16="http://schemas.microsoft.com/office/drawing/2014/main" id="{DF97A6BF-CBC8-4D53-3F3C-712CF0306566}"/>
              </a:ext>
            </a:extLst>
          </p:cNvPr>
          <p:cNvPicPr>
            <a:picLocks noChangeAspect="1"/>
          </p:cNvPicPr>
          <p:nvPr/>
        </p:nvPicPr>
        <p:blipFill rotWithShape="1">
          <a:blip r:embed="rId4">
            <a:extLst>
              <a:ext uri="{28A0092B-C50C-407E-A947-70E740481C1C}">
                <a14:useLocalDpi xmlns:a14="http://schemas.microsoft.com/office/drawing/2010/main" val="0"/>
              </a:ext>
            </a:extLst>
          </a:blip>
          <a:srcRect l="43383" t="-185" r="30763" b="185"/>
          <a:stretch/>
        </p:blipFill>
        <p:spPr>
          <a:xfrm>
            <a:off x="20" y="369332"/>
            <a:ext cx="236503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2" name="Picture 11">
            <a:extLst>
              <a:ext uri="{FF2B5EF4-FFF2-40B4-BE49-F238E27FC236}">
                <a16:creationId xmlns:a16="http://schemas.microsoft.com/office/drawing/2014/main" id="{4A9326E9-642F-DAB1-89F3-65CBFF9978AD}"/>
              </a:ext>
            </a:extLst>
          </p:cNvPr>
          <p:cNvPicPr>
            <a:picLocks noChangeAspect="1"/>
          </p:cNvPicPr>
          <p:nvPr/>
        </p:nvPicPr>
        <p:blipFill>
          <a:blip r:embed="rId5"/>
          <a:stretch>
            <a:fillRect/>
          </a:stretch>
        </p:blipFill>
        <p:spPr>
          <a:xfrm>
            <a:off x="9595462" y="3971353"/>
            <a:ext cx="1728235" cy="2422176"/>
          </a:xfrm>
          <a:prstGeom prst="rect">
            <a:avLst/>
          </a:prstGeom>
        </p:spPr>
      </p:pic>
      <p:pic>
        <p:nvPicPr>
          <p:cNvPr id="14" name="Picture 13">
            <a:extLst>
              <a:ext uri="{FF2B5EF4-FFF2-40B4-BE49-F238E27FC236}">
                <a16:creationId xmlns:a16="http://schemas.microsoft.com/office/drawing/2014/main" id="{FC875028-EFA6-5466-870B-906C60E2549E}"/>
              </a:ext>
            </a:extLst>
          </p:cNvPr>
          <p:cNvPicPr>
            <a:picLocks noChangeAspect="1"/>
          </p:cNvPicPr>
          <p:nvPr/>
        </p:nvPicPr>
        <p:blipFill>
          <a:blip r:embed="rId6"/>
          <a:stretch>
            <a:fillRect/>
          </a:stretch>
        </p:blipFill>
        <p:spPr>
          <a:xfrm>
            <a:off x="6890082" y="4043938"/>
            <a:ext cx="1719796" cy="2422176"/>
          </a:xfrm>
          <a:prstGeom prst="rect">
            <a:avLst/>
          </a:prstGeom>
        </p:spPr>
      </p:pic>
    </p:spTree>
    <p:extLst>
      <p:ext uri="{BB962C8B-B14F-4D97-AF65-F5344CB8AC3E}">
        <p14:creationId xmlns:p14="http://schemas.microsoft.com/office/powerpoint/2010/main" val="337067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3" name="Straight Arrow Connector 42">
            <a:extLst>
              <a:ext uri="{FF2B5EF4-FFF2-40B4-BE49-F238E27FC236}">
                <a16:creationId xmlns:a16="http://schemas.microsoft.com/office/drawing/2014/main" id="{80A66DF7-8F8B-67A1-7FF8-D7C321A4760D}"/>
              </a:ext>
            </a:extLst>
          </p:cNvPr>
          <p:cNvCxnSpPr>
            <a:cxnSpLocks/>
            <a:stCxn id="51" idx="6"/>
            <a:endCxn id="54" idx="2"/>
          </p:cNvCxnSpPr>
          <p:nvPr/>
        </p:nvCxnSpPr>
        <p:spPr>
          <a:xfrm>
            <a:off x="607394" y="885659"/>
            <a:ext cx="1335612" cy="2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Product life extension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6294026" y="474571"/>
            <a:ext cx="5756073" cy="3816429"/>
          </a:xfrm>
          <a:prstGeom prst="rect">
            <a:avLst/>
          </a:prstGeom>
          <a:noFill/>
        </p:spPr>
        <p:txBody>
          <a:bodyPr wrap="square" rtlCol="0">
            <a:spAutoFit/>
          </a:bodyPr>
          <a:lstStyle/>
          <a:p>
            <a:pPr algn="ctr"/>
            <a:r>
              <a:rPr lang="en-GB" sz="2200" dirty="0"/>
              <a:t>Recognising that economic growth (and its associated demand for manufacture and production) were unsustainable, two researchers, Walter </a:t>
            </a:r>
            <a:r>
              <a:rPr lang="en-GB" sz="2200" dirty="0" err="1"/>
              <a:t>Stahel</a:t>
            </a:r>
            <a:r>
              <a:rPr lang="en-GB" sz="2200" dirty="0"/>
              <a:t>, and Geneviève </a:t>
            </a:r>
            <a:r>
              <a:rPr lang="en-GB" sz="2200" dirty="0" err="1"/>
              <a:t>Reday</a:t>
            </a:r>
            <a:r>
              <a:rPr lang="en-GB" sz="2200" dirty="0"/>
              <a:t>-Mulvey explored the possibility of ‘substituting manpower for energy’ in 1976</a:t>
            </a:r>
          </a:p>
          <a:p>
            <a:pPr algn="ctr"/>
            <a:endParaRPr lang="en-GB" sz="2200" dirty="0">
              <a:latin typeface="Comic Sans MS" panose="030F0702030302020204" pitchFamily="66" charset="0"/>
            </a:endParaRPr>
          </a:p>
          <a:p>
            <a:pPr algn="ctr"/>
            <a:r>
              <a:rPr lang="en-GB" sz="2200" dirty="0">
                <a:latin typeface="Comic Sans MS" panose="030F0702030302020204" pitchFamily="66" charset="0"/>
              </a:rPr>
              <a:t>“spiral-loop system that minimises matter, energy-flow and environmental deterioration without restricting economic growth or social and technical progress” </a:t>
            </a:r>
          </a:p>
        </p:txBody>
      </p:sp>
      <p:sp>
        <p:nvSpPr>
          <p:cNvPr id="51" name="Oval 50">
            <a:extLst>
              <a:ext uri="{FF2B5EF4-FFF2-40B4-BE49-F238E27FC236}">
                <a16:creationId xmlns:a16="http://schemas.microsoft.com/office/drawing/2014/main" id="{1EB98994-F333-C9B0-6D8A-8E2191092B64}"/>
              </a:ext>
            </a:extLst>
          </p:cNvPr>
          <p:cNvSpPr/>
          <p:nvPr/>
        </p:nvSpPr>
        <p:spPr>
          <a:xfrm>
            <a:off x="67394" y="615659"/>
            <a:ext cx="540000" cy="540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Take</a:t>
            </a:r>
          </a:p>
        </p:txBody>
      </p:sp>
      <p:sp>
        <p:nvSpPr>
          <p:cNvPr id="52" name="Oval 51">
            <a:extLst>
              <a:ext uri="{FF2B5EF4-FFF2-40B4-BE49-F238E27FC236}">
                <a16:creationId xmlns:a16="http://schemas.microsoft.com/office/drawing/2014/main" id="{D7829A57-1720-1795-5E4A-AAC818BE02A0}"/>
              </a:ext>
            </a:extLst>
          </p:cNvPr>
          <p:cNvSpPr/>
          <p:nvPr/>
        </p:nvSpPr>
        <p:spPr>
          <a:xfrm>
            <a:off x="692598" y="615659"/>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Make</a:t>
            </a:r>
          </a:p>
        </p:txBody>
      </p:sp>
      <p:sp>
        <p:nvSpPr>
          <p:cNvPr id="53" name="Oval 52">
            <a:extLst>
              <a:ext uri="{FF2B5EF4-FFF2-40B4-BE49-F238E27FC236}">
                <a16:creationId xmlns:a16="http://schemas.microsoft.com/office/drawing/2014/main" id="{1C0F044E-3058-42F9-6C0D-C4DDBA758516}"/>
              </a:ext>
            </a:extLst>
          </p:cNvPr>
          <p:cNvSpPr/>
          <p:nvPr/>
        </p:nvSpPr>
        <p:spPr>
          <a:xfrm>
            <a:off x="1317802" y="615659"/>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Use</a:t>
            </a:r>
          </a:p>
        </p:txBody>
      </p:sp>
      <p:sp>
        <p:nvSpPr>
          <p:cNvPr id="54" name="Oval 53">
            <a:extLst>
              <a:ext uri="{FF2B5EF4-FFF2-40B4-BE49-F238E27FC236}">
                <a16:creationId xmlns:a16="http://schemas.microsoft.com/office/drawing/2014/main" id="{E2165059-4D89-8994-0D84-F9B59F43406D}"/>
              </a:ext>
            </a:extLst>
          </p:cNvPr>
          <p:cNvSpPr/>
          <p:nvPr/>
        </p:nvSpPr>
        <p:spPr>
          <a:xfrm>
            <a:off x="1943006" y="618323"/>
            <a:ext cx="540000" cy="540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Waste</a:t>
            </a:r>
          </a:p>
        </p:txBody>
      </p:sp>
      <p:pic>
        <p:nvPicPr>
          <p:cNvPr id="7" name="Picture 6">
            <a:extLst>
              <a:ext uri="{FF2B5EF4-FFF2-40B4-BE49-F238E27FC236}">
                <a16:creationId xmlns:a16="http://schemas.microsoft.com/office/drawing/2014/main" id="{9655431B-444E-4417-1C6B-FEAEF6F6C7F9}"/>
              </a:ext>
            </a:extLst>
          </p:cNvPr>
          <p:cNvPicPr>
            <a:picLocks noChangeAspect="1"/>
          </p:cNvPicPr>
          <p:nvPr/>
        </p:nvPicPr>
        <p:blipFill>
          <a:blip r:embed="rId3"/>
          <a:stretch>
            <a:fillRect/>
          </a:stretch>
        </p:blipFill>
        <p:spPr>
          <a:xfrm>
            <a:off x="388416" y="3396586"/>
            <a:ext cx="4338193" cy="2888827"/>
          </a:xfrm>
          <a:prstGeom prst="rect">
            <a:avLst/>
          </a:prstGeom>
        </p:spPr>
      </p:pic>
      <p:cxnSp>
        <p:nvCxnSpPr>
          <p:cNvPr id="69" name="Straight Arrow Connector 68">
            <a:extLst>
              <a:ext uri="{FF2B5EF4-FFF2-40B4-BE49-F238E27FC236}">
                <a16:creationId xmlns:a16="http://schemas.microsoft.com/office/drawing/2014/main" id="{84BE1DDA-0659-8F9C-66D8-DE3D1C124979}"/>
              </a:ext>
            </a:extLst>
          </p:cNvPr>
          <p:cNvCxnSpPr>
            <a:cxnSpLocks/>
            <a:stCxn id="70" idx="6"/>
            <a:endCxn id="73" idx="2"/>
          </p:cNvCxnSpPr>
          <p:nvPr/>
        </p:nvCxnSpPr>
        <p:spPr>
          <a:xfrm>
            <a:off x="2507292" y="1576830"/>
            <a:ext cx="1335612" cy="2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0" name="Oval 69">
            <a:extLst>
              <a:ext uri="{FF2B5EF4-FFF2-40B4-BE49-F238E27FC236}">
                <a16:creationId xmlns:a16="http://schemas.microsoft.com/office/drawing/2014/main" id="{F66B5EE7-7B74-175F-3C2F-B749408747EC}"/>
              </a:ext>
            </a:extLst>
          </p:cNvPr>
          <p:cNvSpPr/>
          <p:nvPr/>
        </p:nvSpPr>
        <p:spPr>
          <a:xfrm>
            <a:off x="1967292" y="1306830"/>
            <a:ext cx="540000" cy="540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Take</a:t>
            </a:r>
          </a:p>
        </p:txBody>
      </p:sp>
      <p:sp>
        <p:nvSpPr>
          <p:cNvPr id="71" name="Oval 70">
            <a:extLst>
              <a:ext uri="{FF2B5EF4-FFF2-40B4-BE49-F238E27FC236}">
                <a16:creationId xmlns:a16="http://schemas.microsoft.com/office/drawing/2014/main" id="{97ACC19E-A597-1199-A446-233C59695E97}"/>
              </a:ext>
            </a:extLst>
          </p:cNvPr>
          <p:cNvSpPr/>
          <p:nvPr/>
        </p:nvSpPr>
        <p:spPr>
          <a:xfrm>
            <a:off x="2592496" y="1306830"/>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Make</a:t>
            </a:r>
          </a:p>
        </p:txBody>
      </p:sp>
      <p:sp>
        <p:nvSpPr>
          <p:cNvPr id="72" name="Oval 71">
            <a:extLst>
              <a:ext uri="{FF2B5EF4-FFF2-40B4-BE49-F238E27FC236}">
                <a16:creationId xmlns:a16="http://schemas.microsoft.com/office/drawing/2014/main" id="{19326212-0029-FBA6-279B-B5787787F3F9}"/>
              </a:ext>
            </a:extLst>
          </p:cNvPr>
          <p:cNvSpPr/>
          <p:nvPr/>
        </p:nvSpPr>
        <p:spPr>
          <a:xfrm>
            <a:off x="3217700" y="1306830"/>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Use</a:t>
            </a:r>
          </a:p>
        </p:txBody>
      </p:sp>
      <p:sp>
        <p:nvSpPr>
          <p:cNvPr id="73" name="Oval 72">
            <a:extLst>
              <a:ext uri="{FF2B5EF4-FFF2-40B4-BE49-F238E27FC236}">
                <a16:creationId xmlns:a16="http://schemas.microsoft.com/office/drawing/2014/main" id="{F318EE97-FFE5-4F5C-2C69-3A264592DBFD}"/>
              </a:ext>
            </a:extLst>
          </p:cNvPr>
          <p:cNvSpPr/>
          <p:nvPr/>
        </p:nvSpPr>
        <p:spPr>
          <a:xfrm>
            <a:off x="3842904" y="1309494"/>
            <a:ext cx="540000" cy="540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Waste</a:t>
            </a:r>
          </a:p>
        </p:txBody>
      </p:sp>
      <p:cxnSp>
        <p:nvCxnSpPr>
          <p:cNvPr id="74" name="Straight Arrow Connector 73">
            <a:extLst>
              <a:ext uri="{FF2B5EF4-FFF2-40B4-BE49-F238E27FC236}">
                <a16:creationId xmlns:a16="http://schemas.microsoft.com/office/drawing/2014/main" id="{7C2EAF92-C7D5-501B-3DE6-2ECAF3232175}"/>
              </a:ext>
            </a:extLst>
          </p:cNvPr>
          <p:cNvCxnSpPr>
            <a:cxnSpLocks/>
          </p:cNvCxnSpPr>
          <p:nvPr/>
        </p:nvCxnSpPr>
        <p:spPr>
          <a:xfrm>
            <a:off x="4400416" y="2265117"/>
            <a:ext cx="1335612" cy="2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5" name="Oval 74">
            <a:extLst>
              <a:ext uri="{FF2B5EF4-FFF2-40B4-BE49-F238E27FC236}">
                <a16:creationId xmlns:a16="http://schemas.microsoft.com/office/drawing/2014/main" id="{8893F095-D4F3-E3AB-2EA8-CB26BF7CF5E0}"/>
              </a:ext>
            </a:extLst>
          </p:cNvPr>
          <p:cNvSpPr/>
          <p:nvPr/>
        </p:nvSpPr>
        <p:spPr>
          <a:xfrm>
            <a:off x="3860416" y="1995117"/>
            <a:ext cx="540000" cy="540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Take</a:t>
            </a:r>
          </a:p>
        </p:txBody>
      </p:sp>
      <p:sp>
        <p:nvSpPr>
          <p:cNvPr id="76" name="Oval 75">
            <a:extLst>
              <a:ext uri="{FF2B5EF4-FFF2-40B4-BE49-F238E27FC236}">
                <a16:creationId xmlns:a16="http://schemas.microsoft.com/office/drawing/2014/main" id="{C21B7695-51C7-FB2F-1922-E20177A684BB}"/>
              </a:ext>
            </a:extLst>
          </p:cNvPr>
          <p:cNvSpPr/>
          <p:nvPr/>
        </p:nvSpPr>
        <p:spPr>
          <a:xfrm>
            <a:off x="4485620" y="1995117"/>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Make</a:t>
            </a:r>
          </a:p>
        </p:txBody>
      </p:sp>
      <p:sp>
        <p:nvSpPr>
          <p:cNvPr id="77" name="Oval 76">
            <a:extLst>
              <a:ext uri="{FF2B5EF4-FFF2-40B4-BE49-F238E27FC236}">
                <a16:creationId xmlns:a16="http://schemas.microsoft.com/office/drawing/2014/main" id="{B842E66D-A7FA-EB1A-D208-03C0CBB9B47A}"/>
              </a:ext>
            </a:extLst>
          </p:cNvPr>
          <p:cNvSpPr/>
          <p:nvPr/>
        </p:nvSpPr>
        <p:spPr>
          <a:xfrm>
            <a:off x="5110824" y="1995117"/>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Use</a:t>
            </a:r>
          </a:p>
        </p:txBody>
      </p:sp>
      <p:sp>
        <p:nvSpPr>
          <p:cNvPr id="78" name="Oval 77">
            <a:extLst>
              <a:ext uri="{FF2B5EF4-FFF2-40B4-BE49-F238E27FC236}">
                <a16:creationId xmlns:a16="http://schemas.microsoft.com/office/drawing/2014/main" id="{05428CAD-D639-9828-1594-FEB8DAF06D9B}"/>
              </a:ext>
            </a:extLst>
          </p:cNvPr>
          <p:cNvSpPr/>
          <p:nvPr/>
        </p:nvSpPr>
        <p:spPr>
          <a:xfrm>
            <a:off x="5736028" y="1997781"/>
            <a:ext cx="540000" cy="540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Waste</a:t>
            </a:r>
          </a:p>
        </p:txBody>
      </p:sp>
      <p:cxnSp>
        <p:nvCxnSpPr>
          <p:cNvPr id="79" name="Straight Arrow Connector 78">
            <a:extLst>
              <a:ext uri="{FF2B5EF4-FFF2-40B4-BE49-F238E27FC236}">
                <a16:creationId xmlns:a16="http://schemas.microsoft.com/office/drawing/2014/main" id="{0D5F0190-464B-8604-93AA-2534083CC84A}"/>
              </a:ext>
            </a:extLst>
          </p:cNvPr>
          <p:cNvCxnSpPr>
            <a:cxnSpLocks/>
            <a:stCxn id="80" idx="6"/>
            <a:endCxn id="83" idx="2"/>
          </p:cNvCxnSpPr>
          <p:nvPr/>
        </p:nvCxnSpPr>
        <p:spPr>
          <a:xfrm>
            <a:off x="602026" y="2945885"/>
            <a:ext cx="5139373" cy="154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0" name="Oval 79">
            <a:extLst>
              <a:ext uri="{FF2B5EF4-FFF2-40B4-BE49-F238E27FC236}">
                <a16:creationId xmlns:a16="http://schemas.microsoft.com/office/drawing/2014/main" id="{41CAAF07-1AD2-54CD-25F7-FB26CF3615DC}"/>
              </a:ext>
            </a:extLst>
          </p:cNvPr>
          <p:cNvSpPr/>
          <p:nvPr/>
        </p:nvSpPr>
        <p:spPr>
          <a:xfrm>
            <a:off x="62026" y="2675885"/>
            <a:ext cx="540000" cy="540000"/>
          </a:xfrm>
          <a:prstGeom prst="ellipse">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Take</a:t>
            </a:r>
          </a:p>
        </p:txBody>
      </p:sp>
      <p:sp>
        <p:nvSpPr>
          <p:cNvPr id="81" name="Oval 80">
            <a:extLst>
              <a:ext uri="{FF2B5EF4-FFF2-40B4-BE49-F238E27FC236}">
                <a16:creationId xmlns:a16="http://schemas.microsoft.com/office/drawing/2014/main" id="{5A4D4BA4-B8C2-24AB-D4A7-CC00DB7BDF8D}"/>
              </a:ext>
            </a:extLst>
          </p:cNvPr>
          <p:cNvSpPr/>
          <p:nvPr/>
        </p:nvSpPr>
        <p:spPr>
          <a:xfrm>
            <a:off x="687230" y="2675885"/>
            <a:ext cx="540000" cy="540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Make</a:t>
            </a:r>
          </a:p>
        </p:txBody>
      </p:sp>
      <p:sp>
        <p:nvSpPr>
          <p:cNvPr id="82" name="Oval 81">
            <a:extLst>
              <a:ext uri="{FF2B5EF4-FFF2-40B4-BE49-F238E27FC236}">
                <a16:creationId xmlns:a16="http://schemas.microsoft.com/office/drawing/2014/main" id="{05C34337-9098-6456-69B0-8A4D40E81D5B}"/>
              </a:ext>
            </a:extLst>
          </p:cNvPr>
          <p:cNvSpPr/>
          <p:nvPr/>
        </p:nvSpPr>
        <p:spPr>
          <a:xfrm>
            <a:off x="1312433" y="2691363"/>
            <a:ext cx="4271185" cy="52452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Use</a:t>
            </a:r>
          </a:p>
        </p:txBody>
      </p:sp>
      <p:sp>
        <p:nvSpPr>
          <p:cNvPr id="83" name="Oval 82">
            <a:extLst>
              <a:ext uri="{FF2B5EF4-FFF2-40B4-BE49-F238E27FC236}">
                <a16:creationId xmlns:a16="http://schemas.microsoft.com/office/drawing/2014/main" id="{7DA850A6-94C6-04BE-1D7F-2F164F71440C}"/>
              </a:ext>
            </a:extLst>
          </p:cNvPr>
          <p:cNvSpPr/>
          <p:nvPr/>
        </p:nvSpPr>
        <p:spPr>
          <a:xfrm>
            <a:off x="5741399" y="2691363"/>
            <a:ext cx="540000" cy="540000"/>
          </a:xfrm>
          <a:prstGeom prst="ellipse">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sz="1100" b="1" dirty="0"/>
              <a:t>Waste</a:t>
            </a:r>
          </a:p>
        </p:txBody>
      </p:sp>
      <p:pic>
        <p:nvPicPr>
          <p:cNvPr id="85" name="Picture 84">
            <a:extLst>
              <a:ext uri="{FF2B5EF4-FFF2-40B4-BE49-F238E27FC236}">
                <a16:creationId xmlns:a16="http://schemas.microsoft.com/office/drawing/2014/main" id="{22C2C513-6979-AEC7-5DD3-47368AD362E0}"/>
              </a:ext>
            </a:extLst>
          </p:cNvPr>
          <p:cNvPicPr>
            <a:picLocks noChangeAspect="1"/>
          </p:cNvPicPr>
          <p:nvPr/>
        </p:nvPicPr>
        <p:blipFill>
          <a:blip r:embed="rId4"/>
          <a:stretch>
            <a:fillRect/>
          </a:stretch>
        </p:blipFill>
        <p:spPr>
          <a:xfrm>
            <a:off x="4947072" y="4277182"/>
            <a:ext cx="6922286" cy="2106247"/>
          </a:xfrm>
          <a:prstGeom prst="rect">
            <a:avLst/>
          </a:prstGeom>
        </p:spPr>
      </p:pic>
      <p:sp>
        <p:nvSpPr>
          <p:cNvPr id="6" name="TextBox 5">
            <a:extLst>
              <a:ext uri="{FF2B5EF4-FFF2-40B4-BE49-F238E27FC236}">
                <a16:creationId xmlns:a16="http://schemas.microsoft.com/office/drawing/2014/main" id="{BA2B88D1-440E-397A-8595-655FE9AEA162}"/>
              </a:ext>
            </a:extLst>
          </p:cNvPr>
          <p:cNvSpPr txBox="1"/>
          <p:nvPr/>
        </p:nvSpPr>
        <p:spPr>
          <a:xfrm>
            <a:off x="603942" y="6223452"/>
            <a:ext cx="3853469" cy="276999"/>
          </a:xfrm>
          <a:prstGeom prst="rect">
            <a:avLst/>
          </a:prstGeom>
          <a:noFill/>
        </p:spPr>
        <p:txBody>
          <a:bodyPr wrap="square">
            <a:spAutoFit/>
          </a:bodyPr>
          <a:lstStyle/>
          <a:p>
            <a:pPr algn="ctr"/>
            <a:r>
              <a:rPr lang="en-GB" sz="1200" dirty="0"/>
              <a:t>Source: Based on </a:t>
            </a:r>
            <a:r>
              <a:rPr lang="en-GB" sz="1200" dirty="0" err="1"/>
              <a:t>Stahel</a:t>
            </a:r>
            <a:r>
              <a:rPr lang="en-GB" sz="1200" dirty="0"/>
              <a:t> and </a:t>
            </a:r>
            <a:r>
              <a:rPr lang="en-GB" sz="1200" dirty="0" err="1"/>
              <a:t>Reday</a:t>
            </a:r>
            <a:r>
              <a:rPr lang="en-GB" sz="1200" dirty="0"/>
              <a:t>, 1981</a:t>
            </a:r>
          </a:p>
        </p:txBody>
      </p:sp>
    </p:spTree>
    <p:extLst>
      <p:ext uri="{BB962C8B-B14F-4D97-AF65-F5344CB8AC3E}">
        <p14:creationId xmlns:p14="http://schemas.microsoft.com/office/powerpoint/2010/main" val="1565252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53"/>
                                        </p:tgtEl>
                                      </p:cBhvr>
                                      <p:by x="50000" y="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52"/>
                                        </p:tgtEl>
                                      </p:cBhvr>
                                      <p:by x="50000" y="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grpId="0" nodeType="clickEffect">
                                  <p:stCondLst>
                                    <p:cond delay="0"/>
                                  </p:stCondLst>
                                  <p:childTnLst>
                                    <p:animScale>
                                      <p:cBhvr>
                                        <p:cTn id="18" dur="2000" fill="hold"/>
                                        <p:tgtEl>
                                          <p:spTgt spid="51"/>
                                        </p:tgtEl>
                                      </p:cBhvr>
                                      <p:by x="50000" y="50000"/>
                                    </p:animScale>
                                  </p:childTnLst>
                                </p:cTn>
                              </p:par>
                              <p:par>
                                <p:cTn id="19" presetID="6" presetClass="emph" presetSubtype="0" fill="hold" grpId="0" nodeType="withEffect">
                                  <p:stCondLst>
                                    <p:cond delay="0"/>
                                  </p:stCondLst>
                                  <p:childTnLst>
                                    <p:animScale>
                                      <p:cBhvr>
                                        <p:cTn id="20" dur="2000" fill="hold"/>
                                        <p:tgtEl>
                                          <p:spTgt spid="54"/>
                                        </p:tgtEl>
                                      </p:cBhvr>
                                      <p:by x="50000" y="50000"/>
                                    </p:animScale>
                                  </p:childTnLst>
                                </p:cTn>
                              </p:par>
                            </p:childTnLst>
                          </p:cTn>
                        </p:par>
                      </p:childTnLst>
                    </p:cTn>
                  </p:par>
                  <p:par>
                    <p:cTn id="21" fill="hold">
                      <p:stCondLst>
                        <p:cond delay="indefinite"/>
                      </p:stCondLst>
                      <p:childTnLst>
                        <p:par>
                          <p:cTn id="22" fill="hold">
                            <p:stCondLst>
                              <p:cond delay="0"/>
                            </p:stCondLst>
                            <p:childTnLst>
                              <p:par>
                                <p:cTn id="23" presetID="6" presetClass="emph" presetSubtype="0" fill="hold" grpId="0" nodeType="clickEffect">
                                  <p:stCondLst>
                                    <p:cond delay="0"/>
                                  </p:stCondLst>
                                  <p:childTnLst>
                                    <p:animScale>
                                      <p:cBhvr>
                                        <p:cTn id="24" dur="2000" fill="hold"/>
                                        <p:tgtEl>
                                          <p:spTgt spid="72"/>
                                        </p:tgtEl>
                                      </p:cBhvr>
                                      <p:by x="50000" y="50000"/>
                                    </p:animScale>
                                  </p:childTnLst>
                                </p:cTn>
                              </p:par>
                            </p:childTnLst>
                          </p:cTn>
                        </p:par>
                      </p:childTnLst>
                    </p:cTn>
                  </p:par>
                  <p:par>
                    <p:cTn id="25" fill="hold">
                      <p:stCondLst>
                        <p:cond delay="indefinite"/>
                      </p:stCondLst>
                      <p:childTnLst>
                        <p:par>
                          <p:cTn id="26" fill="hold">
                            <p:stCondLst>
                              <p:cond delay="0"/>
                            </p:stCondLst>
                            <p:childTnLst>
                              <p:par>
                                <p:cTn id="27" presetID="6" presetClass="emph" presetSubtype="0" fill="hold" grpId="0" nodeType="clickEffect">
                                  <p:stCondLst>
                                    <p:cond delay="0"/>
                                  </p:stCondLst>
                                  <p:childTnLst>
                                    <p:animScale>
                                      <p:cBhvr>
                                        <p:cTn id="28" dur="2000" fill="hold"/>
                                        <p:tgtEl>
                                          <p:spTgt spid="71"/>
                                        </p:tgtEl>
                                      </p:cBhvr>
                                      <p:by x="50000" y="50000"/>
                                    </p:animScale>
                                  </p:childTnLst>
                                </p:cTn>
                              </p:par>
                            </p:childTnLst>
                          </p:cTn>
                        </p:par>
                      </p:childTnLst>
                    </p:cTn>
                  </p:par>
                  <p:par>
                    <p:cTn id="29" fill="hold">
                      <p:stCondLst>
                        <p:cond delay="indefinite"/>
                      </p:stCondLst>
                      <p:childTnLst>
                        <p:par>
                          <p:cTn id="30" fill="hold">
                            <p:stCondLst>
                              <p:cond delay="0"/>
                            </p:stCondLst>
                            <p:childTnLst>
                              <p:par>
                                <p:cTn id="31" presetID="6" presetClass="emph" presetSubtype="0" fill="hold" grpId="0" nodeType="clickEffect">
                                  <p:stCondLst>
                                    <p:cond delay="0"/>
                                  </p:stCondLst>
                                  <p:childTnLst>
                                    <p:animScale>
                                      <p:cBhvr>
                                        <p:cTn id="32" dur="2000" fill="hold"/>
                                        <p:tgtEl>
                                          <p:spTgt spid="70"/>
                                        </p:tgtEl>
                                      </p:cBhvr>
                                      <p:by x="50000" y="50000"/>
                                    </p:animScale>
                                  </p:childTnLst>
                                </p:cTn>
                              </p:par>
                              <p:par>
                                <p:cTn id="33" presetID="6" presetClass="emph" presetSubtype="0" fill="hold" grpId="0" nodeType="withEffect">
                                  <p:stCondLst>
                                    <p:cond delay="0"/>
                                  </p:stCondLst>
                                  <p:childTnLst>
                                    <p:animScale>
                                      <p:cBhvr>
                                        <p:cTn id="34" dur="2000" fill="hold"/>
                                        <p:tgtEl>
                                          <p:spTgt spid="73"/>
                                        </p:tgtEl>
                                      </p:cBhvr>
                                      <p:by x="50000" y="50000"/>
                                    </p:animScale>
                                  </p:childTnLst>
                                </p:cTn>
                              </p:par>
                            </p:childTnLst>
                          </p:cTn>
                        </p:par>
                      </p:childTnLst>
                    </p:cTn>
                  </p:par>
                  <p:par>
                    <p:cTn id="35" fill="hold">
                      <p:stCondLst>
                        <p:cond delay="indefinite"/>
                      </p:stCondLst>
                      <p:childTnLst>
                        <p:par>
                          <p:cTn id="36" fill="hold">
                            <p:stCondLst>
                              <p:cond delay="0"/>
                            </p:stCondLst>
                            <p:childTnLst>
                              <p:par>
                                <p:cTn id="37" presetID="6" presetClass="emph" presetSubtype="0" fill="hold" grpId="0" nodeType="clickEffect">
                                  <p:stCondLst>
                                    <p:cond delay="0"/>
                                  </p:stCondLst>
                                  <p:childTnLst>
                                    <p:animScale>
                                      <p:cBhvr>
                                        <p:cTn id="38" dur="2000" fill="hold"/>
                                        <p:tgtEl>
                                          <p:spTgt spid="77"/>
                                        </p:tgtEl>
                                      </p:cBhvr>
                                      <p:by x="50000" y="50000"/>
                                    </p:animScale>
                                  </p:childTnLst>
                                </p:cTn>
                              </p:par>
                            </p:childTnLst>
                          </p:cTn>
                        </p:par>
                      </p:childTnLst>
                    </p:cTn>
                  </p:par>
                  <p:par>
                    <p:cTn id="39" fill="hold">
                      <p:stCondLst>
                        <p:cond delay="indefinite"/>
                      </p:stCondLst>
                      <p:childTnLst>
                        <p:par>
                          <p:cTn id="40" fill="hold">
                            <p:stCondLst>
                              <p:cond delay="0"/>
                            </p:stCondLst>
                            <p:childTnLst>
                              <p:par>
                                <p:cTn id="41" presetID="6" presetClass="emph" presetSubtype="0" fill="hold" grpId="0" nodeType="clickEffect">
                                  <p:stCondLst>
                                    <p:cond delay="0"/>
                                  </p:stCondLst>
                                  <p:childTnLst>
                                    <p:animScale>
                                      <p:cBhvr>
                                        <p:cTn id="42" dur="2000" fill="hold"/>
                                        <p:tgtEl>
                                          <p:spTgt spid="76"/>
                                        </p:tgtEl>
                                      </p:cBhvr>
                                      <p:by x="50000" y="50000"/>
                                    </p:animScale>
                                  </p:childTnLst>
                                </p:cTn>
                              </p:par>
                            </p:childTnLst>
                          </p:cTn>
                        </p:par>
                      </p:childTnLst>
                    </p:cTn>
                  </p:par>
                  <p:par>
                    <p:cTn id="43" fill="hold">
                      <p:stCondLst>
                        <p:cond delay="indefinite"/>
                      </p:stCondLst>
                      <p:childTnLst>
                        <p:par>
                          <p:cTn id="44" fill="hold">
                            <p:stCondLst>
                              <p:cond delay="0"/>
                            </p:stCondLst>
                            <p:childTnLst>
                              <p:par>
                                <p:cTn id="45" presetID="6" presetClass="emph" presetSubtype="0" fill="hold" grpId="0" nodeType="clickEffect">
                                  <p:stCondLst>
                                    <p:cond delay="0"/>
                                  </p:stCondLst>
                                  <p:childTnLst>
                                    <p:animScale>
                                      <p:cBhvr>
                                        <p:cTn id="46" dur="2000" fill="hold"/>
                                        <p:tgtEl>
                                          <p:spTgt spid="75"/>
                                        </p:tgtEl>
                                      </p:cBhvr>
                                      <p:by x="50000" y="50000"/>
                                    </p:animScale>
                                  </p:childTnLst>
                                </p:cTn>
                              </p:par>
                              <p:par>
                                <p:cTn id="47" presetID="6" presetClass="emph" presetSubtype="0" fill="hold" grpId="0" nodeType="withEffect">
                                  <p:stCondLst>
                                    <p:cond delay="0"/>
                                  </p:stCondLst>
                                  <p:childTnLst>
                                    <p:animScale>
                                      <p:cBhvr>
                                        <p:cTn id="48" dur="2000" fill="hold"/>
                                        <p:tgtEl>
                                          <p:spTgt spid="78"/>
                                        </p:tgtEl>
                                      </p:cBhvr>
                                      <p:by x="50000" y="50000"/>
                                    </p:animScale>
                                  </p:childTnLst>
                                </p:cTn>
                              </p:par>
                            </p:childTnLst>
                          </p:cTn>
                        </p:par>
                      </p:childTnLst>
                    </p:cTn>
                  </p:par>
                  <p:par>
                    <p:cTn id="49" fill="hold">
                      <p:stCondLst>
                        <p:cond delay="indefinite"/>
                      </p:stCondLst>
                      <p:childTnLst>
                        <p:par>
                          <p:cTn id="50" fill="hold">
                            <p:stCondLst>
                              <p:cond delay="0"/>
                            </p:stCondLst>
                            <p:childTnLst>
                              <p:par>
                                <p:cTn id="51" presetID="6" presetClass="emph" presetSubtype="0" fill="hold" grpId="0" nodeType="clickEffect">
                                  <p:stCondLst>
                                    <p:cond delay="0"/>
                                  </p:stCondLst>
                                  <p:childTnLst>
                                    <p:animScale>
                                      <p:cBhvr>
                                        <p:cTn id="52" dur="2000" fill="hold"/>
                                        <p:tgtEl>
                                          <p:spTgt spid="82"/>
                                        </p:tgtEl>
                                      </p:cBhvr>
                                      <p:by x="50000" y="50000"/>
                                    </p:animScale>
                                  </p:childTnLst>
                                </p:cTn>
                              </p:par>
                            </p:childTnLst>
                          </p:cTn>
                        </p:par>
                      </p:childTnLst>
                    </p:cTn>
                  </p:par>
                  <p:par>
                    <p:cTn id="53" fill="hold">
                      <p:stCondLst>
                        <p:cond delay="indefinite"/>
                      </p:stCondLst>
                      <p:childTnLst>
                        <p:par>
                          <p:cTn id="54" fill="hold">
                            <p:stCondLst>
                              <p:cond delay="0"/>
                            </p:stCondLst>
                            <p:childTnLst>
                              <p:par>
                                <p:cTn id="55" presetID="6" presetClass="emph" presetSubtype="0" fill="hold" grpId="0" nodeType="clickEffect">
                                  <p:stCondLst>
                                    <p:cond delay="0"/>
                                  </p:stCondLst>
                                  <p:childTnLst>
                                    <p:animScale>
                                      <p:cBhvr>
                                        <p:cTn id="56" dur="2000" fill="hold"/>
                                        <p:tgtEl>
                                          <p:spTgt spid="81"/>
                                        </p:tgtEl>
                                      </p:cBhvr>
                                      <p:by x="50000" y="50000"/>
                                    </p:animScale>
                                  </p:childTnLst>
                                </p:cTn>
                              </p:par>
                            </p:childTnLst>
                          </p:cTn>
                        </p:par>
                      </p:childTnLst>
                    </p:cTn>
                  </p:par>
                  <p:par>
                    <p:cTn id="57" fill="hold">
                      <p:stCondLst>
                        <p:cond delay="indefinite"/>
                      </p:stCondLst>
                      <p:childTnLst>
                        <p:par>
                          <p:cTn id="58" fill="hold">
                            <p:stCondLst>
                              <p:cond delay="0"/>
                            </p:stCondLst>
                            <p:childTnLst>
                              <p:par>
                                <p:cTn id="59" presetID="6" presetClass="emph" presetSubtype="0" fill="hold" grpId="0" nodeType="clickEffect">
                                  <p:stCondLst>
                                    <p:cond delay="0"/>
                                  </p:stCondLst>
                                  <p:childTnLst>
                                    <p:animScale>
                                      <p:cBhvr>
                                        <p:cTn id="60" dur="2000" fill="hold"/>
                                        <p:tgtEl>
                                          <p:spTgt spid="80"/>
                                        </p:tgtEl>
                                      </p:cBhvr>
                                      <p:by x="50000" y="50000"/>
                                    </p:animScale>
                                  </p:childTnLst>
                                </p:cTn>
                              </p:par>
                              <p:par>
                                <p:cTn id="61" presetID="6" presetClass="emph" presetSubtype="0" fill="hold" grpId="0" nodeType="withEffect">
                                  <p:stCondLst>
                                    <p:cond delay="0"/>
                                  </p:stCondLst>
                                  <p:childTnLst>
                                    <p:animScale>
                                      <p:cBhvr>
                                        <p:cTn id="62" dur="2000" fill="hold"/>
                                        <p:tgtEl>
                                          <p:spTgt spid="83"/>
                                        </p:tgtEl>
                                      </p:cBhvr>
                                      <p:by x="50000" y="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1" grpId="0" animBg="1"/>
      <p:bldP spid="52" grpId="0" animBg="1"/>
      <p:bldP spid="53" grpId="0" animBg="1"/>
      <p:bldP spid="54" grpId="0" animBg="1"/>
      <p:bldP spid="70" grpId="0" animBg="1"/>
      <p:bldP spid="71" grpId="0" animBg="1"/>
      <p:bldP spid="72" grpId="0" animBg="1"/>
      <p:bldP spid="73" grpId="0" animBg="1"/>
      <p:bldP spid="75" grpId="0" animBg="1"/>
      <p:bldP spid="76" grpId="0" animBg="1"/>
      <p:bldP spid="77" grpId="0" animBg="1"/>
      <p:bldP spid="78" grpId="0" animBg="1"/>
      <p:bldP spid="80" grpId="0" animBg="1"/>
      <p:bldP spid="81" grpId="0" animBg="1"/>
      <p:bldP spid="82" grpId="0" animBg="1"/>
      <p:bldP spid="8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err="1"/>
              <a:t>Founding</a:t>
            </a:r>
            <a:r>
              <a:rPr lang="fr-FR" b="1" dirty="0"/>
              <a:t> </a:t>
            </a:r>
            <a:r>
              <a:rPr lang="en-GB" b="1" dirty="0"/>
              <a:t>Father of Circularity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5229013" y="474571"/>
            <a:ext cx="6766560" cy="4154984"/>
          </a:xfrm>
          <a:prstGeom prst="rect">
            <a:avLst/>
          </a:prstGeom>
          <a:noFill/>
        </p:spPr>
        <p:txBody>
          <a:bodyPr wrap="square" rtlCol="0">
            <a:spAutoFit/>
          </a:bodyPr>
          <a:lstStyle/>
          <a:p>
            <a:r>
              <a:rPr lang="en-GB" sz="2200" dirty="0" err="1"/>
              <a:t>Stahel</a:t>
            </a:r>
            <a:r>
              <a:rPr lang="en-GB" sz="2200" dirty="0"/>
              <a:t> went on to publicise his theories further, promoting product-life extension.</a:t>
            </a:r>
          </a:p>
          <a:p>
            <a:endParaRPr lang="en-GB" sz="2200" dirty="0"/>
          </a:p>
          <a:p>
            <a:r>
              <a:rPr lang="en-GB" sz="2200" dirty="0"/>
              <a:t>He stated that this process would:</a:t>
            </a:r>
          </a:p>
          <a:p>
            <a:pPr marL="342900" indent="-342900">
              <a:buFont typeface="Arial" panose="020B0604020202020204" pitchFamily="34" charset="0"/>
              <a:buChar char="•"/>
            </a:pPr>
            <a:r>
              <a:rPr lang="en-GB" sz="2200" dirty="0"/>
              <a:t>Create more jobs locally (repair for example as opposed to mineral extraction)</a:t>
            </a:r>
          </a:p>
          <a:p>
            <a:pPr marL="342900" indent="-342900">
              <a:buFont typeface="Arial" panose="020B0604020202020204" pitchFamily="34" charset="0"/>
              <a:buChar char="•"/>
            </a:pPr>
            <a:r>
              <a:rPr lang="en-GB" sz="2200" dirty="0"/>
              <a:t>Reduce material scarcity</a:t>
            </a:r>
          </a:p>
          <a:p>
            <a:pPr marL="342900" indent="-342900">
              <a:buFont typeface="Arial" panose="020B0604020202020204" pitchFamily="34" charset="0"/>
              <a:buChar char="•"/>
            </a:pPr>
            <a:r>
              <a:rPr lang="en-GB" sz="2200" dirty="0"/>
              <a:t>Reduce waste and pollution</a:t>
            </a:r>
          </a:p>
          <a:p>
            <a:pPr marL="342900" indent="-342900">
              <a:buFont typeface="Arial" panose="020B0604020202020204" pitchFamily="34" charset="0"/>
              <a:buChar char="•"/>
            </a:pPr>
            <a:endParaRPr lang="en-GB" sz="2200" dirty="0"/>
          </a:p>
          <a:p>
            <a:r>
              <a:rPr lang="en-GB" sz="2200" dirty="0"/>
              <a:t>He advocated for repair, reuse, refurbishment, and </a:t>
            </a:r>
            <a:r>
              <a:rPr lang="en-GB" sz="2200" b="1" dirty="0"/>
              <a:t>recycling</a:t>
            </a:r>
            <a:r>
              <a:rPr lang="en-GB" sz="2200" dirty="0"/>
              <a:t> practices (the 4 R’s) to be adopted.</a:t>
            </a:r>
          </a:p>
          <a:p>
            <a:endParaRPr lang="en-GB" sz="2200" dirty="0"/>
          </a:p>
        </p:txBody>
      </p:sp>
      <p:pic>
        <p:nvPicPr>
          <p:cNvPr id="85" name="Picture 84">
            <a:extLst>
              <a:ext uri="{FF2B5EF4-FFF2-40B4-BE49-F238E27FC236}">
                <a16:creationId xmlns:a16="http://schemas.microsoft.com/office/drawing/2014/main" id="{22C2C513-6979-AEC7-5DD3-47368AD362E0}"/>
              </a:ext>
            </a:extLst>
          </p:cNvPr>
          <p:cNvPicPr>
            <a:picLocks noChangeAspect="1"/>
          </p:cNvPicPr>
          <p:nvPr/>
        </p:nvPicPr>
        <p:blipFill>
          <a:blip r:embed="rId3"/>
          <a:stretch>
            <a:fillRect/>
          </a:stretch>
        </p:blipFill>
        <p:spPr>
          <a:xfrm>
            <a:off x="5151150" y="4325702"/>
            <a:ext cx="6922286" cy="2106247"/>
          </a:xfrm>
          <a:prstGeom prst="rect">
            <a:avLst/>
          </a:prstGeom>
        </p:spPr>
      </p:pic>
      <p:pic>
        <p:nvPicPr>
          <p:cNvPr id="9" name="Picture 8">
            <a:extLst>
              <a:ext uri="{FF2B5EF4-FFF2-40B4-BE49-F238E27FC236}">
                <a16:creationId xmlns:a16="http://schemas.microsoft.com/office/drawing/2014/main" id="{4EDBC812-9033-AE93-FD3D-B3D712529720}"/>
              </a:ext>
            </a:extLst>
          </p:cNvPr>
          <p:cNvPicPr>
            <a:picLocks noChangeAspect="1"/>
          </p:cNvPicPr>
          <p:nvPr/>
        </p:nvPicPr>
        <p:blipFill>
          <a:blip r:embed="rId4"/>
          <a:stretch>
            <a:fillRect/>
          </a:stretch>
        </p:blipFill>
        <p:spPr>
          <a:xfrm>
            <a:off x="-1" y="403497"/>
            <a:ext cx="5216839" cy="6028452"/>
          </a:xfrm>
          <a:prstGeom prst="rect">
            <a:avLst/>
          </a:prstGeom>
        </p:spPr>
      </p:pic>
      <p:sp>
        <p:nvSpPr>
          <p:cNvPr id="11" name="Rectangle: Rounded Corners 10">
            <a:extLst>
              <a:ext uri="{FF2B5EF4-FFF2-40B4-BE49-F238E27FC236}">
                <a16:creationId xmlns:a16="http://schemas.microsoft.com/office/drawing/2014/main" id="{A76F1D1F-49E8-10FA-8834-9CBF27D3ED28}"/>
              </a:ext>
            </a:extLst>
          </p:cNvPr>
          <p:cNvSpPr/>
          <p:nvPr/>
        </p:nvSpPr>
        <p:spPr>
          <a:xfrm>
            <a:off x="1036320" y="4815840"/>
            <a:ext cx="2330027" cy="270933"/>
          </a:xfrm>
          <a:prstGeom prst="roundRect">
            <a:avLst/>
          </a:prstGeom>
          <a:noFill/>
          <a:ln w="190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605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err="1"/>
              <a:t>Founding</a:t>
            </a:r>
            <a:r>
              <a:rPr lang="fr-FR" b="1" dirty="0"/>
              <a:t> </a:t>
            </a:r>
            <a:r>
              <a:rPr lang="en-GB" b="1" dirty="0"/>
              <a:t>Father of Circularity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7" name="Online Media 6" title="Walter Stahel: Circular Economy">
            <a:hlinkClick r:id="" action="ppaction://media"/>
            <a:extLst>
              <a:ext uri="{FF2B5EF4-FFF2-40B4-BE49-F238E27FC236}">
                <a16:creationId xmlns:a16="http://schemas.microsoft.com/office/drawing/2014/main" id="{3DA50E74-2A9C-2266-0A2D-A6B8A170955E}"/>
              </a:ext>
            </a:extLst>
          </p:cNvPr>
          <p:cNvPicPr>
            <a:picLocks noRot="1" noChangeAspect="1"/>
          </p:cNvPicPr>
          <p:nvPr>
            <a:videoFile r:link="rId1"/>
          </p:nvPr>
        </p:nvPicPr>
        <p:blipFill>
          <a:blip r:embed="rId4"/>
          <a:stretch>
            <a:fillRect/>
          </a:stretch>
        </p:blipFill>
        <p:spPr>
          <a:xfrm>
            <a:off x="1016000" y="558800"/>
            <a:ext cx="10160000" cy="5740400"/>
          </a:xfrm>
          <a:prstGeom prst="rect">
            <a:avLst/>
          </a:prstGeom>
        </p:spPr>
      </p:pic>
    </p:spTree>
    <p:extLst>
      <p:ext uri="{BB962C8B-B14F-4D97-AF65-F5344CB8AC3E}">
        <p14:creationId xmlns:p14="http://schemas.microsoft.com/office/powerpoint/2010/main" val="64258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Dormancy of 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5222241" y="464471"/>
            <a:ext cx="6969760" cy="7017306"/>
          </a:xfrm>
          <a:prstGeom prst="rect">
            <a:avLst/>
          </a:prstGeom>
          <a:noFill/>
        </p:spPr>
        <p:txBody>
          <a:bodyPr wrap="square" rtlCol="0">
            <a:spAutoFit/>
          </a:bodyPr>
          <a:lstStyle/>
          <a:p>
            <a:r>
              <a:rPr lang="en-GB" sz="2200" dirty="0"/>
              <a:t>As shown in the previous graph (Slide 4), academic research into Circular Economy did not take off until post-2000.</a:t>
            </a:r>
          </a:p>
          <a:p>
            <a:endParaRPr lang="en-GB" sz="2200" dirty="0"/>
          </a:p>
          <a:p>
            <a:r>
              <a:rPr lang="en-GB" sz="2000" dirty="0">
                <a:latin typeface="Comic Sans MS" panose="030F0702030302020204" pitchFamily="66" charset="0"/>
              </a:rPr>
              <a:t>“By 2016, the economics journal most likely to have picked it up – Ecological Economics, founded in 1990 – had fewer than three articles on the topic (</a:t>
            </a:r>
            <a:r>
              <a:rPr lang="en-GB" sz="2000" dirty="0" err="1">
                <a:latin typeface="Comic Sans MS" panose="030F0702030302020204" pitchFamily="66" charset="0"/>
              </a:rPr>
              <a:t>Geissdoerfer</a:t>
            </a:r>
            <a:r>
              <a:rPr lang="en-GB" sz="2000" dirty="0">
                <a:latin typeface="Comic Sans MS" panose="030F0702030302020204" pitchFamily="66" charset="0"/>
              </a:rPr>
              <a:t> et al., 2017: 762), and no other economics journal did either. Clearly the time was not right.” </a:t>
            </a:r>
            <a:r>
              <a:rPr lang="en-GB" sz="2000" dirty="0"/>
              <a:t>(Source: Ekins et al., 2019, p. 8)</a:t>
            </a:r>
          </a:p>
          <a:p>
            <a:endParaRPr lang="en-GB" sz="2200" dirty="0"/>
          </a:p>
          <a:p>
            <a:r>
              <a:rPr lang="en-GB" sz="2200" dirty="0"/>
              <a:t>Some literature was still produced, but it did not become mainstream or popular.</a:t>
            </a:r>
          </a:p>
          <a:p>
            <a:br>
              <a:rPr lang="en-GB" sz="2200" dirty="0"/>
            </a:br>
            <a:r>
              <a:rPr lang="en-GB" sz="2200" dirty="0"/>
              <a:t>Examples include:</a:t>
            </a:r>
          </a:p>
          <a:p>
            <a:pPr marL="342900" indent="-342900">
              <a:buFont typeface="Arial" panose="020B0604020202020204" pitchFamily="34" charset="0"/>
              <a:buChar char="•"/>
            </a:pPr>
            <a:r>
              <a:rPr lang="en-GB" sz="2200" dirty="0"/>
              <a:t>Economics of natural resources and the environment </a:t>
            </a:r>
          </a:p>
          <a:p>
            <a:pPr marL="342900" indent="-342900">
              <a:buFont typeface="Arial" panose="020B0604020202020204" pitchFamily="34" charset="0"/>
              <a:buChar char="•"/>
            </a:pPr>
            <a:r>
              <a:rPr lang="en-GB" sz="2200" dirty="0"/>
              <a:t>Pearce, D. W. and Turner, R. K. (1990)</a:t>
            </a:r>
          </a:p>
          <a:p>
            <a:pPr marL="342900" indent="-342900">
              <a:buFont typeface="Arial" panose="020B0604020202020204" pitchFamily="34" charset="0"/>
              <a:buChar char="•"/>
            </a:pPr>
            <a:r>
              <a:rPr lang="en-GB" sz="2200" dirty="0"/>
              <a:t>Biomimicry (1997)</a:t>
            </a:r>
          </a:p>
          <a:p>
            <a:pPr marL="342900" indent="-342900">
              <a:buFont typeface="Arial" panose="020B0604020202020204" pitchFamily="34" charset="0"/>
              <a:buChar char="•"/>
            </a:pPr>
            <a:r>
              <a:rPr lang="en-GB" sz="2200" dirty="0"/>
              <a:t>Cradle to Cradle (McDonough and </a:t>
            </a:r>
            <a:r>
              <a:rPr lang="en-GB" sz="2200" dirty="0" err="1"/>
              <a:t>Braungart</a:t>
            </a:r>
            <a:r>
              <a:rPr lang="en-GB" sz="2200" dirty="0"/>
              <a:t>, 2002)</a:t>
            </a:r>
          </a:p>
          <a:p>
            <a:endParaRPr lang="en-GB" sz="2200" dirty="0"/>
          </a:p>
          <a:p>
            <a:endParaRPr lang="en-GB" sz="2200" dirty="0"/>
          </a:p>
          <a:p>
            <a:pPr marL="342900" indent="-342900">
              <a:buFont typeface="Arial" panose="020B0604020202020204" pitchFamily="34" charset="0"/>
              <a:buChar char="•"/>
            </a:pPr>
            <a:endParaRPr lang="en-GB" sz="2200" dirty="0"/>
          </a:p>
        </p:txBody>
      </p:sp>
      <p:pic>
        <p:nvPicPr>
          <p:cNvPr id="11" name="Picture 10">
            <a:extLst>
              <a:ext uri="{FF2B5EF4-FFF2-40B4-BE49-F238E27FC236}">
                <a16:creationId xmlns:a16="http://schemas.microsoft.com/office/drawing/2014/main" id="{FCA19B5E-20AA-6646-E06A-D9EAB6599F12}"/>
              </a:ext>
            </a:extLst>
          </p:cNvPr>
          <p:cNvPicPr>
            <a:picLocks noChangeAspect="1"/>
          </p:cNvPicPr>
          <p:nvPr/>
        </p:nvPicPr>
        <p:blipFill>
          <a:blip r:embed="rId3"/>
          <a:stretch>
            <a:fillRect/>
          </a:stretch>
        </p:blipFill>
        <p:spPr>
          <a:xfrm>
            <a:off x="62428" y="464471"/>
            <a:ext cx="5097385" cy="4561764"/>
          </a:xfrm>
          <a:prstGeom prst="rect">
            <a:avLst/>
          </a:prstGeom>
        </p:spPr>
      </p:pic>
      <p:pic>
        <p:nvPicPr>
          <p:cNvPr id="1026" name="Picture 2" descr="Biomimicry: Innovation Inspired by Nature : Benyus, Janine M: Amazon.co.uk:  Books">
            <a:extLst>
              <a:ext uri="{FF2B5EF4-FFF2-40B4-BE49-F238E27FC236}">
                <a16:creationId xmlns:a16="http://schemas.microsoft.com/office/drawing/2014/main" id="{441AEDEB-905B-42F8-2C60-C43C8EF1B7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9798" y="4887801"/>
            <a:ext cx="1030163" cy="157980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89CC397B-BD8E-8C7C-053B-2C846D658213}"/>
              </a:ext>
            </a:extLst>
          </p:cNvPr>
          <p:cNvSpPr txBox="1"/>
          <p:nvPr/>
        </p:nvSpPr>
        <p:spPr>
          <a:xfrm>
            <a:off x="469054" y="5121374"/>
            <a:ext cx="3384973" cy="923330"/>
          </a:xfrm>
          <a:prstGeom prst="rect">
            <a:avLst/>
          </a:prstGeom>
          <a:noFill/>
        </p:spPr>
        <p:txBody>
          <a:bodyPr wrap="square">
            <a:spAutoFit/>
          </a:bodyPr>
          <a:lstStyle/>
          <a:p>
            <a:r>
              <a:rPr lang="en-GB" sz="1800" dirty="0"/>
              <a:t>First example of a complete circular economy, and the first time the term was used.</a:t>
            </a:r>
            <a:endParaRPr lang="en-GB" dirty="0"/>
          </a:p>
        </p:txBody>
      </p:sp>
    </p:spTree>
    <p:extLst>
      <p:ext uri="{BB962C8B-B14F-4D97-AF65-F5344CB8AC3E}">
        <p14:creationId xmlns:p14="http://schemas.microsoft.com/office/powerpoint/2010/main" val="3302793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Butterfly diagram</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189654" y="464471"/>
            <a:ext cx="3210559" cy="5847755"/>
          </a:xfrm>
          <a:prstGeom prst="rect">
            <a:avLst/>
          </a:prstGeom>
          <a:noFill/>
        </p:spPr>
        <p:txBody>
          <a:bodyPr wrap="square" rtlCol="0">
            <a:spAutoFit/>
          </a:bodyPr>
          <a:lstStyle/>
          <a:p>
            <a:r>
              <a:rPr lang="en-GB" sz="2200" dirty="0"/>
              <a:t>In 2010, Ellen Macarthur set up the Ellen Macarthur Foundation, and took the previous learnings on Circular Economy principles and published 3 volumes of a series called ‘Towards a Circular Economy’</a:t>
            </a:r>
          </a:p>
          <a:p>
            <a:endParaRPr lang="en-GB" sz="2200" dirty="0"/>
          </a:p>
          <a:p>
            <a:r>
              <a:rPr lang="en-GB" sz="2200" dirty="0"/>
              <a:t>The first volume contained the now famous ‘butterfly diagram’ of circular systems, and was credited to several authors, including </a:t>
            </a:r>
            <a:r>
              <a:rPr lang="en-GB" sz="2200" dirty="0" err="1"/>
              <a:t>Braungart</a:t>
            </a:r>
            <a:r>
              <a:rPr lang="en-GB" sz="2200" dirty="0"/>
              <a:t>, </a:t>
            </a:r>
            <a:r>
              <a:rPr lang="en-GB" sz="2200" dirty="0" err="1"/>
              <a:t>Stahel</a:t>
            </a:r>
            <a:r>
              <a:rPr lang="en-GB" sz="2200" dirty="0"/>
              <a:t> and </a:t>
            </a:r>
            <a:r>
              <a:rPr lang="en-GB" sz="2200" dirty="0" err="1"/>
              <a:t>Benyus</a:t>
            </a:r>
            <a:r>
              <a:rPr lang="en-GB" sz="2200" dirty="0"/>
              <a:t>.</a:t>
            </a:r>
          </a:p>
        </p:txBody>
      </p:sp>
      <p:pic>
        <p:nvPicPr>
          <p:cNvPr id="6" name="Picture 5">
            <a:extLst>
              <a:ext uri="{FF2B5EF4-FFF2-40B4-BE49-F238E27FC236}">
                <a16:creationId xmlns:a16="http://schemas.microsoft.com/office/drawing/2014/main" id="{6A8A7D02-4FF9-2AD8-0E05-3A796A81878D}"/>
              </a:ext>
            </a:extLst>
          </p:cNvPr>
          <p:cNvPicPr>
            <a:picLocks noChangeAspect="1"/>
          </p:cNvPicPr>
          <p:nvPr/>
        </p:nvPicPr>
        <p:blipFill>
          <a:blip r:embed="rId3"/>
          <a:stretch>
            <a:fillRect/>
          </a:stretch>
        </p:blipFill>
        <p:spPr>
          <a:xfrm>
            <a:off x="3299657" y="464471"/>
            <a:ext cx="8871758" cy="5929058"/>
          </a:xfrm>
          <a:prstGeom prst="rect">
            <a:avLst/>
          </a:prstGeom>
        </p:spPr>
      </p:pic>
    </p:spTree>
    <p:extLst>
      <p:ext uri="{BB962C8B-B14F-4D97-AF65-F5344CB8AC3E}">
        <p14:creationId xmlns:p14="http://schemas.microsoft.com/office/powerpoint/2010/main" val="2261841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Butterfly diagram</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89098" y="1182231"/>
            <a:ext cx="3210559" cy="4493538"/>
          </a:xfrm>
          <a:prstGeom prst="rect">
            <a:avLst/>
          </a:prstGeom>
          <a:noFill/>
        </p:spPr>
        <p:txBody>
          <a:bodyPr wrap="square" rtlCol="0">
            <a:spAutoFit/>
          </a:bodyPr>
          <a:lstStyle/>
          <a:p>
            <a:r>
              <a:rPr lang="en-GB" sz="2200" dirty="0"/>
              <a:t>One of the main developments of the revised principles are the addition of managing natural renewable elements, allowing for regeneration of the biosphere.</a:t>
            </a:r>
          </a:p>
          <a:p>
            <a:endParaRPr lang="en-GB" sz="2200" dirty="0"/>
          </a:p>
          <a:p>
            <a:r>
              <a:rPr lang="en-GB" sz="2200" dirty="0"/>
              <a:t>Another key element is the need for more circular loops and a focus on the smaller looping systems.</a:t>
            </a:r>
          </a:p>
        </p:txBody>
      </p:sp>
      <p:pic>
        <p:nvPicPr>
          <p:cNvPr id="6" name="Picture 5">
            <a:extLst>
              <a:ext uri="{FF2B5EF4-FFF2-40B4-BE49-F238E27FC236}">
                <a16:creationId xmlns:a16="http://schemas.microsoft.com/office/drawing/2014/main" id="{6A8A7D02-4FF9-2AD8-0E05-3A796A81878D}"/>
              </a:ext>
            </a:extLst>
          </p:cNvPr>
          <p:cNvPicPr>
            <a:picLocks noChangeAspect="1"/>
          </p:cNvPicPr>
          <p:nvPr/>
        </p:nvPicPr>
        <p:blipFill>
          <a:blip r:embed="rId4"/>
          <a:stretch>
            <a:fillRect/>
          </a:stretch>
        </p:blipFill>
        <p:spPr>
          <a:xfrm>
            <a:off x="3299657" y="464471"/>
            <a:ext cx="8871758" cy="5929058"/>
          </a:xfrm>
          <a:prstGeom prst="rect">
            <a:avLst/>
          </a:prstGeom>
        </p:spPr>
      </p:pic>
      <p:pic>
        <p:nvPicPr>
          <p:cNvPr id="3" name="Online Media 2" title="3.2.2 Why product life extension?">
            <a:hlinkClick r:id="" action="ppaction://media"/>
            <a:extLst>
              <a:ext uri="{FF2B5EF4-FFF2-40B4-BE49-F238E27FC236}">
                <a16:creationId xmlns:a16="http://schemas.microsoft.com/office/drawing/2014/main" id="{843E8FC6-2800-5C0C-EE9A-A15D7968420E}"/>
              </a:ext>
            </a:extLst>
          </p:cNvPr>
          <p:cNvPicPr>
            <a:picLocks noRot="1" noChangeAspect="1"/>
          </p:cNvPicPr>
          <p:nvPr>
            <a:videoFile r:link="rId1"/>
          </p:nvPr>
        </p:nvPicPr>
        <p:blipFill>
          <a:blip r:embed="rId5"/>
          <a:stretch>
            <a:fillRect/>
          </a:stretch>
        </p:blipFill>
        <p:spPr>
          <a:xfrm>
            <a:off x="3299657" y="1182231"/>
            <a:ext cx="8762871" cy="4951022"/>
          </a:xfrm>
          <a:prstGeom prst="rect">
            <a:avLst/>
          </a:prstGeom>
        </p:spPr>
      </p:pic>
    </p:spTree>
    <p:extLst>
      <p:ext uri="{BB962C8B-B14F-4D97-AF65-F5344CB8AC3E}">
        <p14:creationId xmlns:p14="http://schemas.microsoft.com/office/powerpoint/2010/main" val="2797631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10 R’s of 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10" name="TextBox 9">
            <a:extLst>
              <a:ext uri="{FF2B5EF4-FFF2-40B4-BE49-F238E27FC236}">
                <a16:creationId xmlns:a16="http://schemas.microsoft.com/office/drawing/2014/main" id="{FB95F330-E405-441D-EAD3-59FB787AF128}"/>
              </a:ext>
            </a:extLst>
          </p:cNvPr>
          <p:cNvSpPr txBox="1"/>
          <p:nvPr/>
        </p:nvSpPr>
        <p:spPr>
          <a:xfrm>
            <a:off x="75284" y="573397"/>
            <a:ext cx="6278880" cy="1785104"/>
          </a:xfrm>
          <a:prstGeom prst="rect">
            <a:avLst/>
          </a:prstGeom>
          <a:noFill/>
        </p:spPr>
        <p:txBody>
          <a:bodyPr wrap="square" rtlCol="0">
            <a:spAutoFit/>
          </a:bodyPr>
          <a:lstStyle/>
          <a:p>
            <a:r>
              <a:rPr lang="en-GB" sz="2200" dirty="0"/>
              <a:t>The drive towards more, smaller loops, is demonstrated in the circular R-strategies (the 10 R’s) </a:t>
            </a:r>
          </a:p>
          <a:p>
            <a:endParaRPr lang="en-GB" sz="2200" dirty="0"/>
          </a:p>
          <a:p>
            <a:r>
              <a:rPr lang="en-GB" sz="2200" dirty="0"/>
              <a:t>The longer the loop, the lower priority it is in terms of achieving a more sustainable economy</a:t>
            </a:r>
          </a:p>
        </p:txBody>
      </p:sp>
      <p:pic>
        <p:nvPicPr>
          <p:cNvPr id="3" name="Picture 2">
            <a:extLst>
              <a:ext uri="{FF2B5EF4-FFF2-40B4-BE49-F238E27FC236}">
                <a16:creationId xmlns:a16="http://schemas.microsoft.com/office/drawing/2014/main" id="{0E8D6753-B146-A68E-34C1-0AE0000EC5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71"/>
          <a:stretch/>
        </p:blipFill>
        <p:spPr bwMode="auto">
          <a:xfrm>
            <a:off x="6354164" y="310486"/>
            <a:ext cx="5837836" cy="609678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BBD800B-B781-FA2B-6188-E0998DCBA31F}"/>
              </a:ext>
            </a:extLst>
          </p:cNvPr>
          <p:cNvPicPr>
            <a:picLocks noChangeAspect="1"/>
          </p:cNvPicPr>
          <p:nvPr/>
        </p:nvPicPr>
        <p:blipFill rotWithShape="1">
          <a:blip r:embed="rId4"/>
          <a:srcRect l="58396" t="3218" r="-2" b="29952"/>
          <a:stretch/>
        </p:blipFill>
        <p:spPr>
          <a:xfrm>
            <a:off x="1543247" y="2387924"/>
            <a:ext cx="3691202" cy="3962400"/>
          </a:xfrm>
          <a:prstGeom prst="rect">
            <a:avLst/>
          </a:prstGeom>
        </p:spPr>
      </p:pic>
    </p:spTree>
    <p:extLst>
      <p:ext uri="{BB962C8B-B14F-4D97-AF65-F5344CB8AC3E}">
        <p14:creationId xmlns:p14="http://schemas.microsoft.com/office/powerpoint/2010/main" val="1893397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Can </a:t>
            </a:r>
            <a:r>
              <a:rPr lang="fr-FR" b="1" dirty="0" err="1"/>
              <a:t>our</a:t>
            </a:r>
            <a:r>
              <a:rPr lang="fr-FR" b="1" dirty="0"/>
              <a:t> </a:t>
            </a:r>
            <a:r>
              <a:rPr lang="fr-FR" b="1" dirty="0" err="1"/>
              <a:t>economics</a:t>
            </a:r>
            <a:r>
              <a:rPr lang="fr-FR" b="1" dirty="0"/>
              <a:t> </a:t>
            </a:r>
            <a:r>
              <a:rPr lang="fr-FR" b="1" dirty="0" err="1"/>
              <a:t>grow</a:t>
            </a:r>
            <a:r>
              <a:rPr lang="fr-FR" b="1" dirty="0"/>
              <a:t> </a:t>
            </a:r>
            <a:r>
              <a:rPr lang="fr-FR" b="1" dirty="0" err="1"/>
              <a:t>forever</a:t>
            </a:r>
            <a:r>
              <a:rPr lang="fr-FR" b="1" dirty="0"/>
              <a:t>?</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pic>
        <p:nvPicPr>
          <p:cNvPr id="6" name="Picture 5">
            <a:extLst>
              <a:ext uri="{FF2B5EF4-FFF2-40B4-BE49-F238E27FC236}">
                <a16:creationId xmlns:a16="http://schemas.microsoft.com/office/drawing/2014/main" id="{EBFF825B-8BC8-E832-4DE5-5D9CF4BDAAEF}"/>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Online Media 8" title="Can Our Economies Grow Forever? | Paul Ekins | TEDxUCL">
            <a:hlinkClick r:id="" action="ppaction://media"/>
            <a:extLst>
              <a:ext uri="{FF2B5EF4-FFF2-40B4-BE49-F238E27FC236}">
                <a16:creationId xmlns:a16="http://schemas.microsoft.com/office/drawing/2014/main" id="{BF13A0C6-57B3-47E2-13A7-D97BEA5E6007}"/>
              </a:ext>
            </a:extLst>
          </p:cNvPr>
          <p:cNvPicPr>
            <a:picLocks noRot="1" noChangeAspect="1"/>
          </p:cNvPicPr>
          <p:nvPr>
            <a:videoFile r:link="rId1"/>
          </p:nvPr>
        </p:nvPicPr>
        <p:blipFill>
          <a:blip r:embed="rId4"/>
          <a:stretch>
            <a:fillRect/>
          </a:stretch>
        </p:blipFill>
        <p:spPr>
          <a:xfrm>
            <a:off x="3312054" y="945151"/>
            <a:ext cx="8792364" cy="4967698"/>
          </a:xfrm>
          <a:prstGeom prst="rect">
            <a:avLst/>
          </a:prstGeom>
        </p:spPr>
      </p:pic>
    </p:spTree>
    <p:extLst>
      <p:ext uri="{BB962C8B-B14F-4D97-AF65-F5344CB8AC3E}">
        <p14:creationId xmlns:p14="http://schemas.microsoft.com/office/powerpoint/2010/main" val="380976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74020" y="671329"/>
            <a:ext cx="8665330" cy="5139869"/>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Introduction to Circular Economy</a:t>
            </a:r>
          </a:p>
          <a:p>
            <a:endParaRPr lang="en-GB" sz="2400" dirty="0"/>
          </a:p>
          <a:p>
            <a:endParaRPr lang="en-GB" sz="2400" dirty="0"/>
          </a:p>
          <a:p>
            <a:r>
              <a:rPr lang="en-GB" sz="2400" dirty="0"/>
              <a:t>Suggested reading:</a:t>
            </a:r>
          </a:p>
          <a:p>
            <a:endParaRPr lang="en-GB" sz="2400" dirty="0"/>
          </a:p>
          <a:p>
            <a:r>
              <a:rPr lang="en-GB" sz="2400" dirty="0"/>
              <a:t>- McDonough, W. and M. </a:t>
            </a:r>
            <a:r>
              <a:rPr lang="en-GB" sz="2400" dirty="0" err="1"/>
              <a:t>Braungart</a:t>
            </a:r>
            <a:r>
              <a:rPr lang="en-GB" sz="2400" dirty="0"/>
              <a:t> (2002), Cradle to Cradle, North Point Press, New York.</a:t>
            </a:r>
          </a:p>
          <a:p>
            <a:endParaRPr lang="en-GB" sz="2400" dirty="0"/>
          </a:p>
          <a:p>
            <a:r>
              <a:rPr lang="en-GB" sz="2400" dirty="0"/>
              <a:t>- Dietz, R., Daly, H. and O'Neill, D., 2013. Enough is enough: Building a sustainable economy in a world of finite resources. Routledge.</a:t>
            </a:r>
          </a:p>
          <a:p>
            <a:endParaRPr lang="en-GB" sz="2400" dirty="0"/>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245341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Lecture 4: Evolution of Circular Economy</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23</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30521" y="1013478"/>
            <a:ext cx="2800879" cy="4929307"/>
          </a:xfrm>
          <a:prstGeom prst="rect">
            <a:avLst/>
          </a:prstGeom>
        </p:spPr>
      </p:pic>
      <p:sp>
        <p:nvSpPr>
          <p:cNvPr id="3" name="TextBox 2">
            <a:extLst>
              <a:ext uri="{FF2B5EF4-FFF2-40B4-BE49-F238E27FC236}">
                <a16:creationId xmlns:a16="http://schemas.microsoft.com/office/drawing/2014/main" id="{F66D47E6-B31B-56AC-D723-22173E3B3C01}"/>
              </a:ext>
            </a:extLst>
          </p:cNvPr>
          <p:cNvSpPr txBox="1"/>
          <p:nvPr/>
        </p:nvSpPr>
        <p:spPr>
          <a:xfrm>
            <a:off x="2305211" y="490148"/>
            <a:ext cx="9881177" cy="5632311"/>
          </a:xfrm>
          <a:prstGeom prst="rect">
            <a:avLst/>
          </a:prstGeom>
          <a:noFill/>
        </p:spPr>
        <p:txBody>
          <a:bodyPr wrap="square" rtlCol="0">
            <a:spAutoFit/>
          </a:bodyPr>
          <a:lstStyle/>
          <a:p>
            <a:pPr marL="171450" indent="-171450">
              <a:buFont typeface="Arial" panose="020B0604020202020204" pitchFamily="34" charset="0"/>
              <a:buChar char="•"/>
            </a:pPr>
            <a:r>
              <a:rPr lang="en-GB" sz="1200" b="0" i="0" dirty="0" err="1">
                <a:solidFill>
                  <a:srgbClr val="222222"/>
                </a:solidFill>
                <a:effectLst/>
              </a:rPr>
              <a:t>Alhawari</a:t>
            </a:r>
            <a:r>
              <a:rPr lang="en-GB" sz="1200" b="0" i="0" dirty="0">
                <a:solidFill>
                  <a:srgbClr val="222222"/>
                </a:solidFill>
                <a:effectLst/>
              </a:rPr>
              <a:t>, O., Awan, U., </a:t>
            </a:r>
            <a:r>
              <a:rPr lang="en-GB" sz="1200" b="0" i="0" dirty="0" err="1">
                <a:solidFill>
                  <a:srgbClr val="222222"/>
                </a:solidFill>
                <a:effectLst/>
              </a:rPr>
              <a:t>Bhutta</a:t>
            </a:r>
            <a:r>
              <a:rPr lang="en-GB" sz="1200" b="0" i="0" dirty="0">
                <a:solidFill>
                  <a:srgbClr val="222222"/>
                </a:solidFill>
                <a:effectLst/>
              </a:rPr>
              <a:t>, M.K.S. and </a:t>
            </a:r>
            <a:r>
              <a:rPr lang="en-GB" sz="1200" b="0" i="0" dirty="0" err="1">
                <a:solidFill>
                  <a:srgbClr val="222222"/>
                </a:solidFill>
                <a:effectLst/>
              </a:rPr>
              <a:t>Ülkü</a:t>
            </a:r>
            <a:r>
              <a:rPr lang="en-GB" sz="1200" b="0" i="0" dirty="0">
                <a:solidFill>
                  <a:srgbClr val="222222"/>
                </a:solidFill>
                <a:effectLst/>
              </a:rPr>
              <a:t>, M.A., 2021. Insights from circular economy literature: A review of extant definitions and unravelling paths to future research. Sustainability, 13(2), p.859.</a:t>
            </a:r>
          </a:p>
          <a:p>
            <a:pPr marL="171450" indent="-171450">
              <a:buFont typeface="Arial" panose="020B0604020202020204" pitchFamily="34" charset="0"/>
              <a:buChar char="•"/>
            </a:pPr>
            <a:endParaRPr lang="en-GB" sz="1200" dirty="0">
              <a:solidFill>
                <a:srgbClr val="222222"/>
              </a:solidFill>
            </a:endParaRPr>
          </a:p>
          <a:p>
            <a:pPr marL="171450" indent="-171450">
              <a:buFont typeface="Arial" panose="020B0604020202020204" pitchFamily="34" charset="0"/>
              <a:buChar char="•"/>
            </a:pPr>
            <a:r>
              <a:rPr lang="en-GB" sz="1200" b="0" i="0" dirty="0" err="1">
                <a:solidFill>
                  <a:srgbClr val="222222"/>
                </a:solidFill>
                <a:effectLst/>
              </a:rPr>
              <a:t>Benyus</a:t>
            </a:r>
            <a:r>
              <a:rPr lang="en-GB" sz="1200" b="0" i="0" dirty="0">
                <a:solidFill>
                  <a:srgbClr val="222222"/>
                </a:solidFill>
                <a:effectLst/>
              </a:rPr>
              <a:t>, J. M. (1997) Biomimicry: Innovation inspired by nature, New York, Morrow.</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Boulding, K.E., 2013. The economics of the coming spaceship earth. In Environmental quality in a growing economy (pp. 3-14). RFF Press.</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Douthwaite, R., 1993. The Growth Illusion: How Economic Growth Has Enriched the Few, Impoverished the Many, and Endangered the Planet. Council Oak Books, 1350 East 15th Street, Tulsa, OK 74120.</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Ekins, P., Domenech, T., Drummond, P., </a:t>
            </a:r>
            <a:r>
              <a:rPr lang="en-GB" sz="1200" b="0" i="0" dirty="0" err="1">
                <a:solidFill>
                  <a:srgbClr val="222222"/>
                </a:solidFill>
                <a:effectLst/>
              </a:rPr>
              <a:t>Bleischwitz</a:t>
            </a:r>
            <a:r>
              <a:rPr lang="en-GB" sz="1200" b="0" i="0" dirty="0">
                <a:solidFill>
                  <a:srgbClr val="222222"/>
                </a:solidFill>
                <a:effectLst/>
              </a:rPr>
              <a:t>, R., Hughes, N. and Lotti, L. (2019), “The Circular Economy: What, Why, How and Where”, Background paper for an OECD/EC Workshop on 5 July 2019 within the workshop series “Managing environmental and energy transitions for regions and cities”, Paris. </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McDonough, W. and M. </a:t>
            </a:r>
            <a:r>
              <a:rPr lang="en-GB" sz="1200" b="0" i="0" dirty="0" err="1">
                <a:solidFill>
                  <a:srgbClr val="222222"/>
                </a:solidFill>
                <a:effectLst/>
              </a:rPr>
              <a:t>Braungart</a:t>
            </a:r>
            <a:r>
              <a:rPr lang="en-GB" sz="1200" b="0" i="0" dirty="0">
                <a:solidFill>
                  <a:srgbClr val="222222"/>
                </a:solidFill>
                <a:effectLst/>
              </a:rPr>
              <a:t> (2002), Cradle to Cradle, North Point Press, New York.</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Pearce, D. W. and Turner, R. K. (1990) Economics of natural resources and the </a:t>
            </a:r>
            <a:r>
              <a:rPr lang="en-GB" sz="1200" b="0" i="0" dirty="0" err="1">
                <a:solidFill>
                  <a:srgbClr val="222222"/>
                </a:solidFill>
                <a:effectLst/>
              </a:rPr>
              <a:t>environment,New</a:t>
            </a:r>
            <a:r>
              <a:rPr lang="en-GB" sz="1200" b="0" i="0" dirty="0">
                <a:solidFill>
                  <a:srgbClr val="222222"/>
                </a:solidFill>
                <a:effectLst/>
              </a:rPr>
              <a:t> York, London, Harvester Wheatsheaf.</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Richardson, K., Steffen, W., Lucht, W., Bendtsen, J., Cornell, S.E., Donges, J.F., </a:t>
            </a:r>
            <a:r>
              <a:rPr lang="en-GB" sz="1200" b="0" i="0" dirty="0" err="1">
                <a:solidFill>
                  <a:srgbClr val="222222"/>
                </a:solidFill>
                <a:effectLst/>
              </a:rPr>
              <a:t>Drüke</a:t>
            </a:r>
            <a:r>
              <a:rPr lang="en-GB" sz="1200" b="0" i="0" dirty="0">
                <a:solidFill>
                  <a:srgbClr val="222222"/>
                </a:solidFill>
                <a:effectLst/>
              </a:rPr>
              <a:t>, M., Fetzer, I., Bala, G., von </a:t>
            </a:r>
            <a:r>
              <a:rPr lang="en-GB" sz="1200" b="0" i="0" dirty="0" err="1">
                <a:solidFill>
                  <a:srgbClr val="222222"/>
                </a:solidFill>
                <a:effectLst/>
              </a:rPr>
              <a:t>Bloh</a:t>
            </a:r>
            <a:r>
              <a:rPr lang="en-GB" sz="1200" b="0" i="0" dirty="0">
                <a:solidFill>
                  <a:srgbClr val="222222"/>
                </a:solidFill>
                <a:effectLst/>
              </a:rPr>
              <a:t>, W. and </a:t>
            </a:r>
            <a:r>
              <a:rPr lang="en-GB" sz="1200" b="0" i="0" dirty="0" err="1">
                <a:solidFill>
                  <a:srgbClr val="222222"/>
                </a:solidFill>
                <a:effectLst/>
              </a:rPr>
              <a:t>Feulner</a:t>
            </a:r>
            <a:r>
              <a:rPr lang="en-GB" sz="1200" b="0" i="0" dirty="0">
                <a:solidFill>
                  <a:srgbClr val="222222"/>
                </a:solidFill>
                <a:effectLst/>
              </a:rPr>
              <a:t>, G., 2023. Earth beyond six of nine planetary boundaries. Science advances, 9(37), p.eadh2458.</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err="1">
                <a:solidFill>
                  <a:srgbClr val="222222"/>
                </a:solidFill>
                <a:effectLst/>
              </a:rPr>
              <a:t>Richters</a:t>
            </a:r>
            <a:r>
              <a:rPr lang="en-GB" sz="1200" b="0" i="0" dirty="0">
                <a:solidFill>
                  <a:srgbClr val="222222"/>
                </a:solidFill>
                <a:effectLst/>
              </a:rPr>
              <a:t>, O. and </a:t>
            </a:r>
            <a:r>
              <a:rPr lang="en-GB" sz="1200" b="0" i="0" dirty="0" err="1">
                <a:solidFill>
                  <a:srgbClr val="222222"/>
                </a:solidFill>
                <a:effectLst/>
              </a:rPr>
              <a:t>Siemoneit</a:t>
            </a:r>
            <a:r>
              <a:rPr lang="en-GB" sz="1200" b="0" i="0" dirty="0">
                <a:solidFill>
                  <a:srgbClr val="222222"/>
                </a:solidFill>
                <a:effectLst/>
              </a:rPr>
              <a:t>, A., 2019. Growth imperatives: Substantiating a contested concept. Structural Change and Economic Dynamics, 51, pp.126-137.</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err="1">
                <a:solidFill>
                  <a:srgbClr val="222222"/>
                </a:solidFill>
                <a:effectLst/>
              </a:rPr>
              <a:t>Rockström</a:t>
            </a:r>
            <a:r>
              <a:rPr lang="en-GB" sz="1200" b="0" i="0" dirty="0">
                <a:solidFill>
                  <a:srgbClr val="222222"/>
                </a:solidFill>
                <a:effectLst/>
              </a:rPr>
              <a:t>, J., Steffen, W., Noone, K., Persson, Å., Chapin, F.S., </a:t>
            </a:r>
            <a:r>
              <a:rPr lang="en-GB" sz="1200" b="0" i="0" dirty="0" err="1">
                <a:solidFill>
                  <a:srgbClr val="222222"/>
                </a:solidFill>
                <a:effectLst/>
              </a:rPr>
              <a:t>Lambin</a:t>
            </a:r>
            <a:r>
              <a:rPr lang="en-GB" sz="1200" b="0" i="0" dirty="0">
                <a:solidFill>
                  <a:srgbClr val="222222"/>
                </a:solidFill>
                <a:effectLst/>
              </a:rPr>
              <a:t>, E.F., Lenton, T.M., Scheffer, M., Folke, C., </a:t>
            </a:r>
            <a:r>
              <a:rPr lang="en-GB" sz="1200" b="0" i="0" dirty="0" err="1">
                <a:solidFill>
                  <a:srgbClr val="222222"/>
                </a:solidFill>
                <a:effectLst/>
              </a:rPr>
              <a:t>Schellnhuber</a:t>
            </a:r>
            <a:r>
              <a:rPr lang="en-GB" sz="1200" b="0" i="0" dirty="0">
                <a:solidFill>
                  <a:srgbClr val="222222"/>
                </a:solidFill>
                <a:effectLst/>
              </a:rPr>
              <a:t>, H.J. and </a:t>
            </a:r>
            <a:r>
              <a:rPr lang="en-GB" sz="1200" b="0" i="0" dirty="0" err="1">
                <a:solidFill>
                  <a:srgbClr val="222222"/>
                </a:solidFill>
                <a:effectLst/>
              </a:rPr>
              <a:t>Nykvist</a:t>
            </a:r>
            <a:r>
              <a:rPr lang="en-GB" sz="1200" b="0" i="0" dirty="0">
                <a:solidFill>
                  <a:srgbClr val="222222"/>
                </a:solidFill>
                <a:effectLst/>
              </a:rPr>
              <a:t>, B., 2009. A safe operating space for humanity. nature, 461(7263), pp.472-475.</a:t>
            </a:r>
          </a:p>
          <a:p>
            <a:pPr marL="171450" indent="-171450">
              <a:buFont typeface="Arial" panose="020B0604020202020204" pitchFamily="34" charset="0"/>
              <a:buChar char="•"/>
            </a:pPr>
            <a:endParaRPr lang="en-GB" sz="1200" b="0" i="0" dirty="0">
              <a:solidFill>
                <a:srgbClr val="222222"/>
              </a:solidFill>
              <a:effectLst/>
            </a:endParaRPr>
          </a:p>
          <a:p>
            <a:pPr marL="171450" indent="-171450">
              <a:buFont typeface="Arial" panose="020B0604020202020204" pitchFamily="34" charset="0"/>
              <a:buChar char="•"/>
            </a:pPr>
            <a:r>
              <a:rPr lang="en-GB" sz="1200" b="0" i="0" dirty="0">
                <a:solidFill>
                  <a:srgbClr val="222222"/>
                </a:solidFill>
                <a:effectLst/>
              </a:rPr>
              <a:t>Schmelzer, M., 2017. The growth paradigm: History, hegemony, and the contested making of economic </a:t>
            </a:r>
            <a:r>
              <a:rPr lang="en-GB" sz="1200" b="0" i="0" dirty="0" err="1">
                <a:solidFill>
                  <a:srgbClr val="222222"/>
                </a:solidFill>
                <a:effectLst/>
              </a:rPr>
              <a:t>growthmanship</a:t>
            </a:r>
            <a:r>
              <a:rPr lang="en-GB" sz="1200" b="0" i="0" dirty="0">
                <a:solidFill>
                  <a:srgbClr val="222222"/>
                </a:solidFill>
                <a:effectLst/>
              </a:rPr>
              <a:t>. In Routledge handbook of the history of sustainability (pp. 164-186). Routledge.</a:t>
            </a:r>
          </a:p>
          <a:p>
            <a:pPr marL="171450" indent="-171450">
              <a:buFont typeface="Arial" panose="020B0604020202020204" pitchFamily="34" charset="0"/>
              <a:buChar char="•"/>
            </a:pPr>
            <a:endParaRPr lang="en-GB" sz="1200" dirty="0">
              <a:solidFill>
                <a:srgbClr val="222222"/>
              </a:solidFill>
            </a:endParaRPr>
          </a:p>
          <a:p>
            <a:pPr marL="171450" indent="-171450">
              <a:buFont typeface="Arial" panose="020B0604020202020204" pitchFamily="34" charset="0"/>
              <a:buChar char="•"/>
            </a:pPr>
            <a:r>
              <a:rPr lang="en-GB" sz="1200" b="0" i="0" dirty="0" err="1">
                <a:solidFill>
                  <a:srgbClr val="222222"/>
                </a:solidFill>
                <a:effectLst/>
              </a:rPr>
              <a:t>Stahel</a:t>
            </a:r>
            <a:r>
              <a:rPr lang="en-GB" sz="1200" b="0" i="0" dirty="0">
                <a:solidFill>
                  <a:srgbClr val="222222"/>
                </a:solidFill>
                <a:effectLst/>
              </a:rPr>
              <a:t>, W. and G. </a:t>
            </a:r>
            <a:r>
              <a:rPr lang="en-GB" sz="1200" b="0" i="0" dirty="0" err="1">
                <a:solidFill>
                  <a:srgbClr val="222222"/>
                </a:solidFill>
                <a:effectLst/>
              </a:rPr>
              <a:t>Reday</a:t>
            </a:r>
            <a:r>
              <a:rPr lang="en-GB" sz="1200" b="0" i="0" dirty="0">
                <a:solidFill>
                  <a:srgbClr val="222222"/>
                </a:solidFill>
                <a:effectLst/>
              </a:rPr>
              <a:t>-Mulvey (1981), Jobs for Tomorrow: The Potential for Substituting Manpower for Energy, Vantage Press, New York, based on </a:t>
            </a:r>
            <a:r>
              <a:rPr lang="en-GB" sz="1200" b="0" i="0" dirty="0" err="1">
                <a:solidFill>
                  <a:srgbClr val="222222"/>
                </a:solidFill>
                <a:effectLst/>
              </a:rPr>
              <a:t>Reday</a:t>
            </a:r>
            <a:r>
              <a:rPr lang="en-GB" sz="1200" b="0" i="0" dirty="0">
                <a:solidFill>
                  <a:srgbClr val="222222"/>
                </a:solidFill>
                <a:effectLst/>
              </a:rPr>
              <a:t>, G. and W. </a:t>
            </a:r>
            <a:r>
              <a:rPr lang="en-GB" sz="1200" b="0" i="0" dirty="0" err="1">
                <a:solidFill>
                  <a:srgbClr val="222222"/>
                </a:solidFill>
                <a:effectLst/>
              </a:rPr>
              <a:t>Stahel</a:t>
            </a:r>
            <a:r>
              <a:rPr lang="en-GB" sz="1200" b="0" i="0" dirty="0">
                <a:solidFill>
                  <a:srgbClr val="222222"/>
                </a:solidFill>
                <a:effectLst/>
              </a:rPr>
              <a:t> (1977), The Potential for Substituting Manpower for Energy, Commission of the European Communities, Luxembourg.</a:t>
            </a:r>
          </a:p>
        </p:txBody>
      </p:sp>
    </p:spTree>
    <p:extLst>
      <p:ext uri="{BB962C8B-B14F-4D97-AF65-F5344CB8AC3E}">
        <p14:creationId xmlns:p14="http://schemas.microsoft.com/office/powerpoint/2010/main" val="22231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t>
            </a:r>
            <a:r>
              <a:rPr lang="fr-FR" sz="1400" dirty="0"/>
              <a:t>ACNA5002 </a:t>
            </a:r>
            <a:r>
              <a:rPr lang="fr-FR" sz="1400" dirty="0" err="1"/>
              <a:t>Environmental</a:t>
            </a:r>
            <a:r>
              <a:rPr lang="fr-FR" sz="1400" dirty="0"/>
              <a:t> </a:t>
            </a:r>
            <a:r>
              <a:rPr lang="fr-FR" sz="1400" dirty="0" err="1"/>
              <a:t>Legislation</a:t>
            </a:r>
            <a:r>
              <a:rPr lang="fr-FR" sz="1400" dirty="0"/>
              <a:t> &amp; </a:t>
            </a:r>
            <a:r>
              <a:rPr lang="fr-FR" sz="1400" dirty="0" err="1"/>
              <a:t>Circular</a:t>
            </a:r>
            <a:r>
              <a:rPr lang="fr-FR" sz="1400" dirty="0"/>
              <a:t> Economy 2025/26_GRP</a:t>
            </a:r>
            <a:r>
              <a:rPr lang="en-GB" sz="1400" dirty="0"/>
              <a: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4: Evolution of Circular Economy</a:t>
            </a:r>
          </a:p>
        </p:txBody>
      </p:sp>
      <p:pic>
        <p:nvPicPr>
          <p:cNvPr id="6" name="Picture 5">
            <a:extLst>
              <a:ext uri="{FF2B5EF4-FFF2-40B4-BE49-F238E27FC236}">
                <a16:creationId xmlns:a16="http://schemas.microsoft.com/office/drawing/2014/main" id="{EBFF825B-8BC8-E832-4DE5-5D9CF4BDAAEF}"/>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3403</Words>
  <Application>Microsoft Office PowerPoint</Application>
  <PresentationFormat>Widescreen</PresentationFormat>
  <Paragraphs>354</Paragraphs>
  <Slides>23</Slides>
  <Notes>20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Comic Sans MS</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8</cp:revision>
  <dcterms:created xsi:type="dcterms:W3CDTF">2023-07-26T10:21:48Z</dcterms:created>
  <dcterms:modified xsi:type="dcterms:W3CDTF">2026-02-11T13:46:08Z</dcterms:modified>
</cp:coreProperties>
</file>