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97834D-392A-4D36-B11D-8AB96C964E0F}" v="12" dt="2023-01-31T11:09:27.8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V K" userId="c309a643dd6147aa" providerId="LiveId" clId="{2097834D-392A-4D36-B11D-8AB96C964E0F}"/>
    <pc:docChg chg="custSel modSld">
      <pc:chgData name="NAV K" userId="c309a643dd6147aa" providerId="LiveId" clId="{2097834D-392A-4D36-B11D-8AB96C964E0F}" dt="2023-01-31T11:09:27.865" v="12"/>
      <pc:docMkLst>
        <pc:docMk/>
      </pc:docMkLst>
      <pc:sldChg chg="modAnim">
        <pc:chgData name="NAV K" userId="c309a643dd6147aa" providerId="LiveId" clId="{2097834D-392A-4D36-B11D-8AB96C964E0F}" dt="2023-01-31T11:08:01.690" v="2"/>
        <pc:sldMkLst>
          <pc:docMk/>
          <pc:sldMk cId="202184825" sldId="257"/>
        </pc:sldMkLst>
      </pc:sldChg>
      <pc:sldChg chg="modAnim">
        <pc:chgData name="NAV K" userId="c309a643dd6147aa" providerId="LiveId" clId="{2097834D-392A-4D36-B11D-8AB96C964E0F}" dt="2023-01-31T11:08:31.815" v="4"/>
        <pc:sldMkLst>
          <pc:docMk/>
          <pc:sldMk cId="3328866091" sldId="261"/>
        </pc:sldMkLst>
      </pc:sldChg>
      <pc:sldChg chg="modAnim">
        <pc:chgData name="NAV K" userId="c309a643dd6147aa" providerId="LiveId" clId="{2097834D-392A-4D36-B11D-8AB96C964E0F}" dt="2023-01-31T11:08:43.768" v="6"/>
        <pc:sldMkLst>
          <pc:docMk/>
          <pc:sldMk cId="660337751" sldId="262"/>
        </pc:sldMkLst>
      </pc:sldChg>
      <pc:sldChg chg="addSp modSp mod modAnim">
        <pc:chgData name="NAV K" userId="c309a643dd6147aa" providerId="LiveId" clId="{2097834D-392A-4D36-B11D-8AB96C964E0F}" dt="2023-01-31T11:08:52.066" v="7"/>
        <pc:sldMkLst>
          <pc:docMk/>
          <pc:sldMk cId="1599110196" sldId="263"/>
        </pc:sldMkLst>
        <pc:spChg chg="mod">
          <ac:chgData name="NAV K" userId="c309a643dd6147aa" providerId="LiveId" clId="{2097834D-392A-4D36-B11D-8AB96C964E0F}" dt="2023-01-31T11:07:31.875" v="0" actId="26606"/>
          <ac:spMkLst>
            <pc:docMk/>
            <pc:sldMk cId="1599110196" sldId="263"/>
            <ac:spMk id="2" creationId="{5E2E9085-5AB4-486A-B7DD-902ED4CBF2D3}"/>
          </ac:spMkLst>
        </pc:spChg>
        <pc:spChg chg="mod">
          <ac:chgData name="NAV K" userId="c309a643dd6147aa" providerId="LiveId" clId="{2097834D-392A-4D36-B11D-8AB96C964E0F}" dt="2023-01-31T11:07:31.875" v="0" actId="26606"/>
          <ac:spMkLst>
            <pc:docMk/>
            <pc:sldMk cId="1599110196" sldId="263"/>
            <ac:spMk id="3" creationId="{5954533B-37AE-42D8-B8C4-FAD376A56E8D}"/>
          </ac:spMkLst>
        </pc:spChg>
        <pc:spChg chg="add">
          <ac:chgData name="NAV K" userId="c309a643dd6147aa" providerId="LiveId" clId="{2097834D-392A-4D36-B11D-8AB96C964E0F}" dt="2023-01-31T11:07:31.875" v="0" actId="26606"/>
          <ac:spMkLst>
            <pc:docMk/>
            <pc:sldMk cId="1599110196" sldId="263"/>
            <ac:spMk id="3079" creationId="{F1ADD25B-0A33-4EF2-90F4-43139269318B}"/>
          </ac:spMkLst>
        </pc:spChg>
        <pc:spChg chg="add">
          <ac:chgData name="NAV K" userId="c309a643dd6147aa" providerId="LiveId" clId="{2097834D-392A-4D36-B11D-8AB96C964E0F}" dt="2023-01-31T11:07:31.875" v="0" actId="26606"/>
          <ac:spMkLst>
            <pc:docMk/>
            <pc:sldMk cId="1599110196" sldId="263"/>
            <ac:spMk id="3081" creationId="{74DB6F31-1B9E-4237-84A3-0825BFDF4616}"/>
          </ac:spMkLst>
        </pc:spChg>
        <pc:picChg chg="mod">
          <ac:chgData name="NAV K" userId="c309a643dd6147aa" providerId="LiveId" clId="{2097834D-392A-4D36-B11D-8AB96C964E0F}" dt="2023-01-31T11:07:31.875" v="0" actId="26606"/>
          <ac:picMkLst>
            <pc:docMk/>
            <pc:sldMk cId="1599110196" sldId="263"/>
            <ac:picMk id="3074" creationId="{9BB15AA9-F7A1-4F2E-812C-305505B0D42D}"/>
          </ac:picMkLst>
        </pc:picChg>
      </pc:sldChg>
      <pc:sldChg chg="modAnim">
        <pc:chgData name="NAV K" userId="c309a643dd6147aa" providerId="LiveId" clId="{2097834D-392A-4D36-B11D-8AB96C964E0F}" dt="2023-01-31T11:09:02.167" v="8"/>
        <pc:sldMkLst>
          <pc:docMk/>
          <pc:sldMk cId="2903918479" sldId="264"/>
        </pc:sldMkLst>
      </pc:sldChg>
      <pc:sldChg chg="modAnim">
        <pc:chgData name="NAV K" userId="c309a643dd6147aa" providerId="LiveId" clId="{2097834D-392A-4D36-B11D-8AB96C964E0F}" dt="2023-01-31T11:09:08.817" v="9"/>
        <pc:sldMkLst>
          <pc:docMk/>
          <pc:sldMk cId="503433877" sldId="265"/>
        </pc:sldMkLst>
      </pc:sldChg>
      <pc:sldChg chg="modAnim">
        <pc:chgData name="NAV K" userId="c309a643dd6147aa" providerId="LiveId" clId="{2097834D-392A-4D36-B11D-8AB96C964E0F}" dt="2023-01-31T11:09:27.865" v="12"/>
        <pc:sldMkLst>
          <pc:docMk/>
          <pc:sldMk cId="476194285" sldId="267"/>
        </pc:sldMkLst>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3.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D818A126-BA43-414B-85A3-C4F5B2016DF9}"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FFD341C-7FFF-4E14-BD9F-CECFE5476CFD}">
      <dgm:prSet custT="1"/>
      <dgm:spPr/>
      <dgm:t>
        <a:bodyPr/>
        <a:lstStyle/>
        <a:p>
          <a:r>
            <a:rPr lang="en-GB" sz="1600" b="0" i="0" dirty="0"/>
            <a:t>From the managerial perspective, considerable emphasis is placed on verbal communication in the accounting process.</a:t>
          </a:r>
          <a:endParaRPr lang="en-US" sz="1600" dirty="0"/>
        </a:p>
      </dgm:t>
    </dgm:pt>
    <dgm:pt modelId="{E292B41D-FCD2-4BDF-9DA2-D4CAD5E19076}" type="parTrans" cxnId="{4DD36380-4B0E-4FEB-A534-D88A1230F78F}">
      <dgm:prSet/>
      <dgm:spPr/>
      <dgm:t>
        <a:bodyPr/>
        <a:lstStyle/>
        <a:p>
          <a:endParaRPr lang="en-US"/>
        </a:p>
      </dgm:t>
    </dgm:pt>
    <dgm:pt modelId="{CA47B833-A185-4348-817C-C631231A6ED2}" type="sibTrans" cxnId="{4DD36380-4B0E-4FEB-A534-D88A1230F78F}">
      <dgm:prSet/>
      <dgm:spPr/>
      <dgm:t>
        <a:bodyPr/>
        <a:lstStyle/>
        <a:p>
          <a:endParaRPr lang="en-US"/>
        </a:p>
      </dgm:t>
    </dgm:pt>
    <dgm:pt modelId="{4C5F0219-2EEF-4A05-B505-CFA200A24EB6}">
      <dgm:prSet custT="1"/>
      <dgm:spPr/>
      <dgm:t>
        <a:bodyPr/>
        <a:lstStyle/>
        <a:p>
          <a:r>
            <a:rPr lang="en-GB" sz="1600" b="0" i="0" dirty="0"/>
            <a:t>After all, the typical workload for a firm, whether at one of the Big 4 or a smaller organization, will inevitably involve several people working toward a singular goal.</a:t>
          </a:r>
          <a:endParaRPr lang="en-US" sz="1600" dirty="0"/>
        </a:p>
      </dgm:t>
    </dgm:pt>
    <dgm:pt modelId="{5775668A-8614-490B-B001-F13F9A2D4DFB}" type="parTrans" cxnId="{4871FD69-9360-417C-8B95-A44B5B95C3FE}">
      <dgm:prSet/>
      <dgm:spPr/>
      <dgm:t>
        <a:bodyPr/>
        <a:lstStyle/>
        <a:p>
          <a:endParaRPr lang="en-US"/>
        </a:p>
      </dgm:t>
    </dgm:pt>
    <dgm:pt modelId="{C948830F-7769-40DD-A069-2267D35FEBB0}" type="sibTrans" cxnId="{4871FD69-9360-417C-8B95-A44B5B95C3FE}">
      <dgm:prSet/>
      <dgm:spPr/>
      <dgm:t>
        <a:bodyPr/>
        <a:lstStyle/>
        <a:p>
          <a:endParaRPr lang="en-US"/>
        </a:p>
      </dgm:t>
    </dgm:pt>
    <dgm:pt modelId="{2E8CD49F-22E0-4DEE-A4F5-3356CC1E2959}">
      <dgm:prSet custT="1"/>
      <dgm:spPr/>
      <dgm:t>
        <a:bodyPr/>
        <a:lstStyle/>
        <a:p>
          <a:r>
            <a:rPr lang="en-GB" sz="1600" b="0" i="0" dirty="0"/>
            <a:t>For this reason, communication is mandatory in order to ensure everyone works in tandem.</a:t>
          </a:r>
          <a:endParaRPr lang="en-US" sz="1600" dirty="0"/>
        </a:p>
      </dgm:t>
    </dgm:pt>
    <dgm:pt modelId="{44108EBD-50AF-42F4-BA08-E44F6B50D525}" type="parTrans" cxnId="{E671B621-BB83-4992-86B4-BDF2E253C942}">
      <dgm:prSet/>
      <dgm:spPr/>
      <dgm:t>
        <a:bodyPr/>
        <a:lstStyle/>
        <a:p>
          <a:endParaRPr lang="en-US"/>
        </a:p>
      </dgm:t>
    </dgm:pt>
    <dgm:pt modelId="{65F188AF-5DF7-4C4E-BF39-3B4E7D619D48}" type="sibTrans" cxnId="{E671B621-BB83-4992-86B4-BDF2E253C942}">
      <dgm:prSet/>
      <dgm:spPr/>
      <dgm:t>
        <a:bodyPr/>
        <a:lstStyle/>
        <a:p>
          <a:endParaRPr lang="en-US"/>
        </a:p>
      </dgm:t>
    </dgm:pt>
    <dgm:pt modelId="{29C4A4A0-314D-42D4-9FA3-6716CFFEE148}">
      <dgm:prSet custT="1"/>
      <dgm:spPr/>
      <dgm:t>
        <a:bodyPr/>
        <a:lstStyle/>
        <a:p>
          <a:r>
            <a:rPr lang="en-GB" sz="1600" b="0" i="0" dirty="0"/>
            <a:t>The simplest method of ensuring that your communication is effective with immediate and tangible feedback is through verbal means, such as a conference call or meeting. This is crucial for upholding good working relationships.</a:t>
          </a:r>
          <a:endParaRPr lang="en-US" sz="1600" dirty="0"/>
        </a:p>
      </dgm:t>
    </dgm:pt>
    <dgm:pt modelId="{D6E32BA2-46A1-401D-BD9A-9F0117E72C66}" type="parTrans" cxnId="{BA0ED4F8-918D-4A06-A1EC-B3C7BDDE4A7C}">
      <dgm:prSet/>
      <dgm:spPr/>
      <dgm:t>
        <a:bodyPr/>
        <a:lstStyle/>
        <a:p>
          <a:endParaRPr lang="en-US"/>
        </a:p>
      </dgm:t>
    </dgm:pt>
    <dgm:pt modelId="{78F9731E-30DC-4A62-8872-1FD5E832ACFB}" type="sibTrans" cxnId="{BA0ED4F8-918D-4A06-A1EC-B3C7BDDE4A7C}">
      <dgm:prSet/>
      <dgm:spPr/>
      <dgm:t>
        <a:bodyPr/>
        <a:lstStyle/>
        <a:p>
          <a:endParaRPr lang="en-US"/>
        </a:p>
      </dgm:t>
    </dgm:pt>
    <dgm:pt modelId="{82FA3A27-2F43-44AF-982F-70D10E4DD089}" type="pres">
      <dgm:prSet presAssocID="{D818A126-BA43-414B-85A3-C4F5B2016DF9}" presName="root" presStyleCnt="0">
        <dgm:presLayoutVars>
          <dgm:dir/>
          <dgm:resizeHandles val="exact"/>
        </dgm:presLayoutVars>
      </dgm:prSet>
      <dgm:spPr/>
    </dgm:pt>
    <dgm:pt modelId="{3703412D-E3B3-4829-BA3D-EFB941A164E8}" type="pres">
      <dgm:prSet presAssocID="{AFFD341C-7FFF-4E14-BD9F-CECFE5476CFD}" presName="compNode" presStyleCnt="0"/>
      <dgm:spPr/>
    </dgm:pt>
    <dgm:pt modelId="{00A5A0BF-D660-4468-B9F5-118FD167C145}" type="pres">
      <dgm:prSet presAssocID="{AFFD341C-7FFF-4E14-BD9F-CECFE5476CF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ffice Worker"/>
        </a:ext>
      </dgm:extLst>
    </dgm:pt>
    <dgm:pt modelId="{19B42116-C347-4821-A1BA-3CD94733FCFC}" type="pres">
      <dgm:prSet presAssocID="{AFFD341C-7FFF-4E14-BD9F-CECFE5476CFD}" presName="spaceRect" presStyleCnt="0"/>
      <dgm:spPr/>
    </dgm:pt>
    <dgm:pt modelId="{75129652-9C2D-4C10-9BDF-8955519AA0C4}" type="pres">
      <dgm:prSet presAssocID="{AFFD341C-7FFF-4E14-BD9F-CECFE5476CFD}" presName="textRect" presStyleLbl="revTx" presStyleIdx="0" presStyleCnt="4">
        <dgm:presLayoutVars>
          <dgm:chMax val="1"/>
          <dgm:chPref val="1"/>
        </dgm:presLayoutVars>
      </dgm:prSet>
      <dgm:spPr/>
    </dgm:pt>
    <dgm:pt modelId="{F9F893F3-5B95-4BDF-A0C3-3F779D267FF5}" type="pres">
      <dgm:prSet presAssocID="{CA47B833-A185-4348-817C-C631231A6ED2}" presName="sibTrans" presStyleCnt="0"/>
      <dgm:spPr/>
    </dgm:pt>
    <dgm:pt modelId="{01E56DAB-9D73-44A9-9AEE-575422949507}" type="pres">
      <dgm:prSet presAssocID="{4C5F0219-2EEF-4A05-B505-CFA200A24EB6}" presName="compNode" presStyleCnt="0"/>
      <dgm:spPr/>
    </dgm:pt>
    <dgm:pt modelId="{1BABFE35-1511-4AB8-8E29-75A38BC8A855}" type="pres">
      <dgm:prSet presAssocID="{4C5F0219-2EEF-4A05-B505-CFA200A24EB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090F7A3B-13B0-42BB-AF63-44BB9E00FA96}" type="pres">
      <dgm:prSet presAssocID="{4C5F0219-2EEF-4A05-B505-CFA200A24EB6}" presName="spaceRect" presStyleCnt="0"/>
      <dgm:spPr/>
    </dgm:pt>
    <dgm:pt modelId="{AFFD3982-42C6-4E36-9EDA-6383F1B74F69}" type="pres">
      <dgm:prSet presAssocID="{4C5F0219-2EEF-4A05-B505-CFA200A24EB6}" presName="textRect" presStyleLbl="revTx" presStyleIdx="1" presStyleCnt="4">
        <dgm:presLayoutVars>
          <dgm:chMax val="1"/>
          <dgm:chPref val="1"/>
        </dgm:presLayoutVars>
      </dgm:prSet>
      <dgm:spPr/>
    </dgm:pt>
    <dgm:pt modelId="{E536CBBE-B8A0-42C9-9BEA-F3DF76A5D3BC}" type="pres">
      <dgm:prSet presAssocID="{C948830F-7769-40DD-A069-2267D35FEBB0}" presName="sibTrans" presStyleCnt="0"/>
      <dgm:spPr/>
    </dgm:pt>
    <dgm:pt modelId="{9BC76C14-1606-40F9-A2C5-CCACB278B525}" type="pres">
      <dgm:prSet presAssocID="{2E8CD49F-22E0-4DEE-A4F5-3356CC1E2959}" presName="compNode" presStyleCnt="0"/>
      <dgm:spPr/>
    </dgm:pt>
    <dgm:pt modelId="{86F4C006-5637-4529-9571-0C6AD131795D}" type="pres">
      <dgm:prSet presAssocID="{2E8CD49F-22E0-4DEE-A4F5-3356CC1E295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hare With Person"/>
        </a:ext>
      </dgm:extLst>
    </dgm:pt>
    <dgm:pt modelId="{42629F0D-F565-4881-8FFB-046CF042B663}" type="pres">
      <dgm:prSet presAssocID="{2E8CD49F-22E0-4DEE-A4F5-3356CC1E2959}" presName="spaceRect" presStyleCnt="0"/>
      <dgm:spPr/>
    </dgm:pt>
    <dgm:pt modelId="{27562C48-D9C7-4ACB-9D3D-EE487E421775}" type="pres">
      <dgm:prSet presAssocID="{2E8CD49F-22E0-4DEE-A4F5-3356CC1E2959}" presName="textRect" presStyleLbl="revTx" presStyleIdx="2" presStyleCnt="4">
        <dgm:presLayoutVars>
          <dgm:chMax val="1"/>
          <dgm:chPref val="1"/>
        </dgm:presLayoutVars>
      </dgm:prSet>
      <dgm:spPr/>
    </dgm:pt>
    <dgm:pt modelId="{DC9FFBDB-7AD3-4095-8FA9-3519BDE55929}" type="pres">
      <dgm:prSet presAssocID="{65F188AF-5DF7-4C4E-BF39-3B4E7D619D48}" presName="sibTrans" presStyleCnt="0"/>
      <dgm:spPr/>
    </dgm:pt>
    <dgm:pt modelId="{1D513944-83B5-493B-B661-BD4274E8A575}" type="pres">
      <dgm:prSet presAssocID="{29C4A4A0-314D-42D4-9FA3-6716CFFEE148}" presName="compNode" presStyleCnt="0"/>
      <dgm:spPr/>
    </dgm:pt>
    <dgm:pt modelId="{D0973A3D-25E5-4B34-900E-586E26B9A878}" type="pres">
      <dgm:prSet presAssocID="{29C4A4A0-314D-42D4-9FA3-6716CFFEE14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ard Room"/>
        </a:ext>
      </dgm:extLst>
    </dgm:pt>
    <dgm:pt modelId="{199261B5-DD3F-4B86-9294-2E1BC6BDC8C3}" type="pres">
      <dgm:prSet presAssocID="{29C4A4A0-314D-42D4-9FA3-6716CFFEE148}" presName="spaceRect" presStyleCnt="0"/>
      <dgm:spPr/>
    </dgm:pt>
    <dgm:pt modelId="{6900E350-2823-4D76-B006-0FC87BADACAC}" type="pres">
      <dgm:prSet presAssocID="{29C4A4A0-314D-42D4-9FA3-6716CFFEE148}" presName="textRect" presStyleLbl="revTx" presStyleIdx="3" presStyleCnt="4">
        <dgm:presLayoutVars>
          <dgm:chMax val="1"/>
          <dgm:chPref val="1"/>
        </dgm:presLayoutVars>
      </dgm:prSet>
      <dgm:spPr/>
    </dgm:pt>
  </dgm:ptLst>
  <dgm:cxnLst>
    <dgm:cxn modelId="{8DC04102-ADF7-427A-846C-E1214E90856E}" type="presOf" srcId="{29C4A4A0-314D-42D4-9FA3-6716CFFEE148}" destId="{6900E350-2823-4D76-B006-0FC87BADACAC}" srcOrd="0" destOrd="0" presId="urn:microsoft.com/office/officeart/2018/2/layout/IconLabelList"/>
    <dgm:cxn modelId="{E671B621-BB83-4992-86B4-BDF2E253C942}" srcId="{D818A126-BA43-414B-85A3-C4F5B2016DF9}" destId="{2E8CD49F-22E0-4DEE-A4F5-3356CC1E2959}" srcOrd="2" destOrd="0" parTransId="{44108EBD-50AF-42F4-BA08-E44F6B50D525}" sibTransId="{65F188AF-5DF7-4C4E-BF39-3B4E7D619D48}"/>
    <dgm:cxn modelId="{4871FD69-9360-417C-8B95-A44B5B95C3FE}" srcId="{D818A126-BA43-414B-85A3-C4F5B2016DF9}" destId="{4C5F0219-2EEF-4A05-B505-CFA200A24EB6}" srcOrd="1" destOrd="0" parTransId="{5775668A-8614-490B-B001-F13F9A2D4DFB}" sibTransId="{C948830F-7769-40DD-A069-2267D35FEBB0}"/>
    <dgm:cxn modelId="{13F85D4F-E744-41AA-B1FA-9E8F40049A8F}" type="presOf" srcId="{2E8CD49F-22E0-4DEE-A4F5-3356CC1E2959}" destId="{27562C48-D9C7-4ACB-9D3D-EE487E421775}" srcOrd="0" destOrd="0" presId="urn:microsoft.com/office/officeart/2018/2/layout/IconLabelList"/>
    <dgm:cxn modelId="{4DD36380-4B0E-4FEB-A534-D88A1230F78F}" srcId="{D818A126-BA43-414B-85A3-C4F5B2016DF9}" destId="{AFFD341C-7FFF-4E14-BD9F-CECFE5476CFD}" srcOrd="0" destOrd="0" parTransId="{E292B41D-FCD2-4BDF-9DA2-D4CAD5E19076}" sibTransId="{CA47B833-A185-4348-817C-C631231A6ED2}"/>
    <dgm:cxn modelId="{BA7E04A8-F80B-4D31-85F1-71787F8447F7}" type="presOf" srcId="{4C5F0219-2EEF-4A05-B505-CFA200A24EB6}" destId="{AFFD3982-42C6-4E36-9EDA-6383F1B74F69}" srcOrd="0" destOrd="0" presId="urn:microsoft.com/office/officeart/2018/2/layout/IconLabelList"/>
    <dgm:cxn modelId="{367EB7C9-C013-4EEF-8D29-866C841A18ED}" type="presOf" srcId="{D818A126-BA43-414B-85A3-C4F5B2016DF9}" destId="{82FA3A27-2F43-44AF-982F-70D10E4DD089}" srcOrd="0" destOrd="0" presId="urn:microsoft.com/office/officeart/2018/2/layout/IconLabelList"/>
    <dgm:cxn modelId="{B1A35DDD-F67A-415F-85D8-9205DBE921F3}" type="presOf" srcId="{AFFD341C-7FFF-4E14-BD9F-CECFE5476CFD}" destId="{75129652-9C2D-4C10-9BDF-8955519AA0C4}" srcOrd="0" destOrd="0" presId="urn:microsoft.com/office/officeart/2018/2/layout/IconLabelList"/>
    <dgm:cxn modelId="{BA0ED4F8-918D-4A06-A1EC-B3C7BDDE4A7C}" srcId="{D818A126-BA43-414B-85A3-C4F5B2016DF9}" destId="{29C4A4A0-314D-42D4-9FA3-6716CFFEE148}" srcOrd="3" destOrd="0" parTransId="{D6E32BA2-46A1-401D-BD9A-9F0117E72C66}" sibTransId="{78F9731E-30DC-4A62-8872-1FD5E832ACFB}"/>
    <dgm:cxn modelId="{40DF4480-0665-4F0E-A76B-242A0B5B276A}" type="presParOf" srcId="{82FA3A27-2F43-44AF-982F-70D10E4DD089}" destId="{3703412D-E3B3-4829-BA3D-EFB941A164E8}" srcOrd="0" destOrd="0" presId="urn:microsoft.com/office/officeart/2018/2/layout/IconLabelList"/>
    <dgm:cxn modelId="{805192A0-F7C2-43E5-98AF-9AD8CC45C947}" type="presParOf" srcId="{3703412D-E3B3-4829-BA3D-EFB941A164E8}" destId="{00A5A0BF-D660-4468-B9F5-118FD167C145}" srcOrd="0" destOrd="0" presId="urn:microsoft.com/office/officeart/2018/2/layout/IconLabelList"/>
    <dgm:cxn modelId="{5C7BA935-C458-48BE-A804-D673A218AC68}" type="presParOf" srcId="{3703412D-E3B3-4829-BA3D-EFB941A164E8}" destId="{19B42116-C347-4821-A1BA-3CD94733FCFC}" srcOrd="1" destOrd="0" presId="urn:microsoft.com/office/officeart/2018/2/layout/IconLabelList"/>
    <dgm:cxn modelId="{F3919EED-4AD1-4080-B9AC-2F9DDC54BDA2}" type="presParOf" srcId="{3703412D-E3B3-4829-BA3D-EFB941A164E8}" destId="{75129652-9C2D-4C10-9BDF-8955519AA0C4}" srcOrd="2" destOrd="0" presId="urn:microsoft.com/office/officeart/2018/2/layout/IconLabelList"/>
    <dgm:cxn modelId="{D06A5CBA-006D-4AFC-AFE3-4E7519D432CD}" type="presParOf" srcId="{82FA3A27-2F43-44AF-982F-70D10E4DD089}" destId="{F9F893F3-5B95-4BDF-A0C3-3F779D267FF5}" srcOrd="1" destOrd="0" presId="urn:microsoft.com/office/officeart/2018/2/layout/IconLabelList"/>
    <dgm:cxn modelId="{F79B94F0-59C2-4B50-8C25-096F34AB6FBF}" type="presParOf" srcId="{82FA3A27-2F43-44AF-982F-70D10E4DD089}" destId="{01E56DAB-9D73-44A9-9AEE-575422949507}" srcOrd="2" destOrd="0" presId="urn:microsoft.com/office/officeart/2018/2/layout/IconLabelList"/>
    <dgm:cxn modelId="{F4309C08-8CCD-4579-8460-586268BD5A15}" type="presParOf" srcId="{01E56DAB-9D73-44A9-9AEE-575422949507}" destId="{1BABFE35-1511-4AB8-8E29-75A38BC8A855}" srcOrd="0" destOrd="0" presId="urn:microsoft.com/office/officeart/2018/2/layout/IconLabelList"/>
    <dgm:cxn modelId="{20545CF8-2A05-49D1-84B2-E58BDE0FC167}" type="presParOf" srcId="{01E56DAB-9D73-44A9-9AEE-575422949507}" destId="{090F7A3B-13B0-42BB-AF63-44BB9E00FA96}" srcOrd="1" destOrd="0" presId="urn:microsoft.com/office/officeart/2018/2/layout/IconLabelList"/>
    <dgm:cxn modelId="{DFA5D8EC-9704-4A0C-8F76-16C95AA781AD}" type="presParOf" srcId="{01E56DAB-9D73-44A9-9AEE-575422949507}" destId="{AFFD3982-42C6-4E36-9EDA-6383F1B74F69}" srcOrd="2" destOrd="0" presId="urn:microsoft.com/office/officeart/2018/2/layout/IconLabelList"/>
    <dgm:cxn modelId="{FB3CBB2F-4A28-4392-8E39-80F46714E35C}" type="presParOf" srcId="{82FA3A27-2F43-44AF-982F-70D10E4DD089}" destId="{E536CBBE-B8A0-42C9-9BEA-F3DF76A5D3BC}" srcOrd="3" destOrd="0" presId="urn:microsoft.com/office/officeart/2018/2/layout/IconLabelList"/>
    <dgm:cxn modelId="{9DAE5E00-F175-4230-AF23-DD6817DFCFF3}" type="presParOf" srcId="{82FA3A27-2F43-44AF-982F-70D10E4DD089}" destId="{9BC76C14-1606-40F9-A2C5-CCACB278B525}" srcOrd="4" destOrd="0" presId="urn:microsoft.com/office/officeart/2018/2/layout/IconLabelList"/>
    <dgm:cxn modelId="{0F2B09FF-846D-40FC-B35C-1467B6E9BE48}" type="presParOf" srcId="{9BC76C14-1606-40F9-A2C5-CCACB278B525}" destId="{86F4C006-5637-4529-9571-0C6AD131795D}" srcOrd="0" destOrd="0" presId="urn:microsoft.com/office/officeart/2018/2/layout/IconLabelList"/>
    <dgm:cxn modelId="{5D414C9D-F451-441A-9841-497DF2DA9B40}" type="presParOf" srcId="{9BC76C14-1606-40F9-A2C5-CCACB278B525}" destId="{42629F0D-F565-4881-8FFB-046CF042B663}" srcOrd="1" destOrd="0" presId="urn:microsoft.com/office/officeart/2018/2/layout/IconLabelList"/>
    <dgm:cxn modelId="{2E3CBFAA-F815-4A57-A685-B681DF5B66B3}" type="presParOf" srcId="{9BC76C14-1606-40F9-A2C5-CCACB278B525}" destId="{27562C48-D9C7-4ACB-9D3D-EE487E421775}" srcOrd="2" destOrd="0" presId="urn:microsoft.com/office/officeart/2018/2/layout/IconLabelList"/>
    <dgm:cxn modelId="{DBDC6EDE-D5E1-4A9D-AF8C-380F305ED3EF}" type="presParOf" srcId="{82FA3A27-2F43-44AF-982F-70D10E4DD089}" destId="{DC9FFBDB-7AD3-4095-8FA9-3519BDE55929}" srcOrd="5" destOrd="0" presId="urn:microsoft.com/office/officeart/2018/2/layout/IconLabelList"/>
    <dgm:cxn modelId="{71FF6ED8-5BEE-40F4-8042-50A0B0F17106}" type="presParOf" srcId="{82FA3A27-2F43-44AF-982F-70D10E4DD089}" destId="{1D513944-83B5-493B-B661-BD4274E8A575}" srcOrd="6" destOrd="0" presId="urn:microsoft.com/office/officeart/2018/2/layout/IconLabelList"/>
    <dgm:cxn modelId="{9308256C-256C-46D1-870D-ABDC001096BB}" type="presParOf" srcId="{1D513944-83B5-493B-B661-BD4274E8A575}" destId="{D0973A3D-25E5-4B34-900E-586E26B9A878}" srcOrd="0" destOrd="0" presId="urn:microsoft.com/office/officeart/2018/2/layout/IconLabelList"/>
    <dgm:cxn modelId="{A147E22D-A1C5-4375-8CF8-34452FA7025C}" type="presParOf" srcId="{1D513944-83B5-493B-B661-BD4274E8A575}" destId="{199261B5-DD3F-4B86-9294-2E1BC6BDC8C3}" srcOrd="1" destOrd="0" presId="urn:microsoft.com/office/officeart/2018/2/layout/IconLabelList"/>
    <dgm:cxn modelId="{B525FCC1-ECC4-4F56-870C-9FDE5108496C}" type="presParOf" srcId="{1D513944-83B5-493B-B661-BD4274E8A575}" destId="{6900E350-2823-4D76-B006-0FC87BADACAC}"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90D99C2-299E-4F49-A114-2C36C3B60580}"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F1DF24BD-CA2B-4EBF-9FCA-1E979CB345D3}">
      <dgm:prSet/>
      <dgm:spPr/>
      <dgm:t>
        <a:bodyPr/>
        <a:lstStyle/>
        <a:p>
          <a:r>
            <a:rPr lang="en-GB" b="0" i="0"/>
            <a:t>Aside from verbal communication, the modern accountant in a management position or above also needs to be competent in written communication.</a:t>
          </a:r>
          <a:endParaRPr lang="en-US"/>
        </a:p>
      </dgm:t>
    </dgm:pt>
    <dgm:pt modelId="{CA12BF3C-9DF9-49AF-9B5D-E6610760853A}" type="parTrans" cxnId="{93042689-8094-4C13-B43F-8AA6FC2C2375}">
      <dgm:prSet/>
      <dgm:spPr/>
      <dgm:t>
        <a:bodyPr/>
        <a:lstStyle/>
        <a:p>
          <a:endParaRPr lang="en-US"/>
        </a:p>
      </dgm:t>
    </dgm:pt>
    <dgm:pt modelId="{2DBF0D37-2ADC-4023-B984-56F51C4681EE}" type="sibTrans" cxnId="{93042689-8094-4C13-B43F-8AA6FC2C2375}">
      <dgm:prSet/>
      <dgm:spPr/>
      <dgm:t>
        <a:bodyPr/>
        <a:lstStyle/>
        <a:p>
          <a:endParaRPr lang="en-US"/>
        </a:p>
      </dgm:t>
    </dgm:pt>
    <dgm:pt modelId="{70D623D0-CDFE-4D0F-A90A-765FF1E57378}">
      <dgm:prSet/>
      <dgm:spPr/>
      <dgm:t>
        <a:bodyPr/>
        <a:lstStyle/>
        <a:p>
          <a:r>
            <a:rPr lang="en-GB" b="0" i="0"/>
            <a:t>An email or internal memo can fill everyone in on any changes to a large-scale project or audit. Employing good written communication can save time and energy that can then go toward serving the needs of clients.</a:t>
          </a:r>
          <a:endParaRPr lang="en-US"/>
        </a:p>
      </dgm:t>
    </dgm:pt>
    <dgm:pt modelId="{F73ABC81-EE27-48D3-819E-7D5A0568D1EF}" type="parTrans" cxnId="{61795A46-6ED8-4C46-A494-66149D921387}">
      <dgm:prSet/>
      <dgm:spPr/>
      <dgm:t>
        <a:bodyPr/>
        <a:lstStyle/>
        <a:p>
          <a:endParaRPr lang="en-US"/>
        </a:p>
      </dgm:t>
    </dgm:pt>
    <dgm:pt modelId="{6AB3E585-84BB-484C-9AD1-0AE738231569}" type="sibTrans" cxnId="{61795A46-6ED8-4C46-A494-66149D921387}">
      <dgm:prSet/>
      <dgm:spPr/>
      <dgm:t>
        <a:bodyPr/>
        <a:lstStyle/>
        <a:p>
          <a:endParaRPr lang="en-US"/>
        </a:p>
      </dgm:t>
    </dgm:pt>
    <dgm:pt modelId="{756361E1-B502-4308-A0BA-4BA3C87DDAE9}">
      <dgm:prSet/>
      <dgm:spPr/>
      <dgm:t>
        <a:bodyPr/>
        <a:lstStyle/>
        <a:p>
          <a:r>
            <a:rPr lang="en-GB" b="0" i="0"/>
            <a:t>Additionally, one of the most important methods of nonverbal communication in accounting is report writing. This method of informing both fellow team members and clients of the exact state of things is important in an industry where even minor miscommunications can lead to major mistakes.</a:t>
          </a:r>
          <a:endParaRPr lang="en-US"/>
        </a:p>
      </dgm:t>
    </dgm:pt>
    <dgm:pt modelId="{D37DF198-BBFD-4A31-831C-B7CC3365F61F}" type="parTrans" cxnId="{11B852B5-6C8D-42C3-B4B0-7BBEABDB6160}">
      <dgm:prSet/>
      <dgm:spPr/>
      <dgm:t>
        <a:bodyPr/>
        <a:lstStyle/>
        <a:p>
          <a:endParaRPr lang="en-US"/>
        </a:p>
      </dgm:t>
    </dgm:pt>
    <dgm:pt modelId="{39D6B13F-6EA8-4E1B-AF02-C61CA31B15C5}" type="sibTrans" cxnId="{11B852B5-6C8D-42C3-B4B0-7BBEABDB6160}">
      <dgm:prSet/>
      <dgm:spPr/>
      <dgm:t>
        <a:bodyPr/>
        <a:lstStyle/>
        <a:p>
          <a:endParaRPr lang="en-US"/>
        </a:p>
      </dgm:t>
    </dgm:pt>
    <dgm:pt modelId="{DD85868B-B5AD-44E1-943F-819072716C01}" type="pres">
      <dgm:prSet presAssocID="{D90D99C2-299E-4F49-A114-2C36C3B60580}" presName="linear" presStyleCnt="0">
        <dgm:presLayoutVars>
          <dgm:animLvl val="lvl"/>
          <dgm:resizeHandles val="exact"/>
        </dgm:presLayoutVars>
      </dgm:prSet>
      <dgm:spPr/>
    </dgm:pt>
    <dgm:pt modelId="{A368C7E5-F5C5-48EE-8F06-6259085D2729}" type="pres">
      <dgm:prSet presAssocID="{F1DF24BD-CA2B-4EBF-9FCA-1E979CB345D3}" presName="parentText" presStyleLbl="node1" presStyleIdx="0" presStyleCnt="3">
        <dgm:presLayoutVars>
          <dgm:chMax val="0"/>
          <dgm:bulletEnabled val="1"/>
        </dgm:presLayoutVars>
      </dgm:prSet>
      <dgm:spPr/>
    </dgm:pt>
    <dgm:pt modelId="{03C8240A-0029-4E97-A1F2-C6AD5308886A}" type="pres">
      <dgm:prSet presAssocID="{2DBF0D37-2ADC-4023-B984-56F51C4681EE}" presName="spacer" presStyleCnt="0"/>
      <dgm:spPr/>
    </dgm:pt>
    <dgm:pt modelId="{A3FA707A-3BBE-4B33-A63B-A9AB53210EB3}" type="pres">
      <dgm:prSet presAssocID="{70D623D0-CDFE-4D0F-A90A-765FF1E57378}" presName="parentText" presStyleLbl="node1" presStyleIdx="1" presStyleCnt="3">
        <dgm:presLayoutVars>
          <dgm:chMax val="0"/>
          <dgm:bulletEnabled val="1"/>
        </dgm:presLayoutVars>
      </dgm:prSet>
      <dgm:spPr/>
    </dgm:pt>
    <dgm:pt modelId="{E20A2B3F-BB55-4797-9118-115A459D892B}" type="pres">
      <dgm:prSet presAssocID="{6AB3E585-84BB-484C-9AD1-0AE738231569}" presName="spacer" presStyleCnt="0"/>
      <dgm:spPr/>
    </dgm:pt>
    <dgm:pt modelId="{362CA20E-5834-408F-8EC1-2AE4C49F192C}" type="pres">
      <dgm:prSet presAssocID="{756361E1-B502-4308-A0BA-4BA3C87DDAE9}" presName="parentText" presStyleLbl="node1" presStyleIdx="2" presStyleCnt="3">
        <dgm:presLayoutVars>
          <dgm:chMax val="0"/>
          <dgm:bulletEnabled val="1"/>
        </dgm:presLayoutVars>
      </dgm:prSet>
      <dgm:spPr/>
    </dgm:pt>
  </dgm:ptLst>
  <dgm:cxnLst>
    <dgm:cxn modelId="{28C3921F-DD85-427F-AC80-FEAE1B071AB4}" type="presOf" srcId="{70D623D0-CDFE-4D0F-A90A-765FF1E57378}" destId="{A3FA707A-3BBE-4B33-A63B-A9AB53210EB3}" srcOrd="0" destOrd="0" presId="urn:microsoft.com/office/officeart/2005/8/layout/vList2"/>
    <dgm:cxn modelId="{C1E58532-62A5-4E01-ACD9-4ECC5640B603}" type="presOf" srcId="{756361E1-B502-4308-A0BA-4BA3C87DDAE9}" destId="{362CA20E-5834-408F-8EC1-2AE4C49F192C}" srcOrd="0" destOrd="0" presId="urn:microsoft.com/office/officeart/2005/8/layout/vList2"/>
    <dgm:cxn modelId="{61795A46-6ED8-4C46-A494-66149D921387}" srcId="{D90D99C2-299E-4F49-A114-2C36C3B60580}" destId="{70D623D0-CDFE-4D0F-A90A-765FF1E57378}" srcOrd="1" destOrd="0" parTransId="{F73ABC81-EE27-48D3-819E-7D5A0568D1EF}" sibTransId="{6AB3E585-84BB-484C-9AD1-0AE738231569}"/>
    <dgm:cxn modelId="{63250B6F-C932-4BB9-A14A-4689FE9C5A58}" type="presOf" srcId="{D90D99C2-299E-4F49-A114-2C36C3B60580}" destId="{DD85868B-B5AD-44E1-943F-819072716C01}" srcOrd="0" destOrd="0" presId="urn:microsoft.com/office/officeart/2005/8/layout/vList2"/>
    <dgm:cxn modelId="{93042689-8094-4C13-B43F-8AA6FC2C2375}" srcId="{D90D99C2-299E-4F49-A114-2C36C3B60580}" destId="{F1DF24BD-CA2B-4EBF-9FCA-1E979CB345D3}" srcOrd="0" destOrd="0" parTransId="{CA12BF3C-9DF9-49AF-9B5D-E6610760853A}" sibTransId="{2DBF0D37-2ADC-4023-B984-56F51C4681EE}"/>
    <dgm:cxn modelId="{11B852B5-6C8D-42C3-B4B0-7BBEABDB6160}" srcId="{D90D99C2-299E-4F49-A114-2C36C3B60580}" destId="{756361E1-B502-4308-A0BA-4BA3C87DDAE9}" srcOrd="2" destOrd="0" parTransId="{D37DF198-BBFD-4A31-831C-B7CC3365F61F}" sibTransId="{39D6B13F-6EA8-4E1B-AF02-C61CA31B15C5}"/>
    <dgm:cxn modelId="{F5790FEA-A169-449E-B2CB-7C2D0671CC41}" type="presOf" srcId="{F1DF24BD-CA2B-4EBF-9FCA-1E979CB345D3}" destId="{A368C7E5-F5C5-48EE-8F06-6259085D2729}" srcOrd="0" destOrd="0" presId="urn:microsoft.com/office/officeart/2005/8/layout/vList2"/>
    <dgm:cxn modelId="{87EC4E7E-B4AF-44C3-ACB8-04FE4E3B8C81}" type="presParOf" srcId="{DD85868B-B5AD-44E1-943F-819072716C01}" destId="{A368C7E5-F5C5-48EE-8F06-6259085D2729}" srcOrd="0" destOrd="0" presId="urn:microsoft.com/office/officeart/2005/8/layout/vList2"/>
    <dgm:cxn modelId="{94503DA5-9028-47F3-BD9B-333881228A7C}" type="presParOf" srcId="{DD85868B-B5AD-44E1-943F-819072716C01}" destId="{03C8240A-0029-4E97-A1F2-C6AD5308886A}" srcOrd="1" destOrd="0" presId="urn:microsoft.com/office/officeart/2005/8/layout/vList2"/>
    <dgm:cxn modelId="{3A15D8DE-56CD-4346-B1EF-690D0CEEDCBA}" type="presParOf" srcId="{DD85868B-B5AD-44E1-943F-819072716C01}" destId="{A3FA707A-3BBE-4B33-A63B-A9AB53210EB3}" srcOrd="2" destOrd="0" presId="urn:microsoft.com/office/officeart/2005/8/layout/vList2"/>
    <dgm:cxn modelId="{9B981602-6CA0-4830-A429-243BA292511C}" type="presParOf" srcId="{DD85868B-B5AD-44E1-943F-819072716C01}" destId="{E20A2B3F-BB55-4797-9118-115A459D892B}" srcOrd="3" destOrd="0" presId="urn:microsoft.com/office/officeart/2005/8/layout/vList2"/>
    <dgm:cxn modelId="{DA8A2D43-4143-4C7D-A238-65E6C33E7884}" type="presParOf" srcId="{DD85868B-B5AD-44E1-943F-819072716C01}" destId="{362CA20E-5834-408F-8EC1-2AE4C49F192C}"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0B52B42-C303-4780-99D4-BCDA62356E3B}"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B56941EA-9D37-432F-BF5D-A42D43281DA7}">
      <dgm:prSet custT="1"/>
      <dgm:spPr/>
      <dgm:t>
        <a:bodyPr/>
        <a:lstStyle/>
        <a:p>
          <a:r>
            <a:rPr lang="en-GB" sz="1800" b="0" i="0" dirty="0"/>
            <a:t>The accounting equation shows the relationships between the accounting elements: assets, liabilities and capital. The basic accounting equation is:</a:t>
          </a:r>
          <a:endParaRPr lang="en-US" sz="1800" dirty="0"/>
        </a:p>
      </dgm:t>
    </dgm:pt>
    <dgm:pt modelId="{6DE9D47F-9EA6-4A3E-8A6B-5F231FD363F5}" type="parTrans" cxnId="{D396D6EB-FB17-48EF-81CF-9DC386DE399A}">
      <dgm:prSet/>
      <dgm:spPr/>
      <dgm:t>
        <a:bodyPr/>
        <a:lstStyle/>
        <a:p>
          <a:endParaRPr lang="en-US"/>
        </a:p>
      </dgm:t>
    </dgm:pt>
    <dgm:pt modelId="{210BB165-7147-4922-B74C-F0C8A8CA1ABC}" type="sibTrans" cxnId="{D396D6EB-FB17-48EF-81CF-9DC386DE399A}">
      <dgm:prSet/>
      <dgm:spPr/>
      <dgm:t>
        <a:bodyPr/>
        <a:lstStyle/>
        <a:p>
          <a:endParaRPr lang="en-US"/>
        </a:p>
      </dgm:t>
    </dgm:pt>
    <dgm:pt modelId="{A420013B-18A0-4E8B-8D51-CE2449E71E90}">
      <dgm:prSet custT="1"/>
      <dgm:spPr/>
      <dgm:t>
        <a:bodyPr/>
        <a:lstStyle/>
        <a:p>
          <a:r>
            <a:rPr lang="en-GB" sz="2400" b="1" i="0" dirty="0">
              <a:solidFill>
                <a:srgbClr val="FF0000"/>
              </a:solidFill>
            </a:rPr>
            <a:t>Assets = Liabilities + Capital</a:t>
          </a:r>
          <a:endParaRPr lang="en-US" sz="2400" b="1" dirty="0">
            <a:solidFill>
              <a:srgbClr val="FF0000"/>
            </a:solidFill>
          </a:endParaRPr>
        </a:p>
      </dgm:t>
    </dgm:pt>
    <dgm:pt modelId="{CC5F527A-9D40-419B-9B1F-49D2F7CAE423}" type="parTrans" cxnId="{B7545EAA-41A2-437A-9659-E5BD0FB9A336}">
      <dgm:prSet/>
      <dgm:spPr/>
      <dgm:t>
        <a:bodyPr/>
        <a:lstStyle/>
        <a:p>
          <a:endParaRPr lang="en-US"/>
        </a:p>
      </dgm:t>
    </dgm:pt>
    <dgm:pt modelId="{377E4F02-4DFB-4ADA-9ED9-D899C7C25848}" type="sibTrans" cxnId="{B7545EAA-41A2-437A-9659-E5BD0FB9A336}">
      <dgm:prSet/>
      <dgm:spPr/>
      <dgm:t>
        <a:bodyPr/>
        <a:lstStyle/>
        <a:p>
          <a:endParaRPr lang="en-US"/>
        </a:p>
      </dgm:t>
    </dgm:pt>
    <dgm:pt modelId="{22F0FF70-A002-4BDC-84E7-E12A41AD9178}">
      <dgm:prSet custT="1"/>
      <dgm:spPr/>
      <dgm:t>
        <a:bodyPr/>
        <a:lstStyle/>
        <a:p>
          <a:r>
            <a:rPr lang="en-GB" sz="1800" b="0" i="0" dirty="0"/>
            <a:t>It shows that assets owned by a company are coupled with claims by creditors and lenders, and by the owners of the business.</a:t>
          </a:r>
          <a:endParaRPr lang="en-US" sz="1800" dirty="0"/>
        </a:p>
      </dgm:t>
    </dgm:pt>
    <dgm:pt modelId="{2D5F12F7-D200-4495-8816-38ED7E982708}" type="parTrans" cxnId="{8F951EED-242C-4989-A635-8312CDA36924}">
      <dgm:prSet/>
      <dgm:spPr/>
      <dgm:t>
        <a:bodyPr/>
        <a:lstStyle/>
        <a:p>
          <a:endParaRPr lang="en-US"/>
        </a:p>
      </dgm:t>
    </dgm:pt>
    <dgm:pt modelId="{967CE1BD-E1A0-4943-BB7F-30B14A499270}" type="sibTrans" cxnId="{8F951EED-242C-4989-A635-8312CDA36924}">
      <dgm:prSet/>
      <dgm:spPr/>
      <dgm:t>
        <a:bodyPr/>
        <a:lstStyle/>
        <a:p>
          <a:endParaRPr lang="en-US"/>
        </a:p>
      </dgm:t>
    </dgm:pt>
    <dgm:pt modelId="{7F62B478-4EB0-4AD7-984A-3CFEEDECFDBF}">
      <dgm:prSet custT="1"/>
      <dgm:spPr/>
      <dgm:t>
        <a:bodyPr/>
        <a:lstStyle/>
        <a:p>
          <a:r>
            <a:rPr lang="en-GB" sz="1800" b="0" i="0" dirty="0"/>
            <a:t>When business transactions take place, the values of the elements in the accounting equation change. Nonetheless, the equation always stays in balance. This is due to the two-fold effect of transactions. The total change on the left side is always equal to the total change on the right. Thus, the resulting balances of both sides will always be equal.</a:t>
          </a:r>
          <a:endParaRPr lang="en-US" sz="1800" dirty="0"/>
        </a:p>
      </dgm:t>
    </dgm:pt>
    <dgm:pt modelId="{EE4BECF6-73B9-4D3F-8EEE-6C24ACAE272F}" type="parTrans" cxnId="{7AFF8538-65E7-44FC-BC59-76731FF10FD6}">
      <dgm:prSet/>
      <dgm:spPr/>
      <dgm:t>
        <a:bodyPr/>
        <a:lstStyle/>
        <a:p>
          <a:endParaRPr lang="en-US"/>
        </a:p>
      </dgm:t>
    </dgm:pt>
    <dgm:pt modelId="{CB0AAE48-AA4C-41C0-A6A8-34DFCAD2162E}" type="sibTrans" cxnId="{7AFF8538-65E7-44FC-BC59-76731FF10FD6}">
      <dgm:prSet/>
      <dgm:spPr/>
      <dgm:t>
        <a:bodyPr/>
        <a:lstStyle/>
        <a:p>
          <a:endParaRPr lang="en-US"/>
        </a:p>
      </dgm:t>
    </dgm:pt>
    <dgm:pt modelId="{0E8688F3-A012-4A9C-A791-AA8A26AFDEFC}" type="pres">
      <dgm:prSet presAssocID="{C0B52B42-C303-4780-99D4-BCDA62356E3B}" presName="root" presStyleCnt="0">
        <dgm:presLayoutVars>
          <dgm:dir/>
          <dgm:resizeHandles val="exact"/>
        </dgm:presLayoutVars>
      </dgm:prSet>
      <dgm:spPr/>
    </dgm:pt>
    <dgm:pt modelId="{CD1E37F9-AE51-41D4-A3D4-06D23102EC7E}" type="pres">
      <dgm:prSet presAssocID="{B56941EA-9D37-432F-BF5D-A42D43281DA7}" presName="compNode" presStyleCnt="0"/>
      <dgm:spPr/>
    </dgm:pt>
    <dgm:pt modelId="{5EFE7813-B29C-4672-AECF-1DC25DC278C8}" type="pres">
      <dgm:prSet presAssocID="{B56941EA-9D37-432F-BF5D-A42D43281DA7}" presName="bgRect" presStyleLbl="bgShp" presStyleIdx="0" presStyleCnt="4" custLinFactNeighborX="679" custLinFactNeighborY="-470"/>
      <dgm:spPr/>
    </dgm:pt>
    <dgm:pt modelId="{BC17136E-1584-40E9-97A5-5EF04243C6BE}" type="pres">
      <dgm:prSet presAssocID="{B56941EA-9D37-432F-BF5D-A42D43281DA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llar"/>
        </a:ext>
      </dgm:extLst>
    </dgm:pt>
    <dgm:pt modelId="{8253584B-FCE5-4D7B-8387-4609F8455C27}" type="pres">
      <dgm:prSet presAssocID="{B56941EA-9D37-432F-BF5D-A42D43281DA7}" presName="spaceRect" presStyleCnt="0"/>
      <dgm:spPr/>
    </dgm:pt>
    <dgm:pt modelId="{C4155F03-DEA9-484B-9BAE-9781F46D0652}" type="pres">
      <dgm:prSet presAssocID="{B56941EA-9D37-432F-BF5D-A42D43281DA7}" presName="parTx" presStyleLbl="revTx" presStyleIdx="0" presStyleCnt="4">
        <dgm:presLayoutVars>
          <dgm:chMax val="0"/>
          <dgm:chPref val="0"/>
        </dgm:presLayoutVars>
      </dgm:prSet>
      <dgm:spPr/>
    </dgm:pt>
    <dgm:pt modelId="{CF3992C4-8590-4AD7-B3B4-07656579C2BE}" type="pres">
      <dgm:prSet presAssocID="{210BB165-7147-4922-B74C-F0C8A8CA1ABC}" presName="sibTrans" presStyleCnt="0"/>
      <dgm:spPr/>
    </dgm:pt>
    <dgm:pt modelId="{87758A3D-8B23-4499-B182-79C7B1563464}" type="pres">
      <dgm:prSet presAssocID="{A420013B-18A0-4E8B-8D51-CE2449E71E90}" presName="compNode" presStyleCnt="0"/>
      <dgm:spPr/>
    </dgm:pt>
    <dgm:pt modelId="{8FA255D7-51A7-4DE0-BCF3-9A0B9125B6B2}" type="pres">
      <dgm:prSet presAssocID="{A420013B-18A0-4E8B-8D51-CE2449E71E90}" presName="bgRect" presStyleLbl="bgShp" presStyleIdx="1" presStyleCnt="4"/>
      <dgm:spPr/>
    </dgm:pt>
    <dgm:pt modelId="{0C893187-BC0E-4F4D-B486-B656C7CB24B7}" type="pres">
      <dgm:prSet presAssocID="{A420013B-18A0-4E8B-8D51-CE2449E71E9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oney"/>
        </a:ext>
      </dgm:extLst>
    </dgm:pt>
    <dgm:pt modelId="{C6B5B41B-9DC8-4FF1-8C5A-EBA3FA47D0A8}" type="pres">
      <dgm:prSet presAssocID="{A420013B-18A0-4E8B-8D51-CE2449E71E90}" presName="spaceRect" presStyleCnt="0"/>
      <dgm:spPr/>
    </dgm:pt>
    <dgm:pt modelId="{B605CC86-71DC-43C6-911A-727C2D1812F1}" type="pres">
      <dgm:prSet presAssocID="{A420013B-18A0-4E8B-8D51-CE2449E71E90}" presName="parTx" presStyleLbl="revTx" presStyleIdx="1" presStyleCnt="4">
        <dgm:presLayoutVars>
          <dgm:chMax val="0"/>
          <dgm:chPref val="0"/>
        </dgm:presLayoutVars>
      </dgm:prSet>
      <dgm:spPr/>
    </dgm:pt>
    <dgm:pt modelId="{CABD10D9-678C-4BBA-9F69-80A89F1D64C6}" type="pres">
      <dgm:prSet presAssocID="{377E4F02-4DFB-4ADA-9ED9-D899C7C25848}" presName="sibTrans" presStyleCnt="0"/>
      <dgm:spPr/>
    </dgm:pt>
    <dgm:pt modelId="{0384BD51-19EF-414E-B1C6-96DA124CDC00}" type="pres">
      <dgm:prSet presAssocID="{22F0FF70-A002-4BDC-84E7-E12A41AD9178}" presName="compNode" presStyleCnt="0"/>
      <dgm:spPr/>
    </dgm:pt>
    <dgm:pt modelId="{31DE11A1-12AB-4252-B70E-CF3699540F40}" type="pres">
      <dgm:prSet presAssocID="{22F0FF70-A002-4BDC-84E7-E12A41AD9178}" presName="bgRect" presStyleLbl="bgShp" presStyleIdx="2" presStyleCnt="4"/>
      <dgm:spPr/>
    </dgm:pt>
    <dgm:pt modelId="{0A2B4109-3D03-4882-84E3-E1BF415D6D91}" type="pres">
      <dgm:prSet presAssocID="{22F0FF70-A002-4BDC-84E7-E12A41AD917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ank"/>
        </a:ext>
      </dgm:extLst>
    </dgm:pt>
    <dgm:pt modelId="{55AE28D6-B20D-4369-9920-7FF09E537F1E}" type="pres">
      <dgm:prSet presAssocID="{22F0FF70-A002-4BDC-84E7-E12A41AD9178}" presName="spaceRect" presStyleCnt="0"/>
      <dgm:spPr/>
    </dgm:pt>
    <dgm:pt modelId="{1468D451-E7DC-44B0-9097-B5D16E933B1D}" type="pres">
      <dgm:prSet presAssocID="{22F0FF70-A002-4BDC-84E7-E12A41AD9178}" presName="parTx" presStyleLbl="revTx" presStyleIdx="2" presStyleCnt="4">
        <dgm:presLayoutVars>
          <dgm:chMax val="0"/>
          <dgm:chPref val="0"/>
        </dgm:presLayoutVars>
      </dgm:prSet>
      <dgm:spPr/>
    </dgm:pt>
    <dgm:pt modelId="{D8A4867D-8AA9-4B9C-BD7E-8F15B14BDBE4}" type="pres">
      <dgm:prSet presAssocID="{967CE1BD-E1A0-4943-BB7F-30B14A499270}" presName="sibTrans" presStyleCnt="0"/>
      <dgm:spPr/>
    </dgm:pt>
    <dgm:pt modelId="{E7EED2FF-42F0-4F79-BABE-44E66B7893B9}" type="pres">
      <dgm:prSet presAssocID="{7F62B478-4EB0-4AD7-984A-3CFEEDECFDBF}" presName="compNode" presStyleCnt="0"/>
      <dgm:spPr/>
    </dgm:pt>
    <dgm:pt modelId="{88080A62-E3A0-44BA-B7EF-492836D27F44}" type="pres">
      <dgm:prSet presAssocID="{7F62B478-4EB0-4AD7-984A-3CFEEDECFDBF}" presName="bgRect" presStyleLbl="bgShp" presStyleIdx="3" presStyleCnt="4" custScaleY="194040"/>
      <dgm:spPr/>
    </dgm:pt>
    <dgm:pt modelId="{ED9A0815-4B62-468A-8746-E221CCA4D023}" type="pres">
      <dgm:prSet presAssocID="{7F62B478-4EB0-4AD7-984A-3CFEEDECFDB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alculator"/>
        </a:ext>
      </dgm:extLst>
    </dgm:pt>
    <dgm:pt modelId="{97DBD23E-871A-49C5-AAEB-D5411FB18437}" type="pres">
      <dgm:prSet presAssocID="{7F62B478-4EB0-4AD7-984A-3CFEEDECFDBF}" presName="spaceRect" presStyleCnt="0"/>
      <dgm:spPr/>
    </dgm:pt>
    <dgm:pt modelId="{C319B3BE-57E5-4314-8004-CE63C9A7A535}" type="pres">
      <dgm:prSet presAssocID="{7F62B478-4EB0-4AD7-984A-3CFEEDECFDBF}" presName="parTx" presStyleLbl="revTx" presStyleIdx="3" presStyleCnt="4">
        <dgm:presLayoutVars>
          <dgm:chMax val="0"/>
          <dgm:chPref val="0"/>
        </dgm:presLayoutVars>
      </dgm:prSet>
      <dgm:spPr/>
    </dgm:pt>
  </dgm:ptLst>
  <dgm:cxnLst>
    <dgm:cxn modelId="{9F46990B-40E8-4757-84AB-8ADB549AC87A}" type="presOf" srcId="{B56941EA-9D37-432F-BF5D-A42D43281DA7}" destId="{C4155F03-DEA9-484B-9BAE-9781F46D0652}" srcOrd="0" destOrd="0" presId="urn:microsoft.com/office/officeart/2018/2/layout/IconVerticalSolidList"/>
    <dgm:cxn modelId="{7AFF8538-65E7-44FC-BC59-76731FF10FD6}" srcId="{C0B52B42-C303-4780-99D4-BCDA62356E3B}" destId="{7F62B478-4EB0-4AD7-984A-3CFEEDECFDBF}" srcOrd="3" destOrd="0" parTransId="{EE4BECF6-73B9-4D3F-8EEE-6C24ACAE272F}" sibTransId="{CB0AAE48-AA4C-41C0-A6A8-34DFCAD2162E}"/>
    <dgm:cxn modelId="{E3AEF03D-D98A-4234-8044-30FAB0F2C314}" type="presOf" srcId="{A420013B-18A0-4E8B-8D51-CE2449E71E90}" destId="{B605CC86-71DC-43C6-911A-727C2D1812F1}" srcOrd="0" destOrd="0" presId="urn:microsoft.com/office/officeart/2018/2/layout/IconVerticalSolidList"/>
    <dgm:cxn modelId="{573F0F58-931A-470B-848B-F96325A4578E}" type="presOf" srcId="{C0B52B42-C303-4780-99D4-BCDA62356E3B}" destId="{0E8688F3-A012-4A9C-A791-AA8A26AFDEFC}" srcOrd="0" destOrd="0" presId="urn:microsoft.com/office/officeart/2018/2/layout/IconVerticalSolidList"/>
    <dgm:cxn modelId="{493D20A4-A0F1-428E-AE5B-8DAF43FEA540}" type="presOf" srcId="{22F0FF70-A002-4BDC-84E7-E12A41AD9178}" destId="{1468D451-E7DC-44B0-9097-B5D16E933B1D}" srcOrd="0" destOrd="0" presId="urn:microsoft.com/office/officeart/2018/2/layout/IconVerticalSolidList"/>
    <dgm:cxn modelId="{B7545EAA-41A2-437A-9659-E5BD0FB9A336}" srcId="{C0B52B42-C303-4780-99D4-BCDA62356E3B}" destId="{A420013B-18A0-4E8B-8D51-CE2449E71E90}" srcOrd="1" destOrd="0" parTransId="{CC5F527A-9D40-419B-9B1F-49D2F7CAE423}" sibTransId="{377E4F02-4DFB-4ADA-9ED9-D899C7C25848}"/>
    <dgm:cxn modelId="{A1080AD7-85C0-4119-8842-A85C44A452C5}" type="presOf" srcId="{7F62B478-4EB0-4AD7-984A-3CFEEDECFDBF}" destId="{C319B3BE-57E5-4314-8004-CE63C9A7A535}" srcOrd="0" destOrd="0" presId="urn:microsoft.com/office/officeart/2018/2/layout/IconVerticalSolidList"/>
    <dgm:cxn modelId="{D396D6EB-FB17-48EF-81CF-9DC386DE399A}" srcId="{C0B52B42-C303-4780-99D4-BCDA62356E3B}" destId="{B56941EA-9D37-432F-BF5D-A42D43281DA7}" srcOrd="0" destOrd="0" parTransId="{6DE9D47F-9EA6-4A3E-8A6B-5F231FD363F5}" sibTransId="{210BB165-7147-4922-B74C-F0C8A8CA1ABC}"/>
    <dgm:cxn modelId="{8F951EED-242C-4989-A635-8312CDA36924}" srcId="{C0B52B42-C303-4780-99D4-BCDA62356E3B}" destId="{22F0FF70-A002-4BDC-84E7-E12A41AD9178}" srcOrd="2" destOrd="0" parTransId="{2D5F12F7-D200-4495-8816-38ED7E982708}" sibTransId="{967CE1BD-E1A0-4943-BB7F-30B14A499270}"/>
    <dgm:cxn modelId="{C3015923-FAA2-4E63-B257-0A13D3ED0CF1}" type="presParOf" srcId="{0E8688F3-A012-4A9C-A791-AA8A26AFDEFC}" destId="{CD1E37F9-AE51-41D4-A3D4-06D23102EC7E}" srcOrd="0" destOrd="0" presId="urn:microsoft.com/office/officeart/2018/2/layout/IconVerticalSolidList"/>
    <dgm:cxn modelId="{BD0C16E7-9CA0-4FF6-8229-6747998C502A}" type="presParOf" srcId="{CD1E37F9-AE51-41D4-A3D4-06D23102EC7E}" destId="{5EFE7813-B29C-4672-AECF-1DC25DC278C8}" srcOrd="0" destOrd="0" presId="urn:microsoft.com/office/officeart/2018/2/layout/IconVerticalSolidList"/>
    <dgm:cxn modelId="{32760170-5856-4446-A924-9FCE24EAC67C}" type="presParOf" srcId="{CD1E37F9-AE51-41D4-A3D4-06D23102EC7E}" destId="{BC17136E-1584-40E9-97A5-5EF04243C6BE}" srcOrd="1" destOrd="0" presId="urn:microsoft.com/office/officeart/2018/2/layout/IconVerticalSolidList"/>
    <dgm:cxn modelId="{1A431739-5EE0-453C-9002-7ACA0E1D9B80}" type="presParOf" srcId="{CD1E37F9-AE51-41D4-A3D4-06D23102EC7E}" destId="{8253584B-FCE5-4D7B-8387-4609F8455C27}" srcOrd="2" destOrd="0" presId="urn:microsoft.com/office/officeart/2018/2/layout/IconVerticalSolidList"/>
    <dgm:cxn modelId="{291A9B21-B68A-4455-8650-986BA6E1796E}" type="presParOf" srcId="{CD1E37F9-AE51-41D4-A3D4-06D23102EC7E}" destId="{C4155F03-DEA9-484B-9BAE-9781F46D0652}" srcOrd="3" destOrd="0" presId="urn:microsoft.com/office/officeart/2018/2/layout/IconVerticalSolidList"/>
    <dgm:cxn modelId="{37705A5A-28B0-4B03-ADC2-0222729C729B}" type="presParOf" srcId="{0E8688F3-A012-4A9C-A791-AA8A26AFDEFC}" destId="{CF3992C4-8590-4AD7-B3B4-07656579C2BE}" srcOrd="1" destOrd="0" presId="urn:microsoft.com/office/officeart/2018/2/layout/IconVerticalSolidList"/>
    <dgm:cxn modelId="{DF12F40B-29AF-4A3E-8C8C-3679D84973EE}" type="presParOf" srcId="{0E8688F3-A012-4A9C-A791-AA8A26AFDEFC}" destId="{87758A3D-8B23-4499-B182-79C7B1563464}" srcOrd="2" destOrd="0" presId="urn:microsoft.com/office/officeart/2018/2/layout/IconVerticalSolidList"/>
    <dgm:cxn modelId="{F006DA9D-1CE7-4718-A10D-8481712F4117}" type="presParOf" srcId="{87758A3D-8B23-4499-B182-79C7B1563464}" destId="{8FA255D7-51A7-4DE0-BCF3-9A0B9125B6B2}" srcOrd="0" destOrd="0" presId="urn:microsoft.com/office/officeart/2018/2/layout/IconVerticalSolidList"/>
    <dgm:cxn modelId="{89A35AC2-086C-4142-A5D1-716CDDEC07B9}" type="presParOf" srcId="{87758A3D-8B23-4499-B182-79C7B1563464}" destId="{0C893187-BC0E-4F4D-B486-B656C7CB24B7}" srcOrd="1" destOrd="0" presId="urn:microsoft.com/office/officeart/2018/2/layout/IconVerticalSolidList"/>
    <dgm:cxn modelId="{82ADB0F4-D371-477E-B835-218F48331382}" type="presParOf" srcId="{87758A3D-8B23-4499-B182-79C7B1563464}" destId="{C6B5B41B-9DC8-4FF1-8C5A-EBA3FA47D0A8}" srcOrd="2" destOrd="0" presId="urn:microsoft.com/office/officeart/2018/2/layout/IconVerticalSolidList"/>
    <dgm:cxn modelId="{1F3936D0-6E3E-4DDC-9726-AD045C180995}" type="presParOf" srcId="{87758A3D-8B23-4499-B182-79C7B1563464}" destId="{B605CC86-71DC-43C6-911A-727C2D1812F1}" srcOrd="3" destOrd="0" presId="urn:microsoft.com/office/officeart/2018/2/layout/IconVerticalSolidList"/>
    <dgm:cxn modelId="{BE17E10F-1D73-45BB-B407-7407A72C5AFE}" type="presParOf" srcId="{0E8688F3-A012-4A9C-A791-AA8A26AFDEFC}" destId="{CABD10D9-678C-4BBA-9F69-80A89F1D64C6}" srcOrd="3" destOrd="0" presId="urn:microsoft.com/office/officeart/2018/2/layout/IconVerticalSolidList"/>
    <dgm:cxn modelId="{7A0EA4D5-D3FB-4801-8753-A7646FA78094}" type="presParOf" srcId="{0E8688F3-A012-4A9C-A791-AA8A26AFDEFC}" destId="{0384BD51-19EF-414E-B1C6-96DA124CDC00}" srcOrd="4" destOrd="0" presId="urn:microsoft.com/office/officeart/2018/2/layout/IconVerticalSolidList"/>
    <dgm:cxn modelId="{7FF42F6F-C23F-425F-87B3-93DD2D78C895}" type="presParOf" srcId="{0384BD51-19EF-414E-B1C6-96DA124CDC00}" destId="{31DE11A1-12AB-4252-B70E-CF3699540F40}" srcOrd="0" destOrd="0" presId="urn:microsoft.com/office/officeart/2018/2/layout/IconVerticalSolidList"/>
    <dgm:cxn modelId="{BF299009-714D-4CF9-B197-D7C4BE9F380B}" type="presParOf" srcId="{0384BD51-19EF-414E-B1C6-96DA124CDC00}" destId="{0A2B4109-3D03-4882-84E3-E1BF415D6D91}" srcOrd="1" destOrd="0" presId="urn:microsoft.com/office/officeart/2018/2/layout/IconVerticalSolidList"/>
    <dgm:cxn modelId="{E495F466-5E3F-42B8-9D48-752EA86A9C2C}" type="presParOf" srcId="{0384BD51-19EF-414E-B1C6-96DA124CDC00}" destId="{55AE28D6-B20D-4369-9920-7FF09E537F1E}" srcOrd="2" destOrd="0" presId="urn:microsoft.com/office/officeart/2018/2/layout/IconVerticalSolidList"/>
    <dgm:cxn modelId="{37C2A370-C739-4C68-800D-7EFD392A90F8}" type="presParOf" srcId="{0384BD51-19EF-414E-B1C6-96DA124CDC00}" destId="{1468D451-E7DC-44B0-9097-B5D16E933B1D}" srcOrd="3" destOrd="0" presId="urn:microsoft.com/office/officeart/2018/2/layout/IconVerticalSolidList"/>
    <dgm:cxn modelId="{E6695739-FC2F-421E-B8B4-7B7A7E86551C}" type="presParOf" srcId="{0E8688F3-A012-4A9C-A791-AA8A26AFDEFC}" destId="{D8A4867D-8AA9-4B9C-BD7E-8F15B14BDBE4}" srcOrd="5" destOrd="0" presId="urn:microsoft.com/office/officeart/2018/2/layout/IconVerticalSolidList"/>
    <dgm:cxn modelId="{A6858BE0-628E-4986-AAF7-937D8B40DABD}" type="presParOf" srcId="{0E8688F3-A012-4A9C-A791-AA8A26AFDEFC}" destId="{E7EED2FF-42F0-4F79-BABE-44E66B7893B9}" srcOrd="6" destOrd="0" presId="urn:microsoft.com/office/officeart/2018/2/layout/IconVerticalSolidList"/>
    <dgm:cxn modelId="{FB298EF0-7B0C-4A0C-AFBC-84F857FDAA0C}" type="presParOf" srcId="{E7EED2FF-42F0-4F79-BABE-44E66B7893B9}" destId="{88080A62-E3A0-44BA-B7EF-492836D27F44}" srcOrd="0" destOrd="0" presId="urn:microsoft.com/office/officeart/2018/2/layout/IconVerticalSolidList"/>
    <dgm:cxn modelId="{6C225059-F91B-441A-B6BB-7F90A5303D3A}" type="presParOf" srcId="{E7EED2FF-42F0-4F79-BABE-44E66B7893B9}" destId="{ED9A0815-4B62-468A-8746-E221CCA4D023}" srcOrd="1" destOrd="0" presId="urn:microsoft.com/office/officeart/2018/2/layout/IconVerticalSolidList"/>
    <dgm:cxn modelId="{93254749-8298-46A3-BEFF-AE944DCB227F}" type="presParOf" srcId="{E7EED2FF-42F0-4F79-BABE-44E66B7893B9}" destId="{97DBD23E-871A-49C5-AAEB-D5411FB18437}" srcOrd="2" destOrd="0" presId="urn:microsoft.com/office/officeart/2018/2/layout/IconVerticalSolidList"/>
    <dgm:cxn modelId="{78A7539A-6D02-4ED6-A614-106D269020D7}" type="presParOf" srcId="{E7EED2FF-42F0-4F79-BABE-44E66B7893B9}" destId="{C319B3BE-57E5-4314-8004-CE63C9A7A53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A5A0BF-D660-4468-B9F5-118FD167C145}">
      <dsp:nvSpPr>
        <dsp:cNvPr id="0" name=""/>
        <dsp:cNvSpPr/>
      </dsp:nvSpPr>
      <dsp:spPr>
        <a:xfrm>
          <a:off x="731525" y="582222"/>
          <a:ext cx="1065145" cy="106514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5129652-9C2D-4C10-9BDF-8955519AA0C4}">
      <dsp:nvSpPr>
        <dsp:cNvPr id="0" name=""/>
        <dsp:cNvSpPr/>
      </dsp:nvSpPr>
      <dsp:spPr>
        <a:xfrm>
          <a:off x="80603" y="2174345"/>
          <a:ext cx="2366989" cy="19202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b="0" i="0" kern="1200" dirty="0"/>
            <a:t>From the managerial perspective, considerable emphasis is placed on verbal communication in the accounting process.</a:t>
          </a:r>
          <a:endParaRPr lang="en-US" sz="1600" kern="1200" dirty="0"/>
        </a:p>
      </dsp:txBody>
      <dsp:txXfrm>
        <a:off x="80603" y="2174345"/>
        <a:ext cx="2366989" cy="1920206"/>
      </dsp:txXfrm>
    </dsp:sp>
    <dsp:sp modelId="{1BABFE35-1511-4AB8-8E29-75A38BC8A855}">
      <dsp:nvSpPr>
        <dsp:cNvPr id="0" name=""/>
        <dsp:cNvSpPr/>
      </dsp:nvSpPr>
      <dsp:spPr>
        <a:xfrm>
          <a:off x="3512738" y="582222"/>
          <a:ext cx="1065145" cy="106514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FFD3982-42C6-4E36-9EDA-6383F1B74F69}">
      <dsp:nvSpPr>
        <dsp:cNvPr id="0" name=""/>
        <dsp:cNvSpPr/>
      </dsp:nvSpPr>
      <dsp:spPr>
        <a:xfrm>
          <a:off x="2861816" y="2174345"/>
          <a:ext cx="2366989" cy="19202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b="0" i="0" kern="1200" dirty="0"/>
            <a:t>After all, the typical workload for a firm, whether at one of the Big 4 or a smaller organization, will inevitably involve several people working toward a singular goal.</a:t>
          </a:r>
          <a:endParaRPr lang="en-US" sz="1600" kern="1200" dirty="0"/>
        </a:p>
      </dsp:txBody>
      <dsp:txXfrm>
        <a:off x="2861816" y="2174345"/>
        <a:ext cx="2366989" cy="1920206"/>
      </dsp:txXfrm>
    </dsp:sp>
    <dsp:sp modelId="{86F4C006-5637-4529-9571-0C6AD131795D}">
      <dsp:nvSpPr>
        <dsp:cNvPr id="0" name=""/>
        <dsp:cNvSpPr/>
      </dsp:nvSpPr>
      <dsp:spPr>
        <a:xfrm>
          <a:off x="6293951" y="582222"/>
          <a:ext cx="1065145" cy="106514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7562C48-D9C7-4ACB-9D3D-EE487E421775}">
      <dsp:nvSpPr>
        <dsp:cNvPr id="0" name=""/>
        <dsp:cNvSpPr/>
      </dsp:nvSpPr>
      <dsp:spPr>
        <a:xfrm>
          <a:off x="5643029" y="2174345"/>
          <a:ext cx="2366989" cy="19202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b="0" i="0" kern="1200" dirty="0"/>
            <a:t>For this reason, communication is mandatory in order to ensure everyone works in tandem.</a:t>
          </a:r>
          <a:endParaRPr lang="en-US" sz="1600" kern="1200" dirty="0"/>
        </a:p>
      </dsp:txBody>
      <dsp:txXfrm>
        <a:off x="5643029" y="2174345"/>
        <a:ext cx="2366989" cy="1920206"/>
      </dsp:txXfrm>
    </dsp:sp>
    <dsp:sp modelId="{D0973A3D-25E5-4B34-900E-586E26B9A878}">
      <dsp:nvSpPr>
        <dsp:cNvPr id="0" name=""/>
        <dsp:cNvSpPr/>
      </dsp:nvSpPr>
      <dsp:spPr>
        <a:xfrm>
          <a:off x="9075164" y="582222"/>
          <a:ext cx="1065145" cy="106514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900E350-2823-4D76-B006-0FC87BADACAC}">
      <dsp:nvSpPr>
        <dsp:cNvPr id="0" name=""/>
        <dsp:cNvSpPr/>
      </dsp:nvSpPr>
      <dsp:spPr>
        <a:xfrm>
          <a:off x="8424241" y="2174345"/>
          <a:ext cx="2366989" cy="19202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b="0" i="0" kern="1200" dirty="0"/>
            <a:t>The simplest method of ensuring that your communication is effective with immediate and tangible feedback is through verbal means, such as a conference call or meeting. This is crucial for upholding good working relationships.</a:t>
          </a:r>
          <a:endParaRPr lang="en-US" sz="1600" kern="1200" dirty="0"/>
        </a:p>
      </dsp:txBody>
      <dsp:txXfrm>
        <a:off x="8424241" y="2174345"/>
        <a:ext cx="2366989" cy="19202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68C7E5-F5C5-48EE-8F06-6259085D2729}">
      <dsp:nvSpPr>
        <dsp:cNvPr id="0" name=""/>
        <dsp:cNvSpPr/>
      </dsp:nvSpPr>
      <dsp:spPr>
        <a:xfrm>
          <a:off x="0" y="81553"/>
          <a:ext cx="7012370" cy="1480781"/>
        </a:xfrm>
        <a:prstGeom prst="round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Aside from verbal communication, the modern accountant in a management position or above also needs to be competent in written communication.</a:t>
          </a:r>
          <a:endParaRPr lang="en-US" sz="1800" kern="1200"/>
        </a:p>
      </dsp:txBody>
      <dsp:txXfrm>
        <a:off x="72286" y="153839"/>
        <a:ext cx="6867798" cy="1336209"/>
      </dsp:txXfrm>
    </dsp:sp>
    <dsp:sp modelId="{A3FA707A-3BBE-4B33-A63B-A9AB53210EB3}">
      <dsp:nvSpPr>
        <dsp:cNvPr id="0" name=""/>
        <dsp:cNvSpPr/>
      </dsp:nvSpPr>
      <dsp:spPr>
        <a:xfrm>
          <a:off x="0" y="1614174"/>
          <a:ext cx="7012370" cy="1480781"/>
        </a:xfrm>
        <a:prstGeom prst="roundRect">
          <a:avLst/>
        </a:prstGeom>
        <a:gradFill rotWithShape="0">
          <a:gsLst>
            <a:gs pos="0">
              <a:schemeClr val="accent2">
                <a:hueOff val="1871448"/>
                <a:satOff val="2654"/>
                <a:lumOff val="9118"/>
                <a:alphaOff val="0"/>
                <a:tint val="98000"/>
                <a:lumMod val="110000"/>
              </a:schemeClr>
            </a:gs>
            <a:gs pos="84000">
              <a:schemeClr val="accent2">
                <a:hueOff val="1871448"/>
                <a:satOff val="2654"/>
                <a:lumOff val="9118"/>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An email or internal memo can fill everyone in on any changes to a large-scale project or audit. Employing good written communication can save time and energy that can then go toward serving the needs of clients.</a:t>
          </a:r>
          <a:endParaRPr lang="en-US" sz="1800" kern="1200"/>
        </a:p>
      </dsp:txBody>
      <dsp:txXfrm>
        <a:off x="72286" y="1686460"/>
        <a:ext cx="6867798" cy="1336209"/>
      </dsp:txXfrm>
    </dsp:sp>
    <dsp:sp modelId="{362CA20E-5834-408F-8EC1-2AE4C49F192C}">
      <dsp:nvSpPr>
        <dsp:cNvPr id="0" name=""/>
        <dsp:cNvSpPr/>
      </dsp:nvSpPr>
      <dsp:spPr>
        <a:xfrm>
          <a:off x="0" y="3146796"/>
          <a:ext cx="7012370" cy="1480781"/>
        </a:xfrm>
        <a:prstGeom prst="roundRect">
          <a:avLst/>
        </a:prstGeom>
        <a:gradFill rotWithShape="0">
          <a:gsLst>
            <a:gs pos="0">
              <a:schemeClr val="accent2">
                <a:hueOff val="3742897"/>
                <a:satOff val="5308"/>
                <a:lumOff val="18235"/>
                <a:alphaOff val="0"/>
                <a:tint val="98000"/>
                <a:lumMod val="110000"/>
              </a:schemeClr>
            </a:gs>
            <a:gs pos="84000">
              <a:schemeClr val="accent2">
                <a:hueOff val="3742897"/>
                <a:satOff val="5308"/>
                <a:lumOff val="18235"/>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Additionally, one of the most important methods of nonverbal communication in accounting is report writing. This method of informing both fellow team members and clients of the exact state of things is important in an industry where even minor miscommunications can lead to major mistakes.</a:t>
          </a:r>
          <a:endParaRPr lang="en-US" sz="1800" kern="1200"/>
        </a:p>
      </dsp:txBody>
      <dsp:txXfrm>
        <a:off x="72286" y="3219082"/>
        <a:ext cx="6867798" cy="133620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FE7813-B29C-4672-AECF-1DC25DC278C8}">
      <dsp:nvSpPr>
        <dsp:cNvPr id="0" name=""/>
        <dsp:cNvSpPr/>
      </dsp:nvSpPr>
      <dsp:spPr>
        <a:xfrm>
          <a:off x="0" y="305774"/>
          <a:ext cx="8324850" cy="76639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17136E-1584-40E9-97A5-5EF04243C6BE}">
      <dsp:nvSpPr>
        <dsp:cNvPr id="0" name=""/>
        <dsp:cNvSpPr/>
      </dsp:nvSpPr>
      <dsp:spPr>
        <a:xfrm>
          <a:off x="231835" y="481816"/>
          <a:ext cx="421931" cy="42151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4155F03-DEA9-484B-9BAE-9781F46D0652}">
      <dsp:nvSpPr>
        <dsp:cNvPr id="0" name=""/>
        <dsp:cNvSpPr/>
      </dsp:nvSpPr>
      <dsp:spPr>
        <a:xfrm>
          <a:off x="885603" y="309376"/>
          <a:ext cx="7267383" cy="10777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062" tIns="114062" rIns="114062" bIns="114062" numCol="1" spcCol="1270" anchor="ctr" anchorCtr="0">
          <a:noAutofit/>
        </a:bodyPr>
        <a:lstStyle/>
        <a:p>
          <a:pPr marL="0" lvl="0" indent="0" algn="l" defTabSz="800100">
            <a:lnSpc>
              <a:spcPct val="90000"/>
            </a:lnSpc>
            <a:spcBef>
              <a:spcPct val="0"/>
            </a:spcBef>
            <a:spcAft>
              <a:spcPct val="35000"/>
            </a:spcAft>
            <a:buNone/>
          </a:pPr>
          <a:r>
            <a:rPr lang="en-GB" sz="1800" b="0" i="0" kern="1200" dirty="0"/>
            <a:t>The accounting equation shows the relationships between the accounting elements: assets, liabilities and capital. The basic accounting equation is:</a:t>
          </a:r>
          <a:endParaRPr lang="en-US" sz="1800" kern="1200" dirty="0"/>
        </a:p>
      </dsp:txBody>
      <dsp:txXfrm>
        <a:off x="885603" y="309376"/>
        <a:ext cx="7267383" cy="1077749"/>
      </dsp:txXfrm>
    </dsp:sp>
    <dsp:sp modelId="{8FA255D7-51A7-4DE0-BCF3-9A0B9125B6B2}">
      <dsp:nvSpPr>
        <dsp:cNvPr id="0" name=""/>
        <dsp:cNvSpPr/>
      </dsp:nvSpPr>
      <dsp:spPr>
        <a:xfrm>
          <a:off x="0" y="1656563"/>
          <a:ext cx="8324850" cy="76639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893187-BC0E-4F4D-B486-B656C7CB24B7}">
      <dsp:nvSpPr>
        <dsp:cNvPr id="0" name=""/>
        <dsp:cNvSpPr/>
      </dsp:nvSpPr>
      <dsp:spPr>
        <a:xfrm>
          <a:off x="231835" y="1829002"/>
          <a:ext cx="421931" cy="42151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605CC86-71DC-43C6-911A-727C2D1812F1}">
      <dsp:nvSpPr>
        <dsp:cNvPr id="0" name=""/>
        <dsp:cNvSpPr/>
      </dsp:nvSpPr>
      <dsp:spPr>
        <a:xfrm>
          <a:off x="885603" y="1656563"/>
          <a:ext cx="7267383" cy="10777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062" tIns="114062" rIns="114062" bIns="114062" numCol="1" spcCol="1270" anchor="ctr" anchorCtr="0">
          <a:noAutofit/>
        </a:bodyPr>
        <a:lstStyle/>
        <a:p>
          <a:pPr marL="0" lvl="0" indent="0" algn="l" defTabSz="1066800">
            <a:lnSpc>
              <a:spcPct val="90000"/>
            </a:lnSpc>
            <a:spcBef>
              <a:spcPct val="0"/>
            </a:spcBef>
            <a:spcAft>
              <a:spcPct val="35000"/>
            </a:spcAft>
            <a:buNone/>
          </a:pPr>
          <a:r>
            <a:rPr lang="en-GB" sz="2400" b="1" i="0" kern="1200" dirty="0">
              <a:solidFill>
                <a:srgbClr val="FF0000"/>
              </a:solidFill>
            </a:rPr>
            <a:t>Assets = Liabilities + Capital</a:t>
          </a:r>
          <a:endParaRPr lang="en-US" sz="2400" b="1" kern="1200" dirty="0">
            <a:solidFill>
              <a:srgbClr val="FF0000"/>
            </a:solidFill>
          </a:endParaRPr>
        </a:p>
      </dsp:txBody>
      <dsp:txXfrm>
        <a:off x="885603" y="1656563"/>
        <a:ext cx="7267383" cy="1077749"/>
      </dsp:txXfrm>
    </dsp:sp>
    <dsp:sp modelId="{31DE11A1-12AB-4252-B70E-CF3699540F40}">
      <dsp:nvSpPr>
        <dsp:cNvPr id="0" name=""/>
        <dsp:cNvSpPr/>
      </dsp:nvSpPr>
      <dsp:spPr>
        <a:xfrm>
          <a:off x="0" y="3003749"/>
          <a:ext cx="8324850" cy="76639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2B4109-3D03-4882-84E3-E1BF415D6D91}">
      <dsp:nvSpPr>
        <dsp:cNvPr id="0" name=""/>
        <dsp:cNvSpPr/>
      </dsp:nvSpPr>
      <dsp:spPr>
        <a:xfrm>
          <a:off x="231835" y="3176189"/>
          <a:ext cx="421931" cy="42151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468D451-E7DC-44B0-9097-B5D16E933B1D}">
      <dsp:nvSpPr>
        <dsp:cNvPr id="0" name=""/>
        <dsp:cNvSpPr/>
      </dsp:nvSpPr>
      <dsp:spPr>
        <a:xfrm>
          <a:off x="885603" y="3003749"/>
          <a:ext cx="7267383" cy="10777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062" tIns="114062" rIns="114062" bIns="114062" numCol="1" spcCol="1270" anchor="ctr" anchorCtr="0">
          <a:noAutofit/>
        </a:bodyPr>
        <a:lstStyle/>
        <a:p>
          <a:pPr marL="0" lvl="0" indent="0" algn="l" defTabSz="800100">
            <a:lnSpc>
              <a:spcPct val="90000"/>
            </a:lnSpc>
            <a:spcBef>
              <a:spcPct val="0"/>
            </a:spcBef>
            <a:spcAft>
              <a:spcPct val="35000"/>
            </a:spcAft>
            <a:buNone/>
          </a:pPr>
          <a:r>
            <a:rPr lang="en-GB" sz="1800" b="0" i="0" kern="1200" dirty="0"/>
            <a:t>It shows that assets owned by a company are coupled with claims by creditors and lenders, and by the owners of the business.</a:t>
          </a:r>
          <a:endParaRPr lang="en-US" sz="1800" kern="1200" dirty="0"/>
        </a:p>
      </dsp:txBody>
      <dsp:txXfrm>
        <a:off x="885603" y="3003749"/>
        <a:ext cx="7267383" cy="1077749"/>
      </dsp:txXfrm>
    </dsp:sp>
    <dsp:sp modelId="{88080A62-E3A0-44BA-B7EF-492836D27F44}">
      <dsp:nvSpPr>
        <dsp:cNvPr id="0" name=""/>
        <dsp:cNvSpPr/>
      </dsp:nvSpPr>
      <dsp:spPr>
        <a:xfrm>
          <a:off x="0" y="4350935"/>
          <a:ext cx="8324850" cy="148712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9A0815-4B62-468A-8746-E221CCA4D023}">
      <dsp:nvSpPr>
        <dsp:cNvPr id="0" name=""/>
        <dsp:cNvSpPr/>
      </dsp:nvSpPr>
      <dsp:spPr>
        <a:xfrm>
          <a:off x="232062" y="4883736"/>
          <a:ext cx="421931" cy="42151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319B3BE-57E5-4314-8004-CE63C9A7A535}">
      <dsp:nvSpPr>
        <dsp:cNvPr id="0" name=""/>
        <dsp:cNvSpPr/>
      </dsp:nvSpPr>
      <dsp:spPr>
        <a:xfrm>
          <a:off x="886056" y="4711296"/>
          <a:ext cx="7078832" cy="10777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062" tIns="114062" rIns="114062" bIns="114062" numCol="1" spcCol="1270" anchor="ctr" anchorCtr="0">
          <a:noAutofit/>
        </a:bodyPr>
        <a:lstStyle/>
        <a:p>
          <a:pPr marL="0" lvl="0" indent="0" algn="l" defTabSz="800100">
            <a:lnSpc>
              <a:spcPct val="90000"/>
            </a:lnSpc>
            <a:spcBef>
              <a:spcPct val="0"/>
            </a:spcBef>
            <a:spcAft>
              <a:spcPct val="35000"/>
            </a:spcAft>
            <a:buNone/>
          </a:pPr>
          <a:r>
            <a:rPr lang="en-GB" sz="1800" b="0" i="0" kern="1200" dirty="0"/>
            <a:t>When business transactions take place, the values of the elements in the accounting equation change. Nonetheless, the equation always stays in balance. This is due to the two-fold effect of transactions. The total change on the left side is always equal to the total change on the right. Thus, the resulting balances of both sides will always be equal.</a:t>
          </a:r>
          <a:endParaRPr lang="en-US" sz="1800" kern="1200" dirty="0"/>
        </a:p>
      </dsp:txBody>
      <dsp:txXfrm>
        <a:off x="886056" y="4711296"/>
        <a:ext cx="7078832" cy="1077749"/>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B61BEF0D-F0BB-DE4B-95CE-6DB70DBA9567}" type="datetimeFigureOut">
              <a:rPr lang="en-US" dirty="0"/>
              <a:pPr/>
              <a:t>1/31/2023</a:t>
            </a:fld>
            <a:endParaRPr lang="en-US" dirty="0"/>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1/31/2023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558300" y="5956137"/>
            <a:ext cx="1052508"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dirty="0"/>
              <a:pPr/>
              <a:t>1/31/2023</a:t>
            </a:fld>
            <a:endParaRPr lang="en-US"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1/31/2023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1/31/2023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1/31/2023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1/31/2023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dirty="0"/>
              <a:pPr/>
              <a:t>1/31/2023</a:t>
            </a:fld>
            <a:endParaRPr lang="en-US" dirty="0"/>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1/31/2023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1/31/2023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B61BEF0D-F0BB-DE4B-95CE-6DB70DBA9567}" type="datetimeFigureOut">
              <a:rPr lang="en-US" dirty="0"/>
              <a:pPr/>
              <a:t>1/31/2023</a:t>
            </a:fld>
            <a:endParaRPr lang="en-US" dirty="0"/>
          </a:p>
        </p:txBody>
      </p:sp>
      <p:sp>
        <p:nvSpPr>
          <p:cNvPr id="5" name="Footer Placeholder 4"/>
          <p:cNvSpPr>
            <a:spLocks noGrp="1"/>
          </p:cNvSpPr>
          <p:nvPr>
            <p:ph type="ftr" sz="quarter" idx="11"/>
          </p:nvPr>
        </p:nvSpPr>
        <p:spPr>
          <a:xfrm>
            <a:off x="774923" y="5951811"/>
            <a:ext cx="7896279" cy="365125"/>
          </a:xfrm>
        </p:spPr>
        <p:txBody>
          <a:bodyPr/>
          <a:lstStyle/>
          <a:p>
            <a:endParaRPr lang="en-US" dirty="0"/>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B61BEF0D-F0BB-DE4B-95CE-6DB70DBA9567}" type="datetimeFigureOut">
              <a:rPr lang="en-US" dirty="0"/>
              <a:pPr/>
              <a:t>1/31/2023</a:t>
            </a:fld>
            <a:endParaRPr lang="en-US" dirty="0"/>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dirty="0"/>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D57F1E4F-1CFF-5643-939E-217C01CDF565}" type="slidenum">
              <a:rPr lang="en-US" dirty="0"/>
              <a:pPr/>
              <a:t>‹#›</a:t>
            </a:fld>
            <a:endParaRPr lang="en-US" dirty="0"/>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8" name="Rectangle 1037">
            <a:extLst>
              <a:ext uri="{FF2B5EF4-FFF2-40B4-BE49-F238E27FC236}">
                <a16:creationId xmlns:a16="http://schemas.microsoft.com/office/drawing/2014/main" id="{379F11E2-8BA5-4C5C-AE7C-361E5EA011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Image result for accounting images">
            <a:extLst>
              <a:ext uri="{FF2B5EF4-FFF2-40B4-BE49-F238E27FC236}">
                <a16:creationId xmlns:a16="http://schemas.microsoft.com/office/drawing/2014/main" id="{7C34CF90-6C4C-4598-84DF-DAE58FE361F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936" b="1"/>
          <a:stretch/>
        </p:blipFill>
        <p:spPr bwMode="auto">
          <a:xfrm>
            <a:off x="446534" y="723899"/>
            <a:ext cx="7498616" cy="5676901"/>
          </a:xfrm>
          <a:prstGeom prst="rect">
            <a:avLst/>
          </a:prstGeom>
          <a:noFill/>
          <a:extLst>
            <a:ext uri="{909E8E84-426E-40DD-AFC4-6F175D3DCCD1}">
              <a14:hiddenFill xmlns:a14="http://schemas.microsoft.com/office/drawing/2010/main">
                <a:solidFill>
                  <a:srgbClr val="FFFFFF"/>
                </a:solidFill>
              </a14:hiddenFill>
            </a:ext>
          </a:extLst>
        </p:spPr>
      </p:pic>
      <p:sp>
        <p:nvSpPr>
          <p:cNvPr id="1040" name="Rectangle 1039">
            <a:extLst>
              <a:ext uri="{FF2B5EF4-FFF2-40B4-BE49-F238E27FC236}">
                <a16:creationId xmlns:a16="http://schemas.microsoft.com/office/drawing/2014/main" id="{7C00E1DA-EC7C-40FC-95E3-11FDCD2E42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723899"/>
            <a:ext cx="3703320" cy="566666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1C38360D-251E-4B35-B20B-F498C260CF7F}"/>
              </a:ext>
            </a:extLst>
          </p:cNvPr>
          <p:cNvSpPr>
            <a:spLocks noGrp="1"/>
          </p:cNvSpPr>
          <p:nvPr>
            <p:ph type="ctrTitle"/>
          </p:nvPr>
        </p:nvSpPr>
        <p:spPr>
          <a:xfrm>
            <a:off x="8296275" y="1419225"/>
            <a:ext cx="3081576" cy="2085869"/>
          </a:xfrm>
        </p:spPr>
        <p:txBody>
          <a:bodyPr>
            <a:normAutofit/>
          </a:bodyPr>
          <a:lstStyle/>
          <a:p>
            <a:pPr>
              <a:lnSpc>
                <a:spcPct val="90000"/>
              </a:lnSpc>
            </a:pPr>
            <a:r>
              <a:rPr lang="en-GB" sz="3300">
                <a:solidFill>
                  <a:srgbClr val="FFFFFF"/>
                </a:solidFill>
              </a:rPr>
              <a:t>Financial management &amp; accounting</a:t>
            </a:r>
          </a:p>
        </p:txBody>
      </p:sp>
      <p:sp>
        <p:nvSpPr>
          <p:cNvPr id="3" name="Subtitle 2">
            <a:extLst>
              <a:ext uri="{FF2B5EF4-FFF2-40B4-BE49-F238E27FC236}">
                <a16:creationId xmlns:a16="http://schemas.microsoft.com/office/drawing/2014/main" id="{8AEE7551-862A-459E-BD56-65772D3220C6}"/>
              </a:ext>
            </a:extLst>
          </p:cNvPr>
          <p:cNvSpPr>
            <a:spLocks noGrp="1"/>
          </p:cNvSpPr>
          <p:nvPr>
            <p:ph type="subTitle" idx="1"/>
          </p:nvPr>
        </p:nvSpPr>
        <p:spPr>
          <a:xfrm>
            <a:off x="8296275" y="3505095"/>
            <a:ext cx="3081576" cy="1733655"/>
          </a:xfrm>
        </p:spPr>
        <p:txBody>
          <a:bodyPr>
            <a:normAutofit/>
          </a:bodyPr>
          <a:lstStyle/>
          <a:p>
            <a:r>
              <a:rPr lang="en-GB">
                <a:solidFill>
                  <a:schemeClr val="bg2"/>
                </a:solidFill>
              </a:rPr>
              <a:t>Navdeep randhawa</a:t>
            </a:r>
          </a:p>
        </p:txBody>
      </p:sp>
      <p:grpSp>
        <p:nvGrpSpPr>
          <p:cNvPr id="1042" name="Group 1041">
            <a:extLst>
              <a:ext uri="{FF2B5EF4-FFF2-40B4-BE49-F238E27FC236}">
                <a16:creationId xmlns:a16="http://schemas.microsoft.com/office/drawing/2014/main" id="{9A421166-2996-41A7-B094-AE5316F347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534" y="453643"/>
            <a:ext cx="11298933" cy="98554"/>
            <a:chOff x="446534" y="453643"/>
            <a:chExt cx="11298933" cy="98554"/>
          </a:xfrm>
        </p:grpSpPr>
        <p:sp>
          <p:nvSpPr>
            <p:cNvPr id="1043" name="Rectangle 1042">
              <a:extLst>
                <a:ext uri="{FF2B5EF4-FFF2-40B4-BE49-F238E27FC236}">
                  <a16:creationId xmlns:a16="http://schemas.microsoft.com/office/drawing/2014/main" id="{FDBB1B92-A3EB-43E4-8FAB-D20E8ED14C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44" name="Rectangle 1043">
              <a:extLst>
                <a:ext uri="{FF2B5EF4-FFF2-40B4-BE49-F238E27FC236}">
                  <a16:creationId xmlns:a16="http://schemas.microsoft.com/office/drawing/2014/main" id="{3F3972F4-FE7E-48EA-AAD8-9BE5750A6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045" name="Rectangle 1044">
              <a:extLst>
                <a:ext uri="{FF2B5EF4-FFF2-40B4-BE49-F238E27FC236}">
                  <a16:creationId xmlns:a16="http://schemas.microsoft.com/office/drawing/2014/main" id="{221614E5-870B-4D5E-A43B-8FF7E53234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grpSp>
    </p:spTree>
    <p:extLst>
      <p:ext uri="{BB962C8B-B14F-4D97-AF65-F5344CB8AC3E}">
        <p14:creationId xmlns:p14="http://schemas.microsoft.com/office/powerpoint/2010/main" val="40497039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15E636-2C9E-42CB-B482-436AA81BF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n placed on top of a signature line">
            <a:extLst>
              <a:ext uri="{FF2B5EF4-FFF2-40B4-BE49-F238E27FC236}">
                <a16:creationId xmlns:a16="http://schemas.microsoft.com/office/drawing/2014/main" id="{E7BC03A2-6261-22DA-15B7-52D8AAE678DD}"/>
              </a:ext>
            </a:extLst>
          </p:cNvPr>
          <p:cNvPicPr>
            <a:picLocks noChangeAspect="1"/>
          </p:cNvPicPr>
          <p:nvPr/>
        </p:nvPicPr>
        <p:blipFill rotWithShape="1">
          <a:blip r:embed="rId2"/>
          <a:srcRect b="15730"/>
          <a:stretch/>
        </p:blipFill>
        <p:spPr>
          <a:xfrm>
            <a:off x="20" y="10"/>
            <a:ext cx="12191980" cy="6857990"/>
          </a:xfrm>
          <a:prstGeom prst="rect">
            <a:avLst/>
          </a:prstGeom>
        </p:spPr>
      </p:pic>
      <p:grpSp>
        <p:nvGrpSpPr>
          <p:cNvPr id="11" name="Group 10">
            <a:extLst>
              <a:ext uri="{FF2B5EF4-FFF2-40B4-BE49-F238E27FC236}">
                <a16:creationId xmlns:a16="http://schemas.microsoft.com/office/drawing/2014/main" id="{01D4AEDF-0CF9-4271-ABB7-3D3489BB42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2"/>
            <a:chOff x="438068" y="457200"/>
            <a:chExt cx="3703320" cy="5935132"/>
          </a:xfrm>
        </p:grpSpPr>
        <p:sp>
          <p:nvSpPr>
            <p:cNvPr id="12" name="Rectangle 11">
              <a:extLst>
                <a:ext uri="{FF2B5EF4-FFF2-40B4-BE49-F238E27FC236}">
                  <a16:creationId xmlns:a16="http://schemas.microsoft.com/office/drawing/2014/main" id="{55CA534D-375A-405E-B686-06B63E6630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18067"/>
              <a:ext cx="3702134" cy="5774265"/>
            </a:xfrm>
            <a:prstGeom prst="rect">
              <a:avLst/>
            </a:prstGeom>
            <a:solidFill>
              <a:schemeClr val="accent1">
                <a:alpha val="97000"/>
              </a:scheme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AA2342F7-EF54-4210-9029-E977C9D576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E6F25A0F-8F67-460F-896E-3B63EE12DB62}"/>
              </a:ext>
            </a:extLst>
          </p:cNvPr>
          <p:cNvSpPr>
            <a:spLocks noGrp="1"/>
          </p:cNvSpPr>
          <p:nvPr>
            <p:ph type="title"/>
          </p:nvPr>
        </p:nvSpPr>
        <p:spPr>
          <a:xfrm>
            <a:off x="584200" y="1006956"/>
            <a:ext cx="3412067" cy="1372177"/>
          </a:xfrm>
        </p:spPr>
        <p:txBody>
          <a:bodyPr anchor="ctr">
            <a:normAutofit/>
          </a:bodyPr>
          <a:lstStyle/>
          <a:p>
            <a:r>
              <a:rPr lang="en-GB" dirty="0"/>
              <a:t>Accounting as a means of communication</a:t>
            </a:r>
          </a:p>
        </p:txBody>
      </p:sp>
      <p:sp>
        <p:nvSpPr>
          <p:cNvPr id="3" name="Content Placeholder 2">
            <a:extLst>
              <a:ext uri="{FF2B5EF4-FFF2-40B4-BE49-F238E27FC236}">
                <a16:creationId xmlns:a16="http://schemas.microsoft.com/office/drawing/2014/main" id="{E3750365-7DDA-470F-BB78-71FC51457406}"/>
              </a:ext>
            </a:extLst>
          </p:cNvPr>
          <p:cNvSpPr>
            <a:spLocks noGrp="1"/>
          </p:cNvSpPr>
          <p:nvPr>
            <p:ph idx="1"/>
          </p:nvPr>
        </p:nvSpPr>
        <p:spPr>
          <a:xfrm>
            <a:off x="581193" y="2438399"/>
            <a:ext cx="3415074" cy="3564467"/>
          </a:xfrm>
        </p:spPr>
        <p:txBody>
          <a:bodyPr>
            <a:normAutofit/>
          </a:bodyPr>
          <a:lstStyle/>
          <a:p>
            <a:pPr>
              <a:lnSpc>
                <a:spcPct val="90000"/>
              </a:lnSpc>
            </a:pPr>
            <a:r>
              <a:rPr lang="en-GB" b="0" i="0" dirty="0">
                <a:solidFill>
                  <a:schemeClr val="bg1"/>
                </a:solidFill>
                <a:effectLst/>
                <a:latin typeface="Roboto"/>
              </a:rPr>
              <a:t>Having good communication skills means </a:t>
            </a:r>
            <a:r>
              <a:rPr lang="en-GB" b="1" i="0" dirty="0">
                <a:solidFill>
                  <a:schemeClr val="bg1"/>
                </a:solidFill>
                <a:effectLst/>
                <a:latin typeface="Roboto"/>
              </a:rPr>
              <a:t>relaying your message to others in the clearest, most concise form possible</a:t>
            </a:r>
            <a:r>
              <a:rPr lang="en-GB" b="0" i="0" dirty="0">
                <a:solidFill>
                  <a:schemeClr val="bg1"/>
                </a:solidFill>
                <a:effectLst/>
                <a:latin typeface="Roboto"/>
              </a:rPr>
              <a:t>. An accountant who exhibits poor communication can reflect negatively on the firm or company they are representing. A lack of communication can also lead to frustrated or even lost clientele.</a:t>
            </a:r>
            <a:endParaRPr lang="en-GB" dirty="0">
              <a:solidFill>
                <a:schemeClr val="bg1"/>
              </a:solidFill>
            </a:endParaRPr>
          </a:p>
        </p:txBody>
      </p:sp>
    </p:spTree>
    <p:extLst>
      <p:ext uri="{BB962C8B-B14F-4D97-AF65-F5344CB8AC3E}">
        <p14:creationId xmlns:p14="http://schemas.microsoft.com/office/powerpoint/2010/main" val="2021848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1BC3F6-430F-4C74-83A1-D25E883DE35B}"/>
              </a:ext>
            </a:extLst>
          </p:cNvPr>
          <p:cNvSpPr>
            <a:spLocks noGrp="1"/>
          </p:cNvSpPr>
          <p:nvPr>
            <p:ph type="title"/>
          </p:nvPr>
        </p:nvSpPr>
        <p:spPr>
          <a:xfrm>
            <a:off x="581192" y="702156"/>
            <a:ext cx="11029616" cy="1013800"/>
          </a:xfrm>
        </p:spPr>
        <p:txBody>
          <a:bodyPr>
            <a:normAutofit/>
          </a:bodyPr>
          <a:lstStyle/>
          <a:p>
            <a:r>
              <a:rPr lang="en-GB" dirty="0">
                <a:solidFill>
                  <a:srgbClr val="FFFEFF"/>
                </a:solidFill>
              </a:rPr>
              <a:t>Verbal Communication in  accounting</a:t>
            </a:r>
          </a:p>
        </p:txBody>
      </p:sp>
      <p:graphicFrame>
        <p:nvGraphicFramePr>
          <p:cNvPr id="13" name="Content Placeholder 2">
            <a:extLst>
              <a:ext uri="{FF2B5EF4-FFF2-40B4-BE49-F238E27FC236}">
                <a16:creationId xmlns:a16="http://schemas.microsoft.com/office/drawing/2014/main" id="{4841F65A-B6F8-4011-ADD3-94E5954468BE}"/>
              </a:ext>
            </a:extLst>
          </p:cNvPr>
          <p:cNvGraphicFramePr>
            <a:graphicFrameLocks noGrp="1"/>
          </p:cNvGraphicFramePr>
          <p:nvPr>
            <p:ph idx="1"/>
            <p:extLst>
              <p:ext uri="{D42A27DB-BD31-4B8C-83A1-F6EECF244321}">
                <p14:modId xmlns:p14="http://schemas.microsoft.com/office/powerpoint/2010/main" val="3414569503"/>
              </p:ext>
            </p:extLst>
          </p:nvPr>
        </p:nvGraphicFramePr>
        <p:xfrm>
          <a:off x="581025" y="2181224"/>
          <a:ext cx="10871835" cy="46767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447135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DC969F4-277E-4F95-9ABB-0421358B09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rgbClr val="FFFE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9BD156-DAEA-463C-A473-8B7248AA4CD6}"/>
              </a:ext>
            </a:extLst>
          </p:cNvPr>
          <p:cNvSpPr>
            <a:spLocks noGrp="1"/>
          </p:cNvSpPr>
          <p:nvPr>
            <p:ph type="title"/>
          </p:nvPr>
        </p:nvSpPr>
        <p:spPr>
          <a:xfrm>
            <a:off x="746228" y="1037967"/>
            <a:ext cx="3054091" cy="4709131"/>
          </a:xfrm>
        </p:spPr>
        <p:txBody>
          <a:bodyPr anchor="ctr">
            <a:normAutofit/>
          </a:bodyPr>
          <a:lstStyle/>
          <a:p>
            <a:r>
              <a:rPr lang="en-GB" sz="2600">
                <a:solidFill>
                  <a:schemeClr val="accent1"/>
                </a:solidFill>
              </a:rPr>
              <a:t>Non verbal communication in accounting</a:t>
            </a:r>
          </a:p>
        </p:txBody>
      </p:sp>
      <p:sp>
        <p:nvSpPr>
          <p:cNvPr id="11" name="Rectangle 10">
            <a:extLst>
              <a:ext uri="{FF2B5EF4-FFF2-40B4-BE49-F238E27FC236}">
                <a16:creationId xmlns:a16="http://schemas.microsoft.com/office/drawing/2014/main" id="{DBB62B70-0FFB-4EBC-A23C-3EE215C71C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4F448DF1-A468-4624-99E7-933CC6207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6F7DD6E9-9BF0-44B2-A5B9-1CE2477A47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85E2BD0E-96C7-4908-AD02-AD9AC69C93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8D2F3503-B33D-4D5D-B117-B29FC40A103A}"/>
              </a:ext>
            </a:extLst>
          </p:cNvPr>
          <p:cNvGraphicFramePr>
            <a:graphicFrameLocks noGrp="1"/>
          </p:cNvGraphicFramePr>
          <p:nvPr>
            <p:ph idx="1"/>
            <p:extLst>
              <p:ext uri="{D42A27DB-BD31-4B8C-83A1-F6EECF244321}">
                <p14:modId xmlns:p14="http://schemas.microsoft.com/office/powerpoint/2010/main" val="2145069296"/>
              </p:ext>
            </p:extLst>
          </p:nvPr>
        </p:nvGraphicFramePr>
        <p:xfrm>
          <a:off x="4598438" y="1037967"/>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74255410"/>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99F183-99EE-4B1F-BA64-21A07922AE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B783A767-5AFC-40D0-A72C-09036EA172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41262CAC-6BC8-43F9-9113-770A2772F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1AA2CCB6-DFD2-41CD-96FE-0140B7935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useBgFill="1">
        <p:nvSpPr>
          <p:cNvPr id="17" name="Rectangle 16">
            <a:extLst>
              <a:ext uri="{FF2B5EF4-FFF2-40B4-BE49-F238E27FC236}">
                <a16:creationId xmlns:a16="http://schemas.microsoft.com/office/drawing/2014/main" id="{6A225C9B-755F-4F91-9681-5E07AFAA71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8175"/>
            <a:ext cx="12191999" cy="62198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5" descr="Calculator">
            <a:extLst>
              <a:ext uri="{FF2B5EF4-FFF2-40B4-BE49-F238E27FC236}">
                <a16:creationId xmlns:a16="http://schemas.microsoft.com/office/drawing/2014/main" id="{456F3EE5-178F-4EAB-BDB1-717D2AF78DC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823031" y="1208531"/>
            <a:ext cx="4735069" cy="4735069"/>
          </a:xfrm>
          <a:prstGeom prst="rect">
            <a:avLst/>
          </a:prstGeom>
        </p:spPr>
      </p:pic>
      <p:sp>
        <p:nvSpPr>
          <p:cNvPr id="19" name="Rectangle 18">
            <a:extLst>
              <a:ext uri="{FF2B5EF4-FFF2-40B4-BE49-F238E27FC236}">
                <a16:creationId xmlns:a16="http://schemas.microsoft.com/office/drawing/2014/main" id="{932CD2CD-6CF3-4EE9-A24A-A41D45DCF9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723899"/>
            <a:ext cx="3703320" cy="566666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93D7537-FA4E-4526-9730-4C425CFD2213}"/>
              </a:ext>
            </a:extLst>
          </p:cNvPr>
          <p:cNvSpPr>
            <a:spLocks noGrp="1"/>
          </p:cNvSpPr>
          <p:nvPr>
            <p:ph type="title" idx="4294967295"/>
          </p:nvPr>
        </p:nvSpPr>
        <p:spPr>
          <a:xfrm>
            <a:off x="8296275" y="1419225"/>
            <a:ext cx="3081576" cy="2085869"/>
          </a:xfrm>
        </p:spPr>
        <p:txBody>
          <a:bodyPr vert="horz" lIns="91440" tIns="45720" rIns="91440" bIns="45720" rtlCol="0" anchor="b">
            <a:normAutofit/>
          </a:bodyPr>
          <a:lstStyle/>
          <a:p>
            <a:pPr>
              <a:lnSpc>
                <a:spcPct val="90000"/>
              </a:lnSpc>
            </a:pPr>
            <a:r>
              <a:rPr lang="en-US" sz="3100" dirty="0">
                <a:solidFill>
                  <a:srgbClr val="FFFFFF"/>
                </a:solidFill>
              </a:rPr>
              <a:t>Fundamental concepts of accounting</a:t>
            </a:r>
          </a:p>
        </p:txBody>
      </p:sp>
    </p:spTree>
    <p:extLst>
      <p:ext uri="{BB962C8B-B14F-4D97-AF65-F5344CB8AC3E}">
        <p14:creationId xmlns:p14="http://schemas.microsoft.com/office/powerpoint/2010/main" val="18186515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8A1FCD-0F53-47A9-9BD8-B6C9B8412D12}"/>
              </a:ext>
            </a:extLst>
          </p:cNvPr>
          <p:cNvSpPr>
            <a:spLocks noGrp="1"/>
          </p:cNvSpPr>
          <p:nvPr>
            <p:ph type="title"/>
          </p:nvPr>
        </p:nvSpPr>
        <p:spPr>
          <a:xfrm>
            <a:off x="581192" y="702156"/>
            <a:ext cx="11029616" cy="1013800"/>
          </a:xfrm>
        </p:spPr>
        <p:txBody>
          <a:bodyPr>
            <a:normAutofit/>
          </a:bodyPr>
          <a:lstStyle/>
          <a:p>
            <a:r>
              <a:rPr lang="en-GB" dirty="0"/>
              <a:t>Assets</a:t>
            </a:r>
          </a:p>
        </p:txBody>
      </p:sp>
      <p:sp>
        <p:nvSpPr>
          <p:cNvPr id="3" name="Content Placeholder 2">
            <a:extLst>
              <a:ext uri="{FF2B5EF4-FFF2-40B4-BE49-F238E27FC236}">
                <a16:creationId xmlns:a16="http://schemas.microsoft.com/office/drawing/2014/main" id="{00D954D3-F8CE-4DEA-8E81-8E0F83B829AB}"/>
              </a:ext>
            </a:extLst>
          </p:cNvPr>
          <p:cNvSpPr>
            <a:spLocks noGrp="1"/>
          </p:cNvSpPr>
          <p:nvPr>
            <p:ph idx="1"/>
          </p:nvPr>
        </p:nvSpPr>
        <p:spPr>
          <a:xfrm>
            <a:off x="581192" y="2180496"/>
            <a:ext cx="7225075" cy="3678303"/>
          </a:xfrm>
        </p:spPr>
        <p:txBody>
          <a:bodyPr>
            <a:normAutofit/>
          </a:bodyPr>
          <a:lstStyle/>
          <a:p>
            <a:pPr>
              <a:lnSpc>
                <a:spcPct val="90000"/>
              </a:lnSpc>
            </a:pPr>
            <a:r>
              <a:rPr lang="en-GB" b="0" i="0" dirty="0">
                <a:effectLst/>
                <a:latin typeface="Open Sans"/>
              </a:rPr>
              <a:t>Assets can be classified as current or non-current. An asset is considered current if it is for sale, if it can be realized within 12 month from the end of the accounting period or within the company's normal operating cycle if it exceeds 12 months. In addition, cash is generally considered current asset.</a:t>
            </a:r>
          </a:p>
          <a:p>
            <a:pPr marL="0" indent="0">
              <a:lnSpc>
                <a:spcPct val="90000"/>
              </a:lnSpc>
              <a:buNone/>
            </a:pPr>
            <a:endParaRPr lang="en-GB" b="0" i="0" dirty="0">
              <a:effectLst/>
              <a:latin typeface="Open Sans"/>
            </a:endParaRPr>
          </a:p>
          <a:p>
            <a:pPr>
              <a:lnSpc>
                <a:spcPct val="90000"/>
              </a:lnSpc>
            </a:pPr>
            <a:r>
              <a:rPr lang="en-GB" b="0" i="0" dirty="0">
                <a:effectLst/>
                <a:latin typeface="Open Sans"/>
              </a:rPr>
              <a:t>Current assets include: </a:t>
            </a:r>
            <a:r>
              <a:rPr lang="en-GB" b="0" i="1" dirty="0">
                <a:effectLst/>
                <a:latin typeface="Open Sans"/>
              </a:rPr>
              <a:t>Cash and Cash Equivalents, Marketable Securities, Accounts Receivable, Inventories, and Prepaid Expenses</a:t>
            </a:r>
            <a:r>
              <a:rPr lang="en-GB" b="0" i="0" dirty="0">
                <a:effectLst/>
                <a:latin typeface="Open Sans"/>
              </a:rPr>
              <a:t>. Assets that do not meet the criteria to be classified as current are, by default, non-current assets. Examples of non-current assets are: </a:t>
            </a:r>
            <a:r>
              <a:rPr lang="en-GB" b="0" i="1" dirty="0">
                <a:effectLst/>
                <a:latin typeface="Open Sans"/>
              </a:rPr>
              <a:t>Long-term Investments; Property, Plant and Equipment; and Intangibles.</a:t>
            </a:r>
            <a:endParaRPr lang="en-GB" b="0" i="0" dirty="0">
              <a:effectLst/>
              <a:latin typeface="Open Sans"/>
            </a:endParaRPr>
          </a:p>
          <a:p>
            <a:pPr marL="0" indent="0">
              <a:lnSpc>
                <a:spcPct val="90000"/>
              </a:lnSpc>
              <a:buNone/>
            </a:pPr>
            <a:endParaRPr lang="en-GB" dirty="0"/>
          </a:p>
        </p:txBody>
      </p:sp>
      <p:pic>
        <p:nvPicPr>
          <p:cNvPr id="1026" name="Picture 2" descr="Image result for images of assets accounting">
            <a:extLst>
              <a:ext uri="{FF2B5EF4-FFF2-40B4-BE49-F238E27FC236}">
                <a16:creationId xmlns:a16="http://schemas.microsoft.com/office/drawing/2014/main" id="{C5B17016-77F1-4622-BCE0-D874C30D5D2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55" r="44431"/>
          <a:stretch/>
        </p:blipFill>
        <p:spPr bwMode="auto">
          <a:xfrm>
            <a:off x="8051799" y="1871133"/>
            <a:ext cx="3683001" cy="45042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28866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2" name="Rectangle 70">
            <a:extLst>
              <a:ext uri="{FF2B5EF4-FFF2-40B4-BE49-F238E27FC236}">
                <a16:creationId xmlns:a16="http://schemas.microsoft.com/office/drawing/2014/main" id="{4738AFB9-C469-4992-ADFF-2E82E8DCD0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F149BD-125E-4B82-B958-C9468675A3EB}"/>
              </a:ext>
            </a:extLst>
          </p:cNvPr>
          <p:cNvSpPr>
            <a:spLocks noGrp="1"/>
          </p:cNvSpPr>
          <p:nvPr>
            <p:ph type="title"/>
          </p:nvPr>
        </p:nvSpPr>
        <p:spPr>
          <a:xfrm>
            <a:off x="4382724" y="702156"/>
            <a:ext cx="7225075" cy="1013800"/>
          </a:xfrm>
        </p:spPr>
        <p:txBody>
          <a:bodyPr>
            <a:normAutofit/>
          </a:bodyPr>
          <a:lstStyle/>
          <a:p>
            <a:r>
              <a:rPr lang="en-GB">
                <a:solidFill>
                  <a:schemeClr val="accent1"/>
                </a:solidFill>
              </a:rPr>
              <a:t>Liabilities</a:t>
            </a:r>
          </a:p>
        </p:txBody>
      </p:sp>
      <p:grpSp>
        <p:nvGrpSpPr>
          <p:cNvPr id="2053" name="Group 72">
            <a:extLst>
              <a:ext uri="{FF2B5EF4-FFF2-40B4-BE49-F238E27FC236}">
                <a16:creationId xmlns:a16="http://schemas.microsoft.com/office/drawing/2014/main" id="{B4B0B915-9AC5-4E4B-84C4-8B377E6878F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534" y="453643"/>
            <a:ext cx="11298933" cy="98554"/>
            <a:chOff x="446534" y="453643"/>
            <a:chExt cx="11298933" cy="98554"/>
          </a:xfrm>
        </p:grpSpPr>
        <p:sp>
          <p:nvSpPr>
            <p:cNvPr id="74" name="Rectangle 73">
              <a:extLst>
                <a:ext uri="{FF2B5EF4-FFF2-40B4-BE49-F238E27FC236}">
                  <a16:creationId xmlns:a16="http://schemas.microsoft.com/office/drawing/2014/main" id="{388827FC-FEA8-43FF-B709-9696594AA3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5" name="Rectangle 74">
              <a:extLst>
                <a:ext uri="{FF2B5EF4-FFF2-40B4-BE49-F238E27FC236}">
                  <a16:creationId xmlns:a16="http://schemas.microsoft.com/office/drawing/2014/main" id="{C82A3A24-9A7A-4135-BB21-051DB62CA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76" name="Rectangle 75">
              <a:extLst>
                <a:ext uri="{FF2B5EF4-FFF2-40B4-BE49-F238E27FC236}">
                  <a16:creationId xmlns:a16="http://schemas.microsoft.com/office/drawing/2014/main" id="{8AC290C3-45C0-4820-9036-CA1E9D9EC6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grpSp>
      <p:pic>
        <p:nvPicPr>
          <p:cNvPr id="2050" name="Picture 2" descr="Image result for liability images accounting">
            <a:extLst>
              <a:ext uri="{FF2B5EF4-FFF2-40B4-BE49-F238E27FC236}">
                <a16:creationId xmlns:a16="http://schemas.microsoft.com/office/drawing/2014/main" id="{8F59344E-3B86-4C84-85CC-5180AE0C027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1239" r="25325" b="-1"/>
          <a:stretch/>
        </p:blipFill>
        <p:spPr bwMode="auto">
          <a:xfrm>
            <a:off x="448732" y="600075"/>
            <a:ext cx="3683001" cy="5775325"/>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CF12F50B-1778-422C-8671-BE5D01BFA25B}"/>
              </a:ext>
            </a:extLst>
          </p:cNvPr>
          <p:cNvSpPr>
            <a:spLocks noGrp="1"/>
          </p:cNvSpPr>
          <p:nvPr>
            <p:ph idx="1"/>
          </p:nvPr>
        </p:nvSpPr>
        <p:spPr>
          <a:xfrm>
            <a:off x="4382726" y="1896533"/>
            <a:ext cx="7225074" cy="3962266"/>
          </a:xfrm>
        </p:spPr>
        <p:txBody>
          <a:bodyPr>
            <a:normAutofit/>
          </a:bodyPr>
          <a:lstStyle/>
          <a:p>
            <a:r>
              <a:rPr lang="en-GB" b="0" i="0" dirty="0">
                <a:effectLst/>
                <a:latin typeface="Open Sans"/>
              </a:rPr>
              <a:t>Liabilities can also be classified as current or non-current. A liability is considered current of they are payable within 12 months from the end of the accounting period, or within the company's normal operating cycle if the cycle exceeds 12 months.</a:t>
            </a:r>
          </a:p>
          <a:p>
            <a:endParaRPr lang="en-GB" b="0" i="0" dirty="0">
              <a:effectLst/>
              <a:latin typeface="Open Sans"/>
            </a:endParaRPr>
          </a:p>
          <a:p>
            <a:r>
              <a:rPr lang="en-GB" b="0" i="0" dirty="0">
                <a:effectLst/>
                <a:latin typeface="Open Sans"/>
              </a:rPr>
              <a:t>Current liabilities include: </a:t>
            </a:r>
            <a:r>
              <a:rPr lang="en-GB" b="0" i="1" dirty="0">
                <a:effectLst/>
                <a:latin typeface="Open Sans"/>
              </a:rPr>
              <a:t>Accounts Payable, Short-term Notes Payable, Tax Payable, Accrued Expenses, and other short-term obligations.</a:t>
            </a:r>
            <a:r>
              <a:rPr lang="en-GB" b="0" i="0" dirty="0">
                <a:effectLst/>
                <a:latin typeface="Open Sans"/>
              </a:rPr>
              <a:t> Non-current liabilities include those that do not meet the above criteria. Examples of non-current liabilities are: </a:t>
            </a:r>
            <a:r>
              <a:rPr lang="en-GB" b="0" i="1" dirty="0">
                <a:effectLst/>
                <a:latin typeface="Open Sans"/>
              </a:rPr>
              <a:t>Loans Payable and Bonds Payable which are long-term in nature, and Deferred Tax Liabilities.</a:t>
            </a:r>
            <a:endParaRPr lang="en-GB" b="0" i="0" dirty="0">
              <a:effectLst/>
              <a:latin typeface="Open Sans"/>
            </a:endParaRPr>
          </a:p>
          <a:p>
            <a:pPr marL="0" indent="0">
              <a:buNone/>
            </a:pPr>
            <a:endParaRPr lang="en-GB" dirty="0"/>
          </a:p>
        </p:txBody>
      </p:sp>
    </p:spTree>
    <p:extLst>
      <p:ext uri="{BB962C8B-B14F-4D97-AF65-F5344CB8AC3E}">
        <p14:creationId xmlns:p14="http://schemas.microsoft.com/office/powerpoint/2010/main" val="6603377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F1ADD25B-0A33-4EF2-90F4-4313926931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14406"/>
            <a:ext cx="12192000" cy="624359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1" name="Rectangle 3080">
            <a:extLst>
              <a:ext uri="{FF2B5EF4-FFF2-40B4-BE49-F238E27FC236}">
                <a16:creationId xmlns:a16="http://schemas.microsoft.com/office/drawing/2014/main" id="{74DB6F31-1B9E-4237-84A3-0825BFDF4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14407"/>
            <a:ext cx="3707477" cy="561177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E2E9085-5AB4-486A-B7DD-902ED4CBF2D3}"/>
              </a:ext>
            </a:extLst>
          </p:cNvPr>
          <p:cNvSpPr>
            <a:spLocks noGrp="1"/>
          </p:cNvSpPr>
          <p:nvPr>
            <p:ph type="title"/>
          </p:nvPr>
        </p:nvSpPr>
        <p:spPr>
          <a:xfrm>
            <a:off x="601255" y="702156"/>
            <a:ext cx="3409783" cy="1013800"/>
          </a:xfrm>
        </p:spPr>
        <p:txBody>
          <a:bodyPr>
            <a:normAutofit/>
          </a:bodyPr>
          <a:lstStyle/>
          <a:p>
            <a:r>
              <a:rPr lang="en-GB" dirty="0"/>
              <a:t>Capital</a:t>
            </a:r>
          </a:p>
        </p:txBody>
      </p:sp>
      <p:sp>
        <p:nvSpPr>
          <p:cNvPr id="3" name="Content Placeholder 2">
            <a:extLst>
              <a:ext uri="{FF2B5EF4-FFF2-40B4-BE49-F238E27FC236}">
                <a16:creationId xmlns:a16="http://schemas.microsoft.com/office/drawing/2014/main" id="{5954533B-37AE-42D8-B8C4-FAD376A56E8D}"/>
              </a:ext>
            </a:extLst>
          </p:cNvPr>
          <p:cNvSpPr>
            <a:spLocks noGrp="1"/>
          </p:cNvSpPr>
          <p:nvPr>
            <p:ph idx="1"/>
          </p:nvPr>
        </p:nvSpPr>
        <p:spPr>
          <a:xfrm>
            <a:off x="601255" y="1964168"/>
            <a:ext cx="3409782" cy="4036582"/>
          </a:xfrm>
        </p:spPr>
        <p:txBody>
          <a:bodyPr>
            <a:normAutofit/>
          </a:bodyPr>
          <a:lstStyle/>
          <a:p>
            <a:r>
              <a:rPr lang="en-GB" b="0" i="0" dirty="0">
                <a:solidFill>
                  <a:schemeClr val="bg1"/>
                </a:solidFill>
                <a:effectLst/>
                <a:latin typeface="Open Sans"/>
              </a:rPr>
              <a:t>Capital refers to the interest of the owner/s of the business. The owner's interest is the value of total assets left after all liabilities to creditors and lenders are settled. Capital is </a:t>
            </a:r>
            <a:r>
              <a:rPr lang="en-GB" b="0" i="1" dirty="0">
                <a:solidFill>
                  <a:schemeClr val="bg1"/>
                </a:solidFill>
                <a:effectLst/>
                <a:latin typeface="Open Sans"/>
              </a:rPr>
              <a:t>increased by contributions by the owner/s</a:t>
            </a:r>
            <a:r>
              <a:rPr lang="en-GB" b="0" i="0" dirty="0">
                <a:solidFill>
                  <a:schemeClr val="bg1"/>
                </a:solidFill>
                <a:effectLst/>
                <a:latin typeface="Open Sans"/>
              </a:rPr>
              <a:t> and </a:t>
            </a:r>
            <a:r>
              <a:rPr lang="en-GB" b="0" i="1" dirty="0">
                <a:solidFill>
                  <a:schemeClr val="bg1"/>
                </a:solidFill>
                <a:effectLst/>
                <a:latin typeface="Open Sans"/>
              </a:rPr>
              <a:t>income</a:t>
            </a:r>
            <a:r>
              <a:rPr lang="en-GB" b="0" i="0" dirty="0">
                <a:solidFill>
                  <a:schemeClr val="bg1"/>
                </a:solidFill>
                <a:effectLst/>
                <a:latin typeface="Open Sans"/>
              </a:rPr>
              <a:t>. It is </a:t>
            </a:r>
            <a:r>
              <a:rPr lang="en-GB" b="0" i="1" dirty="0">
                <a:solidFill>
                  <a:schemeClr val="bg1"/>
                </a:solidFill>
                <a:effectLst/>
                <a:latin typeface="Open Sans"/>
              </a:rPr>
              <a:t>decreased by withdrawals by owners (dividends in corporations)</a:t>
            </a:r>
            <a:r>
              <a:rPr lang="en-GB" b="0" i="0" dirty="0">
                <a:solidFill>
                  <a:schemeClr val="bg1"/>
                </a:solidFill>
                <a:effectLst/>
                <a:latin typeface="Open Sans"/>
              </a:rPr>
              <a:t> and </a:t>
            </a:r>
            <a:r>
              <a:rPr lang="en-GB" b="0" i="1" dirty="0">
                <a:solidFill>
                  <a:schemeClr val="bg1"/>
                </a:solidFill>
                <a:effectLst/>
                <a:latin typeface="Open Sans"/>
              </a:rPr>
              <a:t>expenses.</a:t>
            </a:r>
            <a:endParaRPr lang="en-GB" dirty="0">
              <a:solidFill>
                <a:schemeClr val="bg1"/>
              </a:solidFill>
            </a:endParaRPr>
          </a:p>
        </p:txBody>
      </p:sp>
      <p:pic>
        <p:nvPicPr>
          <p:cNvPr id="3074" name="Picture 2" descr="Image result for capital images">
            <a:extLst>
              <a:ext uri="{FF2B5EF4-FFF2-40B4-BE49-F238E27FC236}">
                <a16:creationId xmlns:a16="http://schemas.microsoft.com/office/drawing/2014/main" id="{9BB15AA9-F7A1-4F2E-812C-305505B0D42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1973" r="25910"/>
          <a:stretch/>
        </p:blipFill>
        <p:spPr bwMode="auto">
          <a:xfrm>
            <a:off x="6133191" y="1111641"/>
            <a:ext cx="3806481" cy="46553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991101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ADD25B-0A33-4EF2-90F4-4313926931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14406"/>
            <a:ext cx="12192000" cy="624359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DB6F31-1B9E-4237-84A3-0825BFDF4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14407"/>
            <a:ext cx="3707477" cy="561177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D7F243F3-167B-4CAA-9B47-8F5806DD6A11}"/>
              </a:ext>
            </a:extLst>
          </p:cNvPr>
          <p:cNvSpPr>
            <a:spLocks noGrp="1"/>
          </p:cNvSpPr>
          <p:nvPr>
            <p:ph type="title"/>
          </p:nvPr>
        </p:nvSpPr>
        <p:spPr>
          <a:xfrm>
            <a:off x="601255" y="702156"/>
            <a:ext cx="3409783" cy="1013800"/>
          </a:xfrm>
        </p:spPr>
        <p:txBody>
          <a:bodyPr>
            <a:normAutofit/>
          </a:bodyPr>
          <a:lstStyle/>
          <a:p>
            <a:r>
              <a:rPr lang="en-GB" dirty="0"/>
              <a:t>income</a:t>
            </a:r>
          </a:p>
        </p:txBody>
      </p:sp>
      <p:sp>
        <p:nvSpPr>
          <p:cNvPr id="3" name="Content Placeholder 2">
            <a:extLst>
              <a:ext uri="{FF2B5EF4-FFF2-40B4-BE49-F238E27FC236}">
                <a16:creationId xmlns:a16="http://schemas.microsoft.com/office/drawing/2014/main" id="{43CD79B2-E3BE-4B05-9F32-030651426720}"/>
              </a:ext>
            </a:extLst>
          </p:cNvPr>
          <p:cNvSpPr>
            <a:spLocks noGrp="1"/>
          </p:cNvSpPr>
          <p:nvPr>
            <p:ph idx="1"/>
          </p:nvPr>
        </p:nvSpPr>
        <p:spPr>
          <a:xfrm>
            <a:off x="601255" y="1964168"/>
            <a:ext cx="3409782" cy="4036582"/>
          </a:xfrm>
        </p:spPr>
        <p:txBody>
          <a:bodyPr>
            <a:normAutofit/>
          </a:bodyPr>
          <a:lstStyle/>
          <a:p>
            <a:r>
              <a:rPr lang="en-GB" b="0" i="0" dirty="0">
                <a:solidFill>
                  <a:schemeClr val="bg1"/>
                </a:solidFill>
                <a:effectLst/>
                <a:latin typeface="Open Sans"/>
              </a:rPr>
              <a:t>Income refers to an increase in assets or decrease in liability, and an increase in capital other than that arising from contributions made by owner/s. Examples of income accounts include: </a:t>
            </a:r>
            <a:r>
              <a:rPr lang="en-GB" b="0" i="1" dirty="0">
                <a:solidFill>
                  <a:schemeClr val="bg1"/>
                </a:solidFill>
                <a:effectLst/>
                <a:latin typeface="Open Sans"/>
              </a:rPr>
              <a:t>Sales, Service Revenue, Professional Fees, Interest Income, Rent Income, and others.</a:t>
            </a:r>
            <a:endParaRPr lang="en-GB" dirty="0">
              <a:solidFill>
                <a:schemeClr val="bg1"/>
              </a:solidFill>
            </a:endParaRPr>
          </a:p>
        </p:txBody>
      </p:sp>
      <p:pic>
        <p:nvPicPr>
          <p:cNvPr id="5" name="Picture 4">
            <a:extLst>
              <a:ext uri="{FF2B5EF4-FFF2-40B4-BE49-F238E27FC236}">
                <a16:creationId xmlns:a16="http://schemas.microsoft.com/office/drawing/2014/main" id="{A9748730-8CD6-4AC3-ABFC-BACA453F0FFC}"/>
              </a:ext>
            </a:extLst>
          </p:cNvPr>
          <p:cNvPicPr>
            <a:picLocks noChangeAspect="1"/>
          </p:cNvPicPr>
          <p:nvPr/>
        </p:nvPicPr>
        <p:blipFill>
          <a:blip r:embed="rId2"/>
          <a:stretch>
            <a:fillRect/>
          </a:stretch>
        </p:blipFill>
        <p:spPr>
          <a:xfrm>
            <a:off x="4932866" y="1111641"/>
            <a:ext cx="6207130" cy="4655348"/>
          </a:xfrm>
          <a:prstGeom prst="rect">
            <a:avLst/>
          </a:prstGeom>
        </p:spPr>
      </p:pic>
      <p:sp>
        <p:nvSpPr>
          <p:cNvPr id="4" name="AutoShape 2" descr="Image result for income images">
            <a:extLst>
              <a:ext uri="{FF2B5EF4-FFF2-40B4-BE49-F238E27FC236}">
                <a16:creationId xmlns:a16="http://schemas.microsoft.com/office/drawing/2014/main" id="{40266BAD-FB6C-49E4-9D21-19582FAA2D7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9039184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A122780-29D7-4796-95BF-DA8AD947A5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gnifying glass showing decling performance">
            <a:extLst>
              <a:ext uri="{FF2B5EF4-FFF2-40B4-BE49-F238E27FC236}">
                <a16:creationId xmlns:a16="http://schemas.microsoft.com/office/drawing/2014/main" id="{6A9D8188-42DD-472E-AAAB-D7F1D9392F16}"/>
              </a:ext>
            </a:extLst>
          </p:cNvPr>
          <p:cNvPicPr>
            <a:picLocks noChangeAspect="1"/>
          </p:cNvPicPr>
          <p:nvPr/>
        </p:nvPicPr>
        <p:blipFill rotWithShape="1">
          <a:blip r:embed="rId2"/>
          <a:srcRect t="2149" b="13582"/>
          <a:stretch/>
        </p:blipFill>
        <p:spPr>
          <a:xfrm>
            <a:off x="20" y="-190490"/>
            <a:ext cx="12191980" cy="6857990"/>
          </a:xfrm>
          <a:prstGeom prst="rect">
            <a:avLst/>
          </a:prstGeom>
        </p:spPr>
      </p:pic>
      <p:grpSp>
        <p:nvGrpSpPr>
          <p:cNvPr id="11" name="Group 10">
            <a:extLst>
              <a:ext uri="{FF2B5EF4-FFF2-40B4-BE49-F238E27FC236}">
                <a16:creationId xmlns:a16="http://schemas.microsoft.com/office/drawing/2014/main" id="{0F589B4C-3CA2-49DE-9E63-145FF5CB7D3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2"/>
            <a:chOff x="438068" y="457200"/>
            <a:chExt cx="3703320" cy="5935132"/>
          </a:xfrm>
        </p:grpSpPr>
        <p:sp>
          <p:nvSpPr>
            <p:cNvPr id="12" name="Rectangle 11">
              <a:extLst>
                <a:ext uri="{FF2B5EF4-FFF2-40B4-BE49-F238E27FC236}">
                  <a16:creationId xmlns:a16="http://schemas.microsoft.com/office/drawing/2014/main" id="{DD7D4F7C-6EAA-4D74-BDD3-6602D41F36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18067"/>
              <a:ext cx="3702134" cy="5774265"/>
            </a:xfrm>
            <a:prstGeom prst="rect">
              <a:avLst/>
            </a:prstGeom>
            <a:solidFill>
              <a:schemeClr val="accent1">
                <a:alpha val="97000"/>
              </a:scheme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65B11D41-504D-4822-8E12-3AD6AB8BAE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758DBDD6-4B77-4464-996A-C3ADA8F58963}"/>
              </a:ext>
            </a:extLst>
          </p:cNvPr>
          <p:cNvSpPr>
            <a:spLocks noGrp="1"/>
          </p:cNvSpPr>
          <p:nvPr>
            <p:ph type="title"/>
          </p:nvPr>
        </p:nvSpPr>
        <p:spPr>
          <a:xfrm>
            <a:off x="584200" y="1006956"/>
            <a:ext cx="3412067" cy="1372177"/>
          </a:xfrm>
        </p:spPr>
        <p:txBody>
          <a:bodyPr anchor="ctr">
            <a:normAutofit/>
          </a:bodyPr>
          <a:lstStyle/>
          <a:p>
            <a:r>
              <a:rPr lang="en-GB" dirty="0"/>
              <a:t>EXPENSES</a:t>
            </a:r>
          </a:p>
        </p:txBody>
      </p:sp>
      <p:sp>
        <p:nvSpPr>
          <p:cNvPr id="3" name="Content Placeholder 2">
            <a:extLst>
              <a:ext uri="{FF2B5EF4-FFF2-40B4-BE49-F238E27FC236}">
                <a16:creationId xmlns:a16="http://schemas.microsoft.com/office/drawing/2014/main" id="{5210AF1D-A333-4566-8F8A-630267DCEBEF}"/>
              </a:ext>
            </a:extLst>
          </p:cNvPr>
          <p:cNvSpPr>
            <a:spLocks noGrp="1"/>
          </p:cNvSpPr>
          <p:nvPr>
            <p:ph idx="1"/>
          </p:nvPr>
        </p:nvSpPr>
        <p:spPr>
          <a:xfrm>
            <a:off x="581193" y="2438399"/>
            <a:ext cx="3415074" cy="3564467"/>
          </a:xfrm>
        </p:spPr>
        <p:txBody>
          <a:bodyPr>
            <a:normAutofit/>
          </a:bodyPr>
          <a:lstStyle/>
          <a:p>
            <a:r>
              <a:rPr lang="en-GB" sz="2000" b="0" i="0" dirty="0">
                <a:solidFill>
                  <a:schemeClr val="bg1"/>
                </a:solidFill>
                <a:effectLst/>
                <a:latin typeface="Open Sans"/>
              </a:rPr>
              <a:t>Expenses result in decrease in assets or increase in liabilities, and decrease in capital other than those arising from withdrawals of the owner/s. Some examples are: </a:t>
            </a:r>
            <a:r>
              <a:rPr lang="en-GB" sz="2000" b="0" i="1" dirty="0">
                <a:solidFill>
                  <a:schemeClr val="bg1"/>
                </a:solidFill>
                <a:effectLst/>
                <a:latin typeface="Open Sans"/>
              </a:rPr>
              <a:t>Cost of Sales, Salaries Expense, Rent Expense, Utilities Expense, Delivery Expense, and others.</a:t>
            </a:r>
            <a:endParaRPr lang="en-GB" sz="2000" dirty="0">
              <a:solidFill>
                <a:schemeClr val="bg1"/>
              </a:solidFill>
            </a:endParaRPr>
          </a:p>
        </p:txBody>
      </p:sp>
    </p:spTree>
    <p:extLst>
      <p:ext uri="{BB962C8B-B14F-4D97-AF65-F5344CB8AC3E}">
        <p14:creationId xmlns:p14="http://schemas.microsoft.com/office/powerpoint/2010/main" val="5034338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DC969F4-277E-4F95-9ABB-0421358B09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rgbClr val="FFFE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86E447-974D-4BAF-A7C8-368CEE546847}"/>
              </a:ext>
            </a:extLst>
          </p:cNvPr>
          <p:cNvSpPr>
            <a:spLocks noGrp="1"/>
          </p:cNvSpPr>
          <p:nvPr>
            <p:ph type="title"/>
          </p:nvPr>
        </p:nvSpPr>
        <p:spPr>
          <a:xfrm>
            <a:off x="746228" y="1037967"/>
            <a:ext cx="3054091" cy="4709131"/>
          </a:xfrm>
        </p:spPr>
        <p:txBody>
          <a:bodyPr anchor="ctr">
            <a:normAutofit/>
          </a:bodyPr>
          <a:lstStyle/>
          <a:p>
            <a:r>
              <a:rPr lang="en-GB" dirty="0">
                <a:solidFill>
                  <a:schemeClr val="accent1"/>
                </a:solidFill>
              </a:rPr>
              <a:t>ACCOUNTING EQUATION</a:t>
            </a:r>
          </a:p>
        </p:txBody>
      </p:sp>
      <p:sp>
        <p:nvSpPr>
          <p:cNvPr id="11" name="Rectangle 10">
            <a:extLst>
              <a:ext uri="{FF2B5EF4-FFF2-40B4-BE49-F238E27FC236}">
                <a16:creationId xmlns:a16="http://schemas.microsoft.com/office/drawing/2014/main" id="{DBB62B70-0FFB-4EBC-A23C-3EE215C71C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4F448DF1-A468-4624-99E7-933CC6207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6F7DD6E9-9BF0-44B2-A5B9-1CE2477A47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85E2BD0E-96C7-4908-AD02-AD9AC69C93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DD03E566-BE01-4184-B5DC-D5D5B0478A36}"/>
              </a:ext>
            </a:extLst>
          </p:cNvPr>
          <p:cNvGraphicFramePr>
            <a:graphicFrameLocks noGrp="1"/>
          </p:cNvGraphicFramePr>
          <p:nvPr>
            <p:ph idx="1"/>
            <p:extLst>
              <p:ext uri="{D42A27DB-BD31-4B8C-83A1-F6EECF244321}">
                <p14:modId xmlns:p14="http://schemas.microsoft.com/office/powerpoint/2010/main" val="2927323028"/>
              </p:ext>
            </p:extLst>
          </p:nvPr>
        </p:nvGraphicFramePr>
        <p:xfrm>
          <a:off x="3352800" y="548641"/>
          <a:ext cx="8324850" cy="61474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3843570"/>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12B68B-2290-41EB-8DA6-03B69CE83E9B}"/>
              </a:ext>
            </a:extLst>
          </p:cNvPr>
          <p:cNvSpPr>
            <a:spLocks noGrp="1"/>
          </p:cNvSpPr>
          <p:nvPr>
            <p:ph type="title"/>
          </p:nvPr>
        </p:nvSpPr>
        <p:spPr>
          <a:xfrm>
            <a:off x="581192" y="702156"/>
            <a:ext cx="11029616" cy="1013800"/>
          </a:xfrm>
        </p:spPr>
        <p:txBody>
          <a:bodyPr>
            <a:normAutofit/>
          </a:bodyPr>
          <a:lstStyle/>
          <a:p>
            <a:r>
              <a:rPr lang="en-GB" dirty="0"/>
              <a:t>DOUBLE ENTRY ACCOUNTING SYSTEM</a:t>
            </a:r>
          </a:p>
        </p:txBody>
      </p:sp>
      <p:sp>
        <p:nvSpPr>
          <p:cNvPr id="71" name="Rectangle 70">
            <a:extLst>
              <a:ext uri="{FF2B5EF4-FFF2-40B4-BE49-F238E27FC236}">
                <a16:creationId xmlns:a16="http://schemas.microsoft.com/office/drawing/2014/main" id="{44CCC960-EBB0-4648-A189-5FEE0EE37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chemeClr val="bg1"/>
          </a:solid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Image result for double entry accounting images">
            <a:extLst>
              <a:ext uri="{FF2B5EF4-FFF2-40B4-BE49-F238E27FC236}">
                <a16:creationId xmlns:a16="http://schemas.microsoft.com/office/drawing/2014/main" id="{D6AAA285-3113-42F2-A736-26A83C0160D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174" b="2"/>
          <a:stretch/>
        </p:blipFill>
        <p:spPr bwMode="auto">
          <a:xfrm>
            <a:off x="657225" y="2361056"/>
            <a:ext cx="4962525" cy="3649219"/>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13D231C6-4944-4CCA-B148-86AF77E4A5C0}"/>
              </a:ext>
            </a:extLst>
          </p:cNvPr>
          <p:cNvSpPr>
            <a:spLocks noGrp="1"/>
          </p:cNvSpPr>
          <p:nvPr>
            <p:ph idx="1"/>
          </p:nvPr>
        </p:nvSpPr>
        <p:spPr>
          <a:xfrm>
            <a:off x="6335805" y="1715956"/>
            <a:ext cx="5275001" cy="5065844"/>
          </a:xfrm>
        </p:spPr>
        <p:txBody>
          <a:bodyPr>
            <a:normAutofit fontScale="92500" lnSpcReduction="10000"/>
          </a:bodyPr>
          <a:lstStyle/>
          <a:p>
            <a:pPr>
              <a:lnSpc>
                <a:spcPct val="90000"/>
              </a:lnSpc>
            </a:pPr>
            <a:r>
              <a:rPr lang="en-GB" b="0" i="0" dirty="0">
                <a:effectLst/>
                <a:latin typeface="Open Sans"/>
              </a:rPr>
              <a:t>The double entry accounting system recognizes a two-fold effect in every transaction. Thus, business transactions are recorded in at least two accounts.</a:t>
            </a:r>
          </a:p>
          <a:p>
            <a:pPr marL="0" indent="0">
              <a:lnSpc>
                <a:spcPct val="90000"/>
              </a:lnSpc>
              <a:buNone/>
            </a:pPr>
            <a:endParaRPr lang="en-GB" b="0" i="0" dirty="0">
              <a:effectLst/>
              <a:latin typeface="Open Sans"/>
            </a:endParaRPr>
          </a:p>
          <a:p>
            <a:pPr>
              <a:lnSpc>
                <a:spcPct val="90000"/>
              </a:lnSpc>
            </a:pPr>
            <a:r>
              <a:rPr lang="en-GB" b="0" i="0" dirty="0">
                <a:effectLst/>
                <a:latin typeface="Open Sans"/>
              </a:rPr>
              <a:t>Under the double entry accounting system, transactions are recorded through debits and credits. Debit means left. Credit means right. The effect of recording in debit or credit depends upon the normal balance of the account debited or credited.</a:t>
            </a:r>
          </a:p>
          <a:p>
            <a:pPr marL="0" indent="0">
              <a:lnSpc>
                <a:spcPct val="90000"/>
              </a:lnSpc>
              <a:buNone/>
            </a:pPr>
            <a:endParaRPr lang="en-GB" b="0" i="0" dirty="0">
              <a:effectLst/>
              <a:latin typeface="Open Sans"/>
            </a:endParaRPr>
          </a:p>
          <a:p>
            <a:pPr>
              <a:lnSpc>
                <a:spcPct val="90000"/>
              </a:lnSpc>
            </a:pPr>
            <a:r>
              <a:rPr lang="en-GB" b="0" i="0" dirty="0">
                <a:effectLst/>
                <a:latin typeface="Open Sans"/>
              </a:rPr>
              <a:t>The general rules are: to </a:t>
            </a:r>
            <a:r>
              <a:rPr lang="en-GB" b="0" i="1" dirty="0">
                <a:effectLst/>
                <a:latin typeface="Open Sans"/>
              </a:rPr>
              <a:t>increase an asset</a:t>
            </a:r>
            <a:r>
              <a:rPr lang="en-GB" b="0" i="0" dirty="0">
                <a:effectLst/>
                <a:latin typeface="Open Sans"/>
              </a:rPr>
              <a:t>, you debit it; to </a:t>
            </a:r>
            <a:r>
              <a:rPr lang="en-GB" b="0" i="1" dirty="0">
                <a:effectLst/>
                <a:latin typeface="Open Sans"/>
              </a:rPr>
              <a:t>decrease an asset</a:t>
            </a:r>
            <a:r>
              <a:rPr lang="en-GB" b="0" i="0" dirty="0">
                <a:effectLst/>
                <a:latin typeface="Open Sans"/>
              </a:rPr>
              <a:t>, you credit it. The opposite applies to liabilities and capital: to </a:t>
            </a:r>
            <a:r>
              <a:rPr lang="en-GB" b="0" i="1" dirty="0">
                <a:effectLst/>
                <a:latin typeface="Open Sans"/>
              </a:rPr>
              <a:t>increase a liability or a capital</a:t>
            </a:r>
            <a:r>
              <a:rPr lang="en-GB" b="0" i="0" dirty="0">
                <a:effectLst/>
                <a:latin typeface="Open Sans"/>
              </a:rPr>
              <a:t> account, you credit it; to </a:t>
            </a:r>
            <a:r>
              <a:rPr lang="en-GB" b="0" i="1" dirty="0">
                <a:effectLst/>
                <a:latin typeface="Open Sans"/>
              </a:rPr>
              <a:t>decrease a liability or a capital</a:t>
            </a:r>
            <a:r>
              <a:rPr lang="en-GB" b="0" i="0" dirty="0">
                <a:effectLst/>
                <a:latin typeface="Open Sans"/>
              </a:rPr>
              <a:t> account, you debit it. </a:t>
            </a:r>
            <a:r>
              <a:rPr lang="en-GB" b="0" i="1" dirty="0">
                <a:effectLst/>
                <a:latin typeface="Open Sans"/>
              </a:rPr>
              <a:t>Expenses</a:t>
            </a:r>
            <a:r>
              <a:rPr lang="en-GB" b="0" i="0" dirty="0">
                <a:effectLst/>
                <a:latin typeface="Open Sans"/>
              </a:rPr>
              <a:t> are debited when incurred, and </a:t>
            </a:r>
            <a:r>
              <a:rPr lang="en-GB" b="0" i="1" dirty="0">
                <a:effectLst/>
                <a:latin typeface="Open Sans"/>
              </a:rPr>
              <a:t>income</a:t>
            </a:r>
            <a:r>
              <a:rPr lang="en-GB" b="0" i="0" dirty="0">
                <a:effectLst/>
                <a:latin typeface="Open Sans"/>
              </a:rPr>
              <a:t> is credited when earned.</a:t>
            </a:r>
          </a:p>
          <a:p>
            <a:pPr marL="0" indent="0">
              <a:lnSpc>
                <a:spcPct val="90000"/>
              </a:lnSpc>
              <a:buNone/>
            </a:pPr>
            <a:endParaRPr lang="en-GB" sz="1500" dirty="0"/>
          </a:p>
        </p:txBody>
      </p:sp>
    </p:spTree>
    <p:extLst>
      <p:ext uri="{BB962C8B-B14F-4D97-AF65-F5344CB8AC3E}">
        <p14:creationId xmlns:p14="http://schemas.microsoft.com/office/powerpoint/2010/main" val="4761942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366658"/>
      </a:accent1>
      <a:accent2>
        <a:srgbClr val="8CB64A"/>
      </a:accent2>
      <a:accent3>
        <a:srgbClr val="88D5A9"/>
      </a:accent3>
      <a:accent4>
        <a:srgbClr val="969FA7"/>
      </a:accent4>
      <a:accent5>
        <a:srgbClr val="E8A844"/>
      </a:accent5>
      <a:accent6>
        <a:srgbClr val="A1561F"/>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4BEC0EAF-CF86-4D49-B83B-56CC62D3CFF1}"/>
    </a:ext>
  </a:extLst>
</a:theme>
</file>

<file path=docProps/app.xml><?xml version="1.0" encoding="utf-8"?>
<Properties xmlns="http://schemas.openxmlformats.org/officeDocument/2006/extended-properties" xmlns:vt="http://schemas.openxmlformats.org/officeDocument/2006/docPropsVTypes">
  <Template>TM03457464[[fn=Dividend]]</Template>
  <TotalTime>325</TotalTime>
  <Words>939</Words>
  <Application>Microsoft Office PowerPoint</Application>
  <PresentationFormat>Widescreen</PresentationFormat>
  <Paragraphs>39</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Gill Sans MT</vt:lpstr>
      <vt:lpstr>Open Sans</vt:lpstr>
      <vt:lpstr>Roboto</vt:lpstr>
      <vt:lpstr>Wingdings 2</vt:lpstr>
      <vt:lpstr>Dividend</vt:lpstr>
      <vt:lpstr>Financial management &amp; accounting</vt:lpstr>
      <vt:lpstr>Accounting as a means of communication</vt:lpstr>
      <vt:lpstr>Verbal Communication in  accounting</vt:lpstr>
      <vt:lpstr>Non verbal communication in accounting</vt:lpstr>
      <vt:lpstr>Fundamental concepts of accounting</vt:lpstr>
      <vt:lpstr>Assets</vt:lpstr>
      <vt:lpstr>Liabilities</vt:lpstr>
      <vt:lpstr>Capital</vt:lpstr>
      <vt:lpstr>income</vt:lpstr>
      <vt:lpstr>EXPENSES</vt:lpstr>
      <vt:lpstr>ACCOUNTING EQUATION</vt:lpstr>
      <vt:lpstr>DOUBLE ENTRY ACCOUNTING SYSTEM</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Financial management &amp; accounting</dc:title>
  <dc:creator>NAV K</dc:creator>
  <cp:lastModifiedBy>NAV K</cp:lastModifiedBy>
  <cp:revision>24</cp:revision>
  <dcterms:created xsi:type="dcterms:W3CDTF">2021-04-05T22:37:51Z</dcterms:created>
  <dcterms:modified xsi:type="dcterms:W3CDTF">2023-01-31T11:09:29Z</dcterms:modified>
</cp:coreProperties>
</file>