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105"/>
  </p:notesMasterIdLst>
  <p:sldIdLst>
    <p:sldId id="542" r:id="rId3"/>
    <p:sldId id="501" r:id="rId4"/>
    <p:sldId id="502" r:id="rId5"/>
    <p:sldId id="1365" r:id="rId6"/>
    <p:sldId id="503" r:id="rId7"/>
    <p:sldId id="1415" r:id="rId8"/>
    <p:sldId id="1150" r:id="rId9"/>
    <p:sldId id="1145" r:id="rId10"/>
    <p:sldId id="1146" r:id="rId11"/>
    <p:sldId id="1151" r:id="rId12"/>
    <p:sldId id="1138" r:id="rId13"/>
    <p:sldId id="1139" r:id="rId14"/>
    <p:sldId id="1140" r:id="rId15"/>
    <p:sldId id="1141" r:id="rId16"/>
    <p:sldId id="1143" r:id="rId17"/>
    <p:sldId id="1144" r:id="rId18"/>
    <p:sldId id="1148" r:id="rId19"/>
    <p:sldId id="1369" r:id="rId20"/>
    <p:sldId id="1370" r:id="rId21"/>
    <p:sldId id="415" r:id="rId22"/>
    <p:sldId id="1371" r:id="rId23"/>
    <p:sldId id="1372" r:id="rId24"/>
    <p:sldId id="1373" r:id="rId25"/>
    <p:sldId id="1374" r:id="rId26"/>
    <p:sldId id="1375" r:id="rId27"/>
    <p:sldId id="1377" r:id="rId28"/>
    <p:sldId id="1382" r:id="rId29"/>
    <p:sldId id="1386" r:id="rId30"/>
    <p:sldId id="1387" r:id="rId31"/>
    <p:sldId id="297" r:id="rId32"/>
    <p:sldId id="1388" r:id="rId33"/>
    <p:sldId id="1389" r:id="rId34"/>
    <p:sldId id="1390" r:id="rId35"/>
    <p:sldId id="1391" r:id="rId36"/>
    <p:sldId id="1436" r:id="rId37"/>
    <p:sldId id="1393" r:id="rId38"/>
    <p:sldId id="1394" r:id="rId39"/>
    <p:sldId id="1395" r:id="rId40"/>
    <p:sldId id="1428" r:id="rId41"/>
    <p:sldId id="1429" r:id="rId42"/>
    <p:sldId id="1430" r:id="rId43"/>
    <p:sldId id="1152" r:id="rId44"/>
    <p:sldId id="1437" r:id="rId45"/>
    <p:sldId id="1438" r:id="rId46"/>
    <p:sldId id="1439" r:id="rId47"/>
    <p:sldId id="1440" r:id="rId48"/>
    <p:sldId id="1441" r:id="rId49"/>
    <p:sldId id="1442" r:id="rId50"/>
    <p:sldId id="1443" r:id="rId51"/>
    <p:sldId id="1444" r:id="rId52"/>
    <p:sldId id="1445" r:id="rId53"/>
    <p:sldId id="1446" r:id="rId54"/>
    <p:sldId id="1447" r:id="rId55"/>
    <p:sldId id="1448" r:id="rId56"/>
    <p:sldId id="1453" r:id="rId57"/>
    <p:sldId id="1454" r:id="rId58"/>
    <p:sldId id="1455" r:id="rId59"/>
    <p:sldId id="1456" r:id="rId60"/>
    <p:sldId id="1504" r:id="rId61"/>
    <p:sldId id="1458" r:id="rId62"/>
    <p:sldId id="1459" r:id="rId63"/>
    <p:sldId id="1460" r:id="rId64"/>
    <p:sldId id="1461" r:id="rId65"/>
    <p:sldId id="1462" r:id="rId66"/>
    <p:sldId id="1463" r:id="rId67"/>
    <p:sldId id="1464" r:id="rId68"/>
    <p:sldId id="1465" r:id="rId69"/>
    <p:sldId id="1466" r:id="rId70"/>
    <p:sldId id="1467" r:id="rId71"/>
    <p:sldId id="1468" r:id="rId72"/>
    <p:sldId id="1469" r:id="rId73"/>
    <p:sldId id="1470" r:id="rId74"/>
    <p:sldId id="1471" r:id="rId75"/>
    <p:sldId id="1472" r:id="rId76"/>
    <p:sldId id="1473" r:id="rId77"/>
    <p:sldId id="1474" r:id="rId78"/>
    <p:sldId id="1475" r:id="rId79"/>
    <p:sldId id="1476" r:id="rId80"/>
    <p:sldId id="1477" r:id="rId81"/>
    <p:sldId id="1478" r:id="rId82"/>
    <p:sldId id="1479" r:id="rId83"/>
    <p:sldId id="1480" r:id="rId84"/>
    <p:sldId id="1481" r:id="rId85"/>
    <p:sldId id="1482" r:id="rId86"/>
    <p:sldId id="1483" r:id="rId87"/>
    <p:sldId id="1484" r:id="rId88"/>
    <p:sldId id="1485" r:id="rId89"/>
    <p:sldId id="1486" r:id="rId90"/>
    <p:sldId id="1487" r:id="rId91"/>
    <p:sldId id="1488" r:id="rId92"/>
    <p:sldId id="1490" r:id="rId93"/>
    <p:sldId id="1491" r:id="rId94"/>
    <p:sldId id="1492" r:id="rId95"/>
    <p:sldId id="1493" r:id="rId96"/>
    <p:sldId id="1505" r:id="rId97"/>
    <p:sldId id="1494" r:id="rId98"/>
    <p:sldId id="1495" r:id="rId99"/>
    <p:sldId id="1496" r:id="rId100"/>
    <p:sldId id="1497" r:id="rId101"/>
    <p:sldId id="1501" r:id="rId102"/>
    <p:sldId id="1502" r:id="rId103"/>
    <p:sldId id="1503" r:id="rId104"/>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napVertSplitter="1" vertBarState="minimized" horzBarState="maximized">
    <p:restoredLeft sz="6061" autoAdjust="0"/>
    <p:restoredTop sz="94280" autoAdjust="0"/>
  </p:normalViewPr>
  <p:slideViewPr>
    <p:cSldViewPr>
      <p:cViewPr>
        <p:scale>
          <a:sx n="69" d="100"/>
          <a:sy n="69" d="100"/>
        </p:scale>
        <p:origin x="1854" y="60"/>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07" Type="http://schemas.openxmlformats.org/officeDocument/2006/relationships/viewProps" Target="viewProps.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slide" Target="slides/slide85.xml"/><Relationship Id="rId102" Type="http://schemas.openxmlformats.org/officeDocument/2006/relationships/slide" Target="slides/slide100.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slide" Target="slides/slide88.xml"/><Relationship Id="rId95" Type="http://schemas.openxmlformats.org/officeDocument/2006/relationships/slide" Target="slides/slide9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103" Type="http://schemas.openxmlformats.org/officeDocument/2006/relationships/slide" Target="slides/slide101.xml"/><Relationship Id="rId108"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6"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tableStyles" Target="tableStyles.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s>
</file>

<file path=ppt/diagrams/colors1.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DF6198-C0B1-463C-A40F-D7962371B336}" type="doc">
      <dgm:prSet loTypeId="urn:microsoft.com/office/officeart/2005/8/layout/hList1" loCatId="list" qsTypeId="urn:microsoft.com/office/officeart/2005/8/quickstyle/simple1#12" qsCatId="simple" csTypeId="urn:microsoft.com/office/officeart/2005/8/colors/colorful1#4" csCatId="colorful"/>
      <dgm:spPr/>
      <dgm:t>
        <a:bodyPr/>
        <a:lstStyle/>
        <a:p>
          <a:endParaRPr lang="en-US"/>
        </a:p>
      </dgm:t>
    </dgm:pt>
    <dgm:pt modelId="{4BF41CFE-D004-4975-A46F-ED44B1AF8A4E}">
      <dgm:prSet/>
      <dgm:spPr/>
      <dgm:t>
        <a:bodyPr/>
        <a:lstStyle/>
        <a:p>
          <a:pPr rtl="0"/>
          <a:r>
            <a:rPr lang="en-US" b="0" dirty="0"/>
            <a:t>Uncontrollable</a:t>
          </a:r>
          <a:endParaRPr lang="en-US" dirty="0"/>
        </a:p>
      </dgm:t>
    </dgm:pt>
    <dgm:pt modelId="{E24EADD1-21ED-4361-8DA0-75EBC5353FF4}" type="parTrans" cxnId="{ED8B3398-8709-4FB7-98A0-2F5E6FDE86F5}">
      <dgm:prSet/>
      <dgm:spPr/>
      <dgm:t>
        <a:bodyPr/>
        <a:lstStyle/>
        <a:p>
          <a:endParaRPr lang="en-US"/>
        </a:p>
      </dgm:t>
    </dgm:pt>
    <dgm:pt modelId="{1A628166-C881-4443-BF76-DD9CBFA81A2D}" type="sibTrans" cxnId="{ED8B3398-8709-4FB7-98A0-2F5E6FDE86F5}">
      <dgm:prSet/>
      <dgm:spPr/>
      <dgm:t>
        <a:bodyPr/>
        <a:lstStyle/>
        <a:p>
          <a:endParaRPr lang="en-US"/>
        </a:p>
      </dgm:t>
    </dgm:pt>
    <dgm:pt modelId="{319EDD9A-202C-44DB-939A-335AFC4764F4}">
      <dgm:prSet/>
      <dgm:spPr/>
      <dgm:t>
        <a:bodyPr/>
        <a:lstStyle/>
        <a:p>
          <a:pPr rtl="0"/>
          <a:r>
            <a:rPr lang="en-US" b="0" dirty="0"/>
            <a:t>React and adapt to forces in the environment</a:t>
          </a:r>
          <a:endParaRPr lang="en-US" dirty="0"/>
        </a:p>
      </dgm:t>
    </dgm:pt>
    <dgm:pt modelId="{F2C674E1-1DEA-452B-98CC-98C887C5B05F}" type="parTrans" cxnId="{7AAEF3B6-846D-4C3F-87B3-B74F6CA3B33E}">
      <dgm:prSet/>
      <dgm:spPr/>
      <dgm:t>
        <a:bodyPr/>
        <a:lstStyle/>
        <a:p>
          <a:endParaRPr lang="en-US"/>
        </a:p>
      </dgm:t>
    </dgm:pt>
    <dgm:pt modelId="{8135E6E2-DA50-46D2-912B-BD95529AF549}" type="sibTrans" cxnId="{7AAEF3B6-846D-4C3F-87B3-B74F6CA3B33E}">
      <dgm:prSet/>
      <dgm:spPr/>
      <dgm:t>
        <a:bodyPr/>
        <a:lstStyle/>
        <a:p>
          <a:endParaRPr lang="en-US"/>
        </a:p>
      </dgm:t>
    </dgm:pt>
    <dgm:pt modelId="{E6B89D38-354D-4E90-BCA4-B7A3CA6271AD}">
      <dgm:prSet/>
      <dgm:spPr/>
      <dgm:t>
        <a:bodyPr/>
        <a:lstStyle/>
        <a:p>
          <a:pPr rtl="0"/>
          <a:r>
            <a:rPr lang="en-US" b="0" dirty="0"/>
            <a:t>Proactive</a:t>
          </a:r>
          <a:endParaRPr lang="en-US" dirty="0"/>
        </a:p>
      </dgm:t>
    </dgm:pt>
    <dgm:pt modelId="{C72FB13C-6AF8-4B28-9020-487BD34A1BEC}" type="parTrans" cxnId="{8AE71208-2C4D-4469-B48D-F387AF6A6765}">
      <dgm:prSet/>
      <dgm:spPr/>
      <dgm:t>
        <a:bodyPr/>
        <a:lstStyle/>
        <a:p>
          <a:endParaRPr lang="en-US"/>
        </a:p>
      </dgm:t>
    </dgm:pt>
    <dgm:pt modelId="{14FE7BB9-55B6-464C-98E2-AB45A9325AE1}" type="sibTrans" cxnId="{8AE71208-2C4D-4469-B48D-F387AF6A6765}">
      <dgm:prSet/>
      <dgm:spPr/>
      <dgm:t>
        <a:bodyPr/>
        <a:lstStyle/>
        <a:p>
          <a:endParaRPr lang="en-US"/>
        </a:p>
      </dgm:t>
    </dgm:pt>
    <dgm:pt modelId="{F6E8A35B-8A87-4766-AC86-D46D6B09F63B}">
      <dgm:prSet/>
      <dgm:spPr/>
      <dgm:t>
        <a:bodyPr/>
        <a:lstStyle/>
        <a:p>
          <a:pPr rtl="0"/>
          <a:r>
            <a:rPr lang="en-US" b="0" dirty="0"/>
            <a:t>Aggressive actions to affect forces in the environment</a:t>
          </a:r>
          <a:endParaRPr lang="en-US" dirty="0"/>
        </a:p>
      </dgm:t>
    </dgm:pt>
    <dgm:pt modelId="{A22A3120-6AF3-4DFD-8151-9E36647B6B3E}" type="parTrans" cxnId="{C88586DF-798D-4E5D-BE35-1880A092E709}">
      <dgm:prSet/>
      <dgm:spPr/>
      <dgm:t>
        <a:bodyPr/>
        <a:lstStyle/>
        <a:p>
          <a:endParaRPr lang="en-US"/>
        </a:p>
      </dgm:t>
    </dgm:pt>
    <dgm:pt modelId="{54C7FF1A-8187-4522-A390-C8BC39EAB2E7}" type="sibTrans" cxnId="{C88586DF-798D-4E5D-BE35-1880A092E709}">
      <dgm:prSet/>
      <dgm:spPr/>
      <dgm:t>
        <a:bodyPr/>
        <a:lstStyle/>
        <a:p>
          <a:endParaRPr lang="en-US"/>
        </a:p>
      </dgm:t>
    </dgm:pt>
    <dgm:pt modelId="{C3E8B31B-17D4-4810-BFCC-F9CAE76A5E08}">
      <dgm:prSet/>
      <dgm:spPr/>
      <dgm:t>
        <a:bodyPr/>
        <a:lstStyle/>
        <a:p>
          <a:pPr rtl="0"/>
          <a:r>
            <a:rPr lang="en-US" b="0" dirty="0">
              <a:solidFill>
                <a:srgbClr val="FF0000"/>
              </a:solidFill>
            </a:rPr>
            <a:t>Reactive</a:t>
          </a:r>
          <a:endParaRPr lang="en-US" dirty="0">
            <a:solidFill>
              <a:srgbClr val="FF0000"/>
            </a:solidFill>
          </a:endParaRPr>
        </a:p>
      </dgm:t>
    </dgm:pt>
    <dgm:pt modelId="{E20B6996-4BD4-42BC-A7BA-5BE9A1F36252}" type="parTrans" cxnId="{906EE83B-90AE-4D6A-80BE-41C4D4AC463B}">
      <dgm:prSet/>
      <dgm:spPr/>
      <dgm:t>
        <a:bodyPr/>
        <a:lstStyle/>
        <a:p>
          <a:endParaRPr lang="en-US"/>
        </a:p>
      </dgm:t>
    </dgm:pt>
    <dgm:pt modelId="{7B953621-FE50-420A-A9AD-D8CBCE094D30}" type="sibTrans" cxnId="{906EE83B-90AE-4D6A-80BE-41C4D4AC463B}">
      <dgm:prSet/>
      <dgm:spPr/>
      <dgm:t>
        <a:bodyPr/>
        <a:lstStyle/>
        <a:p>
          <a:endParaRPr lang="en-US"/>
        </a:p>
      </dgm:t>
    </dgm:pt>
    <dgm:pt modelId="{0D1CEACA-FFCA-42AF-B349-5A1D7AE73C66}">
      <dgm:prSet/>
      <dgm:spPr/>
      <dgm:t>
        <a:bodyPr/>
        <a:lstStyle/>
        <a:p>
          <a:pPr rtl="0"/>
          <a:r>
            <a:rPr lang="en-US" b="0" dirty="0"/>
            <a:t>Watching and reacting to forces in the environment</a:t>
          </a:r>
          <a:endParaRPr lang="en-US" dirty="0"/>
        </a:p>
      </dgm:t>
    </dgm:pt>
    <dgm:pt modelId="{9A6F5E95-A7E4-4761-9F5D-4804317D25BD}" type="parTrans" cxnId="{6296A225-B5B6-4B8E-962D-E62DC5725030}">
      <dgm:prSet/>
      <dgm:spPr/>
      <dgm:t>
        <a:bodyPr/>
        <a:lstStyle/>
        <a:p>
          <a:endParaRPr lang="en-US"/>
        </a:p>
      </dgm:t>
    </dgm:pt>
    <dgm:pt modelId="{B638AE5E-9868-4E5A-8C6B-FC918E908407}" type="sibTrans" cxnId="{6296A225-B5B6-4B8E-962D-E62DC5725030}">
      <dgm:prSet/>
      <dgm:spPr/>
      <dgm:t>
        <a:bodyPr/>
        <a:lstStyle/>
        <a:p>
          <a:endParaRPr lang="en-US"/>
        </a:p>
      </dgm:t>
    </dgm:pt>
    <dgm:pt modelId="{F1724E38-1B4C-436B-A3EA-F7961DC6E058}" type="pres">
      <dgm:prSet presAssocID="{B7DF6198-C0B1-463C-A40F-D7962371B336}" presName="Name0" presStyleCnt="0">
        <dgm:presLayoutVars>
          <dgm:dir/>
          <dgm:animLvl val="lvl"/>
          <dgm:resizeHandles val="exact"/>
        </dgm:presLayoutVars>
      </dgm:prSet>
      <dgm:spPr/>
    </dgm:pt>
    <dgm:pt modelId="{48C8C043-A221-4BD4-A327-18A65ABC4DD5}" type="pres">
      <dgm:prSet presAssocID="{4BF41CFE-D004-4975-A46F-ED44B1AF8A4E}" presName="composite" presStyleCnt="0"/>
      <dgm:spPr/>
    </dgm:pt>
    <dgm:pt modelId="{E7FEC4CD-6D6A-46D9-826D-284E7060B736}" type="pres">
      <dgm:prSet presAssocID="{4BF41CFE-D004-4975-A46F-ED44B1AF8A4E}" presName="parTx" presStyleLbl="alignNode1" presStyleIdx="0" presStyleCnt="3">
        <dgm:presLayoutVars>
          <dgm:chMax val="0"/>
          <dgm:chPref val="0"/>
          <dgm:bulletEnabled val="1"/>
        </dgm:presLayoutVars>
      </dgm:prSet>
      <dgm:spPr/>
    </dgm:pt>
    <dgm:pt modelId="{52307BE1-08FC-421D-BF5E-AB009BD8B595}" type="pres">
      <dgm:prSet presAssocID="{4BF41CFE-D004-4975-A46F-ED44B1AF8A4E}" presName="desTx" presStyleLbl="alignAccFollowNode1" presStyleIdx="0" presStyleCnt="3">
        <dgm:presLayoutVars>
          <dgm:bulletEnabled val="1"/>
        </dgm:presLayoutVars>
      </dgm:prSet>
      <dgm:spPr/>
    </dgm:pt>
    <dgm:pt modelId="{A27D5367-DD89-40C0-896C-7C5F55D65189}" type="pres">
      <dgm:prSet presAssocID="{1A628166-C881-4443-BF76-DD9CBFA81A2D}" presName="space" presStyleCnt="0"/>
      <dgm:spPr/>
    </dgm:pt>
    <dgm:pt modelId="{385C5F71-764F-487E-91D9-88043EB0465B}" type="pres">
      <dgm:prSet presAssocID="{E6B89D38-354D-4E90-BCA4-B7A3CA6271AD}" presName="composite" presStyleCnt="0"/>
      <dgm:spPr/>
    </dgm:pt>
    <dgm:pt modelId="{A639388A-0441-4811-9880-215A7F97393F}" type="pres">
      <dgm:prSet presAssocID="{E6B89D38-354D-4E90-BCA4-B7A3CA6271AD}" presName="parTx" presStyleLbl="alignNode1" presStyleIdx="1" presStyleCnt="3">
        <dgm:presLayoutVars>
          <dgm:chMax val="0"/>
          <dgm:chPref val="0"/>
          <dgm:bulletEnabled val="1"/>
        </dgm:presLayoutVars>
      </dgm:prSet>
      <dgm:spPr/>
    </dgm:pt>
    <dgm:pt modelId="{6659C763-E8A1-4D3F-8352-33D7ADBDE6A2}" type="pres">
      <dgm:prSet presAssocID="{E6B89D38-354D-4E90-BCA4-B7A3CA6271AD}" presName="desTx" presStyleLbl="alignAccFollowNode1" presStyleIdx="1" presStyleCnt="3">
        <dgm:presLayoutVars>
          <dgm:bulletEnabled val="1"/>
        </dgm:presLayoutVars>
      </dgm:prSet>
      <dgm:spPr/>
    </dgm:pt>
    <dgm:pt modelId="{0AEE16EF-A83A-43AC-A4BA-2504EDB0EFC9}" type="pres">
      <dgm:prSet presAssocID="{14FE7BB9-55B6-464C-98E2-AB45A9325AE1}" presName="space" presStyleCnt="0"/>
      <dgm:spPr/>
    </dgm:pt>
    <dgm:pt modelId="{CB5DC880-8B24-4054-B146-F4C5057CBE8C}" type="pres">
      <dgm:prSet presAssocID="{C3E8B31B-17D4-4810-BFCC-F9CAE76A5E08}" presName="composite" presStyleCnt="0"/>
      <dgm:spPr/>
    </dgm:pt>
    <dgm:pt modelId="{ABB995A1-AAF1-4942-958C-97FEECF4E4A2}" type="pres">
      <dgm:prSet presAssocID="{C3E8B31B-17D4-4810-BFCC-F9CAE76A5E08}" presName="parTx" presStyleLbl="alignNode1" presStyleIdx="2" presStyleCnt="3" custLinFactNeighborX="103" custLinFactNeighborY="-4699">
        <dgm:presLayoutVars>
          <dgm:chMax val="0"/>
          <dgm:chPref val="0"/>
          <dgm:bulletEnabled val="1"/>
        </dgm:presLayoutVars>
      </dgm:prSet>
      <dgm:spPr/>
    </dgm:pt>
    <dgm:pt modelId="{19D5C01A-14EE-40AC-9CA4-9EA41841C236}" type="pres">
      <dgm:prSet presAssocID="{C3E8B31B-17D4-4810-BFCC-F9CAE76A5E08}" presName="desTx" presStyleLbl="alignAccFollowNode1" presStyleIdx="2" presStyleCnt="3">
        <dgm:presLayoutVars>
          <dgm:bulletEnabled val="1"/>
        </dgm:presLayoutVars>
      </dgm:prSet>
      <dgm:spPr/>
    </dgm:pt>
  </dgm:ptLst>
  <dgm:cxnLst>
    <dgm:cxn modelId="{8AE71208-2C4D-4469-B48D-F387AF6A6765}" srcId="{B7DF6198-C0B1-463C-A40F-D7962371B336}" destId="{E6B89D38-354D-4E90-BCA4-B7A3CA6271AD}" srcOrd="1" destOrd="0" parTransId="{C72FB13C-6AF8-4B28-9020-487BD34A1BEC}" sibTransId="{14FE7BB9-55B6-464C-98E2-AB45A9325AE1}"/>
    <dgm:cxn modelId="{6296A225-B5B6-4B8E-962D-E62DC5725030}" srcId="{C3E8B31B-17D4-4810-BFCC-F9CAE76A5E08}" destId="{0D1CEACA-FFCA-42AF-B349-5A1D7AE73C66}" srcOrd="0" destOrd="0" parTransId="{9A6F5E95-A7E4-4761-9F5D-4804317D25BD}" sibTransId="{B638AE5E-9868-4E5A-8C6B-FC918E908407}"/>
    <dgm:cxn modelId="{906EE83B-90AE-4D6A-80BE-41C4D4AC463B}" srcId="{B7DF6198-C0B1-463C-A40F-D7962371B336}" destId="{C3E8B31B-17D4-4810-BFCC-F9CAE76A5E08}" srcOrd="2" destOrd="0" parTransId="{E20B6996-4BD4-42BC-A7BA-5BE9A1F36252}" sibTransId="{7B953621-FE50-420A-A9AD-D8CBCE094D30}"/>
    <dgm:cxn modelId="{70C49872-CC86-5547-8FDB-611F6B7901D7}" type="presOf" srcId="{319EDD9A-202C-44DB-939A-335AFC4764F4}" destId="{52307BE1-08FC-421D-BF5E-AB009BD8B595}" srcOrd="0" destOrd="0" presId="urn:microsoft.com/office/officeart/2005/8/layout/hList1"/>
    <dgm:cxn modelId="{D9195E54-71BB-184F-B9C8-A9AAB094E574}" type="presOf" srcId="{B7DF6198-C0B1-463C-A40F-D7962371B336}" destId="{F1724E38-1B4C-436B-A3EA-F7961DC6E058}" srcOrd="0" destOrd="0" presId="urn:microsoft.com/office/officeart/2005/8/layout/hList1"/>
    <dgm:cxn modelId="{B2BFCA82-ADD6-ED4F-9C34-7D614225D85E}" type="presOf" srcId="{0D1CEACA-FFCA-42AF-B349-5A1D7AE73C66}" destId="{19D5C01A-14EE-40AC-9CA4-9EA41841C236}" srcOrd="0" destOrd="0" presId="urn:microsoft.com/office/officeart/2005/8/layout/hList1"/>
    <dgm:cxn modelId="{ED8B3398-8709-4FB7-98A0-2F5E6FDE86F5}" srcId="{B7DF6198-C0B1-463C-A40F-D7962371B336}" destId="{4BF41CFE-D004-4975-A46F-ED44B1AF8A4E}" srcOrd="0" destOrd="0" parTransId="{E24EADD1-21ED-4361-8DA0-75EBC5353FF4}" sibTransId="{1A628166-C881-4443-BF76-DD9CBFA81A2D}"/>
    <dgm:cxn modelId="{7AAEF3B6-846D-4C3F-87B3-B74F6CA3B33E}" srcId="{4BF41CFE-D004-4975-A46F-ED44B1AF8A4E}" destId="{319EDD9A-202C-44DB-939A-335AFC4764F4}" srcOrd="0" destOrd="0" parTransId="{F2C674E1-1DEA-452B-98CC-98C887C5B05F}" sibTransId="{8135E6E2-DA50-46D2-912B-BD95529AF549}"/>
    <dgm:cxn modelId="{190238DD-89C8-8F42-8898-91B294092685}" type="presOf" srcId="{4BF41CFE-D004-4975-A46F-ED44B1AF8A4E}" destId="{E7FEC4CD-6D6A-46D9-826D-284E7060B736}" srcOrd="0" destOrd="0" presId="urn:microsoft.com/office/officeart/2005/8/layout/hList1"/>
    <dgm:cxn modelId="{C88586DF-798D-4E5D-BE35-1880A092E709}" srcId="{E6B89D38-354D-4E90-BCA4-B7A3CA6271AD}" destId="{F6E8A35B-8A87-4766-AC86-D46D6B09F63B}" srcOrd="0" destOrd="0" parTransId="{A22A3120-6AF3-4DFD-8151-9E36647B6B3E}" sibTransId="{54C7FF1A-8187-4522-A390-C8BC39EAB2E7}"/>
    <dgm:cxn modelId="{C82E88EF-AB06-4647-856C-45B365C7278D}" type="presOf" srcId="{E6B89D38-354D-4E90-BCA4-B7A3CA6271AD}" destId="{A639388A-0441-4811-9880-215A7F97393F}" srcOrd="0" destOrd="0" presId="urn:microsoft.com/office/officeart/2005/8/layout/hList1"/>
    <dgm:cxn modelId="{B30E48FB-7B9D-1743-8FA5-59A92F90CD01}" type="presOf" srcId="{C3E8B31B-17D4-4810-BFCC-F9CAE76A5E08}" destId="{ABB995A1-AAF1-4942-958C-97FEECF4E4A2}" srcOrd="0" destOrd="0" presId="urn:microsoft.com/office/officeart/2005/8/layout/hList1"/>
    <dgm:cxn modelId="{940577FF-78CB-B84A-9299-7C314D350B80}" type="presOf" srcId="{F6E8A35B-8A87-4766-AC86-D46D6B09F63B}" destId="{6659C763-E8A1-4D3F-8352-33D7ADBDE6A2}" srcOrd="0" destOrd="0" presId="urn:microsoft.com/office/officeart/2005/8/layout/hList1"/>
    <dgm:cxn modelId="{DFD9461A-3869-A142-8DDF-EC77DDA57905}" type="presParOf" srcId="{F1724E38-1B4C-436B-A3EA-F7961DC6E058}" destId="{48C8C043-A221-4BD4-A327-18A65ABC4DD5}" srcOrd="0" destOrd="0" presId="urn:microsoft.com/office/officeart/2005/8/layout/hList1"/>
    <dgm:cxn modelId="{060BDB90-DAA2-2042-BEC2-EA120342122F}" type="presParOf" srcId="{48C8C043-A221-4BD4-A327-18A65ABC4DD5}" destId="{E7FEC4CD-6D6A-46D9-826D-284E7060B736}" srcOrd="0" destOrd="0" presId="urn:microsoft.com/office/officeart/2005/8/layout/hList1"/>
    <dgm:cxn modelId="{F621D72B-9244-0C43-B2F9-82CB9598D99F}" type="presParOf" srcId="{48C8C043-A221-4BD4-A327-18A65ABC4DD5}" destId="{52307BE1-08FC-421D-BF5E-AB009BD8B595}" srcOrd="1" destOrd="0" presId="urn:microsoft.com/office/officeart/2005/8/layout/hList1"/>
    <dgm:cxn modelId="{2A203DEB-02F8-B147-B467-BDAB7A177197}" type="presParOf" srcId="{F1724E38-1B4C-436B-A3EA-F7961DC6E058}" destId="{A27D5367-DD89-40C0-896C-7C5F55D65189}" srcOrd="1" destOrd="0" presId="urn:microsoft.com/office/officeart/2005/8/layout/hList1"/>
    <dgm:cxn modelId="{F092114E-B970-4E42-BF3C-143AA3113C32}" type="presParOf" srcId="{F1724E38-1B4C-436B-A3EA-F7961DC6E058}" destId="{385C5F71-764F-487E-91D9-88043EB0465B}" srcOrd="2" destOrd="0" presId="urn:microsoft.com/office/officeart/2005/8/layout/hList1"/>
    <dgm:cxn modelId="{B6F44748-A5FC-0A49-9F43-A315D397982F}" type="presParOf" srcId="{385C5F71-764F-487E-91D9-88043EB0465B}" destId="{A639388A-0441-4811-9880-215A7F97393F}" srcOrd="0" destOrd="0" presId="urn:microsoft.com/office/officeart/2005/8/layout/hList1"/>
    <dgm:cxn modelId="{941EC865-2BB8-134B-B653-AF96F30FF7B3}" type="presParOf" srcId="{385C5F71-764F-487E-91D9-88043EB0465B}" destId="{6659C763-E8A1-4D3F-8352-33D7ADBDE6A2}" srcOrd="1" destOrd="0" presId="urn:microsoft.com/office/officeart/2005/8/layout/hList1"/>
    <dgm:cxn modelId="{1F48FB7A-51D1-3D49-BA56-138659EBFDBB}" type="presParOf" srcId="{F1724E38-1B4C-436B-A3EA-F7961DC6E058}" destId="{0AEE16EF-A83A-43AC-A4BA-2504EDB0EFC9}" srcOrd="3" destOrd="0" presId="urn:microsoft.com/office/officeart/2005/8/layout/hList1"/>
    <dgm:cxn modelId="{E0F00552-DEC4-7046-9577-B91BA191D251}" type="presParOf" srcId="{F1724E38-1B4C-436B-A3EA-F7961DC6E058}" destId="{CB5DC880-8B24-4054-B146-F4C5057CBE8C}" srcOrd="4" destOrd="0" presId="urn:microsoft.com/office/officeart/2005/8/layout/hList1"/>
    <dgm:cxn modelId="{A74814BE-6664-B04C-8A04-67C3A9262B9A}" type="presParOf" srcId="{CB5DC880-8B24-4054-B146-F4C5057CBE8C}" destId="{ABB995A1-AAF1-4942-958C-97FEECF4E4A2}" srcOrd="0" destOrd="0" presId="urn:microsoft.com/office/officeart/2005/8/layout/hList1"/>
    <dgm:cxn modelId="{A75DEBA8-C06B-034A-A152-C2CF8A716A17}" type="presParOf" srcId="{CB5DC880-8B24-4054-B146-F4C5057CBE8C}" destId="{19D5C01A-14EE-40AC-9CA4-9EA41841C23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7940E7-1102-44F5-B539-92B312CC1DF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459E9A-6F18-4611-9151-717B03C77EDA}">
      <dgm:prSet phldrT="[Text]" custT="1"/>
      <dgm:spPr>
        <a:solidFill>
          <a:schemeClr val="accent2"/>
        </a:solidFill>
      </dgm:spPr>
      <dgm:t>
        <a:bodyPr/>
        <a:lstStyle/>
        <a:p>
          <a:r>
            <a:rPr lang="en-US" sz="4000" dirty="0"/>
            <a:t>Consonance</a:t>
          </a:r>
        </a:p>
      </dgm:t>
    </dgm:pt>
    <dgm:pt modelId="{1B8A9C49-7E46-4656-8C97-3DFC2CB3D672}" type="parTrans" cxnId="{A58A5368-DD32-4BAA-8693-8C7867A3D523}">
      <dgm:prSet/>
      <dgm:spPr/>
      <dgm:t>
        <a:bodyPr/>
        <a:lstStyle/>
        <a:p>
          <a:endParaRPr lang="en-US"/>
        </a:p>
      </dgm:t>
    </dgm:pt>
    <dgm:pt modelId="{4DECA270-3652-4782-9084-D81661437A91}" type="sibTrans" cxnId="{A58A5368-DD32-4BAA-8693-8C7867A3D523}">
      <dgm:prSet/>
      <dgm:spPr/>
      <dgm:t>
        <a:bodyPr/>
        <a:lstStyle/>
        <a:p>
          <a:endParaRPr lang="en-US"/>
        </a:p>
      </dgm:t>
    </dgm:pt>
    <dgm:pt modelId="{12C06717-EA2C-4A4E-BB84-C9C81E1AAD65}">
      <dgm:prSet phldrT="[Text]" custT="1"/>
      <dgm:spPr>
        <a:solidFill>
          <a:schemeClr val="accent2"/>
        </a:solidFill>
      </dgm:spPr>
      <dgm:t>
        <a:bodyPr/>
        <a:lstStyle/>
        <a:p>
          <a:r>
            <a:rPr lang="en-US" sz="4000" dirty="0"/>
            <a:t>Consistency</a:t>
          </a:r>
        </a:p>
      </dgm:t>
    </dgm:pt>
    <dgm:pt modelId="{12C08836-4BB5-4A42-8437-92EC0A416EFF}" type="parTrans" cxnId="{21FD6630-B8F5-4254-B6DB-41577C6BFD69}">
      <dgm:prSet/>
      <dgm:spPr/>
      <dgm:t>
        <a:bodyPr/>
        <a:lstStyle/>
        <a:p>
          <a:endParaRPr lang="en-US"/>
        </a:p>
      </dgm:t>
    </dgm:pt>
    <dgm:pt modelId="{0A4244DF-6FB0-42B0-A638-F0024CE4E208}" type="sibTrans" cxnId="{21FD6630-B8F5-4254-B6DB-41577C6BFD69}">
      <dgm:prSet/>
      <dgm:spPr/>
      <dgm:t>
        <a:bodyPr/>
        <a:lstStyle/>
        <a:p>
          <a:endParaRPr lang="en-US"/>
        </a:p>
      </dgm:t>
    </dgm:pt>
    <dgm:pt modelId="{942901B4-6394-4A60-8749-7BC8C7A78A6E}">
      <dgm:prSet phldrT="[Text]" custT="1"/>
      <dgm:spPr>
        <a:solidFill>
          <a:schemeClr val="accent2"/>
        </a:solidFill>
      </dgm:spPr>
      <dgm:t>
        <a:bodyPr/>
        <a:lstStyle/>
        <a:p>
          <a:r>
            <a:rPr lang="en-US" sz="4000" dirty="0"/>
            <a:t>Advantage</a:t>
          </a:r>
        </a:p>
      </dgm:t>
    </dgm:pt>
    <dgm:pt modelId="{8151C0FD-30F5-40CD-95B3-971AF3AEC9E6}" type="parTrans" cxnId="{A290CF82-2D29-40C5-AF89-BDF640DE338A}">
      <dgm:prSet/>
      <dgm:spPr/>
      <dgm:t>
        <a:bodyPr/>
        <a:lstStyle/>
        <a:p>
          <a:endParaRPr lang="en-US"/>
        </a:p>
      </dgm:t>
    </dgm:pt>
    <dgm:pt modelId="{5A286233-D3D9-4327-BBD6-84EB35C8F95B}" type="sibTrans" cxnId="{A290CF82-2D29-40C5-AF89-BDF640DE338A}">
      <dgm:prSet/>
      <dgm:spPr/>
      <dgm:t>
        <a:bodyPr/>
        <a:lstStyle/>
        <a:p>
          <a:endParaRPr lang="en-US"/>
        </a:p>
      </dgm:t>
    </dgm:pt>
    <dgm:pt modelId="{FF09C9D4-7354-43E9-AAA2-17418AE0D439}">
      <dgm:prSet phldrT="[Text]" custT="1"/>
      <dgm:spPr>
        <a:solidFill>
          <a:schemeClr val="accent2"/>
        </a:solidFill>
      </dgm:spPr>
      <dgm:t>
        <a:bodyPr/>
        <a:lstStyle/>
        <a:p>
          <a:r>
            <a:rPr lang="en-US" sz="4000" dirty="0"/>
            <a:t>Feasibility</a:t>
          </a:r>
        </a:p>
      </dgm:t>
    </dgm:pt>
    <dgm:pt modelId="{D230FCFF-8315-4CD9-96EF-ECA6829D1F6F}" type="parTrans" cxnId="{B442C1D4-CC5E-4170-AD2A-09378F784053}">
      <dgm:prSet/>
      <dgm:spPr/>
      <dgm:t>
        <a:bodyPr/>
        <a:lstStyle/>
        <a:p>
          <a:endParaRPr lang="en-US"/>
        </a:p>
      </dgm:t>
    </dgm:pt>
    <dgm:pt modelId="{45064488-0C1F-4600-B2DF-FADC12809872}" type="sibTrans" cxnId="{B442C1D4-CC5E-4170-AD2A-09378F784053}">
      <dgm:prSet/>
      <dgm:spPr/>
      <dgm:t>
        <a:bodyPr/>
        <a:lstStyle/>
        <a:p>
          <a:endParaRPr lang="en-US"/>
        </a:p>
      </dgm:t>
    </dgm:pt>
    <dgm:pt modelId="{0DC7B30D-BF93-44E9-86C0-F43A0BA1C6E8}" type="pres">
      <dgm:prSet presAssocID="{6D7940E7-1102-44F5-B539-92B312CC1DF2}" presName="diagram" presStyleCnt="0">
        <dgm:presLayoutVars>
          <dgm:dir/>
          <dgm:resizeHandles val="exact"/>
        </dgm:presLayoutVars>
      </dgm:prSet>
      <dgm:spPr/>
    </dgm:pt>
    <dgm:pt modelId="{3DBFA73D-0FF9-4CC8-9B5A-6C1CC7BE6E26}" type="pres">
      <dgm:prSet presAssocID="{E6459E9A-6F18-4611-9151-717B03C77EDA}" presName="node" presStyleLbl="node1" presStyleIdx="0" presStyleCnt="4">
        <dgm:presLayoutVars>
          <dgm:bulletEnabled val="1"/>
        </dgm:presLayoutVars>
      </dgm:prSet>
      <dgm:spPr/>
    </dgm:pt>
    <dgm:pt modelId="{58C28D28-E862-4C83-8AC9-BA450A2676B8}" type="pres">
      <dgm:prSet presAssocID="{4DECA270-3652-4782-9084-D81661437A91}" presName="sibTrans" presStyleCnt="0"/>
      <dgm:spPr/>
    </dgm:pt>
    <dgm:pt modelId="{F8664C45-8D34-43EF-BB71-72E9FD00CA56}" type="pres">
      <dgm:prSet presAssocID="{12C06717-EA2C-4A4E-BB84-C9C81E1AAD65}" presName="node" presStyleLbl="node1" presStyleIdx="1" presStyleCnt="4">
        <dgm:presLayoutVars>
          <dgm:bulletEnabled val="1"/>
        </dgm:presLayoutVars>
      </dgm:prSet>
      <dgm:spPr/>
    </dgm:pt>
    <dgm:pt modelId="{74201B09-C4CF-4DC9-9463-B7A16581D359}" type="pres">
      <dgm:prSet presAssocID="{0A4244DF-6FB0-42B0-A638-F0024CE4E208}" presName="sibTrans" presStyleCnt="0"/>
      <dgm:spPr/>
    </dgm:pt>
    <dgm:pt modelId="{81EF405C-9250-49E5-836C-8D5F29F7FA06}" type="pres">
      <dgm:prSet presAssocID="{942901B4-6394-4A60-8749-7BC8C7A78A6E}" presName="node" presStyleLbl="node1" presStyleIdx="2" presStyleCnt="4">
        <dgm:presLayoutVars>
          <dgm:bulletEnabled val="1"/>
        </dgm:presLayoutVars>
      </dgm:prSet>
      <dgm:spPr/>
    </dgm:pt>
    <dgm:pt modelId="{343E75E4-2510-48CF-8666-48A2B8EFE922}" type="pres">
      <dgm:prSet presAssocID="{5A286233-D3D9-4327-BBD6-84EB35C8F95B}" presName="sibTrans" presStyleCnt="0"/>
      <dgm:spPr/>
    </dgm:pt>
    <dgm:pt modelId="{F9A12716-9A94-459F-BFD0-F9B207B1FAEB}" type="pres">
      <dgm:prSet presAssocID="{FF09C9D4-7354-43E9-AAA2-17418AE0D439}" presName="node" presStyleLbl="node1" presStyleIdx="3" presStyleCnt="4">
        <dgm:presLayoutVars>
          <dgm:bulletEnabled val="1"/>
        </dgm:presLayoutVars>
      </dgm:prSet>
      <dgm:spPr/>
    </dgm:pt>
  </dgm:ptLst>
  <dgm:cxnLst>
    <dgm:cxn modelId="{21FD6630-B8F5-4254-B6DB-41577C6BFD69}" srcId="{6D7940E7-1102-44F5-B539-92B312CC1DF2}" destId="{12C06717-EA2C-4A4E-BB84-C9C81E1AAD65}" srcOrd="1" destOrd="0" parTransId="{12C08836-4BB5-4A42-8437-92EC0A416EFF}" sibTransId="{0A4244DF-6FB0-42B0-A638-F0024CE4E208}"/>
    <dgm:cxn modelId="{8B7F0B41-9AA1-4089-B623-7204EE645739}" type="presOf" srcId="{FF09C9D4-7354-43E9-AAA2-17418AE0D439}" destId="{F9A12716-9A94-459F-BFD0-F9B207B1FAEB}" srcOrd="0" destOrd="0" presId="urn:microsoft.com/office/officeart/2005/8/layout/default"/>
    <dgm:cxn modelId="{A58A5368-DD32-4BAA-8693-8C7867A3D523}" srcId="{6D7940E7-1102-44F5-B539-92B312CC1DF2}" destId="{E6459E9A-6F18-4611-9151-717B03C77EDA}" srcOrd="0" destOrd="0" parTransId="{1B8A9C49-7E46-4656-8C97-3DFC2CB3D672}" sibTransId="{4DECA270-3652-4782-9084-D81661437A91}"/>
    <dgm:cxn modelId="{CC81594C-4713-4AD8-9261-9B8F95913AA0}" type="presOf" srcId="{942901B4-6394-4A60-8749-7BC8C7A78A6E}" destId="{81EF405C-9250-49E5-836C-8D5F29F7FA06}" srcOrd="0" destOrd="0" presId="urn:microsoft.com/office/officeart/2005/8/layout/default"/>
    <dgm:cxn modelId="{4A2D885A-FDEE-430B-B5D8-F5C16F931B2B}" type="presOf" srcId="{E6459E9A-6F18-4611-9151-717B03C77EDA}" destId="{3DBFA73D-0FF9-4CC8-9B5A-6C1CC7BE6E26}" srcOrd="0" destOrd="0" presId="urn:microsoft.com/office/officeart/2005/8/layout/default"/>
    <dgm:cxn modelId="{A290CF82-2D29-40C5-AF89-BDF640DE338A}" srcId="{6D7940E7-1102-44F5-B539-92B312CC1DF2}" destId="{942901B4-6394-4A60-8749-7BC8C7A78A6E}" srcOrd="2" destOrd="0" parTransId="{8151C0FD-30F5-40CD-95B3-971AF3AEC9E6}" sibTransId="{5A286233-D3D9-4327-BBD6-84EB35C8F95B}"/>
    <dgm:cxn modelId="{B442C1D4-CC5E-4170-AD2A-09378F784053}" srcId="{6D7940E7-1102-44F5-B539-92B312CC1DF2}" destId="{FF09C9D4-7354-43E9-AAA2-17418AE0D439}" srcOrd="3" destOrd="0" parTransId="{D230FCFF-8315-4CD9-96EF-ECA6829D1F6F}" sibTransId="{45064488-0C1F-4600-B2DF-FADC12809872}"/>
    <dgm:cxn modelId="{3C393DED-9022-4F3B-A256-29A210530125}" type="presOf" srcId="{6D7940E7-1102-44F5-B539-92B312CC1DF2}" destId="{0DC7B30D-BF93-44E9-86C0-F43A0BA1C6E8}" srcOrd="0" destOrd="0" presId="urn:microsoft.com/office/officeart/2005/8/layout/default"/>
    <dgm:cxn modelId="{3A961CF6-CC8B-4F86-8D0C-191F38EFC9EC}" type="presOf" srcId="{12C06717-EA2C-4A4E-BB84-C9C81E1AAD65}" destId="{F8664C45-8D34-43EF-BB71-72E9FD00CA56}" srcOrd="0" destOrd="0" presId="urn:microsoft.com/office/officeart/2005/8/layout/default"/>
    <dgm:cxn modelId="{004F4253-89E2-437E-B17B-E8CE9B33CAE6}" type="presParOf" srcId="{0DC7B30D-BF93-44E9-86C0-F43A0BA1C6E8}" destId="{3DBFA73D-0FF9-4CC8-9B5A-6C1CC7BE6E26}" srcOrd="0" destOrd="0" presId="urn:microsoft.com/office/officeart/2005/8/layout/default"/>
    <dgm:cxn modelId="{F218CA33-1874-4974-AD65-22D014BA1006}" type="presParOf" srcId="{0DC7B30D-BF93-44E9-86C0-F43A0BA1C6E8}" destId="{58C28D28-E862-4C83-8AC9-BA450A2676B8}" srcOrd="1" destOrd="0" presId="urn:microsoft.com/office/officeart/2005/8/layout/default"/>
    <dgm:cxn modelId="{69EA73FA-C61F-415B-86EC-DF67D3BEA9E7}" type="presParOf" srcId="{0DC7B30D-BF93-44E9-86C0-F43A0BA1C6E8}" destId="{F8664C45-8D34-43EF-BB71-72E9FD00CA56}" srcOrd="2" destOrd="0" presId="urn:microsoft.com/office/officeart/2005/8/layout/default"/>
    <dgm:cxn modelId="{347B3FA7-0BD0-47C2-A6B3-F3477B8E64AB}" type="presParOf" srcId="{0DC7B30D-BF93-44E9-86C0-F43A0BA1C6E8}" destId="{74201B09-C4CF-4DC9-9463-B7A16581D359}" srcOrd="3" destOrd="0" presId="urn:microsoft.com/office/officeart/2005/8/layout/default"/>
    <dgm:cxn modelId="{A97A7D96-A340-445D-BEB1-CC75628AE867}" type="presParOf" srcId="{0DC7B30D-BF93-44E9-86C0-F43A0BA1C6E8}" destId="{81EF405C-9250-49E5-836C-8D5F29F7FA06}" srcOrd="4" destOrd="0" presId="urn:microsoft.com/office/officeart/2005/8/layout/default"/>
    <dgm:cxn modelId="{18550267-63CC-48DB-838C-13CFD20B5993}" type="presParOf" srcId="{0DC7B30D-BF93-44E9-86C0-F43A0BA1C6E8}" destId="{343E75E4-2510-48CF-8666-48A2B8EFE922}" srcOrd="5" destOrd="0" presId="urn:microsoft.com/office/officeart/2005/8/layout/default"/>
    <dgm:cxn modelId="{5F9FF23F-72D2-48F6-B413-EF3E3C603D55}" type="presParOf" srcId="{0DC7B30D-BF93-44E9-86C0-F43A0BA1C6E8}" destId="{F9A12716-9A94-459F-BFD0-F9B207B1FAE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EC4CD-6D6A-46D9-826D-284E7060B736}">
      <dsp:nvSpPr>
        <dsp:cNvPr id="0" name=""/>
        <dsp:cNvSpPr/>
      </dsp:nvSpPr>
      <dsp:spPr>
        <a:xfrm>
          <a:off x="2547" y="312759"/>
          <a:ext cx="2484239" cy="720000"/>
        </a:xfrm>
        <a:prstGeom prst="rect">
          <a:avLst/>
        </a:prstGeom>
        <a:solidFill>
          <a:schemeClr val="accent2">
            <a:hueOff val="0"/>
            <a:satOff val="0"/>
            <a:lumOff val="0"/>
            <a:alphaOff val="0"/>
          </a:schemeClr>
        </a:solidFill>
        <a:ln w="11429" cap="flat" cmpd="sng" algn="ctr">
          <a:solidFill>
            <a:schemeClr val="accen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0" kern="1200" dirty="0"/>
            <a:t>Uncontrollable</a:t>
          </a:r>
          <a:endParaRPr lang="en-US" sz="2500" kern="1200" dirty="0"/>
        </a:p>
      </dsp:txBody>
      <dsp:txXfrm>
        <a:off x="2547" y="312759"/>
        <a:ext cx="2484239" cy="720000"/>
      </dsp:txXfrm>
    </dsp:sp>
    <dsp:sp modelId="{52307BE1-08FC-421D-BF5E-AB009BD8B595}">
      <dsp:nvSpPr>
        <dsp:cNvPr id="0" name=""/>
        <dsp:cNvSpPr/>
      </dsp:nvSpPr>
      <dsp:spPr>
        <a:xfrm>
          <a:off x="2547" y="1032759"/>
          <a:ext cx="2484239" cy="2007281"/>
        </a:xfrm>
        <a:prstGeom prst="rect">
          <a:avLst/>
        </a:prstGeom>
        <a:solidFill>
          <a:schemeClr val="accent2">
            <a:tint val="40000"/>
            <a:alpha val="90000"/>
            <a:hueOff val="0"/>
            <a:satOff val="0"/>
            <a:lumOff val="0"/>
            <a:alphaOff val="0"/>
          </a:schemeClr>
        </a:solidFill>
        <a:ln w="11429" cap="flat" cmpd="sng" algn="ctr">
          <a:solidFill>
            <a:schemeClr val="accent2">
              <a:tint val="40000"/>
              <a:alpha val="9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b="0" kern="1200" dirty="0"/>
            <a:t>React and adapt to forces in the environment</a:t>
          </a:r>
          <a:endParaRPr lang="en-US" sz="2500" kern="1200" dirty="0"/>
        </a:p>
      </dsp:txBody>
      <dsp:txXfrm>
        <a:off x="2547" y="1032759"/>
        <a:ext cx="2484239" cy="2007281"/>
      </dsp:txXfrm>
    </dsp:sp>
    <dsp:sp modelId="{A639388A-0441-4811-9880-215A7F97393F}">
      <dsp:nvSpPr>
        <dsp:cNvPr id="0" name=""/>
        <dsp:cNvSpPr/>
      </dsp:nvSpPr>
      <dsp:spPr>
        <a:xfrm>
          <a:off x="2834580" y="312759"/>
          <a:ext cx="2484239" cy="720000"/>
        </a:xfrm>
        <a:prstGeom prst="rect">
          <a:avLst/>
        </a:prstGeom>
        <a:solidFill>
          <a:schemeClr val="accent3">
            <a:hueOff val="0"/>
            <a:satOff val="0"/>
            <a:lumOff val="0"/>
            <a:alphaOff val="0"/>
          </a:schemeClr>
        </a:solidFill>
        <a:ln w="11429" cap="flat" cmpd="sng" algn="ctr">
          <a:solidFill>
            <a:schemeClr val="accent3">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0" kern="1200" dirty="0"/>
            <a:t>Proactive</a:t>
          </a:r>
          <a:endParaRPr lang="en-US" sz="2500" kern="1200" dirty="0"/>
        </a:p>
      </dsp:txBody>
      <dsp:txXfrm>
        <a:off x="2834580" y="312759"/>
        <a:ext cx="2484239" cy="720000"/>
      </dsp:txXfrm>
    </dsp:sp>
    <dsp:sp modelId="{6659C763-E8A1-4D3F-8352-33D7ADBDE6A2}">
      <dsp:nvSpPr>
        <dsp:cNvPr id="0" name=""/>
        <dsp:cNvSpPr/>
      </dsp:nvSpPr>
      <dsp:spPr>
        <a:xfrm>
          <a:off x="2834580" y="1032759"/>
          <a:ext cx="2484239" cy="2007281"/>
        </a:xfrm>
        <a:prstGeom prst="rect">
          <a:avLst/>
        </a:prstGeom>
        <a:solidFill>
          <a:schemeClr val="accent3">
            <a:tint val="40000"/>
            <a:alpha val="90000"/>
            <a:hueOff val="0"/>
            <a:satOff val="0"/>
            <a:lumOff val="0"/>
            <a:alphaOff val="0"/>
          </a:schemeClr>
        </a:solidFill>
        <a:ln w="11429" cap="flat" cmpd="sng" algn="ctr">
          <a:solidFill>
            <a:schemeClr val="accent3">
              <a:tint val="40000"/>
              <a:alpha val="9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b="0" kern="1200" dirty="0"/>
            <a:t>Aggressive actions to affect forces in the environment</a:t>
          </a:r>
          <a:endParaRPr lang="en-US" sz="2500" kern="1200" dirty="0"/>
        </a:p>
      </dsp:txBody>
      <dsp:txXfrm>
        <a:off x="2834580" y="1032759"/>
        <a:ext cx="2484239" cy="2007281"/>
      </dsp:txXfrm>
    </dsp:sp>
    <dsp:sp modelId="{ABB995A1-AAF1-4942-958C-97FEECF4E4A2}">
      <dsp:nvSpPr>
        <dsp:cNvPr id="0" name=""/>
        <dsp:cNvSpPr/>
      </dsp:nvSpPr>
      <dsp:spPr>
        <a:xfrm>
          <a:off x="5669160" y="278926"/>
          <a:ext cx="2484239" cy="720000"/>
        </a:xfrm>
        <a:prstGeom prst="rect">
          <a:avLst/>
        </a:prstGeom>
        <a:solidFill>
          <a:schemeClr val="accent4">
            <a:hueOff val="0"/>
            <a:satOff val="0"/>
            <a:lumOff val="0"/>
            <a:alphaOff val="0"/>
          </a:schemeClr>
        </a:solidFill>
        <a:ln w="11429" cap="flat" cmpd="sng" algn="ctr">
          <a:solidFill>
            <a:schemeClr val="accent4">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0" kern="1200" dirty="0">
              <a:solidFill>
                <a:srgbClr val="FF0000"/>
              </a:solidFill>
            </a:rPr>
            <a:t>Reactive</a:t>
          </a:r>
          <a:endParaRPr lang="en-US" sz="2500" kern="1200" dirty="0">
            <a:solidFill>
              <a:srgbClr val="FF0000"/>
            </a:solidFill>
          </a:endParaRPr>
        </a:p>
      </dsp:txBody>
      <dsp:txXfrm>
        <a:off x="5669160" y="278926"/>
        <a:ext cx="2484239" cy="720000"/>
      </dsp:txXfrm>
    </dsp:sp>
    <dsp:sp modelId="{19D5C01A-14EE-40AC-9CA4-9EA41841C236}">
      <dsp:nvSpPr>
        <dsp:cNvPr id="0" name=""/>
        <dsp:cNvSpPr/>
      </dsp:nvSpPr>
      <dsp:spPr>
        <a:xfrm>
          <a:off x="5666612" y="1032759"/>
          <a:ext cx="2484239" cy="2007281"/>
        </a:xfrm>
        <a:prstGeom prst="rect">
          <a:avLst/>
        </a:prstGeom>
        <a:solidFill>
          <a:schemeClr val="accent4">
            <a:tint val="40000"/>
            <a:alpha val="90000"/>
            <a:hueOff val="0"/>
            <a:satOff val="0"/>
            <a:lumOff val="0"/>
            <a:alphaOff val="0"/>
          </a:schemeClr>
        </a:solidFill>
        <a:ln w="11429" cap="flat" cmpd="sng" algn="ctr">
          <a:solidFill>
            <a:schemeClr val="accent4">
              <a:tint val="40000"/>
              <a:alpha val="9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US" sz="2500" b="0" kern="1200" dirty="0"/>
            <a:t>Watching and reacting to forces in the environment</a:t>
          </a:r>
          <a:endParaRPr lang="en-US" sz="2500" kern="1200" dirty="0"/>
        </a:p>
      </dsp:txBody>
      <dsp:txXfrm>
        <a:off x="5666612" y="1032759"/>
        <a:ext cx="2484239" cy="20072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FA73D-0FF9-4CC8-9B5A-6C1CC7BE6E26}">
      <dsp:nvSpPr>
        <dsp:cNvPr id="0" name=""/>
        <dsp:cNvSpPr/>
      </dsp:nvSpPr>
      <dsp:spPr>
        <a:xfrm>
          <a:off x="370163" y="548"/>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Consonance</a:t>
          </a:r>
        </a:p>
      </dsp:txBody>
      <dsp:txXfrm>
        <a:off x="370163" y="548"/>
        <a:ext cx="3457463" cy="2074478"/>
      </dsp:txXfrm>
    </dsp:sp>
    <dsp:sp modelId="{F8664C45-8D34-43EF-BB71-72E9FD00CA56}">
      <dsp:nvSpPr>
        <dsp:cNvPr id="0" name=""/>
        <dsp:cNvSpPr/>
      </dsp:nvSpPr>
      <dsp:spPr>
        <a:xfrm>
          <a:off x="4173373" y="548"/>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Consistency</a:t>
          </a:r>
        </a:p>
      </dsp:txBody>
      <dsp:txXfrm>
        <a:off x="4173373" y="548"/>
        <a:ext cx="3457463" cy="2074478"/>
      </dsp:txXfrm>
    </dsp:sp>
    <dsp:sp modelId="{81EF405C-9250-49E5-836C-8D5F29F7FA06}">
      <dsp:nvSpPr>
        <dsp:cNvPr id="0" name=""/>
        <dsp:cNvSpPr/>
      </dsp:nvSpPr>
      <dsp:spPr>
        <a:xfrm>
          <a:off x="370163" y="2420773"/>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Advantage</a:t>
          </a:r>
        </a:p>
      </dsp:txBody>
      <dsp:txXfrm>
        <a:off x="370163" y="2420773"/>
        <a:ext cx="3457463" cy="2074478"/>
      </dsp:txXfrm>
    </dsp:sp>
    <dsp:sp modelId="{F9A12716-9A94-459F-BFD0-F9B207B1FAEB}">
      <dsp:nvSpPr>
        <dsp:cNvPr id="0" name=""/>
        <dsp:cNvSpPr/>
      </dsp:nvSpPr>
      <dsp:spPr>
        <a:xfrm>
          <a:off x="4173373" y="2420773"/>
          <a:ext cx="3457463" cy="2074478"/>
        </a:xfrm>
        <a:prstGeom prst="rect">
          <a:avLst/>
        </a:prstGeom>
        <a:solidFill>
          <a:schemeClr val="accent2"/>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Feasibility</a:t>
          </a:r>
        </a:p>
      </dsp:txBody>
      <dsp:txXfrm>
        <a:off x="4173373" y="2420773"/>
        <a:ext cx="3457463" cy="207447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2019/9/27</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404C67-4B21-41BC-A6B7-F8EAA22738EB}" type="slidenum">
              <a:rPr lang="zh-CN" altLang="en-US" smtClean="0"/>
              <a:t>1</a:t>
            </a:fld>
            <a:endParaRPr lang="zh-CN" altLang="en-US"/>
          </a:p>
        </p:txBody>
      </p:sp>
    </p:spTree>
    <p:extLst>
      <p:ext uri="{BB962C8B-B14F-4D97-AF65-F5344CB8AC3E}">
        <p14:creationId xmlns:p14="http://schemas.microsoft.com/office/powerpoint/2010/main" val="2864827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741040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3</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146335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4</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4142727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5</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444351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6</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34587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922890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46903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835098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10</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160469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11</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360891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12</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244590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13</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40472220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14</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0144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15</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4155021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16</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822503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728200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3644362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19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5056398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ChangeArrowheads="1" noTextEdit="1"/>
          </p:cNvSpPr>
          <p:nvPr>
            <p:ph type="sldImg"/>
          </p:nvPr>
        </p:nvSpPr>
        <p:spPr>
          <a:ln/>
        </p:spPr>
      </p:sp>
      <p:sp>
        <p:nvSpPr>
          <p:cNvPr id="73731" name="Notes Placeholder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a:spcBef>
                <a:spcPct val="0"/>
              </a:spcBef>
            </a:pPr>
            <a:r>
              <a:rPr lang="en-US" altLang="en-US">
                <a:latin typeface="Arial" panose="020B0604020202020204" pitchFamily="34" charset="0"/>
              </a:rPr>
              <a:t>Since countries and people are different, marketing practices that work in one country will not necessarily work in another. Customer preferences, competitors, channels of distribution, and communication may differ.  Global marketers must realize the extent to which plans and programs may be extended or need adaptation. The way a company addresses this task is a reflection of its global marketing strategy (GMS). </a:t>
            </a:r>
            <a:r>
              <a:rPr lang="en-US" altLang="en-US" i="1">
                <a:latin typeface="Arial" panose="020B0604020202020204" pitchFamily="34" charset="0"/>
              </a:rPr>
              <a:t>Standardization versus adaptation</a:t>
            </a:r>
            <a:r>
              <a:rPr lang="en-US" altLang="en-US">
                <a:latin typeface="Arial" panose="020B0604020202020204" pitchFamily="34" charset="0"/>
              </a:rPr>
              <a:t> is the extent to which each marketing mix element can be executed in the same or different ways in various country markets.  </a:t>
            </a:r>
          </a:p>
          <a:p>
            <a:pPr>
              <a:spcBef>
                <a:spcPct val="0"/>
              </a:spcBef>
            </a:pPr>
            <a:endParaRPr lang="en-US" altLang="en-US" i="1">
              <a:latin typeface="Arial" panose="020B0604020202020204" pitchFamily="34" charset="0"/>
            </a:endParaRPr>
          </a:p>
          <a:p>
            <a:pPr>
              <a:spcBef>
                <a:spcPct val="0"/>
              </a:spcBef>
            </a:pPr>
            <a:r>
              <a:rPr lang="en-US" altLang="en-US" i="1">
                <a:latin typeface="Arial" panose="020B0604020202020204" pitchFamily="34" charset="0"/>
              </a:rPr>
              <a:t>Concentration of marketing activities </a:t>
            </a:r>
            <a:r>
              <a:rPr lang="en-US" altLang="en-US">
                <a:latin typeface="Arial" panose="020B0604020202020204" pitchFamily="34" charset="0"/>
              </a:rPr>
              <a:t>is the extent to which marketing mix activities are performed in one or a few country locations.</a:t>
            </a:r>
          </a:p>
          <a:p>
            <a:pPr>
              <a:spcBef>
                <a:spcPct val="0"/>
              </a:spcBef>
            </a:pPr>
            <a:r>
              <a:rPr lang="en-US" altLang="en-US">
                <a:latin typeface="Arial" panose="020B0604020202020204" pitchFamily="34" charset="0"/>
              </a:rPr>
              <a:t> </a:t>
            </a:r>
          </a:p>
          <a:p>
            <a:pPr>
              <a:spcBef>
                <a:spcPct val="0"/>
              </a:spcBef>
            </a:pPr>
            <a:r>
              <a:rPr lang="en-US" altLang="en-US" i="1">
                <a:latin typeface="Arial" panose="020B0604020202020204" pitchFamily="34" charset="0"/>
              </a:rPr>
              <a:t>Coordination of marketing activities </a:t>
            </a:r>
            <a:r>
              <a:rPr lang="en-US" altLang="en-US">
                <a:latin typeface="Arial" panose="020B0604020202020204" pitchFamily="34" charset="0"/>
              </a:rPr>
              <a:t>refers to the extent to which marketing mix activities are planned and executed interdependently around the globe.</a:t>
            </a:r>
          </a:p>
          <a:p>
            <a:pPr>
              <a:spcBef>
                <a:spcPct val="0"/>
              </a:spcBef>
            </a:pPr>
            <a:r>
              <a:rPr lang="en-US" altLang="en-US">
                <a:latin typeface="Arial" panose="020B0604020202020204" pitchFamily="34" charset="0"/>
              </a:rPr>
              <a:t> </a:t>
            </a:r>
          </a:p>
          <a:p>
            <a:pPr>
              <a:spcBef>
                <a:spcPct val="0"/>
              </a:spcBef>
            </a:pPr>
            <a:r>
              <a:rPr lang="en-US" altLang="en-US" i="1">
                <a:latin typeface="Arial" panose="020B0604020202020204" pitchFamily="34" charset="0"/>
              </a:rPr>
              <a:t>Integration of competitive moves</a:t>
            </a:r>
            <a:r>
              <a:rPr lang="en-US" altLang="en-US">
                <a:latin typeface="Arial" panose="020B0604020202020204" pitchFamily="34" charset="0"/>
              </a:rPr>
              <a:t> is the extent to which a firm</a:t>
            </a:r>
            <a:r>
              <a:rPr lang="ja-JP" altLang="en-US">
                <a:latin typeface="Arial" panose="020B0604020202020204" pitchFamily="34" charset="0"/>
              </a:rPr>
              <a:t>’</a:t>
            </a:r>
            <a:r>
              <a:rPr lang="en-US" altLang="en-US">
                <a:latin typeface="Arial" panose="020B0604020202020204" pitchFamily="34" charset="0"/>
              </a:rPr>
              <a:t>s competitive marketing tactics are interdependent in different parts of the world.</a:t>
            </a:r>
          </a:p>
        </p:txBody>
      </p:sp>
      <p:sp>
        <p:nvSpPr>
          <p:cNvPr id="73732" name="Slide Number Placeholder 3"/>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2"/>
                </a:solidFill>
                <a:latin typeface="Arial" panose="020B0604020202020204" pitchFamily="34" charset="0"/>
                <a:cs typeface="Arial" panose="020B0604020202020204" pitchFamily="34" charset="0"/>
              </a:defRPr>
            </a:lvl1pPr>
            <a:lvl2pPr marL="742950" indent="-285750">
              <a:defRPr sz="1600">
                <a:solidFill>
                  <a:schemeClr val="tx2"/>
                </a:solidFill>
                <a:latin typeface="Arial" panose="020B0604020202020204" pitchFamily="34" charset="0"/>
                <a:cs typeface="Arial" panose="020B0604020202020204" pitchFamily="34" charset="0"/>
              </a:defRPr>
            </a:lvl2pPr>
            <a:lvl3pPr marL="1143000" indent="-228600">
              <a:defRPr sz="1600">
                <a:solidFill>
                  <a:schemeClr val="tx2"/>
                </a:solidFill>
                <a:latin typeface="Arial" panose="020B0604020202020204" pitchFamily="34" charset="0"/>
                <a:cs typeface="Arial" panose="020B0604020202020204" pitchFamily="34" charset="0"/>
              </a:defRPr>
            </a:lvl3pPr>
            <a:lvl4pPr marL="1600200" indent="-228600">
              <a:defRPr sz="1600">
                <a:solidFill>
                  <a:schemeClr val="tx2"/>
                </a:solidFill>
                <a:latin typeface="Arial" panose="020B0604020202020204" pitchFamily="34" charset="0"/>
                <a:cs typeface="Arial" panose="020B0604020202020204" pitchFamily="34" charset="0"/>
              </a:defRPr>
            </a:lvl4pPr>
            <a:lvl5pPr marL="2057400" indent="-228600">
              <a:defRPr sz="1600">
                <a:solidFill>
                  <a:schemeClr val="tx2"/>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9pPr>
          </a:lstStyle>
          <a:p>
            <a:fld id="{E7C5836E-5BC2-4F22-BD76-4E1EFBCC4028}" type="slidenum">
              <a:rPr lang="en-US" altLang="en-US"/>
              <a:pPr/>
              <a:t>20</a:t>
            </a:fld>
            <a:endParaRPr lang="en-US" altLang="en-US"/>
          </a:p>
        </p:txBody>
      </p:sp>
    </p:spTree>
    <p:extLst>
      <p:ext uri="{BB962C8B-B14F-4D97-AF65-F5344CB8AC3E}">
        <p14:creationId xmlns:p14="http://schemas.microsoft.com/office/powerpoint/2010/main" val="4078771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21</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1197307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22</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872383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23</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42719252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24</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2677589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25</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611590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26</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641067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590077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38684154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29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7186733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30</a:t>
            </a:fld>
            <a:endParaRPr lang="en-US" altLang="en-US" dirty="0"/>
          </a:p>
        </p:txBody>
      </p:sp>
    </p:spTree>
    <p:extLst>
      <p:ext uri="{BB962C8B-B14F-4D97-AF65-F5344CB8AC3E}">
        <p14:creationId xmlns:p14="http://schemas.microsoft.com/office/powerpoint/2010/main" val="34762354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31</a:t>
            </a:fld>
            <a:endParaRPr lang="en-US" altLang="en-US" dirty="0"/>
          </a:p>
        </p:txBody>
      </p:sp>
    </p:spTree>
    <p:extLst>
      <p:ext uri="{BB962C8B-B14F-4D97-AF65-F5344CB8AC3E}">
        <p14:creationId xmlns:p14="http://schemas.microsoft.com/office/powerpoint/2010/main" val="28020868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32</a:t>
            </a:fld>
            <a:endParaRPr lang="en-US" altLang="en-US" dirty="0"/>
          </a:p>
        </p:txBody>
      </p:sp>
    </p:spTree>
    <p:extLst>
      <p:ext uri="{BB962C8B-B14F-4D97-AF65-F5344CB8AC3E}">
        <p14:creationId xmlns:p14="http://schemas.microsoft.com/office/powerpoint/2010/main" val="19697540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33</a:t>
            </a:fld>
            <a:endParaRPr lang="en-US" altLang="en-US" dirty="0"/>
          </a:p>
        </p:txBody>
      </p:sp>
    </p:spTree>
    <p:extLst>
      <p:ext uri="{BB962C8B-B14F-4D97-AF65-F5344CB8AC3E}">
        <p14:creationId xmlns:p14="http://schemas.microsoft.com/office/powerpoint/2010/main" val="39218211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34</a:t>
            </a:fld>
            <a:endParaRPr lang="en-US" altLang="en-US" dirty="0"/>
          </a:p>
        </p:txBody>
      </p:sp>
    </p:spTree>
    <p:extLst>
      <p:ext uri="{BB962C8B-B14F-4D97-AF65-F5344CB8AC3E}">
        <p14:creationId xmlns:p14="http://schemas.microsoft.com/office/powerpoint/2010/main" val="2881260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35</a:t>
            </a:fld>
            <a:endParaRPr lang="en-US" altLang="en-US" dirty="0"/>
          </a:p>
        </p:txBody>
      </p:sp>
    </p:spTree>
    <p:extLst>
      <p:ext uri="{BB962C8B-B14F-4D97-AF65-F5344CB8AC3E}">
        <p14:creationId xmlns:p14="http://schemas.microsoft.com/office/powerpoint/2010/main" val="37182100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36</a:t>
            </a:fld>
            <a:endParaRPr lang="en-US" altLang="en-US" dirty="0"/>
          </a:p>
        </p:txBody>
      </p:sp>
    </p:spTree>
    <p:extLst>
      <p:ext uri="{BB962C8B-B14F-4D97-AF65-F5344CB8AC3E}">
        <p14:creationId xmlns:p14="http://schemas.microsoft.com/office/powerpoint/2010/main" val="34399560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37</a:t>
            </a:fld>
            <a:endParaRPr lang="en-US" altLang="en-US" dirty="0"/>
          </a:p>
        </p:txBody>
      </p:sp>
    </p:spTree>
    <p:extLst>
      <p:ext uri="{BB962C8B-B14F-4D97-AF65-F5344CB8AC3E}">
        <p14:creationId xmlns:p14="http://schemas.microsoft.com/office/powerpoint/2010/main" val="25031940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38</a:t>
            </a:fld>
            <a:endParaRPr lang="en-US" altLang="en-US" dirty="0"/>
          </a:p>
        </p:txBody>
      </p:sp>
    </p:spTree>
    <p:extLst>
      <p:ext uri="{BB962C8B-B14F-4D97-AF65-F5344CB8AC3E}">
        <p14:creationId xmlns:p14="http://schemas.microsoft.com/office/powerpoint/2010/main" val="8775338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39</a:t>
            </a:fld>
            <a:endParaRPr lang="en-US" altLang="en-US" dirty="0"/>
          </a:p>
        </p:txBody>
      </p:sp>
    </p:spTree>
    <p:extLst>
      <p:ext uri="{BB962C8B-B14F-4D97-AF65-F5344CB8AC3E}">
        <p14:creationId xmlns:p14="http://schemas.microsoft.com/office/powerpoint/2010/main" val="29108708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40</a:t>
            </a:fld>
            <a:endParaRPr lang="en-US" altLang="en-US" dirty="0"/>
          </a:p>
        </p:txBody>
      </p:sp>
    </p:spTree>
    <p:extLst>
      <p:ext uri="{BB962C8B-B14F-4D97-AF65-F5344CB8AC3E}">
        <p14:creationId xmlns:p14="http://schemas.microsoft.com/office/powerpoint/2010/main" val="34886982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41</a:t>
            </a:fld>
            <a:endParaRPr lang="en-US" altLang="en-US" dirty="0"/>
          </a:p>
        </p:txBody>
      </p:sp>
    </p:spTree>
    <p:extLst>
      <p:ext uri="{BB962C8B-B14F-4D97-AF65-F5344CB8AC3E}">
        <p14:creationId xmlns:p14="http://schemas.microsoft.com/office/powerpoint/2010/main" val="33661916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42</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93981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404C67-4B21-41BC-A6B7-F8EAA22738EB}" type="slidenum">
              <a:rPr lang="zh-CN" altLang="en-US" smtClean="0"/>
              <a:t>43</a:t>
            </a:fld>
            <a:endParaRPr lang="zh-CN" altLang="en-US"/>
          </a:p>
        </p:txBody>
      </p:sp>
    </p:spTree>
    <p:extLst>
      <p:ext uri="{BB962C8B-B14F-4D97-AF65-F5344CB8AC3E}">
        <p14:creationId xmlns:p14="http://schemas.microsoft.com/office/powerpoint/2010/main" val="3215267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44</a:t>
            </a:fld>
            <a:endParaRPr lang="en-US" altLang="en-US" dirty="0"/>
          </a:p>
        </p:txBody>
      </p:sp>
    </p:spTree>
    <p:extLst>
      <p:ext uri="{BB962C8B-B14F-4D97-AF65-F5344CB8AC3E}">
        <p14:creationId xmlns:p14="http://schemas.microsoft.com/office/powerpoint/2010/main" val="31996225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45</a:t>
            </a:fld>
            <a:endParaRPr lang="en-US" altLang="en-US" dirty="0"/>
          </a:p>
        </p:txBody>
      </p:sp>
    </p:spTree>
    <p:extLst>
      <p:ext uri="{BB962C8B-B14F-4D97-AF65-F5344CB8AC3E}">
        <p14:creationId xmlns:p14="http://schemas.microsoft.com/office/powerpoint/2010/main" val="15297135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46</a:t>
            </a:fld>
            <a:endParaRPr lang="en-US" altLang="en-US" dirty="0"/>
          </a:p>
        </p:txBody>
      </p:sp>
    </p:spTree>
    <p:extLst>
      <p:ext uri="{BB962C8B-B14F-4D97-AF65-F5344CB8AC3E}">
        <p14:creationId xmlns:p14="http://schemas.microsoft.com/office/powerpoint/2010/main" val="21955014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47</a:t>
            </a:fld>
            <a:endParaRPr lang="en-US" altLang="en-US" dirty="0"/>
          </a:p>
        </p:txBody>
      </p:sp>
    </p:spTree>
    <p:extLst>
      <p:ext uri="{BB962C8B-B14F-4D97-AF65-F5344CB8AC3E}">
        <p14:creationId xmlns:p14="http://schemas.microsoft.com/office/powerpoint/2010/main" val="9761574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48</a:t>
            </a:fld>
            <a:endParaRPr lang="en-US" altLang="en-US" dirty="0"/>
          </a:p>
        </p:txBody>
      </p:sp>
    </p:spTree>
    <p:extLst>
      <p:ext uri="{BB962C8B-B14F-4D97-AF65-F5344CB8AC3E}">
        <p14:creationId xmlns:p14="http://schemas.microsoft.com/office/powerpoint/2010/main" val="250140312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49</a:t>
            </a:fld>
            <a:endParaRPr lang="en-US" altLang="en-US" dirty="0"/>
          </a:p>
        </p:txBody>
      </p:sp>
    </p:spTree>
    <p:extLst>
      <p:ext uri="{BB962C8B-B14F-4D97-AF65-F5344CB8AC3E}">
        <p14:creationId xmlns:p14="http://schemas.microsoft.com/office/powerpoint/2010/main" val="8556858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50</a:t>
            </a:fld>
            <a:endParaRPr lang="en-US" altLang="en-US" dirty="0"/>
          </a:p>
        </p:txBody>
      </p:sp>
    </p:spTree>
    <p:extLst>
      <p:ext uri="{BB962C8B-B14F-4D97-AF65-F5344CB8AC3E}">
        <p14:creationId xmlns:p14="http://schemas.microsoft.com/office/powerpoint/2010/main" val="46965530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51</a:t>
            </a:fld>
            <a:endParaRPr lang="en-US" altLang="en-US" dirty="0"/>
          </a:p>
        </p:txBody>
      </p:sp>
    </p:spTree>
    <p:extLst>
      <p:ext uri="{BB962C8B-B14F-4D97-AF65-F5344CB8AC3E}">
        <p14:creationId xmlns:p14="http://schemas.microsoft.com/office/powerpoint/2010/main" val="404911841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52</a:t>
            </a:fld>
            <a:endParaRPr lang="en-US" altLang="en-US" dirty="0"/>
          </a:p>
        </p:txBody>
      </p:sp>
    </p:spTree>
    <p:extLst>
      <p:ext uri="{BB962C8B-B14F-4D97-AF65-F5344CB8AC3E}">
        <p14:creationId xmlns:p14="http://schemas.microsoft.com/office/powerpoint/2010/main" val="380548777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53</a:t>
            </a:fld>
            <a:endParaRPr lang="en-US" altLang="en-US" dirty="0"/>
          </a:p>
        </p:txBody>
      </p:sp>
    </p:spTree>
    <p:extLst>
      <p:ext uri="{BB962C8B-B14F-4D97-AF65-F5344CB8AC3E}">
        <p14:creationId xmlns:p14="http://schemas.microsoft.com/office/powerpoint/2010/main" val="152482544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54</a:t>
            </a:fld>
            <a:endParaRPr lang="en-US" altLang="en-US" dirty="0"/>
          </a:p>
        </p:txBody>
      </p:sp>
    </p:spTree>
    <p:extLst>
      <p:ext uri="{BB962C8B-B14F-4D97-AF65-F5344CB8AC3E}">
        <p14:creationId xmlns:p14="http://schemas.microsoft.com/office/powerpoint/2010/main" val="26830699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55</a:t>
            </a:fld>
            <a:endParaRPr lang="en-US" altLang="en-US" dirty="0"/>
          </a:p>
        </p:txBody>
      </p:sp>
    </p:spTree>
    <p:extLst>
      <p:ext uri="{BB962C8B-B14F-4D97-AF65-F5344CB8AC3E}">
        <p14:creationId xmlns:p14="http://schemas.microsoft.com/office/powerpoint/2010/main" val="296315961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table reveals that the two most important factors to be successful in the retail computer store business are “Revenues from repair/service in the store” and “Employee morale.” Note that the store is doing best on “Average customer purchase” amount and “In-store technical support.” The store is having major problems with its carpet, bathroom, paint, and checkout procedures. Note also that the matrix contains substantial quantitative data rather than vague statements.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56</a:t>
            </a:fld>
            <a:endParaRPr lang="en-US" altLang="en-US" dirty="0"/>
          </a:p>
        </p:txBody>
      </p:sp>
    </p:spTree>
    <p:extLst>
      <p:ext uri="{BB962C8B-B14F-4D97-AF65-F5344CB8AC3E}">
        <p14:creationId xmlns:p14="http://schemas.microsoft.com/office/powerpoint/2010/main" val="115388287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57</a:t>
            </a:fld>
            <a:endParaRPr lang="en-US" altLang="en-US" dirty="0"/>
          </a:p>
        </p:txBody>
      </p:sp>
    </p:spTree>
    <p:extLst>
      <p:ext uri="{BB962C8B-B14F-4D97-AF65-F5344CB8AC3E}">
        <p14:creationId xmlns:p14="http://schemas.microsoft.com/office/powerpoint/2010/main" val="308053147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58</a:t>
            </a:fld>
            <a:endParaRPr lang="en-US" altLang="en-US" dirty="0"/>
          </a:p>
        </p:txBody>
      </p:sp>
    </p:spTree>
    <p:extLst>
      <p:ext uri="{BB962C8B-B14F-4D97-AF65-F5344CB8AC3E}">
        <p14:creationId xmlns:p14="http://schemas.microsoft.com/office/powerpoint/2010/main" val="307013238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59</a:t>
            </a:fld>
            <a:endParaRPr lang="en-US" altLang="en-US" dirty="0"/>
          </a:p>
        </p:txBody>
      </p:sp>
    </p:spTree>
    <p:extLst>
      <p:ext uri="{BB962C8B-B14F-4D97-AF65-F5344CB8AC3E}">
        <p14:creationId xmlns:p14="http://schemas.microsoft.com/office/powerpoint/2010/main" val="13265483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60</a:t>
            </a:fld>
            <a:endParaRPr lang="en-US" altLang="en-US" dirty="0"/>
          </a:p>
        </p:txBody>
      </p:sp>
    </p:spTree>
    <p:extLst>
      <p:ext uri="{BB962C8B-B14F-4D97-AF65-F5344CB8AC3E}">
        <p14:creationId xmlns:p14="http://schemas.microsoft.com/office/powerpoint/2010/main" val="343232788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61</a:t>
            </a:fld>
            <a:endParaRPr lang="en-US" altLang="en-US" dirty="0"/>
          </a:p>
        </p:txBody>
      </p:sp>
    </p:spTree>
    <p:extLst>
      <p:ext uri="{BB962C8B-B14F-4D97-AF65-F5344CB8AC3E}">
        <p14:creationId xmlns:p14="http://schemas.microsoft.com/office/powerpoint/2010/main" val="24193986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62</a:t>
            </a:fld>
            <a:endParaRPr lang="en-US" altLang="en-US" dirty="0"/>
          </a:p>
        </p:txBody>
      </p:sp>
    </p:spTree>
    <p:extLst>
      <p:ext uri="{BB962C8B-B14F-4D97-AF65-F5344CB8AC3E}">
        <p14:creationId xmlns:p14="http://schemas.microsoft.com/office/powerpoint/2010/main" val="62526677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63</a:t>
            </a:fld>
            <a:endParaRPr lang="en-US" altLang="en-US" dirty="0"/>
          </a:p>
        </p:txBody>
      </p:sp>
    </p:spTree>
    <p:extLst>
      <p:ext uri="{BB962C8B-B14F-4D97-AF65-F5344CB8AC3E}">
        <p14:creationId xmlns:p14="http://schemas.microsoft.com/office/powerpoint/2010/main" val="269268638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64</a:t>
            </a:fld>
            <a:endParaRPr lang="en-US" altLang="en-US" dirty="0"/>
          </a:p>
        </p:txBody>
      </p:sp>
    </p:spTree>
    <p:extLst>
      <p:ext uri="{BB962C8B-B14F-4D97-AF65-F5344CB8AC3E}">
        <p14:creationId xmlns:p14="http://schemas.microsoft.com/office/powerpoint/2010/main" val="401374744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65</a:t>
            </a:fld>
            <a:endParaRPr lang="en-US" altLang="en-US" dirty="0"/>
          </a:p>
        </p:txBody>
      </p:sp>
    </p:spTree>
    <p:extLst>
      <p:ext uri="{BB962C8B-B14F-4D97-AF65-F5344CB8AC3E}">
        <p14:creationId xmlns:p14="http://schemas.microsoft.com/office/powerpoint/2010/main" val="44987719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404C67-4B21-41BC-A6B7-F8EAA22738EB}" type="slidenum">
              <a:rPr lang="zh-CN" altLang="en-US" smtClean="0"/>
              <a:t>66</a:t>
            </a:fld>
            <a:endParaRPr lang="zh-CN" altLang="en-US"/>
          </a:p>
        </p:txBody>
      </p:sp>
    </p:spTree>
    <p:extLst>
      <p:ext uri="{BB962C8B-B14F-4D97-AF65-F5344CB8AC3E}">
        <p14:creationId xmlns:p14="http://schemas.microsoft.com/office/powerpoint/2010/main" val="362556934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67</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63805090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68</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51833163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69</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11626812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70</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336861761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71</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3227856177"/>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72</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405037034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73</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74624699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74</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96405095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75</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303628175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76</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428996922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77</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189578039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78</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198712704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79</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1887657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80</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326927195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81</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52346561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82</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27933135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83</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22323301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84</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11416634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85</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407006029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a:lstStyle/>
          <a:p>
            <a:r>
              <a:rPr lang="en-US"/>
              <a:t>In this section, we discuss four important segmentation topics: segmenting consumer markets, segmenting business markets, segmenting international markets, and the requirements for effective segmentation.</a:t>
            </a:r>
          </a:p>
          <a:p>
            <a:endParaRPr lang="en-US"/>
          </a:p>
        </p:txBody>
      </p:sp>
      <p:sp>
        <p:nvSpPr>
          <p:cNvPr id="19459" name="Slide Number Placeholder 3"/>
          <p:cNvSpPr>
            <a:spLocks noGrp="1"/>
          </p:cNvSpPr>
          <p:nvPr>
            <p:ph type="sldNum" sz="quarter" idx="5"/>
          </p:nvPr>
        </p:nvSpPr>
        <p:spPr bwMode="auto">
          <a:noFill/>
          <a:ln>
            <a:miter lim="800000"/>
            <a:headEnd/>
            <a:tailEnd/>
          </a:ln>
        </p:spPr>
        <p:txBody>
          <a:bodyPr/>
          <a:lstStyle/>
          <a:p>
            <a:fld id="{736B01F0-F207-4F76-A21B-4ADCB758A093}" type="slidenum">
              <a:rPr lang="en-US" smtClean="0">
                <a:latin typeface="Calibri" pitchFamily="34" charset="0"/>
                <a:ea typeface="ヒラギノ角ゴ Pro W3"/>
                <a:cs typeface="ヒラギノ角ゴ Pro W3"/>
              </a:rPr>
              <a:pPr/>
              <a:t>86</a:t>
            </a:fld>
            <a:endParaRPr lang="en-US">
              <a:latin typeface="Calibri" pitchFamily="34" charset="0"/>
              <a:ea typeface="ヒラギノ角ゴ Pro W3"/>
              <a:cs typeface="ヒラギノ角ゴ Pro W3"/>
            </a:endParaRPr>
          </a:p>
        </p:txBody>
      </p:sp>
    </p:spTree>
    <p:extLst>
      <p:ext uri="{BB962C8B-B14F-4D97-AF65-F5344CB8AC3E}">
        <p14:creationId xmlns:p14="http://schemas.microsoft.com/office/powerpoint/2010/main" val="2109172937"/>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87</a:t>
            </a:fld>
            <a:endParaRPr lang="en-US">
              <a:cs typeface="Arial" charset="0"/>
            </a:endParaRPr>
          </a:p>
        </p:txBody>
      </p:sp>
    </p:spTree>
    <p:extLst>
      <p:ext uri="{BB962C8B-B14F-4D97-AF65-F5344CB8AC3E}">
        <p14:creationId xmlns:p14="http://schemas.microsoft.com/office/powerpoint/2010/main" val="167326384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88</a:t>
            </a:fld>
            <a:endParaRPr lang="en-US">
              <a:cs typeface="Arial" charset="0"/>
            </a:endParaRPr>
          </a:p>
        </p:txBody>
      </p:sp>
    </p:spTree>
    <p:extLst>
      <p:ext uri="{BB962C8B-B14F-4D97-AF65-F5344CB8AC3E}">
        <p14:creationId xmlns:p14="http://schemas.microsoft.com/office/powerpoint/2010/main" val="353974147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89</a:t>
            </a:fld>
            <a:endParaRPr lang="en-US">
              <a:cs typeface="Arial" charset="0"/>
            </a:endParaRPr>
          </a:p>
        </p:txBody>
      </p:sp>
    </p:spTree>
    <p:extLst>
      <p:ext uri="{BB962C8B-B14F-4D97-AF65-F5344CB8AC3E}">
        <p14:creationId xmlns:p14="http://schemas.microsoft.com/office/powerpoint/2010/main" val="12361968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90</a:t>
            </a:fld>
            <a:endParaRPr lang="en-US">
              <a:cs typeface="Arial" charset="0"/>
            </a:endParaRPr>
          </a:p>
        </p:txBody>
      </p:sp>
    </p:spTree>
    <p:extLst>
      <p:ext uri="{BB962C8B-B14F-4D97-AF65-F5344CB8AC3E}">
        <p14:creationId xmlns:p14="http://schemas.microsoft.com/office/powerpoint/2010/main" val="133096166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91</a:t>
            </a:fld>
            <a:endParaRPr lang="en-US">
              <a:cs typeface="Arial" charset="0"/>
            </a:endParaRPr>
          </a:p>
        </p:txBody>
      </p:sp>
    </p:spTree>
    <p:extLst>
      <p:ext uri="{BB962C8B-B14F-4D97-AF65-F5344CB8AC3E}">
        <p14:creationId xmlns:p14="http://schemas.microsoft.com/office/powerpoint/2010/main" val="354459564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404C67-4B21-41BC-A6B7-F8EAA22738EB}" type="slidenum">
              <a:rPr lang="zh-CN" altLang="en-US" smtClean="0"/>
              <a:t>92</a:t>
            </a:fld>
            <a:endParaRPr lang="zh-CN" altLang="en-US"/>
          </a:p>
        </p:txBody>
      </p:sp>
    </p:spTree>
    <p:extLst>
      <p:ext uri="{BB962C8B-B14F-4D97-AF65-F5344CB8AC3E}">
        <p14:creationId xmlns:p14="http://schemas.microsoft.com/office/powerpoint/2010/main" val="2405751487"/>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impossible to demonstrate conclusively that a particular strategy is optimal or even to guarantee that it will work. One can, however, evaluate it for critical flaws. Richard Rumelt offered four criteria that could be used to evaluate a strategy.  </a:t>
            </a:r>
            <a:endParaRPr lang="en-US" dirty="0"/>
          </a:p>
        </p:txBody>
      </p:sp>
      <p:sp>
        <p:nvSpPr>
          <p:cNvPr id="4" name="Slide Number Placeholder 3"/>
          <p:cNvSpPr>
            <a:spLocks noGrp="1"/>
          </p:cNvSpPr>
          <p:nvPr>
            <p:ph type="sldNum" sz="quarter" idx="10"/>
          </p:nvPr>
        </p:nvSpPr>
        <p:spPr/>
        <p:txBody>
          <a:bodyPr/>
          <a:lstStyle/>
          <a:p>
            <a:fld id="{7CDB7F80-9C08-4791-A941-A4314ECF9346}" type="slidenum">
              <a:rPr lang="en-US" altLang="en-US" smtClean="0"/>
              <a:pPr/>
              <a:t>93</a:t>
            </a:fld>
            <a:endParaRPr lang="en-US" altLang="en-US" dirty="0"/>
          </a:p>
        </p:txBody>
      </p:sp>
    </p:spTree>
    <p:extLst>
      <p:ext uri="{BB962C8B-B14F-4D97-AF65-F5344CB8AC3E}">
        <p14:creationId xmlns:p14="http://schemas.microsoft.com/office/powerpoint/2010/main" val="78501567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94</a:t>
            </a:fld>
            <a:endParaRPr lang="en-US">
              <a:cs typeface="Arial" charset="0"/>
            </a:endParaRPr>
          </a:p>
        </p:txBody>
      </p:sp>
    </p:spTree>
    <p:extLst>
      <p:ext uri="{BB962C8B-B14F-4D97-AF65-F5344CB8AC3E}">
        <p14:creationId xmlns:p14="http://schemas.microsoft.com/office/powerpoint/2010/main" val="1248757180"/>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95</a:t>
            </a:fld>
            <a:endParaRPr lang="en-US">
              <a:cs typeface="Arial" charset="0"/>
            </a:endParaRPr>
          </a:p>
        </p:txBody>
      </p:sp>
    </p:spTree>
    <p:extLst>
      <p:ext uri="{BB962C8B-B14F-4D97-AF65-F5344CB8AC3E}">
        <p14:creationId xmlns:p14="http://schemas.microsoft.com/office/powerpoint/2010/main" val="304031353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96</a:t>
            </a:fld>
            <a:endParaRPr lang="en-US">
              <a:cs typeface="Arial" charset="0"/>
            </a:endParaRPr>
          </a:p>
        </p:txBody>
      </p:sp>
    </p:spTree>
    <p:extLst>
      <p:ext uri="{BB962C8B-B14F-4D97-AF65-F5344CB8AC3E}">
        <p14:creationId xmlns:p14="http://schemas.microsoft.com/office/powerpoint/2010/main" val="4150529913"/>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97</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2855977115"/>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98</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07808234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A0A468-FFCA-4173-AD54-7E848D480D67}" type="slidenum">
              <a:rPr lang="zh-TW" altLang="en-US"/>
              <a:pPr>
                <a:spcBef>
                  <a:spcPct val="0"/>
                </a:spcBef>
              </a:pPr>
              <a:t>99</a:t>
            </a:fld>
            <a:endParaRPr lang="en-US" altLang="zh-TW"/>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Arial" panose="020B0604020202020204" pitchFamily="34" charset="0"/>
            </a:endParaRPr>
          </a:p>
        </p:txBody>
      </p:sp>
    </p:spTree>
    <p:extLst>
      <p:ext uri="{BB962C8B-B14F-4D97-AF65-F5344CB8AC3E}">
        <p14:creationId xmlns:p14="http://schemas.microsoft.com/office/powerpoint/2010/main" val="1870086631"/>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100</a:t>
            </a:fld>
            <a:endParaRPr lang="en-US">
              <a:cs typeface="Arial" charset="0"/>
            </a:endParaRPr>
          </a:p>
        </p:txBody>
      </p:sp>
    </p:spTree>
    <p:extLst>
      <p:ext uri="{BB962C8B-B14F-4D97-AF65-F5344CB8AC3E}">
        <p14:creationId xmlns:p14="http://schemas.microsoft.com/office/powerpoint/2010/main" val="99210883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101</a:t>
            </a:fld>
            <a:endParaRPr lang="en-US">
              <a:cs typeface="Arial" charset="0"/>
            </a:endParaRPr>
          </a:p>
        </p:txBody>
      </p:sp>
    </p:spTree>
    <p:extLst>
      <p:ext uri="{BB962C8B-B14F-4D97-AF65-F5344CB8AC3E}">
        <p14:creationId xmlns:p14="http://schemas.microsoft.com/office/powerpoint/2010/main" val="2958078946"/>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910BD1-31A9-4765-AAF9-42871CF6F2DA}" type="slidenum">
              <a:rPr lang="en-US">
                <a:cs typeface="Arial" charset="0"/>
              </a:rPr>
              <a:pPr fontAlgn="base">
                <a:spcBef>
                  <a:spcPct val="0"/>
                </a:spcBef>
                <a:spcAft>
                  <a:spcPct val="0"/>
                </a:spcAft>
              </a:pPr>
              <a:t>102</a:t>
            </a:fld>
            <a:endParaRPr lang="en-US">
              <a:cs typeface="Arial" charset="0"/>
            </a:endParaRPr>
          </a:p>
        </p:txBody>
      </p:sp>
    </p:spTree>
    <p:extLst>
      <p:ext uri="{BB962C8B-B14F-4D97-AF65-F5344CB8AC3E}">
        <p14:creationId xmlns:p14="http://schemas.microsoft.com/office/powerpoint/2010/main" val="110805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6.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notesSlide" Target="../notesSlides/notesSlide59.xml"/><Relationship Id="rId7" Type="http://schemas.openxmlformats.org/officeDocument/2006/relationships/image" Target="../media/image10.wmf"/><Relationship Id="rId12" Type="http://schemas.openxmlformats.org/officeDocument/2006/relationships/oleObject" Target="../embeddings/oleObject6.bin"/><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oleObject" Target="../embeddings/oleObject5.bin"/><Relationship Id="rId5" Type="http://schemas.openxmlformats.org/officeDocument/2006/relationships/image" Target="../media/image9.wmf"/><Relationship Id="rId10" Type="http://schemas.openxmlformats.org/officeDocument/2006/relationships/oleObject" Target="../embeddings/oleObject4.bin"/><Relationship Id="rId4" Type="http://schemas.openxmlformats.org/officeDocument/2006/relationships/oleObject" Target="../embeddings/oleObject1.bin"/><Relationship Id="rId9" Type="http://schemas.openxmlformats.org/officeDocument/2006/relationships/image" Target="../media/image11.wmf"/></Relationships>
</file>

<file path=ppt/slides/_rels/slide60.xml.rels><?xml version="1.0" encoding="UTF-8" standalone="yes"?>
<Relationships xmlns="http://schemas.openxmlformats.org/package/2006/relationships"><Relationship Id="rId8" Type="http://schemas.openxmlformats.org/officeDocument/2006/relationships/oleObject" Target="../embeddings/oleObject9.bin"/><Relationship Id="rId3" Type="http://schemas.openxmlformats.org/officeDocument/2006/relationships/notesSlide" Target="../notesSlides/notesSlide60.xml"/><Relationship Id="rId7" Type="http://schemas.openxmlformats.org/officeDocument/2006/relationships/image" Target="../media/image13.wmf"/><Relationship Id="rId2" Type="http://schemas.openxmlformats.org/officeDocument/2006/relationships/slideLayout" Target="../slideLayouts/slideLayout15.xml"/><Relationship Id="rId1" Type="http://schemas.openxmlformats.org/officeDocument/2006/relationships/vmlDrawing" Target="../drawings/vmlDrawing2.vml"/><Relationship Id="rId6" Type="http://schemas.openxmlformats.org/officeDocument/2006/relationships/oleObject" Target="../embeddings/oleObject8.bin"/><Relationship Id="rId5" Type="http://schemas.openxmlformats.org/officeDocument/2006/relationships/image" Target="../media/image12.wmf"/><Relationship Id="rId4" Type="http://schemas.openxmlformats.org/officeDocument/2006/relationships/oleObject" Target="../embeddings/oleObject7.bin"/><Relationship Id="rId9" Type="http://schemas.openxmlformats.org/officeDocument/2006/relationships/image" Target="../media/image14.wmf"/></Relationships>
</file>

<file path=ppt/slides/_rels/slide6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9.xm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2.xml"/><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9.xml"/><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1.xml"/><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4.xml"/><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6.xml"/><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19.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19.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19.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19.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19.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14.xml"/></Relationships>
</file>

<file path=ppt/slides/_rels/slide9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3.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19.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19.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19.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9.xml"/><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19.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19.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323528" y="381000"/>
            <a:ext cx="8595576" cy="1752600"/>
          </a:xfrm>
        </p:spPr>
        <p:txBody>
          <a:bodyPr>
            <a:normAutofit/>
          </a:bodyPr>
          <a:lstStyle/>
          <a:p>
            <a:br>
              <a:rPr lang="en-US" altLang="zh-CN" b="1" dirty="0"/>
            </a:br>
            <a:endParaRPr lang="zh-CN" altLang="en-US" sz="3200" b="1" dirty="0"/>
          </a:p>
        </p:txBody>
      </p:sp>
      <p:sp>
        <p:nvSpPr>
          <p:cNvPr id="10" name="副標題 2"/>
          <p:cNvSpPr txBox="1">
            <a:spLocks/>
          </p:cNvSpPr>
          <p:nvPr/>
        </p:nvSpPr>
        <p:spPr bwMode="auto">
          <a:xfrm>
            <a:off x="282428" y="3068960"/>
            <a:ext cx="8496300" cy="1752599"/>
          </a:xfrm>
          <a:prstGeom prst="rect">
            <a:avLst/>
          </a:prstGeom>
          <a:noFill/>
          <a:ln w="9525">
            <a:noFill/>
            <a:miter lim="800000"/>
            <a:headEnd/>
            <a:tailEnd/>
          </a:ln>
        </p:spPr>
        <p:txBody>
          <a:bodyPr/>
          <a:lstStyle/>
          <a:p>
            <a:pPr marL="342900" indent="-342900" algn="ctr">
              <a:spcBef>
                <a:spcPct val="20000"/>
              </a:spcBef>
            </a:pPr>
            <a:endParaRPr lang="en-US" altLang="zh-TW" sz="2800" b="1" dirty="0">
              <a:solidFill>
                <a:srgbClr val="002060"/>
              </a:solidFill>
            </a:endParaRPr>
          </a:p>
          <a:p>
            <a:pPr marL="342900" indent="-342900" algn="ctr">
              <a:spcBef>
                <a:spcPct val="20000"/>
              </a:spcBef>
            </a:pPr>
            <a:r>
              <a:rPr lang="en-US" altLang="zh-TW" sz="2800" b="1" dirty="0">
                <a:solidFill>
                  <a:srgbClr val="002060"/>
                </a:solidFill>
              </a:rPr>
              <a:t>External Analysis</a:t>
            </a:r>
          </a:p>
        </p:txBody>
      </p:sp>
      <p:sp>
        <p:nvSpPr>
          <p:cNvPr id="4" name="Rectangle 2">
            <a:extLst>
              <a:ext uri="{FF2B5EF4-FFF2-40B4-BE49-F238E27FC236}">
                <a16:creationId xmlns:a16="http://schemas.microsoft.com/office/drawing/2014/main" id="{C198EA21-9ACD-4C17-8446-74796F104402}"/>
              </a:ext>
            </a:extLst>
          </p:cNvPr>
          <p:cNvSpPr txBox="1">
            <a:spLocks noChangeArrowheads="1"/>
          </p:cNvSpPr>
          <p:nvPr/>
        </p:nvSpPr>
        <p:spPr>
          <a:xfrm>
            <a:off x="399449" y="877824"/>
            <a:ext cx="8534400" cy="758952"/>
          </a:xfrm>
          <a:prstGeom prst="rect">
            <a:avLst/>
          </a:prstGeom>
        </p:spPr>
        <p:txBody>
          <a:bodyPr vert="horz" anchor="b">
            <a:normAutofit/>
          </a:bodyPr>
          <a:lstStyle>
            <a:lvl1pPr algn="ctr" rtl="0" eaLnBrk="1" latinLnBrk="0" hangingPunct="1">
              <a:spcBef>
                <a:spcPct val="0"/>
              </a:spcBef>
              <a:buNone/>
              <a:defRPr kumimoji="0" sz="4200" b="0" kern="1200">
                <a:solidFill>
                  <a:schemeClr val="accent1"/>
                </a:solidFill>
                <a:latin typeface="+mj-lt"/>
                <a:ea typeface="+mj-ea"/>
                <a:cs typeface="+mj-cs"/>
              </a:defRPr>
            </a:lvl1pPr>
          </a:lstStyle>
          <a:p>
            <a:r>
              <a:rPr lang="en-US" altLang="zh-HK" sz="4000" b="1" dirty="0">
                <a:solidFill>
                  <a:srgbClr val="002060"/>
                </a:solidFill>
                <a:latin typeface="+mn-lt"/>
                <a:ea typeface="+mn-ea"/>
                <a:cs typeface="+mn-cs"/>
              </a:rPr>
              <a:t>Assignment Supplement</a:t>
            </a:r>
          </a:p>
        </p:txBody>
      </p:sp>
    </p:spTree>
    <p:extLst>
      <p:ext uri="{BB962C8B-B14F-4D97-AF65-F5344CB8AC3E}">
        <p14:creationId xmlns:p14="http://schemas.microsoft.com/office/powerpoint/2010/main" val="35457722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575199"/>
          </a:xfrm>
        </p:spPr>
        <p:txBody>
          <a:bodyPr>
            <a:normAutofit/>
          </a:bodyPr>
          <a:lstStyle/>
          <a:p>
            <a:r>
              <a:rPr lang="en-US" sz="2800" dirty="0"/>
              <a:t>An analysis of the external environment is undertaken in order to discover the opportunities and threats that are evolving and that need to be addressed by the </a:t>
            </a:r>
            <a:r>
              <a:rPr lang="en-US" sz="2800" dirty="0" err="1"/>
              <a:t>organisation</a:t>
            </a:r>
            <a:r>
              <a:rPr lang="en-US" sz="2800" dirty="0"/>
              <a:t>.</a:t>
            </a:r>
          </a:p>
          <a:p>
            <a:endParaRPr lang="en-US" sz="1400" dirty="0"/>
          </a:p>
          <a:p>
            <a:r>
              <a:rPr lang="en-US" sz="2800" dirty="0"/>
              <a:t>Firms should be able to respond either offensively or defensively to the factors by formulating strategies that take advantage of external opportunities or that minimize the impact of potential threats.</a:t>
            </a:r>
          </a:p>
          <a:p>
            <a:endParaRPr lang="en-US" altLang="zh-HK" sz="2800" dirty="0"/>
          </a:p>
          <a:p>
            <a:pPr lvl="1">
              <a:spcBef>
                <a:spcPct val="25000"/>
              </a:spcBef>
            </a:pPr>
            <a:endParaRPr lang="en-US" altLang="zh-HK" sz="2800" dirty="0"/>
          </a:p>
          <a:p>
            <a:pPr lvl="1" eaLnBrk="1" hangingPunct="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altLang="zh-HK" dirty="0"/>
              <a:t>Importance of External Analysis</a:t>
            </a:r>
          </a:p>
        </p:txBody>
      </p:sp>
    </p:spTree>
    <p:extLst>
      <p:ext uri="{BB962C8B-B14F-4D97-AF65-F5344CB8AC3E}">
        <p14:creationId xmlns:p14="http://schemas.microsoft.com/office/powerpoint/2010/main" val="6861950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F1724498-8788-4CFE-B49B-8F716A041342}"/>
              </a:ext>
            </a:extLst>
          </p:cNvPr>
          <p:cNvSpPr>
            <a:spLocks noGrp="1" noChangeArrowheads="1"/>
          </p:cNvSpPr>
          <p:nvPr>
            <p:ph type="title"/>
          </p:nvPr>
        </p:nvSpPr>
        <p:spPr>
          <a:xfrm>
            <a:off x="301752" y="228600"/>
            <a:ext cx="8534400" cy="758952"/>
          </a:xfrm>
        </p:spPr>
        <p:txBody>
          <a:bodyPr>
            <a:normAutofit/>
          </a:bodyPr>
          <a:lstStyle/>
          <a:p>
            <a:r>
              <a:rPr lang="en-US" altLang="zh-HK" dirty="0"/>
              <a:t>Importance of External Analysis</a:t>
            </a:r>
          </a:p>
        </p:txBody>
      </p:sp>
      <p:pic>
        <p:nvPicPr>
          <p:cNvPr id="8" name="圖片 7">
            <a:extLst>
              <a:ext uri="{FF2B5EF4-FFF2-40B4-BE49-F238E27FC236}">
                <a16:creationId xmlns:a16="http://schemas.microsoft.com/office/drawing/2014/main" id="{59CFFCB1-39AE-429C-81E9-BCC8E6DBAA57}"/>
              </a:ext>
            </a:extLst>
          </p:cNvPr>
          <p:cNvPicPr>
            <a:picLocks noChangeAspect="1"/>
          </p:cNvPicPr>
          <p:nvPr/>
        </p:nvPicPr>
        <p:blipFill rotWithShape="1">
          <a:blip r:embed="rId3"/>
          <a:srcRect l="38975" t="24788" r="12988" b="16384"/>
          <a:stretch/>
        </p:blipFill>
        <p:spPr>
          <a:xfrm>
            <a:off x="958743" y="1340768"/>
            <a:ext cx="7226514" cy="4975634"/>
          </a:xfrm>
          <a:prstGeom prst="rect">
            <a:avLst/>
          </a:prstGeom>
        </p:spPr>
      </p:pic>
    </p:spTree>
    <p:extLst>
      <p:ext uri="{BB962C8B-B14F-4D97-AF65-F5344CB8AC3E}">
        <p14:creationId xmlns:p14="http://schemas.microsoft.com/office/powerpoint/2010/main" val="344792257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575199"/>
          </a:xfrm>
        </p:spPr>
        <p:txBody>
          <a:bodyPr>
            <a:normAutofit lnSpcReduction="10000"/>
          </a:bodyPr>
          <a:lstStyle/>
          <a:p>
            <a:r>
              <a:rPr lang="en-US" sz="2800" dirty="0"/>
              <a:t>An analysis of the external environment can be broken down into three key steps each becoming more specific to the </a:t>
            </a:r>
            <a:r>
              <a:rPr lang="en-US" sz="2800" dirty="0" err="1"/>
              <a:t>organisation</a:t>
            </a:r>
            <a:r>
              <a:rPr lang="en-US" sz="2800" dirty="0"/>
              <a:t>.</a:t>
            </a:r>
          </a:p>
          <a:p>
            <a:pPr lvl="1"/>
            <a:r>
              <a:rPr lang="en-US" sz="2800" dirty="0"/>
              <a:t>The first step is an analysis of the macro-environmental influences that the </a:t>
            </a:r>
            <a:r>
              <a:rPr lang="en-US" sz="2800" dirty="0" err="1"/>
              <a:t>organisation</a:t>
            </a:r>
            <a:r>
              <a:rPr lang="en-US" sz="2800" dirty="0"/>
              <a:t> faces.</a:t>
            </a:r>
          </a:p>
          <a:p>
            <a:pPr lvl="1"/>
            <a:r>
              <a:rPr lang="en-US" sz="2800" dirty="0"/>
              <a:t>This is followed by an examination of the competitive (micro) environment the </a:t>
            </a:r>
            <a:r>
              <a:rPr lang="en-US" sz="2800" dirty="0" err="1"/>
              <a:t>organisation</a:t>
            </a:r>
            <a:r>
              <a:rPr lang="en-US" sz="2800" dirty="0"/>
              <a:t> operates within.</a:t>
            </a:r>
          </a:p>
          <a:p>
            <a:pPr lvl="1"/>
            <a:r>
              <a:rPr lang="en-US" sz="2800" dirty="0"/>
              <a:t>Finally a specific competitive analysis</a:t>
            </a:r>
            <a:r>
              <a:rPr lang="en-US" sz="2800" i="1" dirty="0">
                <a:solidFill>
                  <a:srgbClr val="FF0000"/>
                </a:solidFill>
              </a:rPr>
              <a:t> </a:t>
            </a:r>
            <a:r>
              <a:rPr lang="en-US" sz="2800" dirty="0"/>
              <a:t>is undertaken.</a:t>
            </a:r>
            <a:endParaRPr lang="en-US" altLang="zh-HK" sz="2800" dirty="0"/>
          </a:p>
          <a:p>
            <a:pPr lvl="1" eaLnBrk="1" hangingPunct="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altLang="zh-HK" dirty="0"/>
              <a:t>Importance of External Analysis</a:t>
            </a:r>
          </a:p>
        </p:txBody>
      </p:sp>
    </p:spTree>
    <p:extLst>
      <p:ext uri="{BB962C8B-B14F-4D97-AF65-F5344CB8AC3E}">
        <p14:creationId xmlns:p14="http://schemas.microsoft.com/office/powerpoint/2010/main" val="97807032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
        <p:nvSpPr>
          <p:cNvPr id="7" name="Rectangle 3">
            <a:extLst>
              <a:ext uri="{FF2B5EF4-FFF2-40B4-BE49-F238E27FC236}">
                <a16:creationId xmlns:a16="http://schemas.microsoft.com/office/drawing/2014/main" id="{B45835C5-7D48-4A54-B0D7-7086700BAD0F}"/>
              </a:ext>
            </a:extLst>
          </p:cNvPr>
          <p:cNvSpPr txBox="1">
            <a:spLocks noChangeArrowheads="1"/>
          </p:cNvSpPr>
          <p:nvPr/>
        </p:nvSpPr>
        <p:spPr>
          <a:xfrm>
            <a:off x="762000" y="1662112"/>
            <a:ext cx="8077200" cy="4575199"/>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dirty="0"/>
              <a:t>The macro-environment audit examines the broad range of environmental issues that may affect the organization, including:</a:t>
            </a:r>
            <a:endParaRPr lang="en-US" sz="2800" dirty="0"/>
          </a:p>
          <a:p>
            <a:pPr lvl="1"/>
            <a:r>
              <a:rPr lang="en-US" sz="2800" dirty="0"/>
              <a:t>political/legal issues, </a:t>
            </a:r>
          </a:p>
          <a:p>
            <a:pPr lvl="1"/>
            <a:r>
              <a:rPr lang="en-US" sz="2800" dirty="0"/>
              <a:t>economic factors, </a:t>
            </a:r>
          </a:p>
          <a:p>
            <a:pPr lvl="1"/>
            <a:r>
              <a:rPr lang="en-US" sz="2800" dirty="0"/>
              <a:t>social/cultural issues and </a:t>
            </a:r>
          </a:p>
          <a:p>
            <a:pPr lvl="1"/>
            <a:r>
              <a:rPr lang="en-US" sz="2800" dirty="0"/>
              <a:t>technological developments</a:t>
            </a:r>
          </a:p>
          <a:p>
            <a:pPr lvl="1"/>
            <a:r>
              <a:rPr lang="en-US" sz="2800" dirty="0"/>
              <a:t>normally referred to as a PEST (Political, Economic, Social and Technological) analysis</a:t>
            </a:r>
            <a:endParaRPr lang="en-US" altLang="zh-TW" sz="2800" dirty="0"/>
          </a:p>
        </p:txBody>
      </p:sp>
    </p:spTree>
    <p:extLst>
      <p:ext uri="{BB962C8B-B14F-4D97-AF65-F5344CB8AC3E}">
        <p14:creationId xmlns:p14="http://schemas.microsoft.com/office/powerpoint/2010/main" val="4952762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HK" sz="2800" b="1" dirty="0"/>
              <a:t>Political and Social Environment</a:t>
            </a:r>
          </a:p>
          <a:p>
            <a:pPr lvl="1">
              <a:lnSpc>
                <a:spcPct val="90000"/>
              </a:lnSpc>
              <a:spcBef>
                <a:spcPct val="25000"/>
              </a:spcBef>
            </a:pPr>
            <a:r>
              <a:rPr lang="en-US" sz="2800" dirty="0"/>
              <a:t>Legislation regulating business</a:t>
            </a:r>
          </a:p>
          <a:p>
            <a:pPr marL="990600" lvl="1" indent="-457200">
              <a:buFont typeface="Wingdings" panose="05000000000000000000" pitchFamily="2" charset="2"/>
              <a:buChar char="§"/>
            </a:pPr>
            <a:r>
              <a:rPr lang="en-US" sz="2800" dirty="0"/>
              <a:t>Increased legislation</a:t>
            </a:r>
          </a:p>
          <a:p>
            <a:pPr marL="990600" lvl="1" indent="-457200">
              <a:buFont typeface="Wingdings" panose="05000000000000000000" pitchFamily="2" charset="2"/>
              <a:buChar char="§"/>
            </a:pPr>
            <a:r>
              <a:rPr lang="en-US" sz="2800" dirty="0"/>
              <a:t>Changing government agency enforcement</a:t>
            </a:r>
          </a:p>
          <a:p>
            <a:pPr lvl="1">
              <a:lnSpc>
                <a:spcPct val="90000"/>
              </a:lnSpc>
              <a:spcBef>
                <a:spcPct val="25000"/>
              </a:spcBef>
            </a:pPr>
            <a:endParaRPr lang="en-US" sz="2800" dirty="0"/>
          </a:p>
          <a:p>
            <a:pPr marL="274320" lvl="1" indent="0">
              <a:lnSpc>
                <a:spcPct val="90000"/>
              </a:lnSpc>
              <a:spcBef>
                <a:spcPct val="25000"/>
              </a:spcBef>
              <a:buNone/>
            </a:pPr>
            <a:endParaRPr lang="en-US" sz="2800" dirty="0">
              <a:ea typeface="PMingLiU" panose="02020500000000000000" pitchFamily="18" charset="-120"/>
            </a:endParaRP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DAC2F1D5-2EC6-41D0-B6EF-AACA16C8FA38}"/>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17131644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HK" sz="2800" b="1" dirty="0"/>
              <a:t>Political and Social Environment</a:t>
            </a:r>
          </a:p>
          <a:p>
            <a:pPr lvl="1">
              <a:lnSpc>
                <a:spcPct val="90000"/>
              </a:lnSpc>
              <a:spcBef>
                <a:spcPct val="25000"/>
              </a:spcBef>
            </a:pPr>
            <a:r>
              <a:rPr lang="en-US" sz="2800" dirty="0"/>
              <a:t>Increased emphasis on ethics</a:t>
            </a:r>
          </a:p>
          <a:p>
            <a:pPr marL="898525" lvl="1" indent="-365125">
              <a:buFont typeface="Wingdings" panose="05000000000000000000" pitchFamily="2" charset="2"/>
              <a:buChar char="§"/>
            </a:pPr>
            <a:r>
              <a:rPr lang="en-US" sz="2800" dirty="0">
                <a:solidFill>
                  <a:schemeClr val="bg1">
                    <a:lumMod val="50000"/>
                  </a:schemeClr>
                </a:solidFill>
              </a:rPr>
              <a:t>Socially responsible behavior</a:t>
            </a:r>
          </a:p>
          <a:p>
            <a:pPr marL="898525" lvl="1" indent="-365125">
              <a:buFont typeface="Wingdings" panose="05000000000000000000" pitchFamily="2" charset="2"/>
              <a:buChar char="§"/>
            </a:pPr>
            <a:r>
              <a:rPr lang="en-US" sz="2800" dirty="0">
                <a:solidFill>
                  <a:schemeClr val="bg1">
                    <a:lumMod val="50000"/>
                  </a:schemeClr>
                </a:solidFill>
              </a:rPr>
              <a:t>Cause-related marketing</a:t>
            </a:r>
          </a:p>
          <a:p>
            <a:pPr marL="274320" lvl="1" indent="0">
              <a:buNone/>
            </a:pPr>
            <a:endParaRPr lang="en-US" sz="2800" dirty="0"/>
          </a:p>
          <a:p>
            <a:pPr lvl="1">
              <a:lnSpc>
                <a:spcPct val="90000"/>
              </a:lnSpc>
              <a:spcBef>
                <a:spcPct val="25000"/>
              </a:spcBef>
            </a:pPr>
            <a:endParaRPr lang="en-US" sz="2800" dirty="0">
              <a:ea typeface="PMingLiU" panose="02020500000000000000" pitchFamily="18" charset="-120"/>
            </a:endParaRP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84D57293-8DEC-4267-ACCF-A2402FDA545F}"/>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22900349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3000" b="1" dirty="0"/>
              <a:t>Economic Environment</a:t>
            </a:r>
          </a:p>
          <a:p>
            <a:pPr lvl="1">
              <a:spcBef>
                <a:spcPct val="25000"/>
              </a:spcBef>
            </a:pPr>
            <a:r>
              <a:rPr lang="en-US" sz="2800" dirty="0">
                <a:ea typeface="PMingLiU" panose="02020500000000000000" pitchFamily="18" charset="-120"/>
              </a:rPr>
              <a:t>Economic environment consists of factors that affect consumer purchasing power and spending patterns</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2F2B31A2-40E4-4362-A274-FCACE6448008}"/>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165327535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2800" b="1" dirty="0"/>
              <a:t>Economic Environment</a:t>
            </a:r>
          </a:p>
          <a:p>
            <a:pPr lvl="1">
              <a:spcBef>
                <a:spcPct val="25000"/>
              </a:spcBef>
            </a:pPr>
            <a:r>
              <a:rPr lang="en-US" altLang="zh-TW" sz="2800" dirty="0"/>
              <a:t>Changes in Consumer Spending:</a:t>
            </a:r>
          </a:p>
          <a:p>
            <a:pPr lvl="1">
              <a:buFont typeface="Wingdings" panose="05000000000000000000" pitchFamily="2" charset="2"/>
              <a:buChar char="§"/>
            </a:pPr>
            <a:r>
              <a:rPr lang="en-US" sz="2800" dirty="0"/>
              <a:t>Value marketing: offering financially cautious buyers greater value — the right combination of quality and service at a fair price</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F72023DF-1831-4E2A-9886-70F02C3AFA68}"/>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314637847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HK" sz="2800" b="1" dirty="0"/>
              <a:t>Cultural Environment</a:t>
            </a:r>
          </a:p>
          <a:p>
            <a:pPr lvl="1">
              <a:lnSpc>
                <a:spcPct val="90000"/>
              </a:lnSpc>
              <a:spcBef>
                <a:spcPct val="25000"/>
              </a:spcBef>
            </a:pPr>
            <a:r>
              <a:rPr lang="en-US" sz="2800" dirty="0"/>
              <a:t>Cultural environment consists of institutions and other forces that affect a society’s basic values, perceptions, and behaviors</a:t>
            </a:r>
          </a:p>
          <a:p>
            <a:pPr lvl="1">
              <a:lnSpc>
                <a:spcPct val="90000"/>
              </a:lnSpc>
              <a:spcBef>
                <a:spcPct val="25000"/>
              </a:spcBef>
            </a:pPr>
            <a:endParaRPr lang="en-US" sz="2800" dirty="0"/>
          </a:p>
          <a:p>
            <a:pPr lvl="1">
              <a:lnSpc>
                <a:spcPct val="90000"/>
              </a:lnSpc>
              <a:spcBef>
                <a:spcPct val="25000"/>
              </a:spcBef>
            </a:pPr>
            <a:endParaRPr lang="en-US" sz="2800" dirty="0">
              <a:ea typeface="PMingLiU" panose="02020500000000000000" pitchFamily="18" charset="-120"/>
            </a:endParaRP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75E75805-ACF7-484B-B579-124A55BF4D9D}"/>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226714115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fontScale="92500"/>
          </a:bodyPr>
          <a:lstStyle/>
          <a:p>
            <a:pPr>
              <a:spcBef>
                <a:spcPct val="25000"/>
              </a:spcBef>
            </a:pPr>
            <a:r>
              <a:rPr lang="en-US" altLang="zh-HK" sz="3000" b="1" dirty="0"/>
              <a:t>Demographic Environment</a:t>
            </a:r>
          </a:p>
          <a:p>
            <a:pPr lvl="1">
              <a:spcBef>
                <a:spcPct val="25000"/>
              </a:spcBef>
            </a:pPr>
            <a:r>
              <a:rPr lang="en-US" altLang="zh-TW" sz="3000" dirty="0">
                <a:ea typeface="PMingLiU" panose="02020500000000000000" pitchFamily="18" charset="-120"/>
              </a:rPr>
              <a:t>Demography: the study of human populations – size, density, location, age, gender, race, occupation, and other statistics</a:t>
            </a:r>
          </a:p>
          <a:p>
            <a:pPr lvl="1">
              <a:spcBef>
                <a:spcPct val="25000"/>
              </a:spcBef>
            </a:pPr>
            <a:r>
              <a:rPr lang="en-US" altLang="zh-TW" sz="3000" dirty="0">
                <a:ea typeface="PMingLiU" panose="02020500000000000000" pitchFamily="18" charset="-120"/>
              </a:rPr>
              <a:t>Demographic environment: involves people, and people make up markets</a:t>
            </a:r>
          </a:p>
          <a:p>
            <a:pPr lvl="1">
              <a:spcBef>
                <a:spcPct val="25000"/>
              </a:spcBef>
            </a:pPr>
            <a:r>
              <a:rPr lang="en-US" altLang="zh-TW" sz="3000" dirty="0">
                <a:ea typeface="PMingLiU" panose="02020500000000000000" pitchFamily="18" charset="-120"/>
              </a:rPr>
              <a:t>Demographic trends: shifts in age, family structure, geographic population, educational characteristics, and population diversity</a:t>
            </a:r>
          </a:p>
        </p:txBody>
      </p:sp>
      <p:sp>
        <p:nvSpPr>
          <p:cNvPr id="6" name="Rectangle 2">
            <a:extLst>
              <a:ext uri="{FF2B5EF4-FFF2-40B4-BE49-F238E27FC236}">
                <a16:creationId xmlns:a16="http://schemas.microsoft.com/office/drawing/2014/main" id="{26528C22-A50C-4CC5-BBD7-6956C2AB45D6}"/>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16603843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2800" b="1" dirty="0"/>
              <a:t>Demographic Environment</a:t>
            </a:r>
          </a:p>
          <a:p>
            <a:pPr lvl="1">
              <a:spcBef>
                <a:spcPct val="25000"/>
              </a:spcBef>
            </a:pPr>
            <a:r>
              <a:rPr lang="en-US" altLang="zh-TW" sz="2800" dirty="0">
                <a:ea typeface="PMingLiU" panose="02020500000000000000" pitchFamily="18" charset="-120"/>
              </a:rPr>
              <a:t>Baby Boomers:</a:t>
            </a:r>
          </a:p>
          <a:p>
            <a:pPr marL="990600" lvl="1" indent="-457200">
              <a:buFont typeface="Wingdings" panose="05000000000000000000" pitchFamily="2" charset="2"/>
              <a:buChar char="§"/>
            </a:pPr>
            <a:r>
              <a:rPr lang="en-US" sz="2800" dirty="0"/>
              <a:t>born 1946 to 1964</a:t>
            </a:r>
          </a:p>
          <a:p>
            <a:pPr marL="990600" lvl="1" indent="-457200">
              <a:buFont typeface="Wingdings" panose="05000000000000000000" pitchFamily="2" charset="2"/>
              <a:buChar char="§"/>
            </a:pPr>
            <a:r>
              <a:rPr lang="en-US" sz="2800" dirty="0"/>
              <a:t>rethinking the purpose and value of their work, responsibilities, and relationships.</a:t>
            </a:r>
          </a:p>
          <a:p>
            <a:pPr marL="990600" lvl="1" indent="-457200">
              <a:buFont typeface="Wingdings" panose="05000000000000000000" pitchFamily="2" charset="2"/>
              <a:buChar char="§"/>
            </a:pPr>
            <a:r>
              <a:rPr lang="en-US" sz="2800" dirty="0"/>
              <a:t>spending more carefully and planning to work longer</a:t>
            </a:r>
          </a:p>
          <a:p>
            <a:pPr marL="990600" lvl="1" indent="-457200">
              <a:buFont typeface="Wingdings" panose="05000000000000000000" pitchFamily="2" charset="2"/>
              <a:buChar char="§"/>
            </a:pPr>
            <a:r>
              <a:rPr lang="en-US" sz="2800" dirty="0"/>
              <a:t>the wealthiest generation in U.S. history</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6914A1A8-9879-4BA6-9931-3D001EA30633}"/>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242211474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2800" b="1" dirty="0"/>
              <a:t>Demographic Environment</a:t>
            </a:r>
          </a:p>
          <a:p>
            <a:pPr lvl="1">
              <a:spcBef>
                <a:spcPct val="25000"/>
              </a:spcBef>
            </a:pPr>
            <a:r>
              <a:rPr lang="en-US" sz="2800" dirty="0"/>
              <a:t>Generation X includes people born between 1965 and 1976</a:t>
            </a:r>
          </a:p>
          <a:p>
            <a:pPr marL="990600" lvl="1" indent="-457200">
              <a:buFont typeface="Wingdings" panose="05000000000000000000" pitchFamily="2" charset="2"/>
              <a:buChar char="§"/>
            </a:pPr>
            <a:r>
              <a:rPr lang="en-US" sz="2800" dirty="0"/>
              <a:t>High parental divorce rates</a:t>
            </a:r>
          </a:p>
          <a:p>
            <a:pPr marL="990600" lvl="1" indent="-457200">
              <a:buFont typeface="Wingdings" panose="05000000000000000000" pitchFamily="2" charset="2"/>
              <a:buChar char="§"/>
            </a:pPr>
            <a:r>
              <a:rPr lang="en-US" sz="2800" dirty="0"/>
              <a:t>Cautious economic outlook</a:t>
            </a:r>
          </a:p>
          <a:p>
            <a:pPr marL="990600" lvl="1" indent="-457200">
              <a:buFont typeface="Wingdings" panose="05000000000000000000" pitchFamily="2" charset="2"/>
              <a:buChar char="§"/>
            </a:pPr>
            <a:r>
              <a:rPr lang="en-US" sz="2800" dirty="0"/>
              <a:t>Less materialistic</a:t>
            </a:r>
          </a:p>
          <a:p>
            <a:pPr marL="990600" lvl="1" indent="-457200">
              <a:buFont typeface="Wingdings" panose="05000000000000000000" pitchFamily="2" charset="2"/>
              <a:buChar char="§"/>
            </a:pPr>
            <a:r>
              <a:rPr lang="en-US" sz="2800" dirty="0"/>
              <a:t>Family comes first</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24326D91-091A-4CF2-8689-7555BC48176B}"/>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135016990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2800" b="1" dirty="0"/>
              <a:t>Demographic Environment</a:t>
            </a:r>
          </a:p>
          <a:p>
            <a:pPr lvl="1">
              <a:spcBef>
                <a:spcPct val="25000"/>
              </a:spcBef>
            </a:pPr>
            <a:r>
              <a:rPr lang="en-US" sz="2800" dirty="0"/>
              <a:t>Millennials (gen Y or echo boomers) include those born between 1977 and 2000</a:t>
            </a:r>
          </a:p>
          <a:p>
            <a:pPr marL="990600" lvl="1" indent="-457200">
              <a:buFont typeface="Wingdings" panose="05000000000000000000" pitchFamily="2" charset="2"/>
              <a:buChar char="§"/>
            </a:pPr>
            <a:r>
              <a:rPr lang="en-US" sz="2800" dirty="0"/>
              <a:t>Most financially strapped generation</a:t>
            </a:r>
          </a:p>
          <a:p>
            <a:pPr marL="990600" lvl="1" indent="-457200">
              <a:buFont typeface="Wingdings" panose="05000000000000000000" pitchFamily="2" charset="2"/>
              <a:buChar char="§"/>
            </a:pPr>
            <a:r>
              <a:rPr lang="en-US" sz="2800" dirty="0"/>
              <a:t>Higher unemployment and saddled with more debt</a:t>
            </a:r>
          </a:p>
          <a:p>
            <a:pPr marL="990600" lvl="1" indent="-457200">
              <a:buFont typeface="Wingdings" panose="05000000000000000000" pitchFamily="2" charset="2"/>
              <a:buChar char="§"/>
            </a:pPr>
            <a:r>
              <a:rPr lang="en-US" sz="2800" dirty="0"/>
              <a:t>Comfortable with technology</a:t>
            </a:r>
          </a:p>
          <a:p>
            <a:pPr lvl="1">
              <a:buFont typeface="Wingdings" panose="05000000000000000000" pitchFamily="2" charset="2"/>
              <a:buChar char="§"/>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7EBAA5FD-C7A9-45F5-9839-64B0BC8CBB3E}"/>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11814126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a:bodyPr>
          <a:lstStyle/>
          <a:p>
            <a:pPr>
              <a:spcBef>
                <a:spcPct val="25000"/>
              </a:spcBef>
            </a:pPr>
            <a:r>
              <a:rPr lang="en-US" altLang="zh-HK" sz="2800" b="1" dirty="0"/>
              <a:t>Demographic Environment</a:t>
            </a:r>
          </a:p>
          <a:p>
            <a:pPr lvl="1">
              <a:spcBef>
                <a:spcPct val="25000"/>
              </a:spcBef>
            </a:pPr>
            <a:r>
              <a:rPr lang="en-US" sz="2800" dirty="0">
                <a:solidFill>
                  <a:schemeClr val="bg1">
                    <a:lumMod val="50000"/>
                  </a:schemeClr>
                </a:solidFill>
              </a:rPr>
              <a:t>Generational marketing is important in segmenting people by lifestyle of life state instead of age</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CB0B8A99-FE0E-4C5F-84DC-A36A82FBD8FF}"/>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35255255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3"/>
            <a:ext cx="8077200" cy="4343400"/>
          </a:xfrm>
        </p:spPr>
        <p:txBody>
          <a:bodyPr>
            <a:normAutofit lnSpcReduction="10000"/>
          </a:bodyPr>
          <a:lstStyle/>
          <a:p>
            <a:pPr>
              <a:spcBef>
                <a:spcPct val="25000"/>
              </a:spcBef>
            </a:pPr>
            <a:r>
              <a:rPr lang="en-US" altLang="zh-HK" sz="2800" b="1" dirty="0"/>
              <a:t>Demographic Environment</a:t>
            </a:r>
          </a:p>
          <a:p>
            <a:pPr lvl="1">
              <a:spcBef>
                <a:spcPct val="25000"/>
              </a:spcBef>
            </a:pPr>
            <a:r>
              <a:rPr lang="en-US" altLang="zh-TW" sz="2800" dirty="0">
                <a:ea typeface="PMingLiU" panose="02020500000000000000" pitchFamily="18" charset="-120"/>
              </a:rPr>
              <a:t>Changing US family; more people are:</a:t>
            </a:r>
          </a:p>
          <a:p>
            <a:pPr marL="990600" lvl="1" indent="-457200">
              <a:buFont typeface="Wingdings" panose="05000000000000000000" pitchFamily="2" charset="2"/>
              <a:buChar char="§"/>
            </a:pPr>
            <a:r>
              <a:rPr lang="en-US" sz="2800" dirty="0">
                <a:ea typeface="PMingLiU" panose="02020500000000000000" pitchFamily="18" charset="-120"/>
              </a:rPr>
              <a:t>Divorcing or separating</a:t>
            </a:r>
          </a:p>
          <a:p>
            <a:pPr marL="990600" lvl="1" indent="-457200">
              <a:buFont typeface="Wingdings" panose="05000000000000000000" pitchFamily="2" charset="2"/>
              <a:buChar char="§"/>
            </a:pPr>
            <a:r>
              <a:rPr lang="en-US" sz="2800" dirty="0">
                <a:ea typeface="PMingLiU" panose="02020500000000000000" pitchFamily="18" charset="-120"/>
              </a:rPr>
              <a:t>Choosing not to marry</a:t>
            </a:r>
          </a:p>
          <a:p>
            <a:pPr marL="990600" lvl="1" indent="-457200">
              <a:buFont typeface="Wingdings" panose="05000000000000000000" pitchFamily="2" charset="2"/>
              <a:buChar char="§"/>
            </a:pPr>
            <a:r>
              <a:rPr lang="en-US" sz="2800" dirty="0">
                <a:ea typeface="PMingLiU" panose="02020500000000000000" pitchFamily="18" charset="-120"/>
              </a:rPr>
              <a:t>Choosing to marry later</a:t>
            </a:r>
          </a:p>
          <a:p>
            <a:pPr marL="990600" lvl="1" indent="-457200">
              <a:buFont typeface="Wingdings" panose="05000000000000000000" pitchFamily="2" charset="2"/>
              <a:buChar char="§"/>
            </a:pPr>
            <a:r>
              <a:rPr lang="en-US" sz="2800" dirty="0">
                <a:ea typeface="PMingLiU" panose="02020500000000000000" pitchFamily="18" charset="-120"/>
              </a:rPr>
              <a:t>Marrying without intending to have children</a:t>
            </a:r>
          </a:p>
          <a:p>
            <a:pPr marL="990600" lvl="1" indent="-457200">
              <a:buFont typeface="Wingdings" panose="05000000000000000000" pitchFamily="2" charset="2"/>
              <a:buChar char="§"/>
            </a:pPr>
            <a:r>
              <a:rPr lang="en-US" sz="2800" dirty="0">
                <a:ea typeface="PMingLiU" panose="02020500000000000000" pitchFamily="18" charset="-120"/>
              </a:rPr>
              <a:t>Increasing number of working women</a:t>
            </a:r>
          </a:p>
          <a:p>
            <a:pPr marL="990600" lvl="1" indent="-457200">
              <a:buFont typeface="Wingdings" panose="05000000000000000000" pitchFamily="2" charset="2"/>
              <a:buChar char="§"/>
            </a:pPr>
            <a:r>
              <a:rPr lang="en-US" sz="2800" dirty="0">
                <a:ea typeface="PMingLiU" panose="02020500000000000000" pitchFamily="18" charset="-120"/>
              </a:rPr>
              <a:t>Increasing number of  stay-at-home dads</a:t>
            </a: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3A3A1615-52F1-4DB3-956F-26B6B9CB9B94}"/>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28896567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HK" sz="2800" b="1" dirty="0"/>
              <a:t>Technological Environment</a:t>
            </a:r>
          </a:p>
          <a:p>
            <a:pPr lvl="1">
              <a:lnSpc>
                <a:spcPct val="90000"/>
              </a:lnSpc>
              <a:spcBef>
                <a:spcPct val="25000"/>
              </a:spcBef>
            </a:pPr>
            <a:r>
              <a:rPr lang="en-US" sz="2800" dirty="0">
                <a:ea typeface="PMingLiU" panose="02020500000000000000" pitchFamily="18" charset="-120"/>
              </a:rPr>
              <a:t>Most dramatic force in changing the marketplace</a:t>
            </a:r>
          </a:p>
          <a:p>
            <a:pPr lvl="1">
              <a:lnSpc>
                <a:spcPct val="90000"/>
              </a:lnSpc>
              <a:spcBef>
                <a:spcPct val="25000"/>
              </a:spcBef>
            </a:pPr>
            <a:r>
              <a:rPr lang="en-US" sz="2800" dirty="0">
                <a:ea typeface="PMingLiU" panose="02020500000000000000" pitchFamily="18" charset="-120"/>
              </a:rPr>
              <a:t>New products,  opportunities</a:t>
            </a:r>
          </a:p>
          <a:p>
            <a:pPr lvl="1">
              <a:lnSpc>
                <a:spcPct val="90000"/>
              </a:lnSpc>
              <a:spcBef>
                <a:spcPct val="25000"/>
              </a:spcBef>
            </a:pPr>
            <a:r>
              <a:rPr lang="en-US" sz="2800" dirty="0">
                <a:ea typeface="PMingLiU" panose="02020500000000000000" pitchFamily="18" charset="-120"/>
              </a:rPr>
              <a:t>Concern for the safety of new products</a:t>
            </a:r>
          </a:p>
          <a:p>
            <a:pPr lvl="1">
              <a:spcBef>
                <a:spcPct val="25000"/>
              </a:spcBef>
            </a:pPr>
            <a:endParaRPr lang="en-US" sz="2800" dirty="0">
              <a:ea typeface="PMingLiU" panose="02020500000000000000" pitchFamily="18" charset="-120"/>
            </a:endParaRPr>
          </a:p>
          <a:p>
            <a:pPr lvl="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BA1CE78F-1567-4682-B4E8-145FBB00D143}"/>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spTree>
    <p:extLst>
      <p:ext uri="{BB962C8B-B14F-4D97-AF65-F5344CB8AC3E}">
        <p14:creationId xmlns:p14="http://schemas.microsoft.com/office/powerpoint/2010/main" val="274468147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35F67BF-95C6-480C-8CA3-31BCFD719461}"/>
              </a:ext>
            </a:extLst>
          </p:cNvPr>
          <p:cNvSpPr>
            <a:spLocks noGrp="1" noChangeArrowheads="1"/>
          </p:cNvSpPr>
          <p:nvPr>
            <p:ph type="title"/>
          </p:nvPr>
        </p:nvSpPr>
        <p:spPr>
          <a:xfrm>
            <a:off x="301752" y="228600"/>
            <a:ext cx="8534400" cy="758952"/>
          </a:xfrm>
        </p:spPr>
        <p:txBody>
          <a:bodyPr>
            <a:normAutofit/>
          </a:bodyPr>
          <a:lstStyle/>
          <a:p>
            <a:r>
              <a:rPr lang="en-US" dirty="0"/>
              <a:t>Macro-environmental Analysis</a:t>
            </a:r>
            <a:endParaRPr lang="en-US" altLang="zh-HK" dirty="0"/>
          </a:p>
        </p:txBody>
      </p:sp>
      <p:pic>
        <p:nvPicPr>
          <p:cNvPr id="6" name="圖片 5">
            <a:extLst>
              <a:ext uri="{FF2B5EF4-FFF2-40B4-BE49-F238E27FC236}">
                <a16:creationId xmlns:a16="http://schemas.microsoft.com/office/drawing/2014/main" id="{B8E46B60-3B6A-4249-A98A-17EC45A32152}"/>
              </a:ext>
            </a:extLst>
          </p:cNvPr>
          <p:cNvPicPr>
            <a:picLocks noChangeAspect="1"/>
          </p:cNvPicPr>
          <p:nvPr/>
        </p:nvPicPr>
        <p:blipFill rotWithShape="1">
          <a:blip r:embed="rId3"/>
          <a:srcRect l="45276" t="24788" r="19287" b="20586"/>
          <a:stretch/>
        </p:blipFill>
        <p:spPr>
          <a:xfrm>
            <a:off x="1688632" y="1412776"/>
            <a:ext cx="5760640" cy="4992556"/>
          </a:xfrm>
          <a:prstGeom prst="rect">
            <a:avLst/>
          </a:prstGeom>
        </p:spPr>
      </p:pic>
    </p:spTree>
    <p:extLst>
      <p:ext uri="{BB962C8B-B14F-4D97-AF65-F5344CB8AC3E}">
        <p14:creationId xmlns:p14="http://schemas.microsoft.com/office/powerpoint/2010/main" val="9390578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dirty="0"/>
              <a:t>An </a:t>
            </a:r>
            <a:r>
              <a:rPr lang="en-US" dirty="0" err="1"/>
              <a:t>organisation</a:t>
            </a:r>
            <a:r>
              <a:rPr lang="en-US" dirty="0"/>
              <a:t> has to understand the nature of the relationship within its industry, in order to allow the enterprise to develop strategies to gain advantage of the current relationships.</a:t>
            </a:r>
          </a:p>
          <a:p>
            <a:pPr lvl="1">
              <a:spcBef>
                <a:spcPct val="25000"/>
              </a:spcBef>
            </a:pPr>
            <a:endParaRPr lang="en-US" altLang="zh-TW"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spTree>
    <p:extLst>
      <p:ext uri="{BB962C8B-B14F-4D97-AF65-F5344CB8AC3E}">
        <p14:creationId xmlns:p14="http://schemas.microsoft.com/office/powerpoint/2010/main" val="277897838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Content Placeholder 2"/>
          <p:cNvSpPr>
            <a:spLocks noGrp="1"/>
          </p:cNvSpPr>
          <p:nvPr>
            <p:ph sz="half" idx="1"/>
          </p:nvPr>
        </p:nvSpPr>
        <p:spPr>
          <a:xfrm>
            <a:off x="457200" y="1752600"/>
            <a:ext cx="4038600" cy="4525963"/>
          </a:xfrm>
          <a:ln w="12700">
            <a:solidFill>
              <a:schemeClr val="tx1"/>
            </a:solidFill>
            <a:miter lim="800000"/>
            <a:headEnd/>
            <a:tailEnd/>
          </a:ln>
        </p:spPr>
        <p:txBody>
          <a:bodyPr>
            <a:normAutofit fontScale="92500" lnSpcReduction="10000"/>
          </a:bodyPr>
          <a:lstStyle/>
          <a:p>
            <a:r>
              <a:rPr lang="en-US" dirty="0"/>
              <a:t>A useful framework, that can be </a:t>
            </a:r>
            <a:r>
              <a:rPr lang="en-US" dirty="0" err="1"/>
              <a:t>utilised</a:t>
            </a:r>
            <a:r>
              <a:rPr lang="en-US" dirty="0"/>
              <a:t> when undertaking this analysis, is Porter's ‘five forces’ model of establishing industry attractiveness for a business.</a:t>
            </a:r>
          </a:p>
          <a:p>
            <a:r>
              <a:rPr lang="en-US" dirty="0"/>
              <a:t>This analysis should be conducted at the level of the individual strategic business unit (SBU) rather than at the level of the </a:t>
            </a:r>
            <a:r>
              <a:rPr lang="en-US" dirty="0" err="1"/>
              <a:t>organisation</a:t>
            </a:r>
            <a:r>
              <a:rPr lang="en-US" dirty="0"/>
              <a:t> as a whole</a:t>
            </a:r>
            <a:endParaRPr lang="en-US" altLang="en-US" sz="2400" dirty="0">
              <a:ea typeface="MS PGothic" panose="020B0600070205080204" pitchFamily="34" charset="-128"/>
            </a:endParaRPr>
          </a:p>
          <a:p>
            <a:pPr marL="274320" lvl="1" indent="0">
              <a:buNone/>
            </a:pPr>
            <a:endParaRPr lang="en-GB" altLang="en-US" sz="2200" dirty="0">
              <a:cs typeface="Times New Roman" panose="02020603050405020304" pitchFamily="18" charset="0"/>
            </a:endParaRPr>
          </a:p>
          <a:p>
            <a:pPr lvl="1"/>
            <a:endParaRPr lang="en-GB" altLang="en-US" sz="2200" dirty="0">
              <a:cs typeface="Calibri" panose="020F0502020204030204" pitchFamily="34" charset="0"/>
            </a:endParaRPr>
          </a:p>
          <a:p>
            <a:pPr lvl="1"/>
            <a:endParaRPr lang="en-US" altLang="en-US" dirty="0">
              <a:ea typeface="MS PGothic" panose="020B0600070205080204" pitchFamily="34" charset="-128"/>
            </a:endParaRPr>
          </a:p>
          <a:p>
            <a:endParaRPr lang="en-US" altLang="en-US" dirty="0"/>
          </a:p>
        </p:txBody>
      </p:sp>
      <p:sp>
        <p:nvSpPr>
          <p:cNvPr id="72708" name="Content Placeholder 3"/>
          <p:cNvSpPr>
            <a:spLocks noGrp="1"/>
          </p:cNvSpPr>
          <p:nvPr>
            <p:ph sz="half" idx="2"/>
          </p:nvPr>
        </p:nvSpPr>
        <p:spPr>
          <a:xfrm>
            <a:off x="4648200" y="1752600"/>
            <a:ext cx="4038600" cy="4525963"/>
          </a:xfrm>
          <a:ln w="12700">
            <a:solidFill>
              <a:schemeClr val="tx1"/>
            </a:solidFill>
            <a:miter lim="800000"/>
            <a:headEnd/>
            <a:tailEnd/>
          </a:ln>
        </p:spPr>
        <p:txBody>
          <a:bodyPr>
            <a:normAutofit fontScale="92500" lnSpcReduction="10000"/>
          </a:bodyPr>
          <a:lstStyle/>
          <a:p>
            <a:pPr marL="274320" lvl="1" indent="0">
              <a:buNone/>
            </a:pPr>
            <a:endParaRPr lang="en-GB" altLang="en-US" sz="2200" dirty="0">
              <a:ea typeface="MS PGothic" panose="020B0600070205080204" pitchFamily="34" charset="-128"/>
              <a:cs typeface="Calibri" panose="020F0502020204030204" pitchFamily="34" charset="0"/>
            </a:endParaRPr>
          </a:p>
          <a:p>
            <a:pPr lvl="1"/>
            <a:endParaRPr lang="en-US" altLang="en-US" dirty="0">
              <a:ea typeface="MS PGothic" panose="020B0600070205080204" pitchFamily="34" charset="-128"/>
              <a:cs typeface="Calibri" panose="020F0502020204030204" pitchFamily="34" charset="0"/>
            </a:endParaRPr>
          </a:p>
          <a:p>
            <a:pPr lvl="1"/>
            <a:endParaRPr lang="en-US" altLang="en-US" sz="1800" dirty="0">
              <a:ea typeface="MS PGothic" panose="020B0600070205080204" pitchFamily="34" charset="-128"/>
              <a:cs typeface="Calibri" panose="020F0502020204030204" pitchFamily="34" charset="0"/>
            </a:endParaRPr>
          </a:p>
          <a:p>
            <a:pPr lvl="1"/>
            <a:endParaRPr lang="en-US" altLang="en-US" sz="1800" dirty="0">
              <a:ea typeface="MS PGothic" panose="020B0600070205080204" pitchFamily="34" charset="-128"/>
              <a:cs typeface="Calibri" panose="020F0502020204030204" pitchFamily="34" charset="0"/>
            </a:endParaRPr>
          </a:p>
          <a:p>
            <a:pPr lvl="1">
              <a:buFontTx/>
              <a:buNone/>
            </a:pPr>
            <a:endParaRPr lang="en-US" altLang="en-US" sz="1800" dirty="0">
              <a:ea typeface="MS PGothic" panose="020B0600070205080204" pitchFamily="34" charset="-128"/>
              <a:cs typeface="Calibri" panose="020F0502020204030204" pitchFamily="34" charset="0"/>
            </a:endParaRPr>
          </a:p>
          <a:p>
            <a:pPr>
              <a:buFont typeface="Monotype Sorts" pitchFamily="2" charset="2"/>
              <a:buNone/>
            </a:pPr>
            <a:endParaRPr lang="en-US" altLang="en-US" dirty="0">
              <a:ea typeface="MS PGothic" panose="020B0600070205080204" pitchFamily="34" charset="-128"/>
              <a:cs typeface="Calibri" panose="020F0502020204030204" pitchFamily="34" charset="0"/>
            </a:endParaRPr>
          </a:p>
        </p:txBody>
      </p:sp>
      <p:sp>
        <p:nvSpPr>
          <p:cNvPr id="4" name="標題 3">
            <a:extLst>
              <a:ext uri="{FF2B5EF4-FFF2-40B4-BE49-F238E27FC236}">
                <a16:creationId xmlns:a16="http://schemas.microsoft.com/office/drawing/2014/main" id="{7FF7F4B0-641A-4BFC-AC33-D8F84AB27D16}"/>
              </a:ext>
            </a:extLst>
          </p:cNvPr>
          <p:cNvSpPr>
            <a:spLocks noGrp="1"/>
          </p:cNvSpPr>
          <p:nvPr>
            <p:ph type="title"/>
          </p:nvPr>
        </p:nvSpPr>
        <p:spPr/>
        <p:txBody>
          <a:bodyPr/>
          <a:lstStyle/>
          <a:p>
            <a:r>
              <a:rPr lang="en-US" dirty="0"/>
              <a:t>Industry Analysis</a:t>
            </a:r>
            <a:endParaRPr lang="en-HK" dirty="0"/>
          </a:p>
        </p:txBody>
      </p:sp>
      <p:pic>
        <p:nvPicPr>
          <p:cNvPr id="5122" name="Picture 2" descr="Image result for michael porter">
            <a:extLst>
              <a:ext uri="{FF2B5EF4-FFF2-40B4-BE49-F238E27FC236}">
                <a16:creationId xmlns:a16="http://schemas.microsoft.com/office/drawing/2014/main" id="{C8C1149A-398A-4433-87EA-4E7C3EB1089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1752600"/>
            <a:ext cx="3024336"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329273"/>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pic>
        <p:nvPicPr>
          <p:cNvPr id="6" name="Picture 3">
            <a:extLst>
              <a:ext uri="{FF2B5EF4-FFF2-40B4-BE49-F238E27FC236}">
                <a16:creationId xmlns:a16="http://schemas.microsoft.com/office/drawing/2014/main" id="{B074DD83-DBAD-41E4-9EB8-3A52169421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120" y="1628800"/>
            <a:ext cx="8415760" cy="4560168"/>
          </a:xfrm>
          <a:prstGeom prst="rect">
            <a:avLst/>
          </a:prstGeom>
        </p:spPr>
      </p:pic>
    </p:spTree>
    <p:extLst>
      <p:ext uri="{BB962C8B-B14F-4D97-AF65-F5344CB8AC3E}">
        <p14:creationId xmlns:p14="http://schemas.microsoft.com/office/powerpoint/2010/main" val="267350051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grpSp>
        <p:nvGrpSpPr>
          <p:cNvPr id="6" name="Content Placeholder 12" descr="A graphic lists the three steps of the five-forces model of competition.">
            <a:extLst>
              <a:ext uri="{FF2B5EF4-FFF2-40B4-BE49-F238E27FC236}">
                <a16:creationId xmlns:a16="http://schemas.microsoft.com/office/drawing/2014/main" id="{961333FB-2508-4E46-829A-875AEEA8EBAC}"/>
              </a:ext>
            </a:extLst>
          </p:cNvPr>
          <p:cNvGrpSpPr>
            <a:grpSpLocks noGrp="1"/>
          </p:cNvGrpSpPr>
          <p:nvPr/>
        </p:nvGrpSpPr>
        <p:grpSpPr>
          <a:xfrm>
            <a:off x="683568" y="1700808"/>
            <a:ext cx="7975600" cy="4532086"/>
            <a:chOff x="993775" y="1679575"/>
            <a:chExt cx="6986588" cy="3851275"/>
          </a:xfrm>
        </p:grpSpPr>
        <p:sp>
          <p:nvSpPr>
            <p:cNvPr id="8" name="Rectangle 10" descr="&#10;">
              <a:extLst>
                <a:ext uri="{FF2B5EF4-FFF2-40B4-BE49-F238E27FC236}">
                  <a16:creationId xmlns:a16="http://schemas.microsoft.com/office/drawing/2014/main" id="{71B5B386-0CC3-4AF8-822B-85655D15F162}"/>
                </a:ext>
              </a:extLst>
            </p:cNvPr>
            <p:cNvSpPr>
              <a:spLocks noChangeArrowheads="1"/>
            </p:cNvSpPr>
            <p:nvPr/>
          </p:nvSpPr>
          <p:spPr bwMode="blackWhite">
            <a:xfrm>
              <a:off x="993775" y="16795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1</a:t>
              </a:r>
            </a:p>
          </p:txBody>
        </p:sp>
        <p:sp>
          <p:nvSpPr>
            <p:cNvPr id="9" name="Rectangle 11">
              <a:extLst>
                <a:ext uri="{FF2B5EF4-FFF2-40B4-BE49-F238E27FC236}">
                  <a16:creationId xmlns:a16="http://schemas.microsoft.com/office/drawing/2014/main" id="{386C3B9A-80EE-464B-BD24-ADC117D5B3ED}"/>
                </a:ext>
              </a:extLst>
            </p:cNvPr>
            <p:cNvSpPr>
              <a:spLocks noChangeArrowheads="1"/>
            </p:cNvSpPr>
            <p:nvPr/>
          </p:nvSpPr>
          <p:spPr bwMode="blackWhite">
            <a:xfrm>
              <a:off x="2247900" y="1679575"/>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For each of the five forces, identify the different parties involved, along with the specific factors that bring about competitive pressures.</a:t>
              </a:r>
            </a:p>
          </p:txBody>
        </p:sp>
        <p:sp>
          <p:nvSpPr>
            <p:cNvPr id="10" name="Rectangle 12">
              <a:extLst>
                <a:ext uri="{FF2B5EF4-FFF2-40B4-BE49-F238E27FC236}">
                  <a16:creationId xmlns:a16="http://schemas.microsoft.com/office/drawing/2014/main" id="{3F2C0BE5-F9E7-4229-87BC-C6D3A6EEFD16}"/>
                </a:ext>
              </a:extLst>
            </p:cNvPr>
            <p:cNvSpPr>
              <a:spLocks noChangeArrowheads="1"/>
            </p:cNvSpPr>
            <p:nvPr/>
          </p:nvSpPr>
          <p:spPr bwMode="blackWhite">
            <a:xfrm>
              <a:off x="1009650" y="3048000"/>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2</a:t>
              </a:r>
            </a:p>
          </p:txBody>
        </p:sp>
        <p:sp>
          <p:nvSpPr>
            <p:cNvPr id="11" name="Rectangle 13">
              <a:extLst>
                <a:ext uri="{FF2B5EF4-FFF2-40B4-BE49-F238E27FC236}">
                  <a16:creationId xmlns:a16="http://schemas.microsoft.com/office/drawing/2014/main" id="{5181BDDE-CB81-4785-8791-9EDE4E9E7F01}"/>
                </a:ext>
              </a:extLst>
            </p:cNvPr>
            <p:cNvSpPr>
              <a:spLocks noChangeArrowheads="1"/>
            </p:cNvSpPr>
            <p:nvPr/>
          </p:nvSpPr>
          <p:spPr bwMode="blackWhite">
            <a:xfrm>
              <a:off x="2263775" y="3048000"/>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Evaluate how strong the pressures stemming from each of the five forces are (strong, moderate, or weak).</a:t>
              </a:r>
            </a:p>
          </p:txBody>
        </p:sp>
        <p:sp>
          <p:nvSpPr>
            <p:cNvPr id="12" name="Rectangle 14" descr="&#10;">
              <a:extLst>
                <a:ext uri="{FF2B5EF4-FFF2-40B4-BE49-F238E27FC236}">
                  <a16:creationId xmlns:a16="http://schemas.microsoft.com/office/drawing/2014/main" id="{6A5594AA-6D9B-48BF-A96C-5B23D0B5E167}"/>
                </a:ext>
              </a:extLst>
            </p:cNvPr>
            <p:cNvSpPr>
              <a:spLocks noChangeArrowheads="1"/>
            </p:cNvSpPr>
            <p:nvPr/>
          </p:nvSpPr>
          <p:spPr bwMode="blackWhite">
            <a:xfrm>
              <a:off x="1008063" y="44354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3</a:t>
              </a:r>
            </a:p>
          </p:txBody>
        </p:sp>
        <p:sp>
          <p:nvSpPr>
            <p:cNvPr id="13" name="Rectangle 15">
              <a:extLst>
                <a:ext uri="{FF2B5EF4-FFF2-40B4-BE49-F238E27FC236}">
                  <a16:creationId xmlns:a16="http://schemas.microsoft.com/office/drawing/2014/main" id="{4D1BCB78-ACC4-4839-B838-D551A8A72C94}"/>
                </a:ext>
              </a:extLst>
            </p:cNvPr>
            <p:cNvSpPr>
              <a:spLocks noChangeArrowheads="1"/>
            </p:cNvSpPr>
            <p:nvPr/>
          </p:nvSpPr>
          <p:spPr bwMode="blackWhite">
            <a:xfrm>
              <a:off x="2262188" y="4435475"/>
              <a:ext cx="5716587"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Determine whether the five forces, overall, are supportive of high industry profitability.</a:t>
              </a:r>
            </a:p>
          </p:txBody>
        </p:sp>
      </p:grpSp>
    </p:spTree>
    <p:extLst>
      <p:ext uri="{BB962C8B-B14F-4D97-AF65-F5344CB8AC3E}">
        <p14:creationId xmlns:p14="http://schemas.microsoft.com/office/powerpoint/2010/main" val="26871944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dirty="0"/>
              <a:t>Porter identified five factors that affect the level of competition and therefore profitability within an industry:</a:t>
            </a:r>
          </a:p>
          <a:p>
            <a:pPr lvl="1">
              <a:lnSpc>
                <a:spcPct val="90000"/>
              </a:lnSpc>
              <a:spcBef>
                <a:spcPct val="25000"/>
              </a:spcBef>
            </a:pPr>
            <a:r>
              <a:rPr lang="en-HK" sz="2700" dirty="0">
                <a:solidFill>
                  <a:schemeClr val="tx1"/>
                </a:solidFill>
              </a:rPr>
              <a:t>Bargaining power of consumers</a:t>
            </a:r>
          </a:p>
          <a:p>
            <a:pPr lvl="1">
              <a:lnSpc>
                <a:spcPct val="90000"/>
              </a:lnSpc>
              <a:spcBef>
                <a:spcPct val="25000"/>
              </a:spcBef>
            </a:pPr>
            <a:r>
              <a:rPr lang="en-HK" sz="2700" dirty="0">
                <a:solidFill>
                  <a:schemeClr val="tx1"/>
                </a:solidFill>
              </a:rPr>
              <a:t>Bargaining Power of suppliers</a:t>
            </a:r>
          </a:p>
          <a:p>
            <a:pPr lvl="1">
              <a:lnSpc>
                <a:spcPct val="90000"/>
              </a:lnSpc>
              <a:spcBef>
                <a:spcPct val="25000"/>
              </a:spcBef>
            </a:pPr>
            <a:r>
              <a:rPr lang="en-HK" sz="2700" dirty="0">
                <a:solidFill>
                  <a:schemeClr val="tx1"/>
                </a:solidFill>
              </a:rPr>
              <a:t>Threat of potential entrants</a:t>
            </a:r>
          </a:p>
          <a:p>
            <a:pPr lvl="1">
              <a:lnSpc>
                <a:spcPct val="90000"/>
              </a:lnSpc>
              <a:spcBef>
                <a:spcPct val="25000"/>
              </a:spcBef>
            </a:pPr>
            <a:r>
              <a:rPr lang="en-HK" sz="2700" dirty="0">
                <a:solidFill>
                  <a:schemeClr val="tx1"/>
                </a:solidFill>
              </a:rPr>
              <a:t>Threat of substitutes</a:t>
            </a:r>
          </a:p>
          <a:p>
            <a:pPr lvl="1">
              <a:lnSpc>
                <a:spcPct val="90000"/>
              </a:lnSpc>
              <a:spcBef>
                <a:spcPct val="25000"/>
              </a:spcBef>
            </a:pPr>
            <a:r>
              <a:rPr lang="en-HK" sz="2700" dirty="0">
                <a:solidFill>
                  <a:schemeClr val="tx1"/>
                </a:solidFill>
              </a:rPr>
              <a:t>Threat of competitive rivalry</a:t>
            </a:r>
            <a:endParaRPr lang="en-US" altLang="zh-TW" sz="2700" dirty="0">
              <a:solidFill>
                <a:schemeClr val="tx1"/>
              </a:solidFill>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Industry Analysis</a:t>
            </a:r>
            <a:endParaRPr lang="en-HK" dirty="0"/>
          </a:p>
        </p:txBody>
      </p:sp>
    </p:spTree>
    <p:extLst>
      <p:ext uri="{BB962C8B-B14F-4D97-AF65-F5344CB8AC3E}">
        <p14:creationId xmlns:p14="http://schemas.microsoft.com/office/powerpoint/2010/main" val="22529506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en-US" sz="2800" dirty="0"/>
              <a:t>Bargaining power of consumers:</a:t>
            </a:r>
          </a:p>
          <a:p>
            <a:pPr lvl="1">
              <a:lnSpc>
                <a:spcPct val="90000"/>
              </a:lnSpc>
              <a:spcBef>
                <a:spcPct val="25000"/>
              </a:spcBef>
              <a:defRPr/>
            </a:pPr>
            <a:r>
              <a:rPr lang="en-US" altLang="en-US" sz="2800" dirty="0">
                <a:ea typeface="PMingLiU" panose="02020500000000000000" pitchFamily="18" charset="-120"/>
              </a:rPr>
              <a:t>Customers being concentrated or buying in volume affects intensity of competition</a:t>
            </a:r>
          </a:p>
          <a:p>
            <a:pPr lvl="1">
              <a:lnSpc>
                <a:spcPct val="90000"/>
              </a:lnSpc>
              <a:spcBef>
                <a:spcPct val="25000"/>
              </a:spcBef>
              <a:defRPr/>
            </a:pPr>
            <a:r>
              <a:rPr lang="en-US" altLang="en-US" sz="2800" dirty="0">
                <a:ea typeface="PMingLiU" panose="02020500000000000000" pitchFamily="18" charset="-120"/>
              </a:rPr>
              <a:t>Consumer power is higher where products are standard or undifferentiated</a:t>
            </a:r>
          </a:p>
          <a:p>
            <a:pPr lvl="1">
              <a:lnSpc>
                <a:spcPct val="90000"/>
              </a:lnSpc>
              <a:spcBef>
                <a:spcPct val="25000"/>
              </a:spcBef>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Bargaining Power of Consumers</a:t>
            </a:r>
            <a:endParaRPr lang="en-HK" dirty="0"/>
          </a:p>
        </p:txBody>
      </p:sp>
    </p:spTree>
    <p:extLst>
      <p:ext uri="{BB962C8B-B14F-4D97-AF65-F5344CB8AC3E}">
        <p14:creationId xmlns:p14="http://schemas.microsoft.com/office/powerpoint/2010/main" val="32879770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r>
              <a:rPr lang="en-US" altLang="en-US" sz="2800" dirty="0"/>
              <a:t>If buyers can inexpensively switch</a:t>
            </a:r>
          </a:p>
          <a:p>
            <a:r>
              <a:rPr lang="en-US" altLang="en-US" sz="2800" dirty="0"/>
              <a:t>If buyers are particularly important</a:t>
            </a:r>
          </a:p>
          <a:p>
            <a:r>
              <a:rPr lang="en-US" altLang="en-US" sz="2800" dirty="0"/>
              <a:t>If sellers are struggling in the face of falling consumer demand</a:t>
            </a:r>
          </a:p>
          <a:p>
            <a:r>
              <a:rPr lang="en-US" altLang="en-US" sz="2800" dirty="0"/>
              <a:t>If buyers are informed about sellers</a:t>
            </a:r>
            <a:r>
              <a:rPr lang="en-US" altLang="ja-JP" sz="2800" dirty="0"/>
              <a:t>' products, </a:t>
            </a:r>
            <a:r>
              <a:rPr lang="en-US" altLang="en-US" sz="2800" dirty="0"/>
              <a:t>prices, and costs</a:t>
            </a:r>
          </a:p>
          <a:p>
            <a:r>
              <a:rPr lang="en-US" altLang="en-US" sz="2800" dirty="0"/>
              <a:t>If buyers have discretion in whether and when  they purchase the product</a:t>
            </a:r>
          </a:p>
          <a:p>
            <a:pPr marL="0" indent="0">
              <a:spcBef>
                <a:spcPct val="25000"/>
              </a:spcBef>
              <a:buNone/>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4800" y="188640"/>
            <a:ext cx="8534400" cy="758952"/>
          </a:xfrm>
        </p:spPr>
        <p:txBody>
          <a:bodyPr>
            <a:noAutofit/>
          </a:bodyPr>
          <a:lstStyle/>
          <a:p>
            <a:r>
              <a:rPr lang="en-US" altLang="en-US" sz="2600" dirty="0">
                <a:latin typeface="+mn-lt"/>
                <a:cs typeface="Arial" charset="0"/>
              </a:rPr>
              <a:t>Conditions Where Consumers Gain  Bargaining Power</a:t>
            </a:r>
            <a:endParaRPr lang="en-HK" sz="2600" dirty="0">
              <a:latin typeface="+mn-lt"/>
              <a:cs typeface="Arial" charset="0"/>
            </a:endParaRPr>
          </a:p>
        </p:txBody>
      </p:sp>
    </p:spTree>
    <p:extLst>
      <p:ext uri="{BB962C8B-B14F-4D97-AF65-F5344CB8AC3E}">
        <p14:creationId xmlns:p14="http://schemas.microsoft.com/office/powerpoint/2010/main" val="367706734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en-US" sz="2800" dirty="0"/>
              <a:t>Bargaining Power of Suppliers is increased when (there are):</a:t>
            </a:r>
          </a:p>
          <a:p>
            <a:pPr lvl="1">
              <a:defRPr/>
            </a:pPr>
            <a:r>
              <a:rPr lang="en-US" altLang="en-US" sz="2800" dirty="0">
                <a:solidFill>
                  <a:schemeClr val="bg1">
                    <a:lumMod val="50000"/>
                  </a:schemeClr>
                </a:solidFill>
                <a:ea typeface="PMingLiU" panose="02020500000000000000" pitchFamily="18" charset="-120"/>
              </a:rPr>
              <a:t>Few suppliers</a:t>
            </a:r>
          </a:p>
          <a:p>
            <a:pPr lvl="1">
              <a:defRPr/>
            </a:pPr>
            <a:r>
              <a:rPr lang="en-US" altLang="en-US" sz="2800" dirty="0">
                <a:solidFill>
                  <a:schemeClr val="bg1">
                    <a:lumMod val="50000"/>
                  </a:schemeClr>
                </a:solidFill>
                <a:ea typeface="PMingLiU" panose="02020500000000000000" pitchFamily="18" charset="-120"/>
              </a:rPr>
              <a:t>Few substitutes</a:t>
            </a:r>
          </a:p>
          <a:p>
            <a:pPr lvl="1">
              <a:defRPr/>
            </a:pPr>
            <a:r>
              <a:rPr lang="en-US" altLang="en-US" sz="2800" dirty="0">
                <a:solidFill>
                  <a:schemeClr val="bg1">
                    <a:lumMod val="50000"/>
                  </a:schemeClr>
                </a:solidFill>
                <a:ea typeface="PMingLiU" panose="02020500000000000000" pitchFamily="18" charset="-120"/>
              </a:rPr>
              <a:t>Costs of switching raw materials is high</a:t>
            </a:r>
          </a:p>
          <a:p>
            <a:pPr lvl="1">
              <a:defRPr/>
            </a:pPr>
            <a:endParaRPr lang="en-US" altLang="en-US" sz="1400" dirty="0">
              <a:ea typeface="PMingLiU" panose="02020500000000000000" pitchFamily="18" charset="-120"/>
            </a:endParaRPr>
          </a:p>
          <a:p>
            <a:pPr marL="274638" lvl="1" indent="-274638">
              <a:lnSpc>
                <a:spcPct val="90000"/>
              </a:lnSpc>
              <a:spcBef>
                <a:spcPct val="25000"/>
              </a:spcBef>
              <a:buClr>
                <a:schemeClr val="accent1"/>
              </a:buClr>
              <a:buSzPct val="120000"/>
              <a:buFont typeface="Arial" panose="020B0604020202020204" pitchFamily="34" charset="0"/>
              <a:buChar char="•"/>
              <a:defRPr/>
            </a:pPr>
            <a:r>
              <a:rPr lang="en-US" altLang="en-US" sz="2800" dirty="0">
                <a:solidFill>
                  <a:schemeClr val="tx1"/>
                </a:solidFill>
              </a:rPr>
              <a:t>Backward integration is gaining control or ownership of suppliers</a:t>
            </a:r>
          </a:p>
          <a:p>
            <a:pPr lvl="1">
              <a:lnSpc>
                <a:spcPct val="90000"/>
              </a:lnSpc>
              <a:spcBef>
                <a:spcPct val="25000"/>
              </a:spcBef>
              <a:defRPr/>
            </a:pPr>
            <a:endParaRPr lang="en-HK" sz="2800"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Bargaining Power of Suppliers</a:t>
            </a:r>
            <a:endParaRPr lang="en-HK" dirty="0"/>
          </a:p>
        </p:txBody>
      </p:sp>
    </p:spTree>
    <p:extLst>
      <p:ext uri="{BB962C8B-B14F-4D97-AF65-F5344CB8AC3E}">
        <p14:creationId xmlns:p14="http://schemas.microsoft.com/office/powerpoint/2010/main" val="38171823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Threat of Substitutes</a:t>
            </a:r>
            <a:endParaRPr lang="en-HK" dirty="0"/>
          </a:p>
        </p:txBody>
      </p:sp>
      <p:sp>
        <p:nvSpPr>
          <p:cNvPr id="3" name="Rectangle 3">
            <a:extLst>
              <a:ext uri="{FF2B5EF4-FFF2-40B4-BE49-F238E27FC236}">
                <a16:creationId xmlns:a16="http://schemas.microsoft.com/office/drawing/2014/main" id="{A7F23525-1AFA-4111-AA0E-5196DC053C8D}"/>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Bef>
                <a:spcPct val="25000"/>
              </a:spcBef>
            </a:pPr>
            <a:r>
              <a:rPr lang="en-US" altLang="en-US" sz="2800" dirty="0"/>
              <a:t>Potential development of substitute products:</a:t>
            </a:r>
          </a:p>
          <a:p>
            <a:pPr lvl="1">
              <a:defRPr/>
            </a:pPr>
            <a:r>
              <a:rPr lang="en-US" altLang="en-US" sz="2800" dirty="0">
                <a:ea typeface="PMingLiU" panose="02020500000000000000" pitchFamily="18" charset="-120"/>
              </a:rPr>
              <a:t>Pressure increases when:</a:t>
            </a:r>
          </a:p>
          <a:p>
            <a:pPr lvl="2"/>
            <a:r>
              <a:rPr lang="en-US" altLang="en-US" sz="2800" dirty="0">
                <a:cs typeface="Arial" pitchFamily="34" charset="0"/>
              </a:rPr>
              <a:t>Prices of substitutes decrease</a:t>
            </a:r>
          </a:p>
          <a:p>
            <a:pPr lvl="2"/>
            <a:r>
              <a:rPr lang="en-US" altLang="en-US" sz="2800" dirty="0">
                <a:cs typeface="Arial" pitchFamily="34" charset="0"/>
              </a:rPr>
              <a:t>Consumers</a:t>
            </a:r>
            <a:r>
              <a:rPr lang="en-US" altLang="ja-JP" sz="2800" dirty="0">
                <a:cs typeface="Arial" pitchFamily="34" charset="0"/>
              </a:rPr>
              <a:t>' switching costs decrease</a:t>
            </a:r>
            <a:endParaRPr lang="en-US" altLang="en-US" sz="2800" dirty="0">
              <a:cs typeface="Arial" pitchFamily="34" charset="0"/>
            </a:endParaRPr>
          </a:p>
          <a:p>
            <a:pPr lvl="1">
              <a:defRPr/>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10362100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a:spcBef>
                <a:spcPct val="25000"/>
              </a:spcBef>
            </a:pPr>
            <a:r>
              <a:rPr lang="en-US" altLang="zh-TW" sz="2800" dirty="0">
                <a:ea typeface="PMingLiU" pitchFamily="18" charset="-120"/>
              </a:rPr>
              <a:t>What could/ should the companies do if they face very high threat of substitutes?</a:t>
            </a:r>
          </a:p>
          <a:p>
            <a:pPr>
              <a:spcBef>
                <a:spcPct val="25000"/>
              </a:spcBef>
            </a:pPr>
            <a:endParaRPr lang="en-US" altLang="zh-TW" dirty="0">
              <a:ea typeface="PMingLiU" panose="02020500000000000000" pitchFamily="18" charset="-120"/>
            </a:endParaRPr>
          </a:p>
        </p:txBody>
      </p:sp>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altLang="zh-TW" sz="3600" dirty="0">
                <a:ea typeface="PMingLiU" pitchFamily="18" charset="-120"/>
              </a:rPr>
              <a:t>Group Discussion</a:t>
            </a:r>
            <a:endParaRPr lang="en-HK" dirty="0"/>
          </a:p>
        </p:txBody>
      </p:sp>
    </p:spTree>
    <p:extLst>
      <p:ext uri="{BB962C8B-B14F-4D97-AF65-F5344CB8AC3E}">
        <p14:creationId xmlns:p14="http://schemas.microsoft.com/office/powerpoint/2010/main" val="286444928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標題 3">
            <a:extLst>
              <a:ext uri="{FF2B5EF4-FFF2-40B4-BE49-F238E27FC236}">
                <a16:creationId xmlns:a16="http://schemas.microsoft.com/office/drawing/2014/main" id="{3972AA84-D3D9-4EE4-B5D8-D7952C51E3F8}"/>
              </a:ext>
            </a:extLst>
          </p:cNvPr>
          <p:cNvSpPr>
            <a:spLocks noGrp="1"/>
          </p:cNvSpPr>
          <p:nvPr>
            <p:ph type="title"/>
          </p:nvPr>
        </p:nvSpPr>
        <p:spPr>
          <a:xfrm>
            <a:off x="301752" y="228600"/>
            <a:ext cx="8534400" cy="758952"/>
          </a:xfrm>
        </p:spPr>
        <p:txBody>
          <a:bodyPr/>
          <a:lstStyle/>
          <a:p>
            <a:r>
              <a:rPr lang="en-US" dirty="0"/>
              <a:t>Potential Entry of New Competitors</a:t>
            </a:r>
            <a:endParaRPr lang="en-HK" dirty="0"/>
          </a:p>
        </p:txBody>
      </p:sp>
      <p:sp>
        <p:nvSpPr>
          <p:cNvPr id="3" name="Rectangle 3">
            <a:extLst>
              <a:ext uri="{FF2B5EF4-FFF2-40B4-BE49-F238E27FC236}">
                <a16:creationId xmlns:a16="http://schemas.microsoft.com/office/drawing/2014/main" id="{A7F23525-1AFA-4111-AA0E-5196DC053C8D}"/>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Bef>
                <a:spcPct val="25000"/>
              </a:spcBef>
            </a:pPr>
            <a:r>
              <a:rPr lang="en-US" altLang="en-US" sz="2800" dirty="0"/>
              <a:t>Potential Entry of New Competitors::</a:t>
            </a:r>
          </a:p>
          <a:p>
            <a:pPr lvl="1">
              <a:defRPr/>
            </a:pPr>
            <a:r>
              <a:rPr lang="en-US" altLang="en-US" sz="2800" dirty="0">
                <a:cs typeface="Arial" pitchFamily="34" charset="0"/>
              </a:rPr>
              <a:t>Barriers to entry are important</a:t>
            </a:r>
          </a:p>
          <a:p>
            <a:pPr lvl="1">
              <a:defRPr/>
            </a:pPr>
            <a:r>
              <a:rPr lang="en-US" altLang="en-US" sz="2800" dirty="0">
                <a:cs typeface="Arial" pitchFamily="34" charset="0"/>
              </a:rPr>
              <a:t>Quality, pricing, and marketing can overcome barriers</a:t>
            </a:r>
          </a:p>
          <a:p>
            <a:pPr lvl="1">
              <a:defRPr/>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260732686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Barriers to Entry</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Need to gain economies of scale quickly</a:t>
            </a:r>
          </a:p>
          <a:p>
            <a:pPr>
              <a:defRPr/>
            </a:pPr>
            <a:r>
              <a:rPr lang="en-US" altLang="en-US" sz="2800" dirty="0"/>
              <a:t>Need to gain technology and specialized know-how</a:t>
            </a:r>
          </a:p>
          <a:p>
            <a:pPr>
              <a:defRPr/>
            </a:pPr>
            <a:r>
              <a:rPr lang="en-US" altLang="en-US" sz="2800" dirty="0"/>
              <a:t>Lack of experience</a:t>
            </a:r>
          </a:p>
          <a:p>
            <a:pPr>
              <a:defRPr/>
            </a:pPr>
            <a:r>
              <a:rPr lang="en-US" altLang="en-US" sz="2800" dirty="0"/>
              <a:t>Strong customer loyalty</a:t>
            </a:r>
          </a:p>
          <a:p>
            <a:pPr>
              <a:defRPr/>
            </a:pPr>
            <a:r>
              <a:rPr lang="en-US" altLang="en-US" sz="2800" dirty="0"/>
              <a:t>Strong brand preferences</a:t>
            </a:r>
          </a:p>
          <a:p>
            <a:pPr>
              <a:defRPr/>
            </a:pPr>
            <a:r>
              <a:rPr lang="en-US" altLang="en-US" sz="2800" dirty="0"/>
              <a:t>Large capital requirements </a:t>
            </a:r>
          </a:p>
          <a:p>
            <a:pPr>
              <a:defRPr/>
            </a:pPr>
            <a:r>
              <a:rPr lang="en-US" altLang="en-US" sz="2800" dirty="0"/>
              <a:t>Lack of adequate distribution channels</a:t>
            </a:r>
          </a:p>
          <a:p>
            <a:pPr>
              <a:defRPr/>
            </a:pPr>
            <a:r>
              <a:rPr lang="en-US" altLang="en-US" sz="2800" dirty="0"/>
              <a:t>Government regulatory policies</a:t>
            </a:r>
          </a:p>
          <a:p>
            <a:pPr>
              <a:spcBef>
                <a:spcPct val="25000"/>
              </a:spcBef>
            </a:pPr>
            <a:endParaRPr lang="en-US" altLang="en-US" sz="2800" dirty="0">
              <a:ea typeface="PMingLiU" panose="02020500000000000000" pitchFamily="18" charset="-120"/>
            </a:endParaRPr>
          </a:p>
          <a:p>
            <a:pPr lvl="1">
              <a:lnSpc>
                <a:spcPct val="90000"/>
              </a:lnSpc>
              <a:spcBef>
                <a:spcPct val="25000"/>
              </a:spcBef>
              <a:defRPr/>
            </a:pPr>
            <a:endParaRPr lang="en-HK" sz="2800" dirty="0">
              <a:ea typeface="PMingLiU" panose="02020500000000000000" pitchFamily="18" charset="-12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Industrial Rivalry</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Rivalry among competing firms</a:t>
            </a:r>
          </a:p>
          <a:p>
            <a:pPr lvl="1">
              <a:defRPr/>
            </a:pPr>
            <a:r>
              <a:rPr lang="en-US" altLang="en-US" sz="2800" dirty="0">
                <a:cs typeface="Arial" pitchFamily="34" charset="0"/>
              </a:rPr>
              <a:t>Most powerful of the five forces</a:t>
            </a:r>
          </a:p>
          <a:p>
            <a:pPr lvl="1">
              <a:defRPr/>
            </a:pPr>
            <a:r>
              <a:rPr lang="en-US" altLang="en-US" sz="2800" dirty="0">
                <a:cs typeface="Arial" pitchFamily="34" charset="0"/>
              </a:rPr>
              <a:t>Focus on competitive advantage of strategies over other firms</a:t>
            </a:r>
          </a:p>
          <a:p>
            <a:pPr marL="0" indent="0">
              <a:buNone/>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14252634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the number of competing firms is high</a:t>
            </a:r>
          </a:p>
          <a:p>
            <a:pPr>
              <a:defRPr/>
            </a:pPr>
            <a:r>
              <a:rPr lang="en-US" altLang="en-US" sz="2800" dirty="0"/>
              <a:t>When competing firms are of similar size</a:t>
            </a:r>
          </a:p>
          <a:p>
            <a:pPr>
              <a:defRPr/>
            </a:pPr>
            <a:r>
              <a:rPr lang="en-US" altLang="en-US" sz="2800" dirty="0"/>
              <a:t>When competing firms have similar capabilities</a:t>
            </a:r>
          </a:p>
          <a:p>
            <a:pPr>
              <a:defRPr/>
            </a:pPr>
            <a:r>
              <a:rPr lang="en-US" altLang="en-US" sz="2800" dirty="0"/>
              <a:t>When the demand for an industry’s products is falling</a:t>
            </a:r>
            <a:endParaRPr lang="en-US" altLang="ja-JP" sz="2800" dirty="0"/>
          </a:p>
          <a:p>
            <a:pPr>
              <a:defRPr/>
            </a:pPr>
            <a:r>
              <a:rPr lang="en-US" altLang="en-US" sz="2800" dirty="0"/>
              <a:t>When the product or service prices in the industry are falling</a:t>
            </a:r>
          </a:p>
          <a:p>
            <a:pPr>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8982864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 (Cont.)</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consumers can switch brands easily</a:t>
            </a:r>
          </a:p>
          <a:p>
            <a:pPr>
              <a:defRPr/>
            </a:pPr>
            <a:r>
              <a:rPr lang="en-US" altLang="en-US" sz="2800" dirty="0"/>
              <a:t>When barriers to leaving the market are high</a:t>
            </a:r>
          </a:p>
          <a:p>
            <a:pPr>
              <a:defRPr/>
            </a:pPr>
            <a:r>
              <a:rPr lang="en-US" altLang="en-US" sz="2800" dirty="0"/>
              <a:t>When barriers to entering the market are low</a:t>
            </a:r>
          </a:p>
          <a:p>
            <a:pPr>
              <a:defRPr/>
            </a:pPr>
            <a:r>
              <a:rPr lang="en-US" altLang="en-US" sz="2800" dirty="0"/>
              <a:t>When fixed costs are high among competing firms </a:t>
            </a:r>
          </a:p>
          <a:p>
            <a:pPr>
              <a:defRPr/>
            </a:pPr>
            <a:r>
              <a:rPr lang="en-US" altLang="en-US" sz="2800" dirty="0"/>
              <a:t>When the product is perishable</a:t>
            </a:r>
          </a:p>
          <a:p>
            <a:pPr marL="0" indent="0">
              <a:buNone/>
              <a:defRPr/>
            </a:pPr>
            <a:endParaRPr lang="en-US" altLang="en-US" sz="2800" dirty="0"/>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42388094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279608" y="379945"/>
            <a:ext cx="8534400" cy="758952"/>
          </a:xfrm>
        </p:spPr>
        <p:txBody>
          <a:bodyPr>
            <a:normAutofit fontScale="90000"/>
          </a:bodyPr>
          <a:lstStyle/>
          <a:p>
            <a:r>
              <a:rPr lang="en-US" altLang="en-US" dirty="0"/>
              <a:t>Conditions That Cause High Rivalry Among Competing Firms (Cont.)</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When rivals have excess capacity</a:t>
            </a:r>
          </a:p>
          <a:p>
            <a:pPr>
              <a:defRPr/>
            </a:pPr>
            <a:r>
              <a:rPr lang="en-US" altLang="en-US" sz="2800" dirty="0"/>
              <a:t>When consumer demand is falling</a:t>
            </a:r>
          </a:p>
          <a:p>
            <a:pPr>
              <a:defRPr/>
            </a:pPr>
            <a:r>
              <a:rPr lang="en-US" altLang="en-US" sz="2800" dirty="0"/>
              <a:t>When rivals have excess inventory</a:t>
            </a:r>
          </a:p>
          <a:p>
            <a:pPr>
              <a:defRPr/>
            </a:pPr>
            <a:r>
              <a:rPr lang="en-US" altLang="en-US" sz="2800" dirty="0"/>
              <a:t>When rivals sell similar products/services</a:t>
            </a:r>
          </a:p>
          <a:p>
            <a:pPr>
              <a:defRPr/>
            </a:pPr>
            <a:r>
              <a:rPr lang="en-US" altLang="en-US" sz="2800" dirty="0"/>
              <a:t>When mergers are common in the industry</a:t>
            </a: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28390163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Group Discussion</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800" dirty="0">
                <a:ea typeface="PMingLiU" panose="02020500000000000000" pitchFamily="18" charset="-120"/>
              </a:rPr>
              <a:t>How would you relate the 5 these competitive forces with the “profit potential”?</a:t>
            </a:r>
            <a:endParaRPr lang="en-HK" sz="2800" dirty="0">
              <a:ea typeface="PMingLiU" panose="02020500000000000000" pitchFamily="18" charset="-120"/>
            </a:endParaRPr>
          </a:p>
        </p:txBody>
      </p:sp>
    </p:spTree>
    <p:extLst>
      <p:ext uri="{BB962C8B-B14F-4D97-AF65-F5344CB8AC3E}">
        <p14:creationId xmlns:p14="http://schemas.microsoft.com/office/powerpoint/2010/main" val="22161188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800" dirty="0"/>
              <a:t>Strategic Group:</a:t>
            </a:r>
          </a:p>
          <a:p>
            <a:pPr lvl="1">
              <a:defRPr/>
            </a:pPr>
            <a:r>
              <a:rPr lang="en-US" sz="2800" dirty="0">
                <a:cs typeface="Arial" pitchFamily="34" charset="0"/>
              </a:rPr>
              <a:t>Strategic groups are made up of </a:t>
            </a:r>
            <a:r>
              <a:rPr lang="en-US" sz="2800" dirty="0" err="1">
                <a:cs typeface="Arial" pitchFamily="34" charset="0"/>
              </a:rPr>
              <a:t>organisations</a:t>
            </a:r>
            <a:r>
              <a:rPr lang="en-US" sz="2800" dirty="0">
                <a:cs typeface="Arial" pitchFamily="34" charset="0"/>
              </a:rPr>
              <a:t> within the same industry that are pursuing equivalent strategies targeting groups of customers that have similar profiles.</a:t>
            </a:r>
          </a:p>
          <a:p>
            <a:pPr lvl="1">
              <a:defRPr/>
            </a:pPr>
            <a:r>
              <a:rPr lang="en-US" sz="2800" dirty="0">
                <a:cs typeface="Arial" pitchFamily="34" charset="0"/>
              </a:rPr>
              <a:t>All these companies are following similar strategies and facing similar strategic questions. </a:t>
            </a:r>
          </a:p>
          <a:p>
            <a:pPr lvl="1">
              <a:defRPr/>
            </a:pPr>
            <a:r>
              <a:rPr lang="en-US" sz="2800" dirty="0">
                <a:cs typeface="Arial" pitchFamily="34" charset="0"/>
              </a:rPr>
              <a:t>They are also aiming at very similar market segments.</a:t>
            </a:r>
            <a:endParaRPr lang="en-US" altLang="en-US" sz="2800" dirty="0">
              <a:cs typeface="Arial" pitchFamily="34" charset="0"/>
            </a:endParaRPr>
          </a:p>
          <a:p>
            <a:pPr lvl="1">
              <a:lnSpc>
                <a:spcPct val="90000"/>
              </a:lnSpc>
              <a:spcBef>
                <a:spcPct val="25000"/>
              </a:spcBef>
              <a:defRPr/>
            </a:pPr>
            <a:endParaRPr lang="en-HK" sz="2800" dirty="0">
              <a:ea typeface="PMingLiU" panose="02020500000000000000" pitchFamily="18" charset="-120"/>
            </a:endParaRPr>
          </a:p>
        </p:txBody>
      </p:sp>
    </p:spTree>
    <p:extLst>
      <p:ext uri="{BB962C8B-B14F-4D97-AF65-F5344CB8AC3E}">
        <p14:creationId xmlns:p14="http://schemas.microsoft.com/office/powerpoint/2010/main" val="424640705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600" dirty="0"/>
              <a:t>There is a range of attributes that can be used to identify strategic groups. Some examples are as follows:</a:t>
            </a:r>
            <a:endParaRPr lang="en-US" altLang="en-US" sz="2600" dirty="0"/>
          </a:p>
          <a:p>
            <a:pPr lvl="1">
              <a:defRPr/>
            </a:pPr>
            <a:r>
              <a:rPr lang="en-US" sz="2600" dirty="0"/>
              <a:t>Size of the company </a:t>
            </a:r>
          </a:p>
          <a:p>
            <a:pPr lvl="1">
              <a:defRPr/>
            </a:pPr>
            <a:r>
              <a:rPr lang="en-US" sz="2600" dirty="0"/>
              <a:t>Assets and skills </a:t>
            </a:r>
          </a:p>
          <a:p>
            <a:pPr lvl="1">
              <a:defRPr/>
            </a:pPr>
            <a:r>
              <a:rPr lang="en-US" sz="2600" dirty="0"/>
              <a:t>Scope of the operation </a:t>
            </a:r>
          </a:p>
          <a:p>
            <a:pPr lvl="1">
              <a:defRPr/>
            </a:pPr>
            <a:r>
              <a:rPr lang="en-US" sz="2600" dirty="0"/>
              <a:t>Breadth of the product range </a:t>
            </a:r>
          </a:p>
          <a:p>
            <a:pPr lvl="1">
              <a:defRPr/>
            </a:pPr>
            <a:r>
              <a:rPr lang="en-US" sz="2600" dirty="0"/>
              <a:t>Choice of distribution channel </a:t>
            </a:r>
          </a:p>
          <a:p>
            <a:pPr lvl="1">
              <a:defRPr/>
            </a:pPr>
            <a:r>
              <a:rPr lang="en-US" sz="2600" dirty="0"/>
              <a:t>Relative product quality </a:t>
            </a:r>
          </a:p>
          <a:p>
            <a:pPr lvl="1">
              <a:defRPr/>
            </a:pPr>
            <a:r>
              <a:rPr lang="en-US" sz="2600" dirty="0"/>
              <a:t>Brand image</a:t>
            </a:r>
            <a:endParaRPr lang="en-HK" sz="2600" dirty="0">
              <a:ea typeface="PMingLiU" panose="02020500000000000000" pitchFamily="18" charset="-120"/>
            </a:endParaRPr>
          </a:p>
        </p:txBody>
      </p:sp>
    </p:spTree>
    <p:extLst>
      <p:ext uri="{BB962C8B-B14F-4D97-AF65-F5344CB8AC3E}">
        <p14:creationId xmlns:p14="http://schemas.microsoft.com/office/powerpoint/2010/main" val="385825765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Competitor Analysis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dirty="0"/>
              <a:t>For each competitor in their strategic group an </a:t>
            </a:r>
            <a:r>
              <a:rPr lang="en-US" dirty="0" err="1"/>
              <a:t>organisation</a:t>
            </a:r>
            <a:r>
              <a:rPr lang="en-US" dirty="0"/>
              <a:t> needs to establish the following:</a:t>
            </a:r>
            <a:endParaRPr lang="en-US" altLang="en-US" sz="2800" dirty="0"/>
          </a:p>
          <a:p>
            <a:pPr lvl="1">
              <a:defRPr/>
            </a:pPr>
            <a:r>
              <a:rPr lang="en-HK" sz="2800" dirty="0">
                <a:cs typeface="Arial" pitchFamily="34" charset="0"/>
              </a:rPr>
              <a:t>Competitors objectives</a:t>
            </a:r>
          </a:p>
          <a:p>
            <a:pPr lvl="1">
              <a:defRPr/>
            </a:pPr>
            <a:r>
              <a:rPr lang="en-US" sz="2800" dirty="0">
                <a:cs typeface="Arial" pitchFamily="34" charset="0"/>
              </a:rPr>
              <a:t>Competitor’s current and past strategies</a:t>
            </a:r>
          </a:p>
          <a:p>
            <a:pPr lvl="1">
              <a:defRPr/>
            </a:pPr>
            <a:r>
              <a:rPr lang="en-HK" sz="2800" dirty="0">
                <a:cs typeface="Arial" pitchFamily="34" charset="0"/>
              </a:rPr>
              <a:t>Competitor’s capabilities</a:t>
            </a:r>
          </a:p>
          <a:p>
            <a:pPr lvl="1">
              <a:defRPr/>
            </a:pPr>
            <a:r>
              <a:rPr lang="en-HK" sz="2800" dirty="0">
                <a:cs typeface="Arial" pitchFamily="34" charset="0"/>
              </a:rPr>
              <a:t>Innovation capabilities</a:t>
            </a:r>
          </a:p>
          <a:p>
            <a:pPr lvl="1">
              <a:defRPr/>
            </a:pPr>
            <a:r>
              <a:rPr lang="en-HK" sz="2800" dirty="0">
                <a:cs typeface="Arial" pitchFamily="34" charset="0"/>
              </a:rPr>
              <a:t>Production capabilities</a:t>
            </a:r>
          </a:p>
          <a:p>
            <a:pPr lvl="1">
              <a:defRPr/>
            </a:pPr>
            <a:r>
              <a:rPr lang="en-HK" sz="2800" dirty="0">
                <a:cs typeface="Arial" pitchFamily="34" charset="0"/>
              </a:rPr>
              <a:t>Financial capabilities</a:t>
            </a:r>
          </a:p>
          <a:p>
            <a:pPr lvl="1">
              <a:defRPr/>
            </a:pPr>
            <a:r>
              <a:rPr lang="en-US" sz="2800" dirty="0">
                <a:cs typeface="Arial" pitchFamily="34" charset="0"/>
              </a:rPr>
              <a:t>Competitors future strategies and reactions</a:t>
            </a:r>
            <a:endParaRPr lang="en-HK" sz="2800" dirty="0">
              <a:cs typeface="Arial" pitchFamily="34" charset="0"/>
            </a:endParaRPr>
          </a:p>
        </p:txBody>
      </p:sp>
    </p:spTree>
    <p:extLst>
      <p:ext uri="{BB962C8B-B14F-4D97-AF65-F5344CB8AC3E}">
        <p14:creationId xmlns:p14="http://schemas.microsoft.com/office/powerpoint/2010/main" val="118338914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4800" y="188640"/>
            <a:ext cx="8534400" cy="758952"/>
          </a:xfrm>
        </p:spPr>
        <p:txBody>
          <a:bodyPr>
            <a:noAutofit/>
          </a:bodyPr>
          <a:lstStyle/>
          <a:p>
            <a:r>
              <a:rPr lang="en-US" altLang="en-US" sz="3200" dirty="0">
                <a:cs typeface="Arial" charset="0"/>
              </a:rPr>
              <a:t>The External Factor Evaluation (EFE) Matrix</a:t>
            </a:r>
            <a:endParaRPr lang="en-HK" sz="32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dirty="0"/>
              <a:t>Summarize and evaluate these factors:</a:t>
            </a:r>
          </a:p>
          <a:p>
            <a:pPr>
              <a:defRPr/>
            </a:pPr>
            <a:endParaRPr lang="en-US" altLang="en-US" dirty="0"/>
          </a:p>
        </p:txBody>
      </p:sp>
      <p:sp>
        <p:nvSpPr>
          <p:cNvPr id="4" name="Content Placeholder 2">
            <a:extLst>
              <a:ext uri="{FF2B5EF4-FFF2-40B4-BE49-F238E27FC236}">
                <a16:creationId xmlns:a16="http://schemas.microsoft.com/office/drawing/2014/main" id="{7C9ED5FE-E6C8-413C-A2EF-F0EF35DB398A}"/>
              </a:ext>
            </a:extLst>
          </p:cNvPr>
          <p:cNvSpPr>
            <a:spLocks noGrp="1"/>
          </p:cNvSpPr>
          <p:nvPr>
            <p:ph sz="half" idx="1"/>
          </p:nvPr>
        </p:nvSpPr>
        <p:spPr>
          <a:xfrm>
            <a:off x="1115616" y="2348880"/>
            <a:ext cx="3240360" cy="2736304"/>
          </a:xfrm>
          <a:ln w="12700">
            <a:solidFill>
              <a:schemeClr val="tx1"/>
            </a:solidFill>
            <a:miter lim="800000"/>
            <a:headEnd/>
            <a:tailEnd/>
          </a:ln>
        </p:spPr>
        <p:txBody>
          <a:bodyPr>
            <a:normAutofit/>
          </a:bodyPr>
          <a:lstStyle/>
          <a:p>
            <a:pPr>
              <a:buFont typeface="Courier New" panose="02070309020205020404" pitchFamily="49" charset="0"/>
              <a:buChar char="o"/>
              <a:defRPr/>
            </a:pPr>
            <a:r>
              <a:rPr lang="en-US" altLang="en-US" dirty="0">
                <a:cs typeface="Arial" charset="0"/>
              </a:rPr>
              <a:t>Economic</a:t>
            </a:r>
          </a:p>
          <a:p>
            <a:pPr>
              <a:buFont typeface="Courier New" panose="02070309020205020404" pitchFamily="49" charset="0"/>
              <a:buChar char="o"/>
              <a:defRPr/>
            </a:pPr>
            <a:r>
              <a:rPr lang="en-US" altLang="en-US" dirty="0">
                <a:cs typeface="Arial" charset="0"/>
              </a:rPr>
              <a:t>Social</a:t>
            </a:r>
          </a:p>
          <a:p>
            <a:pPr>
              <a:buFont typeface="Courier New" panose="02070309020205020404" pitchFamily="49" charset="0"/>
              <a:buChar char="o"/>
              <a:defRPr/>
            </a:pPr>
            <a:r>
              <a:rPr lang="en-US" altLang="en-US" dirty="0">
                <a:cs typeface="Arial" charset="0"/>
              </a:rPr>
              <a:t>Cultural</a:t>
            </a:r>
          </a:p>
          <a:p>
            <a:pPr>
              <a:buFont typeface="Courier New" panose="02070309020205020404" pitchFamily="49" charset="0"/>
              <a:buChar char="o"/>
              <a:defRPr/>
            </a:pPr>
            <a:r>
              <a:rPr lang="en-US" altLang="en-US" dirty="0">
                <a:cs typeface="Arial" charset="0"/>
              </a:rPr>
              <a:t>Demographic</a:t>
            </a:r>
          </a:p>
          <a:p>
            <a:pPr>
              <a:buFont typeface="Courier New" panose="02070309020205020404" pitchFamily="49" charset="0"/>
              <a:buChar char="o"/>
              <a:defRPr/>
            </a:pPr>
            <a:r>
              <a:rPr lang="en-US" altLang="en-US" dirty="0">
                <a:cs typeface="Arial" charset="0"/>
              </a:rPr>
              <a:t>Environmental</a:t>
            </a:r>
          </a:p>
          <a:p>
            <a:pPr lvl="1"/>
            <a:endParaRPr lang="en-US" altLang="en-US" dirty="0"/>
          </a:p>
        </p:txBody>
      </p:sp>
      <p:sp>
        <p:nvSpPr>
          <p:cNvPr id="5" name="Content Placeholder 3">
            <a:extLst>
              <a:ext uri="{FF2B5EF4-FFF2-40B4-BE49-F238E27FC236}">
                <a16:creationId xmlns:a16="http://schemas.microsoft.com/office/drawing/2014/main" id="{26B89A31-8432-4FB4-821B-AD6ABBF7CD6C}"/>
              </a:ext>
            </a:extLst>
          </p:cNvPr>
          <p:cNvSpPr txBox="1">
            <a:spLocks/>
          </p:cNvSpPr>
          <p:nvPr/>
        </p:nvSpPr>
        <p:spPr>
          <a:xfrm>
            <a:off x="4648200" y="2348881"/>
            <a:ext cx="3092152" cy="2736304"/>
          </a:xfrm>
          <a:prstGeom prst="rect">
            <a:avLst/>
          </a:prstGeom>
          <a:ln>
            <a:solidFill>
              <a:schemeClr val="tx1"/>
            </a:solidFill>
          </a:ln>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buFont typeface="Courier New" panose="02070309020205020404" pitchFamily="49" charset="0"/>
              <a:buChar char="o"/>
              <a:defRPr/>
            </a:pPr>
            <a:r>
              <a:rPr lang="en-US" altLang="en-US" dirty="0">
                <a:cs typeface="Arial" charset="0"/>
              </a:rPr>
              <a:t>Political</a:t>
            </a:r>
          </a:p>
          <a:p>
            <a:pPr>
              <a:buFont typeface="Courier New" panose="02070309020205020404" pitchFamily="49" charset="0"/>
              <a:buChar char="o"/>
              <a:defRPr/>
            </a:pPr>
            <a:r>
              <a:rPr lang="en-US" altLang="en-US" dirty="0">
                <a:cs typeface="Arial" charset="0"/>
              </a:rPr>
              <a:t>Governmental</a:t>
            </a:r>
          </a:p>
          <a:p>
            <a:pPr>
              <a:buFont typeface="Courier New" panose="02070309020205020404" pitchFamily="49" charset="0"/>
              <a:buChar char="o"/>
              <a:defRPr/>
            </a:pPr>
            <a:r>
              <a:rPr lang="en-US" altLang="en-US" dirty="0">
                <a:cs typeface="Arial" charset="0"/>
              </a:rPr>
              <a:t>Legal</a:t>
            </a:r>
          </a:p>
          <a:p>
            <a:pPr>
              <a:buFont typeface="Courier New" panose="02070309020205020404" pitchFamily="49" charset="0"/>
              <a:buChar char="o"/>
              <a:defRPr/>
            </a:pPr>
            <a:r>
              <a:rPr lang="en-US" altLang="en-US" dirty="0">
                <a:cs typeface="Arial" charset="0"/>
              </a:rPr>
              <a:t>Technological</a:t>
            </a:r>
          </a:p>
          <a:p>
            <a:pPr>
              <a:buFont typeface="Courier New" panose="02070309020205020404" pitchFamily="49" charset="0"/>
              <a:buChar char="o"/>
              <a:defRPr/>
            </a:pPr>
            <a:r>
              <a:rPr lang="en-US" altLang="en-US" dirty="0">
                <a:cs typeface="Arial" charset="0"/>
              </a:rPr>
              <a:t>Competitive</a:t>
            </a:r>
          </a:p>
          <a:p>
            <a:pPr lvl="1">
              <a:defRPr/>
            </a:pPr>
            <a:endParaRPr lang="en-US" sz="1800" dirty="0">
              <a:ea typeface="ＭＳ Ｐゴシック" pitchFamily="34" charset="-128"/>
            </a:endParaRPr>
          </a:p>
          <a:p>
            <a:pPr lvl="1">
              <a:defRPr/>
            </a:pPr>
            <a:endParaRPr lang="en-US" sz="1800" dirty="0">
              <a:ea typeface="ＭＳ Ｐゴシック" pitchFamily="34" charset="-128"/>
            </a:endParaRPr>
          </a:p>
          <a:p>
            <a:pPr marL="457200" lvl="1" indent="0">
              <a:buFontTx/>
              <a:buNone/>
              <a:defRPr/>
            </a:pPr>
            <a:endParaRPr lang="en-US" sz="1800" dirty="0">
              <a:ea typeface="ＭＳ Ｐゴシック" pitchFamily="34" charset="-128"/>
            </a:endParaRPr>
          </a:p>
          <a:p>
            <a:pPr marL="0" indent="0">
              <a:buFont typeface="Monotype Sorts" pitchFamily="2" charset="2"/>
              <a:buNone/>
              <a:defRPr/>
            </a:pPr>
            <a:endParaRPr lang="en-US" dirty="0"/>
          </a:p>
        </p:txBody>
      </p:sp>
    </p:spTree>
    <p:extLst>
      <p:ext uri="{BB962C8B-B14F-4D97-AF65-F5344CB8AC3E}">
        <p14:creationId xmlns:p14="http://schemas.microsoft.com/office/powerpoint/2010/main" val="42376619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en-US" dirty="0"/>
              <a:t>EFE Matrix Steps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514350" indent="-514350">
              <a:buClr>
                <a:schemeClr val="accent1">
                  <a:lumMod val="75000"/>
                </a:schemeClr>
              </a:buClr>
              <a:buFont typeface="+mj-lt"/>
              <a:buAutoNum type="arabicPeriod"/>
              <a:defRPr/>
            </a:pPr>
            <a:r>
              <a:rPr lang="en-US" sz="2800" dirty="0">
                <a:cs typeface="Arial" charset="0"/>
              </a:rPr>
              <a:t>List the key external factors</a:t>
            </a:r>
          </a:p>
          <a:p>
            <a:pPr marL="514350" indent="-514350">
              <a:buClr>
                <a:schemeClr val="accent1">
                  <a:lumMod val="75000"/>
                </a:schemeClr>
              </a:buClr>
              <a:buFont typeface="+mj-lt"/>
              <a:buAutoNum type="arabicPeriod"/>
              <a:defRPr/>
            </a:pPr>
            <a:r>
              <a:rPr lang="en-US" sz="2800" dirty="0">
                <a:cs typeface="Arial" charset="0"/>
              </a:rPr>
              <a:t>Weight from 0.0 to 1.0</a:t>
            </a:r>
          </a:p>
          <a:p>
            <a:pPr marL="514350" indent="-514350">
              <a:buClr>
                <a:schemeClr val="accent1">
                  <a:lumMod val="75000"/>
                </a:schemeClr>
              </a:buClr>
              <a:buFont typeface="+mj-lt"/>
              <a:buAutoNum type="arabicPeriod"/>
              <a:defRPr/>
            </a:pPr>
            <a:r>
              <a:rPr lang="en-US" sz="2800" dirty="0">
                <a:cs typeface="Arial" charset="0"/>
              </a:rPr>
              <a:t>Rate the effectiveness of current strategies from 4-7 ratings (4 in the following illustration)</a:t>
            </a:r>
          </a:p>
          <a:p>
            <a:pPr marL="514350" indent="-514350">
              <a:buClr>
                <a:schemeClr val="accent1">
                  <a:lumMod val="75000"/>
                </a:schemeClr>
              </a:buClr>
              <a:buFont typeface="+mj-lt"/>
              <a:buAutoNum type="arabicPeriod"/>
              <a:defRPr/>
            </a:pPr>
            <a:r>
              <a:rPr lang="en-US" sz="2800" dirty="0">
                <a:cs typeface="Arial" charset="0"/>
              </a:rPr>
              <a:t>Multiply weight * rating</a:t>
            </a:r>
          </a:p>
          <a:p>
            <a:pPr marL="514350" indent="-514350">
              <a:buClr>
                <a:schemeClr val="accent1">
                  <a:lumMod val="75000"/>
                </a:schemeClr>
              </a:buClr>
              <a:buFont typeface="+mj-lt"/>
              <a:buAutoNum type="arabicPeriod"/>
              <a:defRPr/>
            </a:pPr>
            <a:r>
              <a:rPr lang="en-US" sz="2800" dirty="0">
                <a:cs typeface="Arial" charset="0"/>
              </a:rPr>
              <a:t>Sum weighted scores</a:t>
            </a:r>
          </a:p>
          <a:p>
            <a:pPr marL="0" indent="0">
              <a:buNone/>
              <a:defRPr/>
            </a:pPr>
            <a:endParaRPr lang="en-HK" sz="2600" dirty="0">
              <a:ea typeface="PMingLiU" panose="02020500000000000000" pitchFamily="18" charset="-120"/>
            </a:endParaRPr>
          </a:p>
        </p:txBody>
      </p:sp>
    </p:spTree>
    <p:extLst>
      <p:ext uri="{BB962C8B-B14F-4D97-AF65-F5344CB8AC3E}">
        <p14:creationId xmlns:p14="http://schemas.microsoft.com/office/powerpoint/2010/main" val="40438760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4800" y="260648"/>
            <a:ext cx="8534400" cy="758952"/>
          </a:xfrm>
        </p:spPr>
        <p:txBody>
          <a:bodyPr>
            <a:noAutofit/>
          </a:bodyPr>
          <a:lstStyle/>
          <a:p>
            <a:r>
              <a:rPr lang="en-US" altLang="en-US" sz="2400" dirty="0">
                <a:cs typeface="Arial" charset="0"/>
              </a:rPr>
              <a:t>Illustration:</a:t>
            </a:r>
            <a:br>
              <a:rPr lang="en-US" altLang="en-US" sz="2400" dirty="0">
                <a:cs typeface="Arial" charset="0"/>
              </a:rPr>
            </a:br>
            <a:r>
              <a:rPr lang="en-US" altLang="en-US" sz="2400" dirty="0">
                <a:cs typeface="Arial" charset="0"/>
              </a:rPr>
              <a:t>EFE Matrix for a Local Ten-Theater Cinema Complex</a:t>
            </a:r>
            <a:endParaRPr lang="en-HK" sz="2400" dirty="0"/>
          </a:p>
        </p:txBody>
      </p:sp>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03648" y="1556792"/>
            <a:ext cx="6480720" cy="4722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37553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791223"/>
          </a:xfrm>
        </p:spPr>
        <p:txBody>
          <a:bodyPr>
            <a:normAutofit/>
          </a:bodyPr>
          <a:lstStyle/>
          <a:p>
            <a:pPr marL="0" indent="0" algn="ctr">
              <a:spcBef>
                <a:spcPct val="25000"/>
              </a:spcBef>
              <a:buNone/>
            </a:pPr>
            <a:r>
              <a:rPr lang="en-US" sz="3200" dirty="0"/>
              <a:t>Views on Responding</a:t>
            </a:r>
          </a:p>
          <a:p>
            <a:pPr>
              <a:spcBef>
                <a:spcPct val="25000"/>
              </a:spcBef>
            </a:pPr>
            <a:endParaRPr lang="en-US" altLang="zh-HK" sz="3000" b="1" dirty="0"/>
          </a:p>
          <a:p>
            <a:pPr marL="274320" lvl="1" indent="0">
              <a:lnSpc>
                <a:spcPct val="90000"/>
              </a:lnSpc>
              <a:spcBef>
                <a:spcPct val="25000"/>
              </a:spcBef>
              <a:buNone/>
            </a:pPr>
            <a:endParaRPr lang="en-US" sz="2800" dirty="0"/>
          </a:p>
          <a:p>
            <a:pPr lvl="1">
              <a:lnSpc>
                <a:spcPct val="90000"/>
              </a:lnSpc>
              <a:spcBef>
                <a:spcPct val="25000"/>
              </a:spcBef>
            </a:pPr>
            <a:endParaRPr lang="en-US" sz="2800" dirty="0">
              <a:ea typeface="PMingLiU" panose="02020500000000000000" pitchFamily="18" charset="-120"/>
            </a:endParaRPr>
          </a:p>
          <a:p>
            <a:pPr lvl="1">
              <a:spcBef>
                <a:spcPct val="25000"/>
              </a:spcBef>
            </a:pPr>
            <a:endParaRPr lang="en-US" altLang="zh-TW" dirty="0">
              <a:ea typeface="PMingLiU" panose="02020500000000000000" pitchFamily="18" charset="-120"/>
            </a:endParaRPr>
          </a:p>
        </p:txBody>
      </p:sp>
      <p:sp>
        <p:nvSpPr>
          <p:cNvPr id="7" name="Rectangle 2">
            <a:extLst>
              <a:ext uri="{FF2B5EF4-FFF2-40B4-BE49-F238E27FC236}">
                <a16:creationId xmlns:a16="http://schemas.microsoft.com/office/drawing/2014/main" id="{D886F213-B854-46AD-959B-4D7178620BFA}"/>
              </a:ext>
            </a:extLst>
          </p:cNvPr>
          <p:cNvSpPr>
            <a:spLocks noGrp="1" noChangeArrowheads="1"/>
          </p:cNvSpPr>
          <p:nvPr>
            <p:ph type="title"/>
          </p:nvPr>
        </p:nvSpPr>
        <p:spPr>
          <a:xfrm>
            <a:off x="301752" y="228600"/>
            <a:ext cx="8534400" cy="758952"/>
          </a:xfrm>
        </p:spPr>
        <p:txBody>
          <a:bodyPr>
            <a:normAutofit/>
          </a:bodyPr>
          <a:lstStyle/>
          <a:p>
            <a:pPr>
              <a:defRPr/>
            </a:pPr>
            <a:r>
              <a:rPr lang="en-US" sz="3600" dirty="0"/>
              <a:t>Responding to the Environment</a:t>
            </a:r>
            <a:endParaRPr lang="en-US" altLang="zh-TW" sz="3600" dirty="0">
              <a:latin typeface="+mn-lt"/>
              <a:ea typeface="新細明體" pitchFamily="18" charset="-120"/>
            </a:endParaRPr>
          </a:p>
        </p:txBody>
      </p:sp>
      <p:graphicFrame>
        <p:nvGraphicFramePr>
          <p:cNvPr id="4" name="Content Placeholder 7">
            <a:extLst>
              <a:ext uri="{FF2B5EF4-FFF2-40B4-BE49-F238E27FC236}">
                <a16:creationId xmlns:a16="http://schemas.microsoft.com/office/drawing/2014/main" id="{74F2A4C3-4857-4CEB-8ACB-CEC88F8039AC}"/>
              </a:ext>
            </a:extLst>
          </p:cNvPr>
          <p:cNvGraphicFramePr>
            <a:graphicFrameLocks/>
          </p:cNvGraphicFramePr>
          <p:nvPr/>
        </p:nvGraphicFramePr>
        <p:xfrm>
          <a:off x="492252" y="2204864"/>
          <a:ext cx="81534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00134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323528" y="381000"/>
            <a:ext cx="8595576" cy="1752600"/>
          </a:xfrm>
        </p:spPr>
        <p:txBody>
          <a:bodyPr>
            <a:normAutofit/>
          </a:bodyPr>
          <a:lstStyle/>
          <a:p>
            <a:br>
              <a:rPr lang="en-US" altLang="zh-CN" b="1" dirty="0"/>
            </a:br>
            <a:endParaRPr lang="zh-CN" altLang="en-US" sz="3200" b="1" dirty="0"/>
          </a:p>
        </p:txBody>
      </p:sp>
      <p:sp>
        <p:nvSpPr>
          <p:cNvPr id="10" name="副標題 2"/>
          <p:cNvSpPr txBox="1">
            <a:spLocks/>
          </p:cNvSpPr>
          <p:nvPr/>
        </p:nvSpPr>
        <p:spPr bwMode="auto">
          <a:xfrm>
            <a:off x="282428" y="3068960"/>
            <a:ext cx="8496300" cy="1752599"/>
          </a:xfrm>
          <a:prstGeom prst="rect">
            <a:avLst/>
          </a:prstGeom>
          <a:noFill/>
          <a:ln w="9525">
            <a:noFill/>
            <a:miter lim="800000"/>
            <a:headEnd/>
            <a:tailEnd/>
          </a:ln>
        </p:spPr>
        <p:txBody>
          <a:bodyPr/>
          <a:lstStyle/>
          <a:p>
            <a:pPr marL="342900" indent="-342900" algn="ctr">
              <a:spcBef>
                <a:spcPct val="20000"/>
              </a:spcBef>
            </a:pPr>
            <a:endParaRPr lang="en-US" altLang="zh-TW" sz="2800" b="1" dirty="0">
              <a:solidFill>
                <a:srgbClr val="002060"/>
              </a:solidFill>
            </a:endParaRPr>
          </a:p>
          <a:p>
            <a:pPr marL="342900" indent="-342900" algn="ctr">
              <a:spcBef>
                <a:spcPct val="20000"/>
              </a:spcBef>
            </a:pPr>
            <a:r>
              <a:rPr lang="en-US" altLang="zh-TW" sz="2800" b="1" dirty="0">
                <a:solidFill>
                  <a:srgbClr val="002060"/>
                </a:solidFill>
              </a:rPr>
              <a:t>Internal Analysis</a:t>
            </a:r>
          </a:p>
        </p:txBody>
      </p:sp>
    </p:spTree>
    <p:extLst>
      <p:ext uri="{BB962C8B-B14F-4D97-AF65-F5344CB8AC3E}">
        <p14:creationId xmlns:p14="http://schemas.microsoft.com/office/powerpoint/2010/main" val="419626667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lstStyle/>
          <a:p>
            <a:r>
              <a:rPr lang="en-US" dirty="0"/>
              <a:t>Key Internal Forces</a:t>
            </a:r>
            <a:endParaRPr lang="en-HK"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342900" indent="-342900"/>
            <a:r>
              <a:rPr lang="en-US" altLang="en-US" sz="2800" b="1" dirty="0">
                <a:cs typeface="Arial" pitchFamily="34" charset="0"/>
              </a:rPr>
              <a:t>Distinctive competencies</a:t>
            </a:r>
          </a:p>
          <a:p>
            <a:pPr marL="742950" lvl="1" indent="-285750"/>
            <a:r>
              <a:rPr lang="en-US" altLang="en-US" sz="2800" dirty="0">
                <a:solidFill>
                  <a:schemeClr val="tx1"/>
                </a:solidFill>
                <a:cs typeface="Arial" pitchFamily="34" charset="0"/>
              </a:rPr>
              <a:t>A firm</a:t>
            </a:r>
            <a:r>
              <a:rPr lang="en-US" altLang="ja-JP" sz="2800" dirty="0">
                <a:solidFill>
                  <a:schemeClr val="tx1"/>
                </a:solidFill>
                <a:cs typeface="Arial" pitchFamily="34" charset="0"/>
              </a:rPr>
              <a:t>'s strengths that cannot be easily matched or imitated by competitors</a:t>
            </a:r>
          </a:p>
          <a:p>
            <a:pPr marL="342900" indent="-342900"/>
            <a:r>
              <a:rPr lang="en-US" altLang="en-US" sz="2800" dirty="0">
                <a:cs typeface="Arial" pitchFamily="34" charset="0"/>
              </a:rPr>
              <a:t>Building competitive advantages involves taking advantage of distinctive competencies.</a:t>
            </a:r>
          </a:p>
          <a:p>
            <a:pPr>
              <a:defRPr/>
            </a:pPr>
            <a:endParaRPr lang="en-HK" sz="2600" dirty="0">
              <a:ea typeface="PMingLiU" panose="02020500000000000000" pitchFamily="18" charset="-120"/>
            </a:endParaRPr>
          </a:p>
        </p:txBody>
      </p:sp>
    </p:spTree>
    <p:extLst>
      <p:ext uri="{BB962C8B-B14F-4D97-AF65-F5344CB8AC3E}">
        <p14:creationId xmlns:p14="http://schemas.microsoft.com/office/powerpoint/2010/main" val="26504627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sz="3000" dirty="0"/>
              <a:t>The Process of Performing an Internal Audit</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342900" indent="-342900"/>
            <a:r>
              <a:rPr lang="en-US" altLang="en-US" sz="2600" b="1" dirty="0">
                <a:cs typeface="Arial" pitchFamily="34" charset="0"/>
              </a:rPr>
              <a:t>The internal audit </a:t>
            </a:r>
          </a:p>
          <a:p>
            <a:pPr marL="742950" lvl="1" indent="-285750"/>
            <a:r>
              <a:rPr lang="en-US" altLang="en-US" sz="2600" dirty="0">
                <a:solidFill>
                  <a:schemeClr val="tx1"/>
                </a:solidFill>
                <a:cs typeface="Arial" pitchFamily="34" charset="0"/>
              </a:rPr>
              <a:t>Requires gathering, assimilating, and prioritizing information about the firm</a:t>
            </a:r>
            <a:r>
              <a:rPr lang="en-US" altLang="ja-JP" sz="2600" dirty="0">
                <a:solidFill>
                  <a:schemeClr val="tx1"/>
                </a:solidFill>
                <a:cs typeface="Arial" pitchFamily="34" charset="0"/>
              </a:rPr>
              <a:t>'s management, marketing, finance, accounting, production/operations, research and development (R&amp;D), and management information systems operations</a:t>
            </a:r>
          </a:p>
          <a:p>
            <a:pPr marL="742950" lvl="1" indent="-285750"/>
            <a:r>
              <a:rPr lang="en-US" altLang="en-US" sz="2600" dirty="0">
                <a:solidFill>
                  <a:schemeClr val="tx1"/>
                </a:solidFill>
                <a:cs typeface="Arial" pitchFamily="34" charset="0"/>
              </a:rPr>
              <a:t>Provides more opportunity for participants to understand how their jobs, departments, and divisions fit into the whole firm</a:t>
            </a:r>
          </a:p>
          <a:p>
            <a:pPr>
              <a:defRPr/>
            </a:pPr>
            <a:endParaRPr lang="en-HK" sz="2800" dirty="0">
              <a:cs typeface="Arial" pitchFamily="34" charset="0"/>
            </a:endParaRPr>
          </a:p>
        </p:txBody>
      </p:sp>
    </p:spTree>
    <p:extLst>
      <p:ext uri="{BB962C8B-B14F-4D97-AF65-F5344CB8AC3E}">
        <p14:creationId xmlns:p14="http://schemas.microsoft.com/office/powerpoint/2010/main" val="22289663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HK" sz="3200" dirty="0"/>
              <a:t>Competitive </a:t>
            </a:r>
            <a:r>
              <a:rPr lang="en-US" altLang="zh-TW" sz="3200" dirty="0"/>
              <a:t>Assets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sz="2800" dirty="0"/>
              <a:t>Competitive assets</a:t>
            </a:r>
          </a:p>
          <a:p>
            <a:pPr lvl="1"/>
            <a:r>
              <a:rPr lang="en-US" sz="2800" dirty="0"/>
              <a:t>Are the firm’s resources and capabilities</a:t>
            </a:r>
          </a:p>
          <a:p>
            <a:pPr lvl="1"/>
            <a:r>
              <a:rPr lang="en-US" sz="2800" dirty="0"/>
              <a:t>Are the determinants of its competitiveness and ability to succeed in the marketplace</a:t>
            </a:r>
          </a:p>
          <a:p>
            <a:pPr lvl="1"/>
            <a:r>
              <a:rPr lang="en-US" sz="2800" dirty="0"/>
              <a:t>Are what a firm’s strategy depends on to develop sustainable competitive advantage over its rivals</a:t>
            </a:r>
          </a:p>
          <a:p>
            <a:pPr marL="342900" indent="-342900"/>
            <a:endParaRPr lang="en-HK" sz="2800" dirty="0">
              <a:cs typeface="Arial" pitchFamily="34" charset="0"/>
            </a:endParaRPr>
          </a:p>
        </p:txBody>
      </p:sp>
    </p:spTree>
    <p:extLst>
      <p:ext uri="{BB962C8B-B14F-4D97-AF65-F5344CB8AC3E}">
        <p14:creationId xmlns:p14="http://schemas.microsoft.com/office/powerpoint/2010/main" val="12550240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fontScale="90000"/>
          </a:bodyPr>
          <a:lstStyle/>
          <a:p>
            <a:r>
              <a:rPr lang="en-US" sz="3200" dirty="0"/>
              <a:t>Identifying  the Firm’s Resources and Capabilities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sz="2800" dirty="0"/>
              <a:t>A resource:</a:t>
            </a:r>
          </a:p>
          <a:p>
            <a:pPr lvl="1"/>
            <a:r>
              <a:rPr lang="en-US" sz="2800" dirty="0"/>
              <a:t>A productive input or competitive asset that is owned or controlled by a firm (e.g., a fleet of oil tankers)</a:t>
            </a:r>
          </a:p>
          <a:p>
            <a:r>
              <a:rPr lang="en-US" sz="2800" dirty="0">
                <a:solidFill>
                  <a:schemeClr val="tx2"/>
                </a:solidFill>
              </a:rPr>
              <a:t>A capability:</a:t>
            </a:r>
          </a:p>
          <a:p>
            <a:pPr lvl="1"/>
            <a:r>
              <a:rPr lang="en-US" sz="2800" dirty="0"/>
              <a:t>The capacity of a firm to perform some activity proficiently (e.g., superior skills in marketing)</a:t>
            </a:r>
          </a:p>
          <a:p>
            <a:endParaRPr lang="en-HK" sz="2800" dirty="0">
              <a:cs typeface="Arial" pitchFamily="34" charset="0"/>
            </a:endParaRPr>
          </a:p>
        </p:txBody>
      </p:sp>
    </p:spTree>
    <p:extLst>
      <p:ext uri="{BB962C8B-B14F-4D97-AF65-F5344CB8AC3E}">
        <p14:creationId xmlns:p14="http://schemas.microsoft.com/office/powerpoint/2010/main" val="36352464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fontScale="90000"/>
          </a:bodyPr>
          <a:lstStyle/>
          <a:p>
            <a:r>
              <a:rPr lang="en-US" sz="3200" dirty="0"/>
              <a:t>Identifying  the Firm’s Resources and Capabilities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sz="2800" dirty="0"/>
              <a:t>A resource:</a:t>
            </a:r>
          </a:p>
          <a:p>
            <a:pPr lvl="1"/>
            <a:r>
              <a:rPr lang="en-US" sz="2800" dirty="0"/>
              <a:t>A productive input or competitive asset that is owned or controlled by a firm (e.g., a fleet of oil tankers)</a:t>
            </a:r>
          </a:p>
          <a:p>
            <a:r>
              <a:rPr lang="en-US" sz="2800" dirty="0">
                <a:solidFill>
                  <a:schemeClr val="tx2"/>
                </a:solidFill>
              </a:rPr>
              <a:t>A capability:</a:t>
            </a:r>
          </a:p>
          <a:p>
            <a:pPr lvl="1"/>
            <a:r>
              <a:rPr lang="en-US" sz="2800" dirty="0"/>
              <a:t>The capacity of a firm to perform some activity proficiently (e.g., superior skills in marketing)</a:t>
            </a:r>
          </a:p>
          <a:p>
            <a:endParaRPr lang="en-HK" sz="2800" dirty="0">
              <a:cs typeface="Arial" pitchFamily="34" charset="0"/>
            </a:endParaRPr>
          </a:p>
        </p:txBody>
      </p:sp>
    </p:spTree>
    <p:extLst>
      <p:ext uri="{BB962C8B-B14F-4D97-AF65-F5344CB8AC3E}">
        <p14:creationId xmlns:p14="http://schemas.microsoft.com/office/powerpoint/2010/main" val="174331073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HK" altLang="zh-TW" sz="3200" dirty="0"/>
              <a:t>Resource and Capability Analysis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sz="2800" dirty="0"/>
              <a:t>Resource and capability analysis is a powerful tool for sizing up a firm’s competitive assets and determining if they can support a sustainable competitive advantage over market rivals.</a:t>
            </a:r>
          </a:p>
          <a:p>
            <a:endParaRPr lang="en-HK" sz="2800" dirty="0">
              <a:cs typeface="Arial" pitchFamily="34" charset="0"/>
            </a:endParaRPr>
          </a:p>
        </p:txBody>
      </p:sp>
    </p:spTree>
    <p:extLst>
      <p:ext uri="{BB962C8B-B14F-4D97-AF65-F5344CB8AC3E}">
        <p14:creationId xmlns:p14="http://schemas.microsoft.com/office/powerpoint/2010/main" val="25343169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HK" altLang="zh-TW" sz="3200" dirty="0"/>
              <a:t>Types </a:t>
            </a:r>
            <a:r>
              <a:rPr lang="en-US" altLang="zh-TW" sz="3200" dirty="0"/>
              <a:t>of Company Resources</a:t>
            </a:r>
            <a:endParaRPr lang="en-HK" sz="3000" dirty="0"/>
          </a:p>
        </p:txBody>
      </p:sp>
      <p:graphicFrame>
        <p:nvGraphicFramePr>
          <p:cNvPr id="4" name="Content Placeholder 2">
            <a:extLst>
              <a:ext uri="{FF2B5EF4-FFF2-40B4-BE49-F238E27FC236}">
                <a16:creationId xmlns:a16="http://schemas.microsoft.com/office/drawing/2014/main" id="{50AAB39F-5183-45CA-A943-0910717431E3}"/>
              </a:ext>
            </a:extLst>
          </p:cNvPr>
          <p:cNvGraphicFramePr>
            <a:graphicFrameLocks/>
          </p:cNvGraphicFramePr>
          <p:nvPr/>
        </p:nvGraphicFramePr>
        <p:xfrm>
          <a:off x="188686" y="1544149"/>
          <a:ext cx="8766628" cy="4467384"/>
        </p:xfrm>
        <a:graphic>
          <a:graphicData uri="http://schemas.openxmlformats.org/drawingml/2006/table">
            <a:tbl>
              <a:tblPr firstRow="1" bandRow="1">
                <a:tableStyleId>{5C22544A-7EE6-4342-B048-85BDC9FD1C3A}</a:tableStyleId>
              </a:tblPr>
              <a:tblGrid>
                <a:gridCol w="8766628">
                  <a:extLst>
                    <a:ext uri="{9D8B030D-6E8A-4147-A177-3AD203B41FA5}">
                      <a16:colId xmlns:a16="http://schemas.microsoft.com/office/drawing/2014/main" val="949497602"/>
                    </a:ext>
                  </a:extLst>
                </a:gridCol>
              </a:tblGrid>
              <a:tr h="544508">
                <a:tc>
                  <a:txBody>
                    <a:bodyPr/>
                    <a:lstStyle/>
                    <a:p>
                      <a:pPr>
                        <a:spcBef>
                          <a:spcPts val="600"/>
                        </a:spcBef>
                      </a:pPr>
                      <a:r>
                        <a:rPr lang="en-US" sz="2000" dirty="0">
                          <a:solidFill>
                            <a:schemeClr val="tx1"/>
                          </a:solidFill>
                        </a:rPr>
                        <a:t>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340249">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Physical resources:</a:t>
                      </a:r>
                      <a:r>
                        <a:rPr lang="en-US" i="0" dirty="0">
                          <a:effectLst/>
                          <a:latin typeface="Arial" panose="020B0604020202020204" pitchFamily="34" charset="0"/>
                          <a:cs typeface="Arial" panose="020B0604020202020204" pitchFamily="34" charset="0"/>
                        </a:rPr>
                        <a:t> land and real estate; manufacturing plants, equipment, or distribution facilities; the locations of stores, plants, or distribution centers, including the overall pattern of their physical locations; ownership of or access rights to natural resources (such as mineral deposits)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Financial resources:</a:t>
                      </a:r>
                      <a:r>
                        <a:rPr lang="en-US" i="0" dirty="0">
                          <a:effectLst/>
                          <a:latin typeface="Arial" panose="020B0604020202020204" pitchFamily="34" charset="0"/>
                          <a:cs typeface="Arial" panose="020B0604020202020204" pitchFamily="34" charset="0"/>
                        </a:rPr>
                        <a:t> cash and cash equivalents; marketable securities; other financial assets such as a company’s credit rating and borrowing capacity</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13643633"/>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Technological assets:</a:t>
                      </a:r>
                      <a:r>
                        <a:rPr lang="en-US" i="0" dirty="0">
                          <a:effectLst/>
                          <a:latin typeface="Arial" panose="020B0604020202020204" pitchFamily="34" charset="0"/>
                          <a:cs typeface="Arial" panose="020B0604020202020204" pitchFamily="34" charset="0"/>
                        </a:rPr>
                        <a:t> patents, copyrights, production technology, innovation technologies, technological processes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2277184108"/>
                  </a:ext>
                </a:extLst>
              </a:tr>
              <a:tr h="1052625">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Organizational resources: </a:t>
                      </a:r>
                      <a:r>
                        <a:rPr lang="en-US" i="0" dirty="0">
                          <a:effectLst/>
                          <a:latin typeface="Arial" panose="020B0604020202020204" pitchFamily="34" charset="0"/>
                          <a:cs typeface="Arial" panose="020B0604020202020204" pitchFamily="34" charset="0"/>
                        </a:rPr>
                        <a:t>IT and communication systems (satellites, servers, workstations, etc.); other planning, coordination, and control systems; the company’s organizational design and reporting structure</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3487904125"/>
                  </a:ext>
                </a:extLst>
              </a:tr>
            </a:tbl>
          </a:graphicData>
        </a:graphic>
      </p:graphicFrame>
    </p:spTree>
    <p:extLst>
      <p:ext uri="{BB962C8B-B14F-4D97-AF65-F5344CB8AC3E}">
        <p14:creationId xmlns:p14="http://schemas.microsoft.com/office/powerpoint/2010/main" val="17193084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HK" altLang="zh-TW" sz="3200" dirty="0"/>
              <a:t>Types </a:t>
            </a:r>
            <a:r>
              <a:rPr lang="en-US" altLang="zh-TW" sz="3200" dirty="0"/>
              <a:t>of Company Resources</a:t>
            </a:r>
            <a:endParaRPr lang="en-HK" sz="3000" dirty="0"/>
          </a:p>
        </p:txBody>
      </p:sp>
      <p:graphicFrame>
        <p:nvGraphicFramePr>
          <p:cNvPr id="5" name="Content Placeholder 2">
            <a:extLst>
              <a:ext uri="{FF2B5EF4-FFF2-40B4-BE49-F238E27FC236}">
                <a16:creationId xmlns:a16="http://schemas.microsoft.com/office/drawing/2014/main" id="{FC8EB8EB-553D-4D28-8AB9-9865BA6F8A77}"/>
              </a:ext>
            </a:extLst>
          </p:cNvPr>
          <p:cNvGraphicFramePr>
            <a:graphicFrameLocks/>
          </p:cNvGraphicFramePr>
          <p:nvPr/>
        </p:nvGraphicFramePr>
        <p:xfrm>
          <a:off x="182932" y="1484784"/>
          <a:ext cx="8772040" cy="4873785"/>
        </p:xfrm>
        <a:graphic>
          <a:graphicData uri="http://schemas.openxmlformats.org/drawingml/2006/table">
            <a:tbl>
              <a:tblPr firstRow="1" bandRow="1">
                <a:tableStyleId>{5C22544A-7EE6-4342-B048-85BDC9FD1C3A}</a:tableStyleId>
              </a:tblPr>
              <a:tblGrid>
                <a:gridCol w="8772040">
                  <a:extLst>
                    <a:ext uri="{9D8B030D-6E8A-4147-A177-3AD203B41FA5}">
                      <a16:colId xmlns:a16="http://schemas.microsoft.com/office/drawing/2014/main" val="949497602"/>
                    </a:ext>
                  </a:extLst>
                </a:gridCol>
              </a:tblGrid>
              <a:tr h="543498">
                <a:tc>
                  <a:txBody>
                    <a:bodyPr/>
                    <a:lstStyle/>
                    <a:p>
                      <a:pPr>
                        <a:spcBef>
                          <a:spcPts val="600"/>
                        </a:spcBef>
                      </a:pPr>
                      <a:r>
                        <a:rPr lang="en-US" sz="2000" dirty="0">
                          <a:solidFill>
                            <a:schemeClr val="tx1"/>
                          </a:solidFill>
                        </a:rPr>
                        <a:t>Intangible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465359">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Human assets and intellectual capital: </a:t>
                      </a:r>
                      <a:r>
                        <a:rPr lang="en-US" sz="1600" i="0" dirty="0">
                          <a:effectLst/>
                          <a:latin typeface="Arial" panose="020B0604020202020204" pitchFamily="34" charset="0"/>
                          <a:cs typeface="Arial" panose="020B0604020202020204" pitchFamily="34" charset="0"/>
                        </a:rPr>
                        <a:t>the education, experience, knowledge, and talent of the workforce, cumulative learning, and tacit knowledge of employees; collective learning embedded in the organization, the intellectual capital and know-how of specialized teams and work groups; the knowledge of key personnel concerning important business functions; managerial talent and leadership skill; the creativity and innovativeness of certain personnel</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Brands, company image, and reputational assets:</a:t>
                      </a:r>
                      <a:r>
                        <a:rPr lang="en-US" sz="1600" i="0" dirty="0">
                          <a:effectLst/>
                          <a:latin typeface="Arial" panose="020B0604020202020204" pitchFamily="34" charset="0"/>
                          <a:cs typeface="Arial" panose="020B0604020202020204" pitchFamily="34" charset="0"/>
                        </a:rPr>
                        <a:t> brand names, trademarks, product or company image, buyer loyalty and goodwill; company reputation for quality, service, and reliability; reputation with suppliers and partners for fair dealing</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3268944320"/>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Relationships: </a:t>
                      </a:r>
                      <a:r>
                        <a:rPr lang="en-US" sz="1600" i="0" dirty="0">
                          <a:effectLst/>
                          <a:latin typeface="Arial" panose="020B0604020202020204" pitchFamily="34" charset="0"/>
                          <a:cs typeface="Arial" panose="020B0604020202020204" pitchFamily="34" charset="0"/>
                        </a:rPr>
                        <a:t>alliances, joint ventures, or partnerships that provide access to technologies, specialized know-how, or geographic markets; networks of dealers or distributors; the trust established with various partners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903685792"/>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Company culture and incentive system:</a:t>
                      </a:r>
                      <a:r>
                        <a:rPr lang="en-US" sz="1600" i="0" dirty="0">
                          <a:effectLst/>
                          <a:latin typeface="Arial" panose="020B0604020202020204" pitchFamily="34" charset="0"/>
                          <a:cs typeface="Arial" panose="020B0604020202020204" pitchFamily="34" charset="0"/>
                        </a:rPr>
                        <a:t> the norms of behavior, business principles, and ingrained beliefs within the company; the attachment of personnel to the company’s ideals; the compensation system and the motivation level of company personnel</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1111433576"/>
                  </a:ext>
                </a:extLst>
              </a:tr>
            </a:tbl>
          </a:graphicData>
        </a:graphic>
      </p:graphicFrame>
    </p:spTree>
    <p:extLst>
      <p:ext uri="{BB962C8B-B14F-4D97-AF65-F5344CB8AC3E}">
        <p14:creationId xmlns:p14="http://schemas.microsoft.com/office/powerpoint/2010/main" val="3718120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Identifying </a:t>
            </a:r>
            <a:r>
              <a:rPr lang="en-HK" altLang="zh-TW" sz="3200" dirty="0"/>
              <a:t>Capability</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800" dirty="0"/>
              <a:t>An organizational capability</a:t>
            </a:r>
          </a:p>
          <a:p>
            <a:pPr lvl="1">
              <a:spcAft>
                <a:spcPts val="0"/>
              </a:spcAft>
            </a:pPr>
            <a:r>
              <a:rPr lang="en-US" sz="2800" dirty="0"/>
              <a:t>Is the intangible but observable capacity of a firm to perform a critical activity proficiently using a related combination (cross-functional bundle) of its resources</a:t>
            </a:r>
          </a:p>
          <a:p>
            <a:pPr lvl="1">
              <a:spcAft>
                <a:spcPts val="0"/>
              </a:spcAft>
            </a:pPr>
            <a:r>
              <a:rPr lang="en-US" sz="2800" dirty="0"/>
              <a:t>Is knowledge-based, residing in people and in a firm’s intellectual capital or in its organizational processes and systems, </a:t>
            </a:r>
            <a:r>
              <a:rPr lang="en-US" sz="2800" dirty="0" err="1"/>
              <a:t>emboding</a:t>
            </a:r>
            <a:r>
              <a:rPr lang="en-US" sz="2800" dirty="0"/>
              <a:t> tacit knowledge</a:t>
            </a:r>
          </a:p>
          <a:p>
            <a:endParaRPr lang="en-HK" sz="2800" dirty="0">
              <a:cs typeface="Arial" pitchFamily="34" charset="0"/>
            </a:endParaRPr>
          </a:p>
        </p:txBody>
      </p:sp>
    </p:spTree>
    <p:extLst>
      <p:ext uri="{BB962C8B-B14F-4D97-AF65-F5344CB8AC3E}">
        <p14:creationId xmlns:p14="http://schemas.microsoft.com/office/powerpoint/2010/main" val="54481892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sz="3200" dirty="0"/>
              <a:t>The Resource-Based View (RBV)</a:t>
            </a:r>
            <a:endParaRPr lang="en-HK" sz="32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342900" indent="-342900">
              <a:defRPr/>
            </a:pPr>
            <a:r>
              <a:rPr lang="en-US" sz="2800" dirty="0">
                <a:cs typeface="Arial" charset="0"/>
              </a:rPr>
              <a:t>The Resource-Based View (RBV) Approach </a:t>
            </a:r>
          </a:p>
          <a:p>
            <a:pPr marL="742950" lvl="1" indent="-285750">
              <a:defRPr/>
            </a:pPr>
            <a:r>
              <a:rPr lang="en-US" sz="2800" dirty="0">
                <a:solidFill>
                  <a:schemeClr val="tx1"/>
                </a:solidFill>
                <a:cs typeface="Arial" charset="0"/>
              </a:rPr>
              <a:t>contends that internal resources are more important for a firm than external factors in achieving and sustaining competitive advantage</a:t>
            </a:r>
          </a:p>
          <a:p>
            <a:pPr>
              <a:spcAft>
                <a:spcPts val="0"/>
              </a:spcAft>
            </a:pPr>
            <a:endParaRPr lang="en-HK" sz="2800" dirty="0">
              <a:cs typeface="Arial" pitchFamily="34" charset="0"/>
            </a:endParaRPr>
          </a:p>
        </p:txBody>
      </p:sp>
    </p:spTree>
    <p:extLst>
      <p:ext uri="{BB962C8B-B14F-4D97-AF65-F5344CB8AC3E}">
        <p14:creationId xmlns:p14="http://schemas.microsoft.com/office/powerpoint/2010/main" val="35706101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sz="3200" dirty="0"/>
              <a:t>The Resource-Based View (RBV)</a:t>
            </a:r>
            <a:endParaRPr lang="en-HK" sz="32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800" dirty="0">
                <a:cs typeface="Arial" charset="0"/>
              </a:rPr>
              <a:t>Proponents of the RBV contend that organizational performance will primarily be determined by internal resources that can be grouped into three all-encompassing categories: </a:t>
            </a:r>
          </a:p>
          <a:p>
            <a:pPr lvl="1">
              <a:defRPr/>
            </a:pPr>
            <a:r>
              <a:rPr lang="en-US" sz="2800" dirty="0">
                <a:solidFill>
                  <a:schemeClr val="tx1"/>
                </a:solidFill>
                <a:cs typeface="Arial" charset="0"/>
              </a:rPr>
              <a:t>physical resources</a:t>
            </a:r>
          </a:p>
          <a:p>
            <a:pPr lvl="1">
              <a:defRPr/>
            </a:pPr>
            <a:r>
              <a:rPr lang="en-US" sz="2800" dirty="0">
                <a:solidFill>
                  <a:schemeClr val="tx1"/>
                </a:solidFill>
                <a:cs typeface="Arial" charset="0"/>
              </a:rPr>
              <a:t>human resources </a:t>
            </a:r>
          </a:p>
          <a:p>
            <a:pPr lvl="1">
              <a:defRPr/>
            </a:pPr>
            <a:r>
              <a:rPr lang="en-US" sz="2800" dirty="0">
                <a:solidFill>
                  <a:schemeClr val="tx1"/>
                </a:solidFill>
                <a:cs typeface="Arial" charset="0"/>
              </a:rPr>
              <a:t>organizational resources</a:t>
            </a:r>
            <a:endParaRPr lang="en-HK" sz="2800" dirty="0">
              <a:solidFill>
                <a:schemeClr val="tx1"/>
              </a:solidFill>
              <a:cs typeface="Arial" pitchFamily="34" charset="0"/>
            </a:endParaRPr>
          </a:p>
        </p:txBody>
      </p:sp>
    </p:spTree>
    <p:extLst>
      <p:ext uri="{BB962C8B-B14F-4D97-AF65-F5344CB8AC3E}">
        <p14:creationId xmlns:p14="http://schemas.microsoft.com/office/powerpoint/2010/main" val="42924656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Autofit/>
          </a:bodyPr>
          <a:lstStyle/>
          <a:p>
            <a:r>
              <a:rPr lang="en-US" sz="2900" dirty="0"/>
              <a:t>The Internal Factor Evaluation (IFE) Matrix</a:t>
            </a:r>
            <a:endParaRPr lang="en-HK" sz="29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457200" indent="-457200">
              <a:spcBef>
                <a:spcPct val="0"/>
              </a:spcBef>
              <a:buSzPct val="120000"/>
              <a:buFont typeface="+mj-lt"/>
              <a:buAutoNum type="arabicPeriod"/>
            </a:pPr>
            <a:r>
              <a:rPr lang="en-US" altLang="en-US" sz="2600" dirty="0">
                <a:cs typeface="Arial" pitchFamily="34" charset="0"/>
              </a:rPr>
              <a:t>List key internal factors as identified in the internal-audit process.</a:t>
            </a:r>
          </a:p>
          <a:p>
            <a:pPr marL="457200" indent="-457200">
              <a:spcBef>
                <a:spcPct val="0"/>
              </a:spcBef>
              <a:buSzPct val="120000"/>
              <a:buFont typeface="+mj-lt"/>
              <a:buAutoNum type="arabicPeriod"/>
            </a:pPr>
            <a:r>
              <a:rPr lang="en-US" altLang="en-US" sz="2600" dirty="0">
                <a:cs typeface="Arial" pitchFamily="34" charset="0"/>
              </a:rPr>
              <a:t>Assign a weight that ranges from 0.0 (not important) to 1.0 (all-important) </a:t>
            </a:r>
            <a:r>
              <a:rPr lang="en-US" altLang="en-US" sz="2600" dirty="0"/>
              <a:t>to</a:t>
            </a:r>
            <a:r>
              <a:rPr lang="en-US" altLang="en-US" sz="2600" dirty="0">
                <a:cs typeface="Arial" pitchFamily="34" charset="0"/>
              </a:rPr>
              <a:t> each factor.</a:t>
            </a:r>
          </a:p>
          <a:p>
            <a:pPr marL="457200" indent="-457200">
              <a:spcBef>
                <a:spcPct val="0"/>
              </a:spcBef>
              <a:buSzPct val="120000"/>
              <a:buFont typeface="+mj-lt"/>
              <a:buAutoNum type="arabicPeriod"/>
            </a:pPr>
            <a:r>
              <a:rPr lang="en-US" altLang="en-US" sz="2600" dirty="0">
                <a:cs typeface="Arial" pitchFamily="34" charset="0"/>
              </a:rPr>
              <a:t>Assign a 4-7 rating to each factor to indicate whether that factor represents a strength or weakness.</a:t>
            </a:r>
          </a:p>
          <a:p>
            <a:pPr marL="457200" indent="-457200">
              <a:spcBef>
                <a:spcPct val="0"/>
              </a:spcBef>
              <a:buSzPct val="120000"/>
              <a:buFont typeface="+mj-lt"/>
              <a:buAutoNum type="arabicPeriod"/>
            </a:pPr>
            <a:r>
              <a:rPr lang="en-US" altLang="en-US" sz="2600" dirty="0">
                <a:cs typeface="Arial" pitchFamily="34" charset="0"/>
              </a:rPr>
              <a:t>Multiply each factor</a:t>
            </a:r>
            <a:r>
              <a:rPr lang="en-US" altLang="ja-JP" sz="2600" dirty="0">
                <a:cs typeface="Arial" pitchFamily="34" charset="0"/>
              </a:rPr>
              <a:t>'s weight by its rating to determine a </a:t>
            </a:r>
            <a:r>
              <a:rPr lang="en-US" altLang="en-US" sz="2600" dirty="0">
                <a:cs typeface="Arial" pitchFamily="34" charset="0"/>
              </a:rPr>
              <a:t>weighted score for each variable.</a:t>
            </a:r>
          </a:p>
          <a:p>
            <a:pPr marL="457200" indent="-457200">
              <a:spcBef>
                <a:spcPct val="0"/>
              </a:spcBef>
              <a:buSzPct val="120000"/>
              <a:buFont typeface="+mj-lt"/>
              <a:buAutoNum type="arabicPeriod"/>
            </a:pPr>
            <a:r>
              <a:rPr lang="en-US" altLang="en-US" sz="2600" dirty="0">
                <a:cs typeface="Arial" pitchFamily="34" charset="0"/>
              </a:rPr>
              <a:t>Sum the weighted scores for each variable to determine the total weighted score for the organization.</a:t>
            </a:r>
          </a:p>
          <a:p>
            <a:pPr>
              <a:spcAft>
                <a:spcPts val="0"/>
              </a:spcAft>
            </a:pPr>
            <a:endParaRPr lang="en-HK" sz="2800" dirty="0">
              <a:solidFill>
                <a:schemeClr val="tx1"/>
              </a:solidFill>
              <a:cs typeface="Arial" charset="0"/>
            </a:endParaRPr>
          </a:p>
        </p:txBody>
      </p:sp>
    </p:spTree>
    <p:extLst>
      <p:ext uri="{BB962C8B-B14F-4D97-AF65-F5344CB8AC3E}">
        <p14:creationId xmlns:p14="http://schemas.microsoft.com/office/powerpoint/2010/main" val="32556077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noAutofit/>
          </a:bodyPr>
          <a:lstStyle/>
          <a:p>
            <a:pPr>
              <a:defRPr/>
            </a:pPr>
            <a:r>
              <a:rPr lang="en-US" sz="2400" dirty="0"/>
              <a:t>Illustration: A Sample Internal Factor Evaluation Matrix for a Retail Computer Store</a:t>
            </a:r>
          </a:p>
        </p:txBody>
      </p:sp>
      <p:pic>
        <p:nvPicPr>
          <p:cNvPr id="2" name="Picture 1" descr="tab04_08.jpg"/>
          <p:cNvPicPr>
            <a:picLocks noChangeAspect="1"/>
          </p:cNvPicPr>
          <p:nvPr/>
        </p:nvPicPr>
        <p:blipFill rotWithShape="1">
          <a:blip r:embed="rId3">
            <a:extLst>
              <a:ext uri="{28A0092B-C50C-407E-A947-70E740481C1C}">
                <a14:useLocalDpi xmlns:a14="http://schemas.microsoft.com/office/drawing/2010/main" val="0"/>
              </a:ext>
            </a:extLst>
          </a:blip>
          <a:srcRect b="3448"/>
          <a:stretch/>
        </p:blipFill>
        <p:spPr>
          <a:xfrm>
            <a:off x="301752" y="1556792"/>
            <a:ext cx="8534400" cy="4782207"/>
          </a:xfrm>
          <a:prstGeom prst="rect">
            <a:avLst/>
          </a:prstGeom>
        </p:spPr>
      </p:pic>
    </p:spTree>
    <p:extLst>
      <p:ext uri="{BB962C8B-B14F-4D97-AF65-F5344CB8AC3E}">
        <p14:creationId xmlns:p14="http://schemas.microsoft.com/office/powerpoint/2010/main" val="339119706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800" dirty="0"/>
              <a:t>Value Chain</a:t>
            </a:r>
          </a:p>
          <a:p>
            <a:pPr lvl="1">
              <a:spcAft>
                <a:spcPts val="0"/>
              </a:spcAft>
              <a:defRPr/>
            </a:pPr>
            <a:r>
              <a:rPr lang="en-US" sz="2800" dirty="0"/>
              <a:t>This tool specifically looks at the primary and support activities of an </a:t>
            </a:r>
            <a:r>
              <a:rPr lang="en-US" sz="2800" dirty="0" err="1"/>
              <a:t>organisation</a:t>
            </a:r>
            <a:r>
              <a:rPr lang="en-US" sz="2800" dirty="0"/>
              <a:t> and therefore directly relates to identifying </a:t>
            </a:r>
            <a:r>
              <a:rPr lang="en-US" sz="2800" dirty="0" err="1"/>
              <a:t>organisational</a:t>
            </a:r>
            <a:r>
              <a:rPr lang="en-US" sz="2800" dirty="0"/>
              <a:t> capabilities.</a:t>
            </a:r>
            <a:endParaRPr lang="en-HK" sz="2800" dirty="0">
              <a:solidFill>
                <a:schemeClr val="tx1"/>
              </a:solidFill>
              <a:cs typeface="Arial" charset="0"/>
            </a:endParaRPr>
          </a:p>
        </p:txBody>
      </p:sp>
    </p:spTree>
    <p:extLst>
      <p:ext uri="{BB962C8B-B14F-4D97-AF65-F5344CB8AC3E}">
        <p14:creationId xmlns:p14="http://schemas.microsoft.com/office/powerpoint/2010/main" val="31964690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400" dirty="0"/>
              <a:t>The Boston Consultancy Group (BCG) growth share matrix</a:t>
            </a:r>
          </a:p>
          <a:p>
            <a:pPr lvl="1">
              <a:spcAft>
                <a:spcPts val="0"/>
              </a:spcAft>
              <a:defRPr/>
            </a:pPr>
            <a:r>
              <a:rPr lang="en-US" sz="2400" dirty="0"/>
              <a:t>The growth share matrix is concerned about the generation and use of cash within a business and can be used to </a:t>
            </a:r>
            <a:r>
              <a:rPr lang="en-US" sz="2400" dirty="0" err="1"/>
              <a:t>analyse</a:t>
            </a:r>
            <a:r>
              <a:rPr lang="en-US" sz="2400" dirty="0"/>
              <a:t> either SBU's or products.</a:t>
            </a:r>
          </a:p>
          <a:p>
            <a:pPr lvl="1">
              <a:spcAft>
                <a:spcPts val="0"/>
              </a:spcAft>
              <a:defRPr/>
            </a:pPr>
            <a:r>
              <a:rPr lang="en-US" dirty="0"/>
              <a:t>Relative market share is seen as a predictor of the product's capacity to generate cash.</a:t>
            </a:r>
          </a:p>
          <a:p>
            <a:pPr lvl="1">
              <a:defRPr/>
            </a:pPr>
            <a:r>
              <a:rPr lang="en-US" dirty="0"/>
              <a:t>Market growth is seen is a predictor of the product's need for cash.</a:t>
            </a:r>
            <a:endParaRPr lang="en-HK" dirty="0"/>
          </a:p>
        </p:txBody>
      </p:sp>
    </p:spTree>
    <p:extLst>
      <p:ext uri="{BB962C8B-B14F-4D97-AF65-F5344CB8AC3E}">
        <p14:creationId xmlns:p14="http://schemas.microsoft.com/office/powerpoint/2010/main" val="39502891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grpSp>
        <p:nvGrpSpPr>
          <p:cNvPr id="46" name="Group 2"/>
          <p:cNvGrpSpPr>
            <a:grpSpLocks/>
          </p:cNvGrpSpPr>
          <p:nvPr/>
        </p:nvGrpSpPr>
        <p:grpSpPr bwMode="auto">
          <a:xfrm>
            <a:off x="1763688" y="1561560"/>
            <a:ext cx="5438775" cy="4953000"/>
            <a:chOff x="1680" y="960"/>
            <a:chExt cx="3426" cy="3120"/>
          </a:xfrm>
        </p:grpSpPr>
        <p:sp>
          <p:nvSpPr>
            <p:cNvPr id="47" name="Rectangle 3"/>
            <p:cNvSpPr>
              <a:spLocks noChangeArrowheads="1"/>
            </p:cNvSpPr>
            <p:nvPr/>
          </p:nvSpPr>
          <p:spPr bwMode="auto">
            <a:xfrm>
              <a:off x="1920" y="960"/>
              <a:ext cx="318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000">
                  <a:solidFill>
                    <a:srgbClr val="800000"/>
                  </a:solidFill>
                  <a:latin typeface="Times New Roman" pitchFamily="18" charset="0"/>
                </a:rPr>
                <a:t>Relative Competitive Positions (Market Share)</a:t>
              </a:r>
              <a:endParaRPr lang="en-US" altLang="zh-TW" sz="2000">
                <a:solidFill>
                  <a:schemeClr val="bg1"/>
                </a:solidFill>
                <a:latin typeface="Times New Roman" pitchFamily="18" charset="0"/>
              </a:endParaRPr>
            </a:p>
          </p:txBody>
        </p:sp>
        <p:sp>
          <p:nvSpPr>
            <p:cNvPr id="48" name="Rectangle 4"/>
            <p:cNvSpPr>
              <a:spLocks noChangeArrowheads="1"/>
            </p:cNvSpPr>
            <p:nvPr/>
          </p:nvSpPr>
          <p:spPr bwMode="auto">
            <a:xfrm rot="-5400000">
              <a:off x="1016" y="2632"/>
              <a:ext cx="1519"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000">
                  <a:solidFill>
                    <a:srgbClr val="800000"/>
                  </a:solidFill>
                  <a:latin typeface="Times New Roman" pitchFamily="18" charset="0"/>
                </a:rPr>
                <a:t>Business Growth Rate</a:t>
              </a:r>
              <a:endParaRPr lang="en-US" altLang="zh-TW" sz="2000">
                <a:solidFill>
                  <a:schemeClr val="bg1"/>
                </a:solidFill>
                <a:latin typeface="Times New Roman" pitchFamily="18" charset="0"/>
              </a:endParaRPr>
            </a:p>
          </p:txBody>
        </p:sp>
        <p:sp>
          <p:nvSpPr>
            <p:cNvPr id="49" name="Rectangle 5"/>
            <p:cNvSpPr>
              <a:spLocks noChangeArrowheads="1"/>
            </p:cNvSpPr>
            <p:nvPr/>
          </p:nvSpPr>
          <p:spPr bwMode="auto">
            <a:xfrm rot="-5400000">
              <a:off x="1899" y="1989"/>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High</a:t>
              </a:r>
            </a:p>
          </p:txBody>
        </p:sp>
        <p:sp>
          <p:nvSpPr>
            <p:cNvPr id="50" name="Rectangle 6"/>
            <p:cNvSpPr>
              <a:spLocks noChangeArrowheads="1"/>
            </p:cNvSpPr>
            <p:nvPr/>
          </p:nvSpPr>
          <p:spPr bwMode="auto">
            <a:xfrm>
              <a:off x="4050" y="1154"/>
              <a:ext cx="381"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1" name="Rectangle 7"/>
            <p:cNvSpPr>
              <a:spLocks noChangeArrowheads="1"/>
            </p:cNvSpPr>
            <p:nvPr/>
          </p:nvSpPr>
          <p:spPr bwMode="auto">
            <a:xfrm>
              <a:off x="4108" y="1193"/>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Low</a:t>
              </a:r>
            </a:p>
          </p:txBody>
        </p:sp>
        <p:sp>
          <p:nvSpPr>
            <p:cNvPr id="52" name="Rectangle 8"/>
            <p:cNvSpPr>
              <a:spLocks noChangeArrowheads="1"/>
            </p:cNvSpPr>
            <p:nvPr/>
          </p:nvSpPr>
          <p:spPr bwMode="auto">
            <a:xfrm rot="-5400000">
              <a:off x="1952" y="3297"/>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Low</a:t>
              </a:r>
            </a:p>
          </p:txBody>
        </p:sp>
        <p:sp>
          <p:nvSpPr>
            <p:cNvPr id="53" name="Rectangle 9"/>
            <p:cNvSpPr>
              <a:spLocks noChangeArrowheads="1"/>
            </p:cNvSpPr>
            <p:nvPr/>
          </p:nvSpPr>
          <p:spPr bwMode="auto">
            <a:xfrm>
              <a:off x="2661" y="1168"/>
              <a:ext cx="405" cy="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4" name="Rectangle 10"/>
            <p:cNvSpPr>
              <a:spLocks noChangeArrowheads="1"/>
            </p:cNvSpPr>
            <p:nvPr/>
          </p:nvSpPr>
          <p:spPr bwMode="auto">
            <a:xfrm>
              <a:off x="2719" y="1207"/>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800" b="0">
                  <a:solidFill>
                    <a:srgbClr val="000000"/>
                  </a:solidFill>
                  <a:latin typeface="Times New Roman" pitchFamily="18" charset="0"/>
                </a:rPr>
                <a:t>High</a:t>
              </a:r>
            </a:p>
          </p:txBody>
        </p:sp>
        <p:grpSp>
          <p:nvGrpSpPr>
            <p:cNvPr id="55" name="Group 11"/>
            <p:cNvGrpSpPr>
              <a:grpSpLocks/>
            </p:cNvGrpSpPr>
            <p:nvPr/>
          </p:nvGrpSpPr>
          <p:grpSpPr bwMode="auto">
            <a:xfrm>
              <a:off x="2162" y="1392"/>
              <a:ext cx="1390" cy="1344"/>
              <a:chOff x="2162" y="1392"/>
              <a:chExt cx="1390" cy="1344"/>
            </a:xfrm>
          </p:grpSpPr>
          <p:sp>
            <p:nvSpPr>
              <p:cNvPr id="68" name="Rectangle 12"/>
              <p:cNvSpPr>
                <a:spLocks noChangeArrowheads="1"/>
              </p:cNvSpPr>
              <p:nvPr/>
            </p:nvSpPr>
            <p:spPr bwMode="auto">
              <a:xfrm>
                <a:off x="2162" y="1394"/>
                <a:ext cx="1390" cy="1342"/>
              </a:xfrm>
              <a:prstGeom prst="rect">
                <a:avLst/>
              </a:prstGeom>
              <a:solidFill>
                <a:srgbClr val="66FF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9" name="Rectangle 13"/>
              <p:cNvSpPr>
                <a:spLocks noChangeArrowheads="1"/>
              </p:cNvSpPr>
              <p:nvPr/>
            </p:nvSpPr>
            <p:spPr bwMode="auto">
              <a:xfrm>
                <a:off x="2191" y="1392"/>
                <a:ext cx="4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Stars</a:t>
                </a:r>
              </a:p>
            </p:txBody>
          </p:sp>
          <p:graphicFrame>
            <p:nvGraphicFramePr>
              <p:cNvPr id="70" name="Object 14"/>
              <p:cNvGraphicFramePr>
                <a:graphicFrameLocks/>
              </p:cNvGraphicFramePr>
              <p:nvPr/>
            </p:nvGraphicFramePr>
            <p:xfrm>
              <a:off x="2647" y="1878"/>
              <a:ext cx="410" cy="402"/>
            </p:xfrm>
            <a:graphic>
              <a:graphicData uri="http://schemas.openxmlformats.org/presentationml/2006/ole">
                <mc:AlternateContent xmlns:mc="http://schemas.openxmlformats.org/markup-compatibility/2006">
                  <mc:Choice xmlns:v="urn:schemas-microsoft-com:vml" Requires="v">
                    <p:oleObj spid="_x0000_s3086" name="?????" r:id="rId4" imgW="650875" imgH="638175" progId="MS_ClipArt_Gallery.2">
                      <p:embed/>
                    </p:oleObj>
                  </mc:Choice>
                  <mc:Fallback>
                    <p:oleObj name="?????" r:id="rId4" imgW="650875" imgH="638175" progId="MS_ClipArt_Gallery.2">
                      <p:embed/>
                      <p:pic>
                        <p:nvPicPr>
                          <p:cNvPr id="70" name="Object 1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7" y="1878"/>
                            <a:ext cx="410"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6" name="Group 15"/>
            <p:cNvGrpSpPr>
              <a:grpSpLocks/>
            </p:cNvGrpSpPr>
            <p:nvPr/>
          </p:nvGrpSpPr>
          <p:grpSpPr bwMode="auto">
            <a:xfrm>
              <a:off x="3553" y="1394"/>
              <a:ext cx="1391" cy="1342"/>
              <a:chOff x="3553" y="1394"/>
              <a:chExt cx="1391" cy="1342"/>
            </a:xfrm>
          </p:grpSpPr>
          <p:sp>
            <p:nvSpPr>
              <p:cNvPr id="65" name="Rectangle 16"/>
              <p:cNvSpPr>
                <a:spLocks noChangeArrowheads="1"/>
              </p:cNvSpPr>
              <p:nvPr/>
            </p:nvSpPr>
            <p:spPr bwMode="auto">
              <a:xfrm>
                <a:off x="3554" y="1394"/>
                <a:ext cx="1390" cy="1342"/>
              </a:xfrm>
              <a:prstGeom prst="rect">
                <a:avLst/>
              </a:prstGeom>
              <a:solidFill>
                <a:srgbClr val="FFFF99"/>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6" name="Rectangle 17"/>
              <p:cNvSpPr>
                <a:spLocks noChangeArrowheads="1"/>
              </p:cNvSpPr>
              <p:nvPr/>
            </p:nvSpPr>
            <p:spPr bwMode="auto">
              <a:xfrm>
                <a:off x="3553" y="1408"/>
                <a:ext cx="100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Question Marks</a:t>
                </a:r>
              </a:p>
            </p:txBody>
          </p:sp>
          <p:sp>
            <p:nvSpPr>
              <p:cNvPr id="67" name="Rectangle 18"/>
              <p:cNvSpPr>
                <a:spLocks noChangeArrowheads="1"/>
              </p:cNvSpPr>
              <p:nvPr/>
            </p:nvSpPr>
            <p:spPr bwMode="auto">
              <a:xfrm>
                <a:off x="4069" y="1792"/>
                <a:ext cx="332" cy="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5400">
                    <a:solidFill>
                      <a:schemeClr val="bg2"/>
                    </a:solidFill>
                    <a:latin typeface="Times New Roman" pitchFamily="18" charset="0"/>
                  </a:rPr>
                  <a:t>?</a:t>
                </a:r>
                <a:endParaRPr lang="en-US" altLang="zh-TW" sz="5400">
                  <a:solidFill>
                    <a:srgbClr val="969696"/>
                  </a:solidFill>
                  <a:latin typeface="Times New Roman" pitchFamily="18" charset="0"/>
                </a:endParaRPr>
              </a:p>
            </p:txBody>
          </p:sp>
        </p:grpSp>
        <p:grpSp>
          <p:nvGrpSpPr>
            <p:cNvPr id="57" name="Group 19"/>
            <p:cNvGrpSpPr>
              <a:grpSpLocks/>
            </p:cNvGrpSpPr>
            <p:nvPr/>
          </p:nvGrpSpPr>
          <p:grpSpPr bwMode="auto">
            <a:xfrm>
              <a:off x="2162" y="2738"/>
              <a:ext cx="1390" cy="1342"/>
              <a:chOff x="2162" y="2738"/>
              <a:chExt cx="1390" cy="1342"/>
            </a:xfrm>
          </p:grpSpPr>
          <p:sp>
            <p:nvSpPr>
              <p:cNvPr id="62" name="Rectangle 20"/>
              <p:cNvSpPr>
                <a:spLocks noChangeArrowheads="1"/>
              </p:cNvSpPr>
              <p:nvPr/>
            </p:nvSpPr>
            <p:spPr bwMode="auto">
              <a:xfrm>
                <a:off x="2162" y="2738"/>
                <a:ext cx="1390" cy="1342"/>
              </a:xfrm>
              <a:prstGeom prst="rect">
                <a:avLst/>
              </a:prstGeom>
              <a:solidFill>
                <a:schemeClr val="hlink"/>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3" name="Rectangle 21"/>
              <p:cNvSpPr>
                <a:spLocks noChangeArrowheads="1"/>
              </p:cNvSpPr>
              <p:nvPr/>
            </p:nvSpPr>
            <p:spPr bwMode="auto">
              <a:xfrm>
                <a:off x="2192" y="3840"/>
                <a:ext cx="6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Cash cows</a:t>
                </a:r>
              </a:p>
            </p:txBody>
          </p:sp>
          <p:graphicFrame>
            <p:nvGraphicFramePr>
              <p:cNvPr id="64" name="Object 22"/>
              <p:cNvGraphicFramePr>
                <a:graphicFrameLocks/>
              </p:cNvGraphicFramePr>
              <p:nvPr/>
            </p:nvGraphicFramePr>
            <p:xfrm>
              <a:off x="2581" y="3232"/>
              <a:ext cx="543" cy="377"/>
            </p:xfrm>
            <a:graphic>
              <a:graphicData uri="http://schemas.openxmlformats.org/presentationml/2006/ole">
                <mc:AlternateContent xmlns:mc="http://schemas.openxmlformats.org/markup-compatibility/2006">
                  <mc:Choice xmlns:v="urn:schemas-microsoft-com:vml" Requires="v">
                    <p:oleObj spid="_x0000_s3087" name="?????" r:id="rId6" imgW="862013" imgH="598488" progId="MS_ClipArt_Gallery.2">
                      <p:embed/>
                    </p:oleObj>
                  </mc:Choice>
                  <mc:Fallback>
                    <p:oleObj name="?????" r:id="rId6" imgW="862013" imgH="598488" progId="MS_ClipArt_Gallery.2">
                      <p:embed/>
                      <p:pic>
                        <p:nvPicPr>
                          <p:cNvPr id="64" name="Object 22"/>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1" y="3232"/>
                            <a:ext cx="543" cy="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58" name="Group 23"/>
            <p:cNvGrpSpPr>
              <a:grpSpLocks/>
            </p:cNvGrpSpPr>
            <p:nvPr/>
          </p:nvGrpSpPr>
          <p:grpSpPr bwMode="auto">
            <a:xfrm>
              <a:off x="3552" y="2736"/>
              <a:ext cx="1390" cy="1342"/>
              <a:chOff x="3552" y="2736"/>
              <a:chExt cx="1390" cy="1342"/>
            </a:xfrm>
          </p:grpSpPr>
          <p:sp>
            <p:nvSpPr>
              <p:cNvPr id="59" name="Rectangle 24"/>
              <p:cNvSpPr>
                <a:spLocks noChangeArrowheads="1"/>
              </p:cNvSpPr>
              <p:nvPr/>
            </p:nvSpPr>
            <p:spPr bwMode="auto">
              <a:xfrm>
                <a:off x="3552" y="2736"/>
                <a:ext cx="1390" cy="1342"/>
              </a:xfrm>
              <a:prstGeom prst="rect">
                <a:avLst/>
              </a:prstGeom>
              <a:solidFill>
                <a:srgbClr val="FFCC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0" name="Rectangle 25"/>
              <p:cNvSpPr>
                <a:spLocks noChangeArrowheads="1"/>
              </p:cNvSpPr>
              <p:nvPr/>
            </p:nvSpPr>
            <p:spPr bwMode="auto">
              <a:xfrm>
                <a:off x="3552" y="3840"/>
                <a:ext cx="3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Dogs</a:t>
                </a:r>
              </a:p>
            </p:txBody>
          </p:sp>
          <p:graphicFrame>
            <p:nvGraphicFramePr>
              <p:cNvPr id="61" name="Object 26"/>
              <p:cNvGraphicFramePr>
                <a:graphicFrameLocks/>
              </p:cNvGraphicFramePr>
              <p:nvPr/>
            </p:nvGraphicFramePr>
            <p:xfrm>
              <a:off x="3973" y="3261"/>
              <a:ext cx="562" cy="315"/>
            </p:xfrm>
            <a:graphic>
              <a:graphicData uri="http://schemas.openxmlformats.org/presentationml/2006/ole">
                <mc:AlternateContent xmlns:mc="http://schemas.openxmlformats.org/markup-compatibility/2006">
                  <mc:Choice xmlns:v="urn:schemas-microsoft-com:vml" Requires="v">
                    <p:oleObj spid="_x0000_s3088" name="?????" r:id="rId8" imgW="892175" imgH="500063" progId="MS_ClipArt_Gallery.2">
                      <p:embed/>
                    </p:oleObj>
                  </mc:Choice>
                  <mc:Fallback>
                    <p:oleObj name="?????" r:id="rId8" imgW="892175" imgH="500063" progId="MS_ClipArt_Gallery.2">
                      <p:embed/>
                      <p:pic>
                        <p:nvPicPr>
                          <p:cNvPr id="61" name="Object 26"/>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73" y="3261"/>
                            <a:ext cx="562" cy="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nvGrpSpPr>
          <p:cNvPr id="71" name="Group 28"/>
          <p:cNvGrpSpPr>
            <a:grpSpLocks/>
          </p:cNvGrpSpPr>
          <p:nvPr/>
        </p:nvGrpSpPr>
        <p:grpSpPr bwMode="auto">
          <a:xfrm>
            <a:off x="2528863" y="2247360"/>
            <a:ext cx="2206625" cy="2130425"/>
            <a:chOff x="1361" y="1392"/>
            <a:chExt cx="1390" cy="1342"/>
          </a:xfrm>
        </p:grpSpPr>
        <p:sp>
          <p:nvSpPr>
            <p:cNvPr id="72" name="Rectangle 29"/>
            <p:cNvSpPr>
              <a:spLocks noChangeArrowheads="1"/>
            </p:cNvSpPr>
            <p:nvPr/>
          </p:nvSpPr>
          <p:spPr bwMode="auto">
            <a:xfrm>
              <a:off x="1361" y="1392"/>
              <a:ext cx="1390" cy="1342"/>
            </a:xfrm>
            <a:prstGeom prst="rect">
              <a:avLst/>
            </a:prstGeom>
            <a:solidFill>
              <a:srgbClr val="00FF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400">
                  <a:solidFill>
                    <a:srgbClr val="FF0000"/>
                  </a:solidFill>
                  <a:latin typeface="Times New Roman" pitchFamily="18" charset="0"/>
                </a:rPr>
                <a:t>Modest +/-ve </a:t>
              </a:r>
            </a:p>
            <a:p>
              <a:pPr algn="ctr" eaLnBrk="1" hangingPunct="1">
                <a:spcBef>
                  <a:spcPct val="0"/>
                </a:spcBef>
                <a:buClrTx/>
                <a:buSzTx/>
                <a:buFontTx/>
                <a:buNone/>
              </a:pPr>
              <a:r>
                <a:rPr lang="en-US" altLang="zh-TW" sz="2400">
                  <a:solidFill>
                    <a:srgbClr val="FF0000"/>
                  </a:solidFill>
                  <a:latin typeface="Times New Roman" pitchFamily="18" charset="0"/>
                </a:rPr>
                <a:t>Cashflow</a:t>
              </a:r>
            </a:p>
          </p:txBody>
        </p:sp>
        <p:sp>
          <p:nvSpPr>
            <p:cNvPr id="73" name="Rectangle 30"/>
            <p:cNvSpPr>
              <a:spLocks noChangeArrowheads="1"/>
            </p:cNvSpPr>
            <p:nvPr/>
          </p:nvSpPr>
          <p:spPr bwMode="auto">
            <a:xfrm>
              <a:off x="1375" y="1420"/>
              <a:ext cx="401" cy="212"/>
            </a:xfrm>
            <a:prstGeom prst="rect">
              <a:avLst/>
            </a:prstGeom>
            <a:solidFill>
              <a:srgbClr val="00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Stars</a:t>
              </a:r>
            </a:p>
          </p:txBody>
        </p:sp>
        <p:graphicFrame>
          <p:nvGraphicFramePr>
            <p:cNvPr id="74" name="Object 31"/>
            <p:cNvGraphicFramePr>
              <a:graphicFrameLocks/>
            </p:cNvGraphicFramePr>
            <p:nvPr/>
          </p:nvGraphicFramePr>
          <p:xfrm>
            <a:off x="1745" y="1422"/>
            <a:ext cx="192" cy="162"/>
          </p:xfrm>
          <a:graphic>
            <a:graphicData uri="http://schemas.openxmlformats.org/presentationml/2006/ole">
              <mc:AlternateContent xmlns:mc="http://schemas.openxmlformats.org/markup-compatibility/2006">
                <mc:Choice xmlns:v="urn:schemas-microsoft-com:vml" Requires="v">
                  <p:oleObj spid="_x0000_s3089" name="?????" r:id="rId10" imgW="650875" imgH="638175" progId="MS_ClipArt_Gallery.2">
                    <p:embed/>
                  </p:oleObj>
                </mc:Choice>
                <mc:Fallback>
                  <p:oleObj name="?????" r:id="rId10" imgW="650875" imgH="638175" progId="MS_ClipArt_Gallery.2">
                    <p:embed/>
                    <p:pic>
                      <p:nvPicPr>
                        <p:cNvPr id="74" name="Object 31"/>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5" y="1422"/>
                          <a:ext cx="192" cy="162"/>
                        </a:xfrm>
                        <a:prstGeom prst="rect">
                          <a:avLst/>
                        </a:prstGeom>
                        <a:solidFill>
                          <a:srgbClr val="00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75" name="Group 32"/>
          <p:cNvGrpSpPr>
            <a:grpSpLocks/>
          </p:cNvGrpSpPr>
          <p:nvPr/>
        </p:nvGrpSpPr>
        <p:grpSpPr bwMode="auto">
          <a:xfrm>
            <a:off x="2528863" y="4380960"/>
            <a:ext cx="2206625" cy="2130425"/>
            <a:chOff x="864" y="2976"/>
            <a:chExt cx="1390" cy="1342"/>
          </a:xfrm>
        </p:grpSpPr>
        <p:sp>
          <p:nvSpPr>
            <p:cNvPr id="76" name="Rectangle 33"/>
            <p:cNvSpPr>
              <a:spLocks noChangeArrowheads="1"/>
            </p:cNvSpPr>
            <p:nvPr/>
          </p:nvSpPr>
          <p:spPr bwMode="auto">
            <a:xfrm>
              <a:off x="864" y="2976"/>
              <a:ext cx="1390" cy="1342"/>
            </a:xfrm>
            <a:prstGeom prst="rect">
              <a:avLst/>
            </a:prstGeom>
            <a:solidFill>
              <a:schemeClr val="hlink"/>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400">
                  <a:solidFill>
                    <a:schemeClr val="bg1"/>
                  </a:solidFill>
                  <a:latin typeface="Times New Roman" pitchFamily="18" charset="0"/>
                </a:rPr>
                <a:t>Substantial +ve</a:t>
              </a:r>
            </a:p>
            <a:p>
              <a:pPr algn="ctr" eaLnBrk="1" hangingPunct="1">
                <a:spcBef>
                  <a:spcPct val="0"/>
                </a:spcBef>
                <a:buClrTx/>
                <a:buSzTx/>
                <a:buFontTx/>
                <a:buNone/>
              </a:pPr>
              <a:r>
                <a:rPr lang="en-US" altLang="zh-TW" sz="2400">
                  <a:solidFill>
                    <a:schemeClr val="bg1"/>
                  </a:solidFill>
                  <a:latin typeface="Times New Roman" pitchFamily="18" charset="0"/>
                </a:rPr>
                <a:t>Cashflow</a:t>
              </a:r>
              <a:endParaRPr lang="en-US" altLang="zh-TW" sz="2400">
                <a:solidFill>
                  <a:srgbClr val="969696"/>
                </a:solidFill>
                <a:latin typeface="Times New Roman" pitchFamily="18" charset="0"/>
              </a:endParaRPr>
            </a:p>
          </p:txBody>
        </p:sp>
        <p:sp>
          <p:nvSpPr>
            <p:cNvPr id="77" name="Rectangle 34"/>
            <p:cNvSpPr>
              <a:spLocks noChangeArrowheads="1"/>
            </p:cNvSpPr>
            <p:nvPr/>
          </p:nvSpPr>
          <p:spPr bwMode="auto">
            <a:xfrm>
              <a:off x="896" y="4080"/>
              <a:ext cx="688" cy="212"/>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Cash cows</a:t>
              </a:r>
            </a:p>
          </p:txBody>
        </p:sp>
        <p:graphicFrame>
          <p:nvGraphicFramePr>
            <p:cNvPr id="78" name="Object 35"/>
            <p:cNvGraphicFramePr>
              <a:graphicFrameLocks/>
            </p:cNvGraphicFramePr>
            <p:nvPr/>
          </p:nvGraphicFramePr>
          <p:xfrm>
            <a:off x="1584" y="4080"/>
            <a:ext cx="336" cy="192"/>
          </p:xfrm>
          <a:graphic>
            <a:graphicData uri="http://schemas.openxmlformats.org/presentationml/2006/ole">
              <mc:AlternateContent xmlns:mc="http://schemas.openxmlformats.org/markup-compatibility/2006">
                <mc:Choice xmlns:v="urn:schemas-microsoft-com:vml" Requires="v">
                  <p:oleObj spid="_x0000_s3090" name="?????" r:id="rId11" imgW="862013" imgH="598488" progId="MS_ClipArt_Gallery.2">
                    <p:embed/>
                  </p:oleObj>
                </mc:Choice>
                <mc:Fallback>
                  <p:oleObj name="?????" r:id="rId11" imgW="862013" imgH="598488" progId="MS_ClipArt_Gallery.2">
                    <p:embed/>
                    <p:pic>
                      <p:nvPicPr>
                        <p:cNvPr id="78" name="Object 35"/>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4" y="4080"/>
                          <a:ext cx="336" cy="192"/>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79" name="Group 36"/>
          <p:cNvGrpSpPr>
            <a:grpSpLocks/>
          </p:cNvGrpSpPr>
          <p:nvPr/>
        </p:nvGrpSpPr>
        <p:grpSpPr bwMode="auto">
          <a:xfrm>
            <a:off x="4735488" y="4380960"/>
            <a:ext cx="2206625" cy="2130425"/>
            <a:chOff x="5088" y="2688"/>
            <a:chExt cx="1390" cy="1342"/>
          </a:xfrm>
        </p:grpSpPr>
        <p:sp>
          <p:nvSpPr>
            <p:cNvPr id="80" name="Rectangle 37"/>
            <p:cNvSpPr>
              <a:spLocks noChangeArrowheads="1"/>
            </p:cNvSpPr>
            <p:nvPr/>
          </p:nvSpPr>
          <p:spPr bwMode="auto">
            <a:xfrm>
              <a:off x="5088" y="2688"/>
              <a:ext cx="1390" cy="1342"/>
            </a:xfrm>
            <a:prstGeom prst="rect">
              <a:avLst/>
            </a:prstGeom>
            <a:solidFill>
              <a:srgbClr val="FFCCFF"/>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400">
                  <a:solidFill>
                    <a:srgbClr val="FF0000"/>
                  </a:solidFill>
                  <a:latin typeface="Times New Roman" pitchFamily="18" charset="0"/>
                </a:rPr>
                <a:t>Modest +/-</a:t>
              </a:r>
            </a:p>
            <a:p>
              <a:pPr algn="ctr" eaLnBrk="1" hangingPunct="1">
                <a:spcBef>
                  <a:spcPct val="0"/>
                </a:spcBef>
                <a:buClrTx/>
                <a:buSzTx/>
                <a:buFontTx/>
                <a:buNone/>
              </a:pPr>
              <a:r>
                <a:rPr lang="en-US" altLang="zh-TW" sz="2400">
                  <a:solidFill>
                    <a:srgbClr val="FF0000"/>
                  </a:solidFill>
                  <a:latin typeface="Times New Roman" pitchFamily="18" charset="0"/>
                </a:rPr>
                <a:t>Cashflow</a:t>
              </a:r>
            </a:p>
          </p:txBody>
        </p:sp>
        <p:sp>
          <p:nvSpPr>
            <p:cNvPr id="81" name="Rectangle 38"/>
            <p:cNvSpPr>
              <a:spLocks noChangeArrowheads="1"/>
            </p:cNvSpPr>
            <p:nvPr/>
          </p:nvSpPr>
          <p:spPr bwMode="auto">
            <a:xfrm>
              <a:off x="5134" y="3792"/>
              <a:ext cx="386" cy="212"/>
            </a:xfrm>
            <a:prstGeom prst="rect">
              <a:avLst/>
            </a:prstGeom>
            <a:solidFill>
              <a:srgbClr val="FF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Dogs</a:t>
              </a:r>
            </a:p>
          </p:txBody>
        </p:sp>
        <p:graphicFrame>
          <p:nvGraphicFramePr>
            <p:cNvPr id="82" name="Object 39"/>
            <p:cNvGraphicFramePr>
              <a:graphicFrameLocks/>
            </p:cNvGraphicFramePr>
            <p:nvPr/>
          </p:nvGraphicFramePr>
          <p:xfrm>
            <a:off x="5520" y="3792"/>
            <a:ext cx="288" cy="171"/>
          </p:xfrm>
          <a:graphic>
            <a:graphicData uri="http://schemas.openxmlformats.org/presentationml/2006/ole">
              <mc:AlternateContent xmlns:mc="http://schemas.openxmlformats.org/markup-compatibility/2006">
                <mc:Choice xmlns:v="urn:schemas-microsoft-com:vml" Requires="v">
                  <p:oleObj spid="_x0000_s3091" name="?????" r:id="rId12" imgW="892175" imgH="500063" progId="MS_ClipArt_Gallery.2">
                    <p:embed/>
                  </p:oleObj>
                </mc:Choice>
                <mc:Fallback>
                  <p:oleObj name="?????" r:id="rId12" imgW="892175" imgH="500063" progId="MS_ClipArt_Gallery.2">
                    <p:embed/>
                    <p:pic>
                      <p:nvPicPr>
                        <p:cNvPr id="82" name="Object 39"/>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20" y="3792"/>
                          <a:ext cx="288" cy="171"/>
                        </a:xfrm>
                        <a:prstGeom prst="rect">
                          <a:avLst/>
                        </a:prstGeom>
                        <a:solidFill>
                          <a:srgbClr val="FF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83" name="Group 40"/>
          <p:cNvGrpSpPr>
            <a:grpSpLocks/>
          </p:cNvGrpSpPr>
          <p:nvPr/>
        </p:nvGrpSpPr>
        <p:grpSpPr bwMode="auto">
          <a:xfrm>
            <a:off x="4735488" y="2171160"/>
            <a:ext cx="2206625" cy="2206625"/>
            <a:chOff x="5088" y="1104"/>
            <a:chExt cx="1390" cy="1390"/>
          </a:xfrm>
        </p:grpSpPr>
        <p:sp>
          <p:nvSpPr>
            <p:cNvPr id="84" name="Rectangle 41"/>
            <p:cNvSpPr>
              <a:spLocks noChangeArrowheads="1"/>
            </p:cNvSpPr>
            <p:nvPr/>
          </p:nvSpPr>
          <p:spPr bwMode="auto">
            <a:xfrm>
              <a:off x="5088" y="1152"/>
              <a:ext cx="1390" cy="1342"/>
            </a:xfrm>
            <a:prstGeom prst="rect">
              <a:avLst/>
            </a:prstGeom>
            <a:solidFill>
              <a:srgbClr val="FFFF99"/>
            </a:solidFill>
            <a:ln w="285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endParaRPr lang="en-US" altLang="zh-TW" sz="2400">
                <a:solidFill>
                  <a:schemeClr val="bg1"/>
                </a:solidFill>
                <a:latin typeface="Times New Roman" pitchFamily="18" charset="0"/>
              </a:endParaRPr>
            </a:p>
            <a:p>
              <a:pPr algn="ctr" eaLnBrk="1" hangingPunct="1">
                <a:spcBef>
                  <a:spcPct val="0"/>
                </a:spcBef>
                <a:buClrTx/>
                <a:buSzTx/>
                <a:buFontTx/>
                <a:buNone/>
              </a:pPr>
              <a:r>
                <a:rPr lang="en-US" altLang="zh-TW" sz="2400">
                  <a:solidFill>
                    <a:srgbClr val="FF0000"/>
                  </a:solidFill>
                  <a:latin typeface="Times New Roman" pitchFamily="18" charset="0"/>
                </a:rPr>
                <a:t>Substantial -ve</a:t>
              </a:r>
            </a:p>
            <a:p>
              <a:pPr algn="ctr" eaLnBrk="1" hangingPunct="1">
                <a:spcBef>
                  <a:spcPct val="0"/>
                </a:spcBef>
                <a:buClrTx/>
                <a:buSzTx/>
                <a:buFontTx/>
                <a:buNone/>
              </a:pPr>
              <a:r>
                <a:rPr lang="en-US" altLang="zh-TW" sz="2400">
                  <a:solidFill>
                    <a:srgbClr val="FF0000"/>
                  </a:solidFill>
                  <a:latin typeface="Times New Roman" pitchFamily="18" charset="0"/>
                </a:rPr>
                <a:t>Cashflow</a:t>
              </a:r>
            </a:p>
            <a:p>
              <a:pPr algn="ctr" eaLnBrk="1" hangingPunct="1">
                <a:spcBef>
                  <a:spcPct val="0"/>
                </a:spcBef>
                <a:buClrTx/>
                <a:buSzTx/>
                <a:buFontTx/>
                <a:buNone/>
              </a:pPr>
              <a:endParaRPr lang="en-US" altLang="zh-TW" sz="2400">
                <a:solidFill>
                  <a:srgbClr val="800000"/>
                </a:solidFill>
                <a:latin typeface="Times New Roman" pitchFamily="18" charset="0"/>
              </a:endParaRPr>
            </a:p>
          </p:txBody>
        </p:sp>
        <p:sp>
          <p:nvSpPr>
            <p:cNvPr id="85" name="Rectangle 42"/>
            <p:cNvSpPr>
              <a:spLocks noChangeArrowheads="1"/>
            </p:cNvSpPr>
            <p:nvPr/>
          </p:nvSpPr>
          <p:spPr bwMode="auto">
            <a:xfrm>
              <a:off x="5088" y="1166"/>
              <a:ext cx="100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1600">
                  <a:solidFill>
                    <a:srgbClr val="969696"/>
                  </a:solidFill>
                  <a:latin typeface="Times New Roman" pitchFamily="18" charset="0"/>
                </a:rPr>
                <a:t>Question Marks</a:t>
              </a:r>
            </a:p>
          </p:txBody>
        </p:sp>
        <p:sp>
          <p:nvSpPr>
            <p:cNvPr id="86" name="Rectangle 43"/>
            <p:cNvSpPr>
              <a:spLocks noChangeArrowheads="1"/>
            </p:cNvSpPr>
            <p:nvPr/>
          </p:nvSpPr>
          <p:spPr bwMode="auto">
            <a:xfrm>
              <a:off x="6028" y="1104"/>
              <a:ext cx="21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itchFamily="2" charset="2"/>
                <a:buChar char="n"/>
                <a:defRPr sz="3000">
                  <a:solidFill>
                    <a:schemeClr val="tx1"/>
                  </a:solidFill>
                  <a:latin typeface="Arial" pitchFamily="34" charset="0"/>
                  <a:cs typeface="Arial" pitchFamily="34" charset="0"/>
                </a:defRPr>
              </a:lvl1pPr>
              <a:lvl2pPr marL="742950" indent="-285750">
                <a:spcBef>
                  <a:spcPct val="20000"/>
                </a:spcBef>
                <a:buClr>
                  <a:schemeClr val="accent2"/>
                </a:buClr>
                <a:buSzPct val="60000"/>
                <a:buFont typeface="Wingdings" pitchFamily="2" charset="2"/>
                <a:buChar char="q"/>
                <a:defRPr sz="2600">
                  <a:solidFill>
                    <a:schemeClr val="tx1"/>
                  </a:solidFill>
                  <a:latin typeface="Arial" pitchFamily="34" charset="0"/>
                  <a:cs typeface="Arial" pitchFamily="34" charset="0"/>
                </a:defRPr>
              </a:lvl2pPr>
              <a:lvl3pPr marL="1143000" indent="-228600">
                <a:spcBef>
                  <a:spcPct val="20000"/>
                </a:spcBef>
                <a:buClr>
                  <a:schemeClr val="accent1"/>
                </a:buClr>
                <a:buSzPct val="65000"/>
                <a:buFont typeface="Wingdings" pitchFamily="2" charset="2"/>
                <a:buChar char="n"/>
                <a:defRPr sz="2200">
                  <a:solidFill>
                    <a:schemeClr val="tx1"/>
                  </a:solidFill>
                  <a:latin typeface="Arial" pitchFamily="34" charset="0"/>
                  <a:cs typeface="Arial" pitchFamily="34" charset="0"/>
                </a:defRPr>
              </a:lvl3pPr>
              <a:lvl4pPr marL="1600200" indent="-228600">
                <a:spcBef>
                  <a:spcPct val="20000"/>
                </a:spcBef>
                <a:buClr>
                  <a:schemeClr val="accent2"/>
                </a:buClr>
                <a:buSzPct val="70000"/>
                <a:buFont typeface="Wingdings" pitchFamily="2" charset="2"/>
                <a:buChar char="q"/>
                <a:defRPr sz="2000">
                  <a:solidFill>
                    <a:schemeClr val="tx1"/>
                  </a:solidFill>
                  <a:latin typeface="Arial" pitchFamily="34" charset="0"/>
                  <a:cs typeface="Arial" pitchFamily="34" charset="0"/>
                </a:defRPr>
              </a:lvl4pPr>
              <a:lvl5pPr marL="2057400" indent="-228600">
                <a:spcBef>
                  <a:spcPct val="20000"/>
                </a:spcBef>
                <a:buClr>
                  <a:schemeClr val="accent1"/>
                </a:buClr>
                <a:buSzPct val="75000"/>
                <a:buFont typeface="Wingdings" pitchFamily="2" charset="2"/>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pitchFamily="34" charset="0"/>
                  <a:cs typeface="Arial" pitchFamily="34" charset="0"/>
                </a:defRPr>
              </a:lvl9pPr>
            </a:lstStyle>
            <a:p>
              <a:pPr algn="ctr" eaLnBrk="1" hangingPunct="1">
                <a:spcBef>
                  <a:spcPct val="0"/>
                </a:spcBef>
                <a:buClrTx/>
                <a:buSzTx/>
                <a:buFontTx/>
                <a:buNone/>
              </a:pPr>
              <a:r>
                <a:rPr lang="en-US" altLang="zh-TW" sz="2400">
                  <a:solidFill>
                    <a:schemeClr val="bg2"/>
                  </a:solidFill>
                  <a:latin typeface="Times New Roman" pitchFamily="18" charset="0"/>
                </a:rPr>
                <a:t>?</a:t>
              </a:r>
              <a:endParaRPr lang="en-US" altLang="zh-TW" sz="5400">
                <a:solidFill>
                  <a:srgbClr val="969696"/>
                </a:solidFill>
                <a:latin typeface="Times New Roman" pitchFamily="18" charset="0"/>
              </a:endParaRPr>
            </a:p>
          </p:txBody>
        </p:sp>
      </p:grpSp>
    </p:spTree>
    <p:extLst>
      <p:ext uri="{BB962C8B-B14F-4D97-AF65-F5344CB8AC3E}">
        <p14:creationId xmlns:p14="http://schemas.microsoft.com/office/powerpoint/2010/main" val="257557239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checkerboard(across)">
                                      <p:cBhvr>
                                        <p:cTn id="7" dur="5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3" fill="hold" nodeType="clickEffect">
                                  <p:stCondLst>
                                    <p:cond delay="0"/>
                                  </p:stCondLst>
                                  <p:childTnLst>
                                    <p:set>
                                      <p:cBhvr>
                                        <p:cTn id="11" dur="1" fill="hold">
                                          <p:stCondLst>
                                            <p:cond delay="0"/>
                                          </p:stCondLst>
                                        </p:cTn>
                                        <p:tgtEl>
                                          <p:spTgt spid="83"/>
                                        </p:tgtEl>
                                        <p:attrNameLst>
                                          <p:attrName>style.visibility</p:attrName>
                                        </p:attrNameLst>
                                      </p:cBhvr>
                                      <p:to>
                                        <p:strVal val="visible"/>
                                      </p:to>
                                    </p:set>
                                    <p:anim calcmode="lin" valueType="num">
                                      <p:cBhvr additive="base">
                                        <p:cTn id="12" dur="500" fill="hold"/>
                                        <p:tgtEl>
                                          <p:spTgt spid="83"/>
                                        </p:tgtEl>
                                        <p:attrNameLst>
                                          <p:attrName>ppt_x</p:attrName>
                                        </p:attrNameLst>
                                      </p:cBhvr>
                                      <p:tavLst>
                                        <p:tav tm="0">
                                          <p:val>
                                            <p:strVal val="1+#ppt_w/2"/>
                                          </p:val>
                                        </p:tav>
                                        <p:tav tm="100000">
                                          <p:val>
                                            <p:strVal val="#ppt_x"/>
                                          </p:val>
                                        </p:tav>
                                      </p:tavLst>
                                    </p:anim>
                                    <p:anim calcmode="lin" valueType="num">
                                      <p:cBhvr additive="base">
                                        <p:cTn id="13"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nodeType="clickEffect">
                                  <p:stCondLst>
                                    <p:cond delay="0"/>
                                  </p:stCondLst>
                                  <p:childTnLst>
                                    <p:set>
                                      <p:cBhvr>
                                        <p:cTn id="17" dur="1" fill="hold">
                                          <p:stCondLst>
                                            <p:cond delay="0"/>
                                          </p:stCondLst>
                                        </p:cTn>
                                        <p:tgtEl>
                                          <p:spTgt spid="71"/>
                                        </p:tgtEl>
                                        <p:attrNameLst>
                                          <p:attrName>style.visibility</p:attrName>
                                        </p:attrNameLst>
                                      </p:cBhvr>
                                      <p:to>
                                        <p:strVal val="visible"/>
                                      </p:to>
                                    </p:set>
                                    <p:anim calcmode="lin" valueType="num">
                                      <p:cBhvr additive="base">
                                        <p:cTn id="18" dur="500" fill="hold"/>
                                        <p:tgtEl>
                                          <p:spTgt spid="71"/>
                                        </p:tgtEl>
                                        <p:attrNameLst>
                                          <p:attrName>ppt_x</p:attrName>
                                        </p:attrNameLst>
                                      </p:cBhvr>
                                      <p:tavLst>
                                        <p:tav tm="0">
                                          <p:val>
                                            <p:strVal val="0-#ppt_w/2"/>
                                          </p:val>
                                        </p:tav>
                                        <p:tav tm="100000">
                                          <p:val>
                                            <p:strVal val="#ppt_x"/>
                                          </p:val>
                                        </p:tav>
                                      </p:tavLst>
                                    </p:anim>
                                    <p:anim calcmode="lin" valueType="num">
                                      <p:cBhvr additive="base">
                                        <p:cTn id="19" dur="500" fill="hold"/>
                                        <p:tgtEl>
                                          <p:spTgt spid="71"/>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12" fill="hold" nodeType="clickEffect">
                                  <p:stCondLst>
                                    <p:cond delay="0"/>
                                  </p:stCondLst>
                                  <p:childTnLst>
                                    <p:set>
                                      <p:cBhvr>
                                        <p:cTn id="23" dur="1" fill="hold">
                                          <p:stCondLst>
                                            <p:cond delay="0"/>
                                          </p:stCondLst>
                                        </p:cTn>
                                        <p:tgtEl>
                                          <p:spTgt spid="75"/>
                                        </p:tgtEl>
                                        <p:attrNameLst>
                                          <p:attrName>style.visibility</p:attrName>
                                        </p:attrNameLst>
                                      </p:cBhvr>
                                      <p:to>
                                        <p:strVal val="visible"/>
                                      </p:to>
                                    </p:set>
                                    <p:anim calcmode="lin" valueType="num">
                                      <p:cBhvr additive="base">
                                        <p:cTn id="24" dur="500" fill="hold"/>
                                        <p:tgtEl>
                                          <p:spTgt spid="75"/>
                                        </p:tgtEl>
                                        <p:attrNameLst>
                                          <p:attrName>ppt_x</p:attrName>
                                        </p:attrNameLst>
                                      </p:cBhvr>
                                      <p:tavLst>
                                        <p:tav tm="0">
                                          <p:val>
                                            <p:strVal val="0-#ppt_w/2"/>
                                          </p:val>
                                        </p:tav>
                                        <p:tav tm="100000">
                                          <p:val>
                                            <p:strVal val="#ppt_x"/>
                                          </p:val>
                                        </p:tav>
                                      </p:tavLst>
                                    </p:anim>
                                    <p:anim calcmode="lin" valueType="num">
                                      <p:cBhvr additive="base">
                                        <p:cTn id="25"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6" fill="hold" nodeType="clickEffect">
                                  <p:stCondLst>
                                    <p:cond delay="0"/>
                                  </p:stCondLst>
                                  <p:childTnLst>
                                    <p:set>
                                      <p:cBhvr>
                                        <p:cTn id="29" dur="1" fill="hold">
                                          <p:stCondLst>
                                            <p:cond delay="0"/>
                                          </p:stCondLst>
                                        </p:cTn>
                                        <p:tgtEl>
                                          <p:spTgt spid="79"/>
                                        </p:tgtEl>
                                        <p:attrNameLst>
                                          <p:attrName>style.visibility</p:attrName>
                                        </p:attrNameLst>
                                      </p:cBhvr>
                                      <p:to>
                                        <p:strVal val="visible"/>
                                      </p:to>
                                    </p:set>
                                    <p:anim calcmode="lin" valueType="num">
                                      <p:cBhvr additive="base">
                                        <p:cTn id="30" dur="500" fill="hold"/>
                                        <p:tgtEl>
                                          <p:spTgt spid="79"/>
                                        </p:tgtEl>
                                        <p:attrNameLst>
                                          <p:attrName>ppt_x</p:attrName>
                                        </p:attrNameLst>
                                      </p:cBhvr>
                                      <p:tavLst>
                                        <p:tav tm="0">
                                          <p:val>
                                            <p:strVal val="1+#ppt_w/2"/>
                                          </p:val>
                                        </p:tav>
                                        <p:tav tm="100000">
                                          <p:val>
                                            <p:strVal val="#ppt_x"/>
                                          </p:val>
                                        </p:tav>
                                      </p:tavLst>
                                    </p:anim>
                                    <p:anim calcmode="lin" valueType="num">
                                      <p:cBhvr additive="base">
                                        <p:cTn id="31" dur="500" fill="hold"/>
                                        <p:tgtEl>
                                          <p:spTgt spid="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grpSp>
        <p:nvGrpSpPr>
          <p:cNvPr id="4" name="Group 1027">
            <a:extLst>
              <a:ext uri="{FF2B5EF4-FFF2-40B4-BE49-F238E27FC236}">
                <a16:creationId xmlns:a16="http://schemas.microsoft.com/office/drawing/2014/main" id="{DB991E23-8A50-42B4-9C25-8152CF49F0DD}"/>
              </a:ext>
            </a:extLst>
          </p:cNvPr>
          <p:cNvGrpSpPr>
            <a:grpSpLocks/>
          </p:cNvGrpSpPr>
          <p:nvPr/>
        </p:nvGrpSpPr>
        <p:grpSpPr bwMode="auto">
          <a:xfrm>
            <a:off x="1691680" y="1556792"/>
            <a:ext cx="6456363" cy="4953000"/>
            <a:chOff x="1536" y="960"/>
            <a:chExt cx="4067" cy="3120"/>
          </a:xfrm>
        </p:grpSpPr>
        <p:grpSp>
          <p:nvGrpSpPr>
            <p:cNvPr id="5" name="Group 1028">
              <a:extLst>
                <a:ext uri="{FF2B5EF4-FFF2-40B4-BE49-F238E27FC236}">
                  <a16:creationId xmlns:a16="http://schemas.microsoft.com/office/drawing/2014/main" id="{21B79445-0919-464D-A3D5-9AF97341098D}"/>
                </a:ext>
              </a:extLst>
            </p:cNvPr>
            <p:cNvGrpSpPr>
              <a:grpSpLocks/>
            </p:cNvGrpSpPr>
            <p:nvPr/>
          </p:nvGrpSpPr>
          <p:grpSpPr bwMode="auto">
            <a:xfrm>
              <a:off x="1968" y="1392"/>
              <a:ext cx="1397" cy="1452"/>
              <a:chOff x="1968" y="1392"/>
              <a:chExt cx="1395" cy="1343"/>
            </a:xfrm>
          </p:grpSpPr>
          <p:sp>
            <p:nvSpPr>
              <p:cNvPr id="60" name="Rectangle 1029">
                <a:extLst>
                  <a:ext uri="{FF2B5EF4-FFF2-40B4-BE49-F238E27FC236}">
                    <a16:creationId xmlns:a16="http://schemas.microsoft.com/office/drawing/2014/main" id="{8D99E1DA-BE2F-40A8-8B74-F587A413D9B2}"/>
                  </a:ext>
                </a:extLst>
              </p:cNvPr>
              <p:cNvSpPr>
                <a:spLocks noChangeArrowheads="1"/>
              </p:cNvSpPr>
              <p:nvPr/>
            </p:nvSpPr>
            <p:spPr bwMode="auto">
              <a:xfrm>
                <a:off x="1973" y="1393"/>
                <a:ext cx="1390" cy="1342"/>
              </a:xfrm>
              <a:prstGeom prst="rect">
                <a:avLst/>
              </a:prstGeom>
              <a:solidFill>
                <a:srgbClr val="66FFFF"/>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61" name="Rectangle 1030">
                <a:extLst>
                  <a:ext uri="{FF2B5EF4-FFF2-40B4-BE49-F238E27FC236}">
                    <a16:creationId xmlns:a16="http://schemas.microsoft.com/office/drawing/2014/main" id="{AAB98308-CA94-4D09-8942-3D9EB4C4774C}"/>
                  </a:ext>
                </a:extLst>
              </p:cNvPr>
              <p:cNvSpPr>
                <a:spLocks noChangeArrowheads="1"/>
              </p:cNvSpPr>
              <p:nvPr/>
            </p:nvSpPr>
            <p:spPr bwMode="auto">
              <a:xfrm>
                <a:off x="1968" y="1392"/>
                <a:ext cx="400"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Stars</a:t>
                </a:r>
              </a:p>
            </p:txBody>
          </p:sp>
          <p:graphicFrame>
            <p:nvGraphicFramePr>
              <p:cNvPr id="62" name="Object 1031">
                <a:extLst>
                  <a:ext uri="{FF2B5EF4-FFF2-40B4-BE49-F238E27FC236}">
                    <a16:creationId xmlns:a16="http://schemas.microsoft.com/office/drawing/2014/main" id="{47119405-F549-43F4-9FF8-7E2E8500EC86}"/>
                  </a:ext>
                </a:extLst>
              </p:cNvPr>
              <p:cNvGraphicFramePr>
                <a:graphicFrameLocks/>
              </p:cNvGraphicFramePr>
              <p:nvPr/>
            </p:nvGraphicFramePr>
            <p:xfrm>
              <a:off x="2452" y="1806"/>
              <a:ext cx="410" cy="402"/>
            </p:xfrm>
            <a:graphic>
              <a:graphicData uri="http://schemas.openxmlformats.org/presentationml/2006/ole">
                <mc:AlternateContent xmlns:mc="http://schemas.openxmlformats.org/markup-compatibility/2006">
                  <mc:Choice xmlns:v="urn:schemas-microsoft-com:vml" Requires="v">
                    <p:oleObj spid="_x0000_s2065" name="?????" r:id="rId4" imgW="650875" imgH="638175" progId="MS_ClipArt_Gallery.2">
                      <p:embed/>
                    </p:oleObj>
                  </mc:Choice>
                  <mc:Fallback>
                    <p:oleObj name="?????" r:id="rId4" imgW="650875" imgH="638175" progId="MS_ClipArt_Gallery.2">
                      <p:embed/>
                      <p:pic>
                        <p:nvPicPr>
                          <p:cNvPr id="62" name="Object 1031">
                            <a:extLst>
                              <a:ext uri="{FF2B5EF4-FFF2-40B4-BE49-F238E27FC236}">
                                <a16:creationId xmlns:a16="http://schemas.microsoft.com/office/drawing/2014/main" id="{47119405-F549-43F4-9FF8-7E2E8500EC86}"/>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52" y="1806"/>
                            <a:ext cx="410"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6" name="Group 1032">
              <a:extLst>
                <a:ext uri="{FF2B5EF4-FFF2-40B4-BE49-F238E27FC236}">
                  <a16:creationId xmlns:a16="http://schemas.microsoft.com/office/drawing/2014/main" id="{C701A3D4-68ED-4AEF-9E9E-A41BBDA07D32}"/>
                </a:ext>
              </a:extLst>
            </p:cNvPr>
            <p:cNvGrpSpPr>
              <a:grpSpLocks/>
            </p:cNvGrpSpPr>
            <p:nvPr/>
          </p:nvGrpSpPr>
          <p:grpSpPr bwMode="auto">
            <a:xfrm>
              <a:off x="3360" y="1392"/>
              <a:ext cx="1397" cy="1452"/>
              <a:chOff x="3360" y="1392"/>
              <a:chExt cx="1395" cy="1343"/>
            </a:xfrm>
          </p:grpSpPr>
          <p:sp>
            <p:nvSpPr>
              <p:cNvPr id="57" name="Rectangle 1033">
                <a:extLst>
                  <a:ext uri="{FF2B5EF4-FFF2-40B4-BE49-F238E27FC236}">
                    <a16:creationId xmlns:a16="http://schemas.microsoft.com/office/drawing/2014/main" id="{CD929B03-1D62-4302-B6B1-2FD81B06A7E4}"/>
                  </a:ext>
                </a:extLst>
              </p:cNvPr>
              <p:cNvSpPr>
                <a:spLocks noChangeArrowheads="1"/>
              </p:cNvSpPr>
              <p:nvPr/>
            </p:nvSpPr>
            <p:spPr bwMode="auto">
              <a:xfrm>
                <a:off x="3365" y="1393"/>
                <a:ext cx="1390" cy="1342"/>
              </a:xfrm>
              <a:prstGeom prst="rect">
                <a:avLst/>
              </a:prstGeom>
              <a:solidFill>
                <a:srgbClr val="FFFF99"/>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8" name="Rectangle 1034">
                <a:extLst>
                  <a:ext uri="{FF2B5EF4-FFF2-40B4-BE49-F238E27FC236}">
                    <a16:creationId xmlns:a16="http://schemas.microsoft.com/office/drawing/2014/main" id="{0D5252A8-AB47-40EF-A40D-4AD363C49E96}"/>
                  </a:ext>
                </a:extLst>
              </p:cNvPr>
              <p:cNvSpPr>
                <a:spLocks noChangeArrowheads="1"/>
              </p:cNvSpPr>
              <p:nvPr/>
            </p:nvSpPr>
            <p:spPr bwMode="auto">
              <a:xfrm>
                <a:off x="3360" y="1392"/>
                <a:ext cx="1004"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Question Marks</a:t>
                </a:r>
              </a:p>
            </p:txBody>
          </p:sp>
          <p:sp>
            <p:nvSpPr>
              <p:cNvPr id="59" name="Rectangle 1035">
                <a:extLst>
                  <a:ext uri="{FF2B5EF4-FFF2-40B4-BE49-F238E27FC236}">
                    <a16:creationId xmlns:a16="http://schemas.microsoft.com/office/drawing/2014/main" id="{E6D1C427-6D04-4BB7-8917-413EA1C9EB0B}"/>
                  </a:ext>
                </a:extLst>
              </p:cNvPr>
              <p:cNvSpPr>
                <a:spLocks noChangeArrowheads="1"/>
              </p:cNvSpPr>
              <p:nvPr/>
            </p:nvSpPr>
            <p:spPr bwMode="auto">
              <a:xfrm>
                <a:off x="3880" y="1728"/>
                <a:ext cx="332" cy="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5400">
                    <a:solidFill>
                      <a:srgbClr val="969696"/>
                    </a:solidFill>
                    <a:latin typeface="Times New Roman" panose="02020603050405020304" pitchFamily="18" charset="0"/>
                  </a:rPr>
                  <a:t>?</a:t>
                </a:r>
              </a:p>
            </p:txBody>
          </p:sp>
        </p:grpSp>
        <p:grpSp>
          <p:nvGrpSpPr>
            <p:cNvPr id="7" name="Group 1036">
              <a:extLst>
                <a:ext uri="{FF2B5EF4-FFF2-40B4-BE49-F238E27FC236}">
                  <a16:creationId xmlns:a16="http://schemas.microsoft.com/office/drawing/2014/main" id="{8EEF5A62-19D8-4C96-85EB-045A7D389F8B}"/>
                </a:ext>
              </a:extLst>
            </p:cNvPr>
            <p:cNvGrpSpPr>
              <a:grpSpLocks/>
            </p:cNvGrpSpPr>
            <p:nvPr/>
          </p:nvGrpSpPr>
          <p:grpSpPr bwMode="auto">
            <a:xfrm>
              <a:off x="1968" y="2736"/>
              <a:ext cx="1392" cy="1344"/>
              <a:chOff x="1968" y="2736"/>
              <a:chExt cx="1392" cy="1344"/>
            </a:xfrm>
          </p:grpSpPr>
          <p:sp>
            <p:nvSpPr>
              <p:cNvPr id="54" name="Rectangle 1037">
                <a:extLst>
                  <a:ext uri="{FF2B5EF4-FFF2-40B4-BE49-F238E27FC236}">
                    <a16:creationId xmlns:a16="http://schemas.microsoft.com/office/drawing/2014/main" id="{06D90448-CBB6-4067-B7BF-DCC474A9D0CA}"/>
                  </a:ext>
                </a:extLst>
              </p:cNvPr>
              <p:cNvSpPr>
                <a:spLocks noChangeArrowheads="1"/>
              </p:cNvSpPr>
              <p:nvPr/>
            </p:nvSpPr>
            <p:spPr bwMode="auto">
              <a:xfrm>
                <a:off x="1970" y="2736"/>
                <a:ext cx="1390" cy="1342"/>
              </a:xfrm>
              <a:prstGeom prst="rect">
                <a:avLst/>
              </a:prstGeom>
              <a:solidFill>
                <a:schemeClr val="hlink"/>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5" name="Rectangle 1038">
                <a:extLst>
                  <a:ext uri="{FF2B5EF4-FFF2-40B4-BE49-F238E27FC236}">
                    <a16:creationId xmlns:a16="http://schemas.microsoft.com/office/drawing/2014/main" id="{26711879-648A-4AB3-BA2A-2B339275EBCD}"/>
                  </a:ext>
                </a:extLst>
              </p:cNvPr>
              <p:cNvSpPr>
                <a:spLocks noChangeArrowheads="1"/>
              </p:cNvSpPr>
              <p:nvPr/>
            </p:nvSpPr>
            <p:spPr bwMode="auto">
              <a:xfrm>
                <a:off x="1968" y="3868"/>
                <a:ext cx="68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Cash cows</a:t>
                </a:r>
              </a:p>
            </p:txBody>
          </p:sp>
          <p:graphicFrame>
            <p:nvGraphicFramePr>
              <p:cNvPr id="56" name="Object 1039">
                <a:extLst>
                  <a:ext uri="{FF2B5EF4-FFF2-40B4-BE49-F238E27FC236}">
                    <a16:creationId xmlns:a16="http://schemas.microsoft.com/office/drawing/2014/main" id="{855B5159-D8A9-40D9-8454-5E63D81E6300}"/>
                  </a:ext>
                </a:extLst>
              </p:cNvPr>
              <p:cNvGraphicFramePr>
                <a:graphicFrameLocks/>
              </p:cNvGraphicFramePr>
              <p:nvPr/>
            </p:nvGraphicFramePr>
            <p:xfrm>
              <a:off x="2385" y="3279"/>
              <a:ext cx="543" cy="377"/>
            </p:xfrm>
            <a:graphic>
              <a:graphicData uri="http://schemas.openxmlformats.org/presentationml/2006/ole">
                <mc:AlternateContent xmlns:mc="http://schemas.openxmlformats.org/markup-compatibility/2006">
                  <mc:Choice xmlns:v="urn:schemas-microsoft-com:vml" Requires="v">
                    <p:oleObj spid="_x0000_s2066" name="?????" r:id="rId6" imgW="862013" imgH="598488" progId="MS_ClipArt_Gallery.2">
                      <p:embed/>
                    </p:oleObj>
                  </mc:Choice>
                  <mc:Fallback>
                    <p:oleObj name="?????" r:id="rId6" imgW="862013" imgH="598488" progId="MS_ClipArt_Gallery.2">
                      <p:embed/>
                      <p:pic>
                        <p:nvPicPr>
                          <p:cNvPr id="56" name="Object 1039">
                            <a:extLst>
                              <a:ext uri="{FF2B5EF4-FFF2-40B4-BE49-F238E27FC236}">
                                <a16:creationId xmlns:a16="http://schemas.microsoft.com/office/drawing/2014/main" id="{855B5159-D8A9-40D9-8454-5E63D81E6300}"/>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5" y="3279"/>
                            <a:ext cx="543" cy="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nvGrpSpPr>
            <p:cNvPr id="9" name="Group 1040">
              <a:extLst>
                <a:ext uri="{FF2B5EF4-FFF2-40B4-BE49-F238E27FC236}">
                  <a16:creationId xmlns:a16="http://schemas.microsoft.com/office/drawing/2014/main" id="{91E88459-50F0-40B4-AC59-BA23796F9F83}"/>
                </a:ext>
              </a:extLst>
            </p:cNvPr>
            <p:cNvGrpSpPr>
              <a:grpSpLocks/>
            </p:cNvGrpSpPr>
            <p:nvPr/>
          </p:nvGrpSpPr>
          <p:grpSpPr bwMode="auto">
            <a:xfrm>
              <a:off x="3360" y="2737"/>
              <a:ext cx="1395" cy="1342"/>
              <a:chOff x="3360" y="2737"/>
              <a:chExt cx="1395" cy="1342"/>
            </a:xfrm>
          </p:grpSpPr>
          <p:sp>
            <p:nvSpPr>
              <p:cNvPr id="51" name="Rectangle 1041">
                <a:extLst>
                  <a:ext uri="{FF2B5EF4-FFF2-40B4-BE49-F238E27FC236}">
                    <a16:creationId xmlns:a16="http://schemas.microsoft.com/office/drawing/2014/main" id="{4F3D3C31-EE52-4280-B260-53D0D452A620}"/>
                  </a:ext>
                </a:extLst>
              </p:cNvPr>
              <p:cNvSpPr>
                <a:spLocks noChangeArrowheads="1"/>
              </p:cNvSpPr>
              <p:nvPr/>
            </p:nvSpPr>
            <p:spPr bwMode="auto">
              <a:xfrm>
                <a:off x="3365" y="2737"/>
                <a:ext cx="1390" cy="1342"/>
              </a:xfrm>
              <a:prstGeom prst="rect">
                <a:avLst/>
              </a:prstGeom>
              <a:solidFill>
                <a:srgbClr val="FFCCFF"/>
              </a:solidFill>
              <a:ln w="28575">
                <a:solidFill>
                  <a:srgbClr val="96969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2" name="Rectangle 1042">
                <a:extLst>
                  <a:ext uri="{FF2B5EF4-FFF2-40B4-BE49-F238E27FC236}">
                    <a16:creationId xmlns:a16="http://schemas.microsoft.com/office/drawing/2014/main" id="{F1EFB80F-411B-4B39-8BD0-2B0AEBF501B9}"/>
                  </a:ext>
                </a:extLst>
              </p:cNvPr>
              <p:cNvSpPr>
                <a:spLocks noChangeArrowheads="1"/>
              </p:cNvSpPr>
              <p:nvPr/>
            </p:nvSpPr>
            <p:spPr bwMode="auto">
              <a:xfrm>
                <a:off x="3360" y="3840"/>
                <a:ext cx="3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Dogs</a:t>
                </a:r>
              </a:p>
            </p:txBody>
          </p:sp>
          <p:graphicFrame>
            <p:nvGraphicFramePr>
              <p:cNvPr id="53" name="Object 1043">
                <a:extLst>
                  <a:ext uri="{FF2B5EF4-FFF2-40B4-BE49-F238E27FC236}">
                    <a16:creationId xmlns:a16="http://schemas.microsoft.com/office/drawing/2014/main" id="{E1C47D4B-A861-4A7A-8043-AD2B07607683}"/>
                  </a:ext>
                </a:extLst>
              </p:cNvPr>
              <p:cNvGraphicFramePr>
                <a:graphicFrameLocks/>
              </p:cNvGraphicFramePr>
              <p:nvPr/>
            </p:nvGraphicFramePr>
            <p:xfrm>
              <a:off x="3758" y="3293"/>
              <a:ext cx="562" cy="315"/>
            </p:xfrm>
            <a:graphic>
              <a:graphicData uri="http://schemas.openxmlformats.org/presentationml/2006/ole">
                <mc:AlternateContent xmlns:mc="http://schemas.openxmlformats.org/markup-compatibility/2006">
                  <mc:Choice xmlns:v="urn:schemas-microsoft-com:vml" Requires="v">
                    <p:oleObj spid="_x0000_s2067" name="?????" r:id="rId8" imgW="892175" imgH="500063" progId="MS_ClipArt_Gallery.2">
                      <p:embed/>
                    </p:oleObj>
                  </mc:Choice>
                  <mc:Fallback>
                    <p:oleObj name="?????" r:id="rId8" imgW="892175" imgH="500063" progId="MS_ClipArt_Gallery.2">
                      <p:embed/>
                      <p:pic>
                        <p:nvPicPr>
                          <p:cNvPr id="53" name="Object 1043">
                            <a:extLst>
                              <a:ext uri="{FF2B5EF4-FFF2-40B4-BE49-F238E27FC236}">
                                <a16:creationId xmlns:a16="http://schemas.microsoft.com/office/drawing/2014/main" id="{E1C47D4B-A861-4A7A-8043-AD2B07607683}"/>
                              </a:ext>
                            </a:extLst>
                          </p:cNvPr>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58" y="3293"/>
                            <a:ext cx="562" cy="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0" name="Rectangle 1044">
              <a:extLst>
                <a:ext uri="{FF2B5EF4-FFF2-40B4-BE49-F238E27FC236}">
                  <a16:creationId xmlns:a16="http://schemas.microsoft.com/office/drawing/2014/main" id="{6F998F46-020C-4BE3-A1FE-94B33FC61F9D}"/>
                </a:ext>
              </a:extLst>
            </p:cNvPr>
            <p:cNvSpPr>
              <a:spLocks noChangeArrowheads="1"/>
            </p:cNvSpPr>
            <p:nvPr/>
          </p:nvSpPr>
          <p:spPr bwMode="auto">
            <a:xfrm rot="-5400000">
              <a:off x="1684" y="2011"/>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sp>
          <p:nvSpPr>
            <p:cNvPr id="12" name="Rectangle 1045">
              <a:extLst>
                <a:ext uri="{FF2B5EF4-FFF2-40B4-BE49-F238E27FC236}">
                  <a16:creationId xmlns:a16="http://schemas.microsoft.com/office/drawing/2014/main" id="{992A2955-62E7-4588-80BB-03C92C7DB008}"/>
                </a:ext>
              </a:extLst>
            </p:cNvPr>
            <p:cNvSpPr>
              <a:spLocks noChangeArrowheads="1"/>
            </p:cNvSpPr>
            <p:nvPr/>
          </p:nvSpPr>
          <p:spPr bwMode="auto">
            <a:xfrm>
              <a:off x="3893" y="1165"/>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13" name="Rectangle 1046">
              <a:extLst>
                <a:ext uri="{FF2B5EF4-FFF2-40B4-BE49-F238E27FC236}">
                  <a16:creationId xmlns:a16="http://schemas.microsoft.com/office/drawing/2014/main" id="{547F9210-2196-4601-93A4-1C3718792DA9}"/>
                </a:ext>
              </a:extLst>
            </p:cNvPr>
            <p:cNvSpPr>
              <a:spLocks noChangeArrowheads="1"/>
            </p:cNvSpPr>
            <p:nvPr/>
          </p:nvSpPr>
          <p:spPr bwMode="auto">
            <a:xfrm rot="-5400000">
              <a:off x="1737" y="3316"/>
              <a:ext cx="264"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Low</a:t>
              </a:r>
            </a:p>
          </p:txBody>
        </p:sp>
        <p:sp>
          <p:nvSpPr>
            <p:cNvPr id="14" name="Rectangle 1047">
              <a:extLst>
                <a:ext uri="{FF2B5EF4-FFF2-40B4-BE49-F238E27FC236}">
                  <a16:creationId xmlns:a16="http://schemas.microsoft.com/office/drawing/2014/main" id="{2A5C11BB-E533-4DBB-9492-A4D1BE68D3A0}"/>
                </a:ext>
              </a:extLst>
            </p:cNvPr>
            <p:cNvSpPr>
              <a:spLocks noChangeArrowheads="1"/>
            </p:cNvSpPr>
            <p:nvPr/>
          </p:nvSpPr>
          <p:spPr bwMode="auto">
            <a:xfrm>
              <a:off x="2504" y="1179"/>
              <a:ext cx="288"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800" b="0">
                  <a:solidFill>
                    <a:srgbClr val="000000"/>
                  </a:solidFill>
                  <a:latin typeface="Times New Roman" panose="02020603050405020304" pitchFamily="18" charset="0"/>
                </a:rPr>
                <a:t>High</a:t>
              </a:r>
            </a:p>
          </p:txBody>
        </p:sp>
        <p:sp>
          <p:nvSpPr>
            <p:cNvPr id="15" name="Rectangle 1048">
              <a:extLst>
                <a:ext uri="{FF2B5EF4-FFF2-40B4-BE49-F238E27FC236}">
                  <a16:creationId xmlns:a16="http://schemas.microsoft.com/office/drawing/2014/main" id="{BDB900BB-97DE-4655-8FA3-83DA683C442E}"/>
                </a:ext>
              </a:extLst>
            </p:cNvPr>
            <p:cNvSpPr>
              <a:spLocks noChangeArrowheads="1"/>
            </p:cNvSpPr>
            <p:nvPr/>
          </p:nvSpPr>
          <p:spPr bwMode="auto">
            <a:xfrm>
              <a:off x="1776" y="960"/>
              <a:ext cx="3186"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Relative Competitive Positions (Market Share)</a:t>
              </a:r>
              <a:endParaRPr lang="en-US" altLang="zh-TW" sz="2000">
                <a:solidFill>
                  <a:schemeClr val="accent2"/>
                </a:solidFill>
                <a:latin typeface="Times New Roman" panose="02020603050405020304" pitchFamily="18" charset="0"/>
              </a:endParaRPr>
            </a:p>
          </p:txBody>
        </p:sp>
        <p:sp>
          <p:nvSpPr>
            <p:cNvPr id="16" name="Rectangle 1049">
              <a:extLst>
                <a:ext uri="{FF2B5EF4-FFF2-40B4-BE49-F238E27FC236}">
                  <a16:creationId xmlns:a16="http://schemas.microsoft.com/office/drawing/2014/main" id="{803BF9D3-42B5-44E8-95B6-36B59F985B9E}"/>
                </a:ext>
              </a:extLst>
            </p:cNvPr>
            <p:cNvSpPr>
              <a:spLocks noChangeArrowheads="1"/>
            </p:cNvSpPr>
            <p:nvPr/>
          </p:nvSpPr>
          <p:spPr bwMode="auto">
            <a:xfrm rot="-5400000">
              <a:off x="872" y="2632"/>
              <a:ext cx="1519"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2000">
                  <a:solidFill>
                    <a:srgbClr val="800000"/>
                  </a:solidFill>
                  <a:latin typeface="Times New Roman" panose="02020603050405020304" pitchFamily="18" charset="0"/>
                </a:rPr>
                <a:t>Business Growth Rate</a:t>
              </a:r>
              <a:endParaRPr lang="en-US" altLang="zh-TW" sz="2000">
                <a:solidFill>
                  <a:schemeClr val="bg1"/>
                </a:solidFill>
                <a:latin typeface="Times New Roman" panose="02020603050405020304" pitchFamily="18" charset="0"/>
              </a:endParaRPr>
            </a:p>
          </p:txBody>
        </p:sp>
        <p:sp>
          <p:nvSpPr>
            <p:cNvPr id="17" name="Rectangle 1050">
              <a:extLst>
                <a:ext uri="{FF2B5EF4-FFF2-40B4-BE49-F238E27FC236}">
                  <a16:creationId xmlns:a16="http://schemas.microsoft.com/office/drawing/2014/main" id="{802BF942-BCBD-4DC5-8924-7B02E17FCDEE}"/>
                </a:ext>
              </a:extLst>
            </p:cNvPr>
            <p:cNvSpPr>
              <a:spLocks noChangeArrowheads="1"/>
            </p:cNvSpPr>
            <p:nvPr/>
          </p:nvSpPr>
          <p:spPr bwMode="auto">
            <a:xfrm>
              <a:off x="3835" y="1126"/>
              <a:ext cx="382"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8" name="Rectangle 1051">
              <a:extLst>
                <a:ext uri="{FF2B5EF4-FFF2-40B4-BE49-F238E27FC236}">
                  <a16:creationId xmlns:a16="http://schemas.microsoft.com/office/drawing/2014/main" id="{950CAF7A-9B1A-41FF-AD0B-E69E5BFA060C}"/>
                </a:ext>
              </a:extLst>
            </p:cNvPr>
            <p:cNvSpPr>
              <a:spLocks noChangeArrowheads="1"/>
            </p:cNvSpPr>
            <p:nvPr/>
          </p:nvSpPr>
          <p:spPr bwMode="auto">
            <a:xfrm>
              <a:off x="2446" y="1140"/>
              <a:ext cx="406"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19" name="Rectangle 1052">
              <a:extLst>
                <a:ext uri="{FF2B5EF4-FFF2-40B4-BE49-F238E27FC236}">
                  <a16:creationId xmlns:a16="http://schemas.microsoft.com/office/drawing/2014/main" id="{633EEA81-5B46-4D99-AE4E-A5C70C43B838}"/>
                </a:ext>
              </a:extLst>
            </p:cNvPr>
            <p:cNvSpPr>
              <a:spLocks noChangeArrowheads="1"/>
            </p:cNvSpPr>
            <p:nvPr/>
          </p:nvSpPr>
          <p:spPr bwMode="auto">
            <a:xfrm>
              <a:off x="3326" y="1394"/>
              <a:ext cx="581" cy="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grpSp>
          <p:nvGrpSpPr>
            <p:cNvPr id="20" name="Group 1053">
              <a:extLst>
                <a:ext uri="{FF2B5EF4-FFF2-40B4-BE49-F238E27FC236}">
                  <a16:creationId xmlns:a16="http://schemas.microsoft.com/office/drawing/2014/main" id="{0D696875-CBAB-4D58-BFDF-CB62D4B553AD}"/>
                </a:ext>
              </a:extLst>
            </p:cNvPr>
            <p:cNvGrpSpPr>
              <a:grpSpLocks/>
            </p:cNvGrpSpPr>
            <p:nvPr/>
          </p:nvGrpSpPr>
          <p:grpSpPr bwMode="auto">
            <a:xfrm>
              <a:off x="2065" y="2161"/>
              <a:ext cx="238" cy="490"/>
              <a:chOff x="2065" y="2161"/>
              <a:chExt cx="238" cy="453"/>
            </a:xfrm>
          </p:grpSpPr>
          <p:sp>
            <p:nvSpPr>
              <p:cNvPr id="49" name="Oval 1054">
                <a:extLst>
                  <a:ext uri="{FF2B5EF4-FFF2-40B4-BE49-F238E27FC236}">
                    <a16:creationId xmlns:a16="http://schemas.microsoft.com/office/drawing/2014/main" id="{EE2732B1-D7DE-4201-8D92-88EE858387FF}"/>
                  </a:ext>
                </a:extLst>
              </p:cNvPr>
              <p:cNvSpPr>
                <a:spLocks noChangeArrowheads="1"/>
              </p:cNvSpPr>
              <p:nvPr/>
            </p:nvSpPr>
            <p:spPr bwMode="auto">
              <a:xfrm>
                <a:off x="2065" y="2161"/>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50" name="Rectangle 1055">
                <a:extLst>
                  <a:ext uri="{FF2B5EF4-FFF2-40B4-BE49-F238E27FC236}">
                    <a16:creationId xmlns:a16="http://schemas.microsoft.com/office/drawing/2014/main" id="{1CAFAB63-6453-436C-9F4D-74E26D0F4872}"/>
                  </a:ext>
                </a:extLst>
              </p:cNvPr>
              <p:cNvSpPr>
                <a:spLocks noChangeArrowheads="1"/>
              </p:cNvSpPr>
              <p:nvPr/>
            </p:nvSpPr>
            <p:spPr bwMode="auto">
              <a:xfrm>
                <a:off x="2081" y="2418"/>
                <a:ext cx="208"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C</a:t>
                </a:r>
              </a:p>
            </p:txBody>
          </p:sp>
        </p:grpSp>
        <p:grpSp>
          <p:nvGrpSpPr>
            <p:cNvPr id="21" name="Group 1056">
              <a:extLst>
                <a:ext uri="{FF2B5EF4-FFF2-40B4-BE49-F238E27FC236}">
                  <a16:creationId xmlns:a16="http://schemas.microsoft.com/office/drawing/2014/main" id="{00B286FA-67BF-4BCA-ACC9-5DBB109333E3}"/>
                </a:ext>
              </a:extLst>
            </p:cNvPr>
            <p:cNvGrpSpPr>
              <a:grpSpLocks/>
            </p:cNvGrpSpPr>
            <p:nvPr/>
          </p:nvGrpSpPr>
          <p:grpSpPr bwMode="auto">
            <a:xfrm>
              <a:off x="2785" y="2161"/>
              <a:ext cx="535" cy="574"/>
              <a:chOff x="2785" y="2161"/>
              <a:chExt cx="534" cy="531"/>
            </a:xfrm>
          </p:grpSpPr>
          <p:sp>
            <p:nvSpPr>
              <p:cNvPr id="47" name="Oval 1057">
                <a:extLst>
                  <a:ext uri="{FF2B5EF4-FFF2-40B4-BE49-F238E27FC236}">
                    <a16:creationId xmlns:a16="http://schemas.microsoft.com/office/drawing/2014/main" id="{2F679C46-ECCB-469F-88B8-E4EA4470453C}"/>
                  </a:ext>
                </a:extLst>
              </p:cNvPr>
              <p:cNvSpPr>
                <a:spLocks noChangeArrowheads="1"/>
              </p:cNvSpPr>
              <p:nvPr/>
            </p:nvSpPr>
            <p:spPr bwMode="auto">
              <a:xfrm>
                <a:off x="2785" y="2161"/>
                <a:ext cx="430" cy="430"/>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48" name="Rectangle 1058">
                <a:extLst>
                  <a:ext uri="{FF2B5EF4-FFF2-40B4-BE49-F238E27FC236}">
                    <a16:creationId xmlns:a16="http://schemas.microsoft.com/office/drawing/2014/main" id="{9E82418B-22A3-4250-B15F-83CD74291E4C}"/>
                  </a:ext>
                </a:extLst>
              </p:cNvPr>
              <p:cNvSpPr>
                <a:spLocks noChangeArrowheads="1"/>
              </p:cNvSpPr>
              <p:nvPr/>
            </p:nvSpPr>
            <p:spPr bwMode="auto">
              <a:xfrm>
                <a:off x="3118" y="2496"/>
                <a:ext cx="201"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E</a:t>
                </a:r>
              </a:p>
            </p:txBody>
          </p:sp>
        </p:grpSp>
        <p:grpSp>
          <p:nvGrpSpPr>
            <p:cNvPr id="22" name="Group 1059">
              <a:extLst>
                <a:ext uri="{FF2B5EF4-FFF2-40B4-BE49-F238E27FC236}">
                  <a16:creationId xmlns:a16="http://schemas.microsoft.com/office/drawing/2014/main" id="{D861C47A-9781-4C13-BF1F-A50121FFCB57}"/>
                </a:ext>
              </a:extLst>
            </p:cNvPr>
            <p:cNvGrpSpPr>
              <a:grpSpLocks/>
            </p:cNvGrpSpPr>
            <p:nvPr/>
          </p:nvGrpSpPr>
          <p:grpSpPr bwMode="auto">
            <a:xfrm>
              <a:off x="3553" y="2118"/>
              <a:ext cx="238" cy="459"/>
              <a:chOff x="3553" y="2118"/>
              <a:chExt cx="238" cy="425"/>
            </a:xfrm>
          </p:grpSpPr>
          <p:sp>
            <p:nvSpPr>
              <p:cNvPr id="45" name="Oval 1060">
                <a:extLst>
                  <a:ext uri="{FF2B5EF4-FFF2-40B4-BE49-F238E27FC236}">
                    <a16:creationId xmlns:a16="http://schemas.microsoft.com/office/drawing/2014/main" id="{5D1024DF-1D3C-445E-B97D-25D31433987F}"/>
                  </a:ext>
                </a:extLst>
              </p:cNvPr>
              <p:cNvSpPr>
                <a:spLocks noChangeArrowheads="1"/>
              </p:cNvSpPr>
              <p:nvPr/>
            </p:nvSpPr>
            <p:spPr bwMode="auto">
              <a:xfrm>
                <a:off x="3553" y="2305"/>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46" name="Rectangle 1061">
                <a:extLst>
                  <a:ext uri="{FF2B5EF4-FFF2-40B4-BE49-F238E27FC236}">
                    <a16:creationId xmlns:a16="http://schemas.microsoft.com/office/drawing/2014/main" id="{BEF73CA3-6A9B-43AD-8D83-56AF5110BC6F}"/>
                  </a:ext>
                </a:extLst>
              </p:cNvPr>
              <p:cNvSpPr>
                <a:spLocks noChangeArrowheads="1"/>
              </p:cNvSpPr>
              <p:nvPr/>
            </p:nvSpPr>
            <p:spPr bwMode="auto">
              <a:xfrm>
                <a:off x="3567" y="2118"/>
                <a:ext cx="208"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A</a:t>
                </a:r>
              </a:p>
            </p:txBody>
          </p:sp>
        </p:grpSp>
        <p:grpSp>
          <p:nvGrpSpPr>
            <p:cNvPr id="23" name="Group 1062">
              <a:extLst>
                <a:ext uri="{FF2B5EF4-FFF2-40B4-BE49-F238E27FC236}">
                  <a16:creationId xmlns:a16="http://schemas.microsoft.com/office/drawing/2014/main" id="{BFC78B3E-9149-4BF8-B365-14722FB6AD73}"/>
                </a:ext>
              </a:extLst>
            </p:cNvPr>
            <p:cNvGrpSpPr>
              <a:grpSpLocks/>
            </p:cNvGrpSpPr>
            <p:nvPr/>
          </p:nvGrpSpPr>
          <p:grpSpPr bwMode="auto">
            <a:xfrm>
              <a:off x="2784" y="2832"/>
              <a:ext cx="334" cy="566"/>
              <a:chOff x="2784" y="2832"/>
              <a:chExt cx="334" cy="523"/>
            </a:xfrm>
          </p:grpSpPr>
          <p:sp>
            <p:nvSpPr>
              <p:cNvPr id="43" name="Oval 1063">
                <a:extLst>
                  <a:ext uri="{FF2B5EF4-FFF2-40B4-BE49-F238E27FC236}">
                    <a16:creationId xmlns:a16="http://schemas.microsoft.com/office/drawing/2014/main" id="{F39C5214-1BDB-403E-87F8-D4F086CF9A1E}"/>
                  </a:ext>
                </a:extLst>
              </p:cNvPr>
              <p:cNvSpPr>
                <a:spLocks noChangeArrowheads="1"/>
              </p:cNvSpPr>
              <p:nvPr/>
            </p:nvSpPr>
            <p:spPr bwMode="auto">
              <a:xfrm>
                <a:off x="2784" y="2832"/>
                <a:ext cx="334" cy="334"/>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44" name="Rectangle 1064">
                <a:extLst>
                  <a:ext uri="{FF2B5EF4-FFF2-40B4-BE49-F238E27FC236}">
                    <a16:creationId xmlns:a16="http://schemas.microsoft.com/office/drawing/2014/main" id="{B2359122-B266-4CAD-A87A-AFBC97AE2046}"/>
                  </a:ext>
                </a:extLst>
              </p:cNvPr>
              <p:cNvSpPr>
                <a:spLocks noChangeArrowheads="1"/>
              </p:cNvSpPr>
              <p:nvPr/>
            </p:nvSpPr>
            <p:spPr bwMode="auto">
              <a:xfrm>
                <a:off x="2880" y="3159"/>
                <a:ext cx="201"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600">
                    <a:solidFill>
                      <a:srgbClr val="969696"/>
                    </a:solidFill>
                    <a:latin typeface="Times New Roman" panose="02020603050405020304" pitchFamily="18" charset="0"/>
                  </a:rPr>
                  <a:t>B</a:t>
                </a:r>
              </a:p>
            </p:txBody>
          </p:sp>
        </p:grpSp>
        <p:grpSp>
          <p:nvGrpSpPr>
            <p:cNvPr id="24" name="Group 1065">
              <a:extLst>
                <a:ext uri="{FF2B5EF4-FFF2-40B4-BE49-F238E27FC236}">
                  <a16:creationId xmlns:a16="http://schemas.microsoft.com/office/drawing/2014/main" id="{9E481B56-E8EA-435A-BCF7-3FEF59844D25}"/>
                </a:ext>
              </a:extLst>
            </p:cNvPr>
            <p:cNvGrpSpPr>
              <a:grpSpLocks/>
            </p:cNvGrpSpPr>
            <p:nvPr/>
          </p:nvGrpSpPr>
          <p:grpSpPr bwMode="auto">
            <a:xfrm>
              <a:off x="3553" y="2832"/>
              <a:ext cx="427" cy="258"/>
              <a:chOff x="3553" y="2832"/>
              <a:chExt cx="426" cy="239"/>
            </a:xfrm>
          </p:grpSpPr>
          <p:sp>
            <p:nvSpPr>
              <p:cNvPr id="41" name="Oval 1066">
                <a:extLst>
                  <a:ext uri="{FF2B5EF4-FFF2-40B4-BE49-F238E27FC236}">
                    <a16:creationId xmlns:a16="http://schemas.microsoft.com/office/drawing/2014/main" id="{40B985A6-2945-47B8-9CA8-0B30DE5D2840}"/>
                  </a:ext>
                </a:extLst>
              </p:cNvPr>
              <p:cNvSpPr>
                <a:spLocks noChangeArrowheads="1"/>
              </p:cNvSpPr>
              <p:nvPr/>
            </p:nvSpPr>
            <p:spPr bwMode="auto">
              <a:xfrm>
                <a:off x="3553" y="2833"/>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42" name="Rectangle 1067">
                <a:extLst>
                  <a:ext uri="{FF2B5EF4-FFF2-40B4-BE49-F238E27FC236}">
                    <a16:creationId xmlns:a16="http://schemas.microsoft.com/office/drawing/2014/main" id="{ADAA5C51-3677-45D4-BCBF-BB4CCA8B5AC8}"/>
                  </a:ext>
                </a:extLst>
              </p:cNvPr>
              <p:cNvSpPr>
                <a:spLocks noChangeArrowheads="1"/>
              </p:cNvSpPr>
              <p:nvPr/>
            </p:nvSpPr>
            <p:spPr bwMode="auto">
              <a:xfrm>
                <a:off x="3782" y="2832"/>
                <a:ext cx="197" cy="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400">
                    <a:solidFill>
                      <a:srgbClr val="969696"/>
                    </a:solidFill>
                    <a:latin typeface="Times New Roman" panose="02020603050405020304" pitchFamily="18" charset="0"/>
                  </a:rPr>
                  <a:t>D</a:t>
                </a:r>
              </a:p>
            </p:txBody>
          </p:sp>
        </p:grpSp>
        <p:grpSp>
          <p:nvGrpSpPr>
            <p:cNvPr id="25" name="Group 1068">
              <a:extLst>
                <a:ext uri="{FF2B5EF4-FFF2-40B4-BE49-F238E27FC236}">
                  <a16:creationId xmlns:a16="http://schemas.microsoft.com/office/drawing/2014/main" id="{BC766682-9C09-40B9-B185-9B730AF24E0F}"/>
                </a:ext>
              </a:extLst>
            </p:cNvPr>
            <p:cNvGrpSpPr>
              <a:grpSpLocks/>
            </p:cNvGrpSpPr>
            <p:nvPr/>
          </p:nvGrpSpPr>
          <p:grpSpPr bwMode="auto">
            <a:xfrm>
              <a:off x="4273" y="2833"/>
              <a:ext cx="414" cy="257"/>
              <a:chOff x="4273" y="2833"/>
              <a:chExt cx="413" cy="238"/>
            </a:xfrm>
          </p:grpSpPr>
          <p:sp>
            <p:nvSpPr>
              <p:cNvPr id="39" name="Oval 1069">
                <a:extLst>
                  <a:ext uri="{FF2B5EF4-FFF2-40B4-BE49-F238E27FC236}">
                    <a16:creationId xmlns:a16="http://schemas.microsoft.com/office/drawing/2014/main" id="{A2A8DD31-D32C-438B-B492-5581091101BB}"/>
                  </a:ext>
                </a:extLst>
              </p:cNvPr>
              <p:cNvSpPr>
                <a:spLocks noChangeArrowheads="1"/>
              </p:cNvSpPr>
              <p:nvPr/>
            </p:nvSpPr>
            <p:spPr bwMode="auto">
              <a:xfrm>
                <a:off x="4273" y="2833"/>
                <a:ext cx="238" cy="238"/>
              </a:xfrm>
              <a:prstGeom prst="ellipse">
                <a:avLst/>
              </a:prstGeom>
              <a:noFill/>
              <a:ln w="38100">
                <a:solidFill>
                  <a:srgbClr val="969696"/>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800">
                  <a:solidFill>
                    <a:srgbClr val="800000"/>
                  </a:solidFill>
                </a:endParaRPr>
              </a:p>
            </p:txBody>
          </p:sp>
          <p:sp>
            <p:nvSpPr>
              <p:cNvPr id="40" name="Rectangle 1070">
                <a:extLst>
                  <a:ext uri="{FF2B5EF4-FFF2-40B4-BE49-F238E27FC236}">
                    <a16:creationId xmlns:a16="http://schemas.microsoft.com/office/drawing/2014/main" id="{F0C68F6A-374E-4975-85BC-55C1FCA4CE15}"/>
                  </a:ext>
                </a:extLst>
              </p:cNvPr>
              <p:cNvSpPr>
                <a:spLocks noChangeArrowheads="1"/>
              </p:cNvSpPr>
              <p:nvPr/>
            </p:nvSpPr>
            <p:spPr bwMode="auto">
              <a:xfrm>
                <a:off x="4502" y="2847"/>
                <a:ext cx="184" cy="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400">
                    <a:solidFill>
                      <a:srgbClr val="969696"/>
                    </a:solidFill>
                    <a:latin typeface="Times New Roman" panose="02020603050405020304" pitchFamily="18" charset="0"/>
                  </a:rPr>
                  <a:t>F</a:t>
                </a:r>
              </a:p>
            </p:txBody>
          </p:sp>
        </p:grpSp>
        <p:sp>
          <p:nvSpPr>
            <p:cNvPr id="26" name="Line 1071">
              <a:extLst>
                <a:ext uri="{FF2B5EF4-FFF2-40B4-BE49-F238E27FC236}">
                  <a16:creationId xmlns:a16="http://schemas.microsoft.com/office/drawing/2014/main" id="{73828009-FDFD-4855-917A-120B92799319}"/>
                </a:ext>
              </a:extLst>
            </p:cNvPr>
            <p:cNvSpPr>
              <a:spLocks noChangeShapeType="1"/>
            </p:cNvSpPr>
            <p:nvPr/>
          </p:nvSpPr>
          <p:spPr bwMode="auto">
            <a:xfrm>
              <a:off x="2592" y="2352"/>
              <a:ext cx="0" cy="912"/>
            </a:xfrm>
            <a:prstGeom prst="line">
              <a:avLst/>
            </a:prstGeom>
            <a:noFill/>
            <a:ln w="28575">
              <a:solidFill>
                <a:srgbClr val="969696"/>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nvGrpSpPr>
            <p:cNvPr id="27" name="Group 1072">
              <a:extLst>
                <a:ext uri="{FF2B5EF4-FFF2-40B4-BE49-F238E27FC236}">
                  <a16:creationId xmlns:a16="http://schemas.microsoft.com/office/drawing/2014/main" id="{2E68E60C-7986-4694-86CC-3345E9FADBA3}"/>
                </a:ext>
              </a:extLst>
            </p:cNvPr>
            <p:cNvGrpSpPr>
              <a:grpSpLocks/>
            </p:cNvGrpSpPr>
            <p:nvPr/>
          </p:nvGrpSpPr>
          <p:grpSpPr bwMode="auto">
            <a:xfrm>
              <a:off x="4272" y="1824"/>
              <a:ext cx="1289" cy="288"/>
              <a:chOff x="4272" y="1824"/>
              <a:chExt cx="1289" cy="288"/>
            </a:xfrm>
          </p:grpSpPr>
          <p:sp>
            <p:nvSpPr>
              <p:cNvPr id="37" name="Line 1073">
                <a:extLst>
                  <a:ext uri="{FF2B5EF4-FFF2-40B4-BE49-F238E27FC236}">
                    <a16:creationId xmlns:a16="http://schemas.microsoft.com/office/drawing/2014/main" id="{F56A7357-EEB2-45BA-9C15-5F5F6B85C793}"/>
                  </a:ext>
                </a:extLst>
              </p:cNvPr>
              <p:cNvSpPr>
                <a:spLocks noChangeShapeType="1"/>
              </p:cNvSpPr>
              <p:nvPr/>
            </p:nvSpPr>
            <p:spPr bwMode="auto">
              <a:xfrm flipV="1">
                <a:off x="4272" y="1920"/>
                <a:ext cx="720" cy="0"/>
              </a:xfrm>
              <a:prstGeom prst="line">
                <a:avLst/>
              </a:prstGeom>
              <a:noFill/>
              <a:ln w="28575">
                <a:solidFill>
                  <a:srgbClr val="969696"/>
                </a:solidFill>
                <a:prstDash val="sysDot"/>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38" name="Rectangle 1074">
                <a:extLst>
                  <a:ext uri="{FF2B5EF4-FFF2-40B4-BE49-F238E27FC236}">
                    <a16:creationId xmlns:a16="http://schemas.microsoft.com/office/drawing/2014/main" id="{C0B27827-1E0D-4F63-969B-63F54BD908C5}"/>
                  </a:ext>
                </a:extLst>
              </p:cNvPr>
              <p:cNvSpPr>
                <a:spLocks noChangeArrowheads="1"/>
              </p:cNvSpPr>
              <p:nvPr/>
            </p:nvSpPr>
            <p:spPr bwMode="auto">
              <a:xfrm>
                <a:off x="4986" y="1824"/>
                <a:ext cx="57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Remainder</a:t>
                </a:r>
              </a:p>
              <a:p>
                <a:pPr algn="ctr" eaLnBrk="1" hangingPunct="1">
                  <a:spcBef>
                    <a:spcPct val="0"/>
                  </a:spcBef>
                  <a:buClrTx/>
                  <a:buSzTx/>
                  <a:buFontTx/>
                  <a:buNone/>
                </a:pPr>
                <a:r>
                  <a:rPr lang="en-US" altLang="zh-TW" sz="1200">
                    <a:solidFill>
                      <a:srgbClr val="969696"/>
                    </a:solidFill>
                    <a:latin typeface="Times New Roman" panose="02020603050405020304" pitchFamily="18" charset="0"/>
                  </a:rPr>
                  <a:t>Divested</a:t>
                </a:r>
              </a:p>
            </p:txBody>
          </p:sp>
        </p:grpSp>
        <p:grpSp>
          <p:nvGrpSpPr>
            <p:cNvPr id="28" name="Group 1075">
              <a:extLst>
                <a:ext uri="{FF2B5EF4-FFF2-40B4-BE49-F238E27FC236}">
                  <a16:creationId xmlns:a16="http://schemas.microsoft.com/office/drawing/2014/main" id="{ABFB336B-579A-49B1-972E-BD6733A13BFE}"/>
                </a:ext>
              </a:extLst>
            </p:cNvPr>
            <p:cNvGrpSpPr>
              <a:grpSpLocks/>
            </p:cNvGrpSpPr>
            <p:nvPr/>
          </p:nvGrpSpPr>
          <p:grpSpPr bwMode="auto">
            <a:xfrm>
              <a:off x="4320" y="3423"/>
              <a:ext cx="1283" cy="173"/>
              <a:chOff x="4320" y="3423"/>
              <a:chExt cx="1283" cy="173"/>
            </a:xfrm>
          </p:grpSpPr>
          <p:sp>
            <p:nvSpPr>
              <p:cNvPr id="35" name="Line 1076">
                <a:extLst>
                  <a:ext uri="{FF2B5EF4-FFF2-40B4-BE49-F238E27FC236}">
                    <a16:creationId xmlns:a16="http://schemas.microsoft.com/office/drawing/2014/main" id="{5627E73E-3CA4-4BAA-8666-1E103E2FFD90}"/>
                  </a:ext>
                </a:extLst>
              </p:cNvPr>
              <p:cNvSpPr>
                <a:spLocks noChangeShapeType="1"/>
              </p:cNvSpPr>
              <p:nvPr/>
            </p:nvSpPr>
            <p:spPr bwMode="auto">
              <a:xfrm>
                <a:off x="4320" y="3504"/>
                <a:ext cx="672" cy="1"/>
              </a:xfrm>
              <a:prstGeom prst="line">
                <a:avLst/>
              </a:prstGeom>
              <a:noFill/>
              <a:ln w="28575">
                <a:solidFill>
                  <a:srgbClr val="969696"/>
                </a:solidFill>
                <a:prstDash val="sysDot"/>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sp>
            <p:nvSpPr>
              <p:cNvPr id="36" name="Rectangle 1077">
                <a:extLst>
                  <a:ext uri="{FF2B5EF4-FFF2-40B4-BE49-F238E27FC236}">
                    <a16:creationId xmlns:a16="http://schemas.microsoft.com/office/drawing/2014/main" id="{0CB84ECC-BA4D-4605-A911-2DBA6BD8E61D}"/>
                  </a:ext>
                </a:extLst>
              </p:cNvPr>
              <p:cNvSpPr>
                <a:spLocks noChangeArrowheads="1"/>
              </p:cNvSpPr>
              <p:nvPr/>
            </p:nvSpPr>
            <p:spPr bwMode="auto">
              <a:xfrm>
                <a:off x="5034" y="3423"/>
                <a:ext cx="569"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Liquidated</a:t>
                </a:r>
              </a:p>
            </p:txBody>
          </p:sp>
        </p:grpSp>
        <p:grpSp>
          <p:nvGrpSpPr>
            <p:cNvPr id="29" name="Group 1078">
              <a:extLst>
                <a:ext uri="{FF2B5EF4-FFF2-40B4-BE49-F238E27FC236}">
                  <a16:creationId xmlns:a16="http://schemas.microsoft.com/office/drawing/2014/main" id="{C4AA3BB9-6AA3-40ED-95E9-2E10A2E4AF93}"/>
                </a:ext>
              </a:extLst>
            </p:cNvPr>
            <p:cNvGrpSpPr>
              <a:grpSpLocks/>
            </p:cNvGrpSpPr>
            <p:nvPr/>
          </p:nvGrpSpPr>
          <p:grpSpPr bwMode="auto">
            <a:xfrm>
              <a:off x="2928" y="1717"/>
              <a:ext cx="912" cy="345"/>
              <a:chOff x="2928" y="1717"/>
              <a:chExt cx="912" cy="345"/>
            </a:xfrm>
          </p:grpSpPr>
          <p:grpSp>
            <p:nvGrpSpPr>
              <p:cNvPr id="31" name="Group 1079">
                <a:extLst>
                  <a:ext uri="{FF2B5EF4-FFF2-40B4-BE49-F238E27FC236}">
                    <a16:creationId xmlns:a16="http://schemas.microsoft.com/office/drawing/2014/main" id="{BFE50161-AF82-4842-8CD7-342F2352D99E}"/>
                  </a:ext>
                </a:extLst>
              </p:cNvPr>
              <p:cNvGrpSpPr>
                <a:grpSpLocks/>
              </p:cNvGrpSpPr>
              <p:nvPr/>
            </p:nvGrpSpPr>
            <p:grpSpPr bwMode="auto">
              <a:xfrm rot="10800000">
                <a:off x="2928" y="1889"/>
                <a:ext cx="912" cy="173"/>
                <a:chOff x="2915" y="1889"/>
                <a:chExt cx="912" cy="173"/>
              </a:xfrm>
            </p:grpSpPr>
            <p:sp>
              <p:nvSpPr>
                <p:cNvPr id="33" name="Rectangle 1080">
                  <a:extLst>
                    <a:ext uri="{FF2B5EF4-FFF2-40B4-BE49-F238E27FC236}">
                      <a16:creationId xmlns:a16="http://schemas.microsoft.com/office/drawing/2014/main" id="{115F7CF1-4B9A-4D7E-8E4E-37CF0EC8D54A}"/>
                    </a:ext>
                  </a:extLst>
                </p:cNvPr>
                <p:cNvSpPr>
                  <a:spLocks noChangeArrowheads="1"/>
                </p:cNvSpPr>
                <p:nvPr/>
              </p:nvSpPr>
              <p:spPr bwMode="auto">
                <a:xfrm>
                  <a:off x="3285" y="1889"/>
                  <a:ext cx="116"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lIns="92075" tIns="46038" rIns="92075" bIns="46038">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endParaRPr lang="en-US" altLang="en-US" sz="1200">
                    <a:solidFill>
                      <a:srgbClr val="969696"/>
                    </a:solidFill>
                    <a:latin typeface="Times New Roman" panose="02020603050405020304" pitchFamily="18" charset="0"/>
                  </a:endParaRPr>
                </a:p>
              </p:txBody>
            </p:sp>
            <p:sp>
              <p:nvSpPr>
                <p:cNvPr id="34" name="Line 1081">
                  <a:extLst>
                    <a:ext uri="{FF2B5EF4-FFF2-40B4-BE49-F238E27FC236}">
                      <a16:creationId xmlns:a16="http://schemas.microsoft.com/office/drawing/2014/main" id="{D0A42004-E0B9-41C4-9D58-6109A8DBEF64}"/>
                    </a:ext>
                  </a:extLst>
                </p:cNvPr>
                <p:cNvSpPr>
                  <a:spLocks noChangeShapeType="1"/>
                </p:cNvSpPr>
                <p:nvPr/>
              </p:nvSpPr>
              <p:spPr bwMode="auto">
                <a:xfrm>
                  <a:off x="2915" y="2028"/>
                  <a:ext cx="912" cy="1"/>
                </a:xfrm>
                <a:prstGeom prst="line">
                  <a:avLst/>
                </a:prstGeom>
                <a:noFill/>
                <a:ln w="28575">
                  <a:solidFill>
                    <a:srgbClr val="969696"/>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sp>
            <p:nvSpPr>
              <p:cNvPr id="32" name="Rectangle 1082">
                <a:extLst>
                  <a:ext uri="{FF2B5EF4-FFF2-40B4-BE49-F238E27FC236}">
                    <a16:creationId xmlns:a16="http://schemas.microsoft.com/office/drawing/2014/main" id="{6312ED61-E816-4B96-B58C-302BFADD73A8}"/>
                  </a:ext>
                </a:extLst>
              </p:cNvPr>
              <p:cNvSpPr>
                <a:spLocks noChangeArrowheads="1"/>
              </p:cNvSpPr>
              <p:nvPr/>
            </p:nvSpPr>
            <p:spPr bwMode="auto">
              <a:xfrm>
                <a:off x="3098" y="1717"/>
                <a:ext cx="550" cy="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US" altLang="zh-TW" sz="1200">
                    <a:solidFill>
                      <a:srgbClr val="969696"/>
                    </a:solidFill>
                    <a:latin typeface="Times New Roman" panose="02020603050405020304" pitchFamily="18" charset="0"/>
                  </a:rPr>
                  <a:t>Selected Few</a:t>
                </a:r>
              </a:p>
            </p:txBody>
          </p:sp>
        </p:grpSp>
        <p:sp>
          <p:nvSpPr>
            <p:cNvPr id="30" name="Line 1083">
              <a:extLst>
                <a:ext uri="{FF2B5EF4-FFF2-40B4-BE49-F238E27FC236}">
                  <a16:creationId xmlns:a16="http://schemas.microsoft.com/office/drawing/2014/main" id="{4ED0A84A-1E2B-4272-B6DA-286199E0C10E}"/>
                </a:ext>
              </a:extLst>
            </p:cNvPr>
            <p:cNvSpPr>
              <a:spLocks noChangeShapeType="1"/>
            </p:cNvSpPr>
            <p:nvPr/>
          </p:nvSpPr>
          <p:spPr bwMode="auto">
            <a:xfrm flipV="1">
              <a:off x="2880" y="2208"/>
              <a:ext cx="1056" cy="1056"/>
            </a:xfrm>
            <a:prstGeom prst="line">
              <a:avLst/>
            </a:prstGeom>
            <a:noFill/>
            <a:ln w="28575">
              <a:solidFill>
                <a:srgbClr val="003399"/>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HK"/>
            </a:p>
          </p:txBody>
        </p:sp>
      </p:grpSp>
    </p:spTree>
    <p:extLst>
      <p:ext uri="{BB962C8B-B14F-4D97-AF65-F5344CB8AC3E}">
        <p14:creationId xmlns:p14="http://schemas.microsoft.com/office/powerpoint/2010/main" val="420620293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pic>
        <p:nvPicPr>
          <p:cNvPr id="61" name="Picture 2">
            <a:extLst>
              <a:ext uri="{FF2B5EF4-FFF2-40B4-BE49-F238E27FC236}">
                <a16:creationId xmlns:a16="http://schemas.microsoft.com/office/drawing/2014/main" id="{B3DE992C-657A-44DD-8607-1CDC2890D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729" y="1700808"/>
            <a:ext cx="8290542" cy="4704184"/>
          </a:xfrm>
          <a:prstGeom prst="rect">
            <a:avLst/>
          </a:prstGeom>
        </p:spPr>
      </p:pic>
    </p:spTree>
    <p:extLst>
      <p:ext uri="{BB962C8B-B14F-4D97-AF65-F5344CB8AC3E}">
        <p14:creationId xmlns:p14="http://schemas.microsoft.com/office/powerpoint/2010/main" val="39563072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sz="2400" dirty="0"/>
              <a:t>At the mid-point of the axis, represented by 1.0 (or 1X) on the scale, the products market share is equal to its largest competitor's market share.</a:t>
            </a:r>
          </a:p>
          <a:p>
            <a:pPr lvl="1">
              <a:spcAft>
                <a:spcPts val="0"/>
              </a:spcAft>
              <a:defRPr/>
            </a:pPr>
            <a:r>
              <a:rPr lang="en-US" sz="2400" dirty="0"/>
              <a:t>Cash cows: These products have high profitability and require low investment, due to market leadership in a low growth market.</a:t>
            </a:r>
          </a:p>
          <a:p>
            <a:pPr lvl="1">
              <a:spcAft>
                <a:spcPts val="0"/>
              </a:spcAft>
              <a:defRPr/>
            </a:pPr>
            <a:r>
              <a:rPr lang="en-US" sz="2400" dirty="0"/>
              <a:t>Stars: These are market leaders and so are generating high levels of cash, but are in areas of rapid growth which require equally high levels of cash (investment) to keep up with the growth in sales.</a:t>
            </a:r>
            <a:endParaRPr lang="en-HK" sz="2400" dirty="0"/>
          </a:p>
        </p:txBody>
      </p:sp>
    </p:spTree>
    <p:extLst>
      <p:ext uri="{BB962C8B-B14F-4D97-AF65-F5344CB8AC3E}">
        <p14:creationId xmlns:p14="http://schemas.microsoft.com/office/powerpoint/2010/main" val="362910850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lvl="1">
              <a:spcAft>
                <a:spcPts val="0"/>
              </a:spcAft>
              <a:defRPr/>
            </a:pPr>
            <a:r>
              <a:rPr lang="en-HK" sz="2400" dirty="0"/>
              <a:t>Question marks: </a:t>
            </a:r>
            <a:r>
              <a:rPr lang="en-US" sz="2400" dirty="0"/>
              <a:t>Question marks are not market leaders and will have relatively high costs at the same time these products require large amounts of cash as they are in high growth areas.</a:t>
            </a:r>
          </a:p>
          <a:p>
            <a:pPr lvl="1">
              <a:spcAft>
                <a:spcPts val="0"/>
              </a:spcAft>
              <a:defRPr/>
            </a:pPr>
            <a:r>
              <a:rPr lang="en-US" sz="2400" dirty="0"/>
              <a:t>Dogs: These are products with low levels of market share in low growth markets.</a:t>
            </a:r>
            <a:endParaRPr lang="en-HK" sz="2400" dirty="0"/>
          </a:p>
        </p:txBody>
      </p:sp>
    </p:spTree>
    <p:extLst>
      <p:ext uri="{BB962C8B-B14F-4D97-AF65-F5344CB8AC3E}">
        <p14:creationId xmlns:p14="http://schemas.microsoft.com/office/powerpoint/2010/main" val="402084390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US" dirty="0"/>
              <a:t>The overall aim of an </a:t>
            </a:r>
            <a:r>
              <a:rPr lang="en-US" dirty="0" err="1"/>
              <a:t>organisation</a:t>
            </a:r>
            <a:r>
              <a:rPr lang="en-US" dirty="0"/>
              <a:t> should be to maintain a balanced portfolio.</a:t>
            </a:r>
          </a:p>
          <a:p>
            <a:pPr>
              <a:spcAft>
                <a:spcPts val="0"/>
              </a:spcAft>
            </a:pPr>
            <a:r>
              <a:rPr lang="en-US" dirty="0"/>
              <a:t>This means investments should flow from Cash cows into Stars and Question marks in an effort to make products move round the matrix from Question marks into Stars and from Stars into Cash cows.</a:t>
            </a:r>
          </a:p>
          <a:p>
            <a:pPr>
              <a:spcAft>
                <a:spcPts val="0"/>
              </a:spcAft>
            </a:pPr>
            <a:r>
              <a:rPr lang="en-US" dirty="0"/>
              <a:t>This movement of cash and products round the matrix thus ensures the future cash flows of the business.</a:t>
            </a:r>
            <a:endParaRPr lang="en-HK" sz="2400" dirty="0"/>
          </a:p>
        </p:txBody>
      </p:sp>
    </p:spTree>
    <p:extLst>
      <p:ext uri="{BB962C8B-B14F-4D97-AF65-F5344CB8AC3E}">
        <p14:creationId xmlns:p14="http://schemas.microsoft.com/office/powerpoint/2010/main" val="407923023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3">
            <a:extLst>
              <a:ext uri="{FF2B5EF4-FFF2-40B4-BE49-F238E27FC236}">
                <a16:creationId xmlns:a16="http://schemas.microsoft.com/office/drawing/2014/main" id="{E69EB1A8-3586-4F07-9673-4398355B9A84}"/>
              </a:ext>
            </a:extLst>
          </p:cNvPr>
          <p:cNvSpPr>
            <a:spLocks noGrp="1"/>
          </p:cNvSpPr>
          <p:nvPr>
            <p:ph type="title"/>
          </p:nvPr>
        </p:nvSpPr>
        <p:spPr>
          <a:xfrm>
            <a:off x="301752" y="228600"/>
            <a:ext cx="8534400" cy="758952"/>
          </a:xfrm>
        </p:spPr>
        <p:txBody>
          <a:bodyPr>
            <a:normAutofit/>
          </a:bodyPr>
          <a:lstStyle/>
          <a:p>
            <a:r>
              <a:rPr lang="en-US" altLang="zh-TW" sz="3200" dirty="0"/>
              <a:t>Auditing Tools</a:t>
            </a:r>
            <a:endParaRPr lang="en-HK" sz="3000" dirty="0"/>
          </a:p>
        </p:txBody>
      </p:sp>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2"/>
            <a:ext cx="8077200" cy="4791223"/>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spcAft>
                <a:spcPts val="0"/>
              </a:spcAft>
            </a:pPr>
            <a:r>
              <a:rPr lang="en-HK" sz="2800" dirty="0"/>
              <a:t>SWOT analysis</a:t>
            </a:r>
            <a:r>
              <a:rPr lang="en-US" sz="2800" dirty="0"/>
              <a:t> </a:t>
            </a:r>
          </a:p>
          <a:p>
            <a:pPr lvl="1">
              <a:spcAft>
                <a:spcPts val="0"/>
              </a:spcAft>
              <a:defRPr/>
            </a:pPr>
            <a:r>
              <a:rPr lang="en-US" sz="2800" dirty="0"/>
              <a:t>The SWOT draws together the key strengths, weaknesses, opportunities and threats from the audit.</a:t>
            </a:r>
          </a:p>
          <a:p>
            <a:pPr lvl="1">
              <a:spcAft>
                <a:spcPts val="0"/>
              </a:spcAft>
              <a:defRPr/>
            </a:pPr>
            <a:r>
              <a:rPr lang="en-US" sz="2800" dirty="0"/>
              <a:t>The strengths and weakness of the </a:t>
            </a:r>
            <a:r>
              <a:rPr lang="en-US" sz="2800" dirty="0" err="1"/>
              <a:t>organisation</a:t>
            </a:r>
            <a:r>
              <a:rPr lang="en-US" sz="2800" dirty="0"/>
              <a:t> have to be judged in relation to the opportunities and threats identified in the external environment.</a:t>
            </a:r>
            <a:endParaRPr lang="en-HK" sz="2800" dirty="0"/>
          </a:p>
        </p:txBody>
      </p:sp>
    </p:spTree>
    <p:extLst>
      <p:ext uri="{BB962C8B-B14F-4D97-AF65-F5344CB8AC3E}">
        <p14:creationId xmlns:p14="http://schemas.microsoft.com/office/powerpoint/2010/main" val="365907119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323528" y="381000"/>
            <a:ext cx="8595576" cy="1752600"/>
          </a:xfrm>
        </p:spPr>
        <p:txBody>
          <a:bodyPr>
            <a:normAutofit/>
          </a:bodyPr>
          <a:lstStyle/>
          <a:p>
            <a:br>
              <a:rPr lang="en-US" altLang="zh-CN" b="1" dirty="0"/>
            </a:br>
            <a:endParaRPr lang="zh-CN" altLang="en-US" sz="3200" b="1" dirty="0"/>
          </a:p>
        </p:txBody>
      </p:sp>
      <p:sp>
        <p:nvSpPr>
          <p:cNvPr id="10" name="副標題 2"/>
          <p:cNvSpPr txBox="1">
            <a:spLocks/>
          </p:cNvSpPr>
          <p:nvPr/>
        </p:nvSpPr>
        <p:spPr bwMode="auto">
          <a:xfrm>
            <a:off x="282428" y="3068960"/>
            <a:ext cx="8496300" cy="1752599"/>
          </a:xfrm>
          <a:prstGeom prst="rect">
            <a:avLst/>
          </a:prstGeom>
          <a:noFill/>
          <a:ln w="9525">
            <a:noFill/>
            <a:miter lim="800000"/>
            <a:headEnd/>
            <a:tailEnd/>
          </a:ln>
        </p:spPr>
        <p:txBody>
          <a:bodyPr/>
          <a:lstStyle/>
          <a:p>
            <a:pPr algn="ctr">
              <a:lnSpc>
                <a:spcPct val="90000"/>
              </a:lnSpc>
            </a:pPr>
            <a:endParaRPr lang="en-US" altLang="zh-HK" sz="2800" b="1" dirty="0">
              <a:solidFill>
                <a:srgbClr val="002060"/>
              </a:solidFill>
            </a:endParaRPr>
          </a:p>
          <a:p>
            <a:pPr algn="ctr">
              <a:lnSpc>
                <a:spcPct val="90000"/>
              </a:lnSpc>
            </a:pPr>
            <a:r>
              <a:rPr lang="en-US" altLang="zh-HK" sz="2800" b="1" dirty="0">
                <a:solidFill>
                  <a:srgbClr val="002060"/>
                </a:solidFill>
              </a:rPr>
              <a:t>Strategy Formulation</a:t>
            </a:r>
            <a:endParaRPr lang="en-US" altLang="zh-TW" sz="2800" b="1" dirty="0">
              <a:solidFill>
                <a:srgbClr val="002060"/>
              </a:solidFill>
            </a:endParaRPr>
          </a:p>
        </p:txBody>
      </p:sp>
    </p:spTree>
    <p:extLst>
      <p:ext uri="{BB962C8B-B14F-4D97-AF65-F5344CB8AC3E}">
        <p14:creationId xmlns:p14="http://schemas.microsoft.com/office/powerpoint/2010/main" val="11759320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sz="3200" dirty="0"/>
              <a:t>Competitive Advantage</a:t>
            </a:r>
          </a:p>
        </p:txBody>
      </p:sp>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014664" cy="4572000"/>
          </a:xfrm>
        </p:spPr>
        <p:txBody>
          <a:bodyPr>
            <a:normAutofit/>
          </a:bodyPr>
          <a:lstStyle/>
          <a:p>
            <a:pPr>
              <a:buSzPct val="140000"/>
              <a:buFont typeface="Arial" panose="020B0604020202020204" pitchFamily="34" charset="0"/>
              <a:buChar char="•"/>
            </a:pPr>
            <a:r>
              <a:rPr lang="en-US" dirty="0"/>
              <a:t>Competitive advantage is the process of identifying a fundamental and sustainable basis from which to compete</a:t>
            </a:r>
          </a:p>
          <a:p>
            <a:pPr>
              <a:buSzPct val="140000"/>
              <a:buFont typeface="Arial" panose="020B0604020202020204" pitchFamily="34" charset="0"/>
              <a:buChar char="•"/>
            </a:pPr>
            <a:r>
              <a:rPr lang="en-US" dirty="0"/>
              <a:t>Porter (1980) identifies three generic strategies – fundamental sources of competitive advantage. These are: cost leadership, differentiation and focus</a:t>
            </a:r>
            <a:endParaRPr lang="en-US" sz="2800" b="1" dirty="0"/>
          </a:p>
          <a:p>
            <a:pPr marL="533400" indent="-533400"/>
            <a:endParaRPr lang="en-US" sz="2800" b="1" dirty="0"/>
          </a:p>
        </p:txBody>
      </p:sp>
    </p:spTree>
    <p:extLst>
      <p:ext uri="{BB962C8B-B14F-4D97-AF65-F5344CB8AC3E}">
        <p14:creationId xmlns:p14="http://schemas.microsoft.com/office/powerpoint/2010/main" val="358767447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014664" cy="4572000"/>
          </a:xfrm>
        </p:spPr>
        <p:txBody>
          <a:bodyPr>
            <a:normAutofit/>
          </a:bodyPr>
          <a:lstStyle/>
          <a:p>
            <a:pPr lvl="1">
              <a:spcBef>
                <a:spcPts val="1200"/>
              </a:spcBef>
              <a:buClr>
                <a:schemeClr val="accent1"/>
              </a:buClr>
              <a:buSzPct val="120000"/>
              <a:buFont typeface="Arial" panose="020B0604020202020204" pitchFamily="34" charset="0"/>
              <a:buChar char="•"/>
              <a:defRPr/>
            </a:pPr>
            <a:r>
              <a:rPr lang="en-US" sz="2800" dirty="0"/>
              <a:t>Marketer needs to define the competitive scope of the business – targeting a broad or narrow range of industries/customers</a:t>
            </a:r>
          </a:p>
          <a:p>
            <a:pPr marL="533400" indent="-533400"/>
            <a:endParaRPr lang="en-US" sz="2800" b="1" dirty="0"/>
          </a:p>
        </p:txBody>
      </p:sp>
      <p:sp>
        <p:nvSpPr>
          <p:cNvPr id="6" name="Rectangle 2">
            <a:extLst>
              <a:ext uri="{FF2B5EF4-FFF2-40B4-BE49-F238E27FC236}">
                <a16:creationId xmlns:a16="http://schemas.microsoft.com/office/drawing/2014/main" id="{9A5947F2-241B-4720-8482-434AE77C268E}"/>
              </a:ext>
            </a:extLst>
          </p:cNvPr>
          <p:cNvSpPr>
            <a:spLocks noGrp="1" noChangeArrowheads="1"/>
          </p:cNvSpPr>
          <p:nvPr>
            <p:ph type="title"/>
          </p:nvPr>
        </p:nvSpPr>
        <p:spPr>
          <a:xfrm>
            <a:off x="301752" y="228600"/>
            <a:ext cx="8534400" cy="758952"/>
          </a:xfrm>
        </p:spPr>
        <p:txBody>
          <a:bodyPr/>
          <a:lstStyle/>
          <a:p>
            <a:r>
              <a:rPr lang="en-US" sz="3200" dirty="0"/>
              <a:t>Competitive Advantage</a:t>
            </a:r>
          </a:p>
        </p:txBody>
      </p:sp>
      <p:grpSp>
        <p:nvGrpSpPr>
          <p:cNvPr id="7" name="Group 3" descr="A graphic denotes the two key factors that distinguish one strategy from another.">
            <a:extLst>
              <a:ext uri="{FF2B5EF4-FFF2-40B4-BE49-F238E27FC236}">
                <a16:creationId xmlns:a16="http://schemas.microsoft.com/office/drawing/2014/main" id="{BB61C935-4B31-4FBD-8726-B03A0D20B517}"/>
              </a:ext>
            </a:extLst>
          </p:cNvPr>
          <p:cNvGrpSpPr/>
          <p:nvPr/>
        </p:nvGrpSpPr>
        <p:grpSpPr>
          <a:xfrm>
            <a:off x="766600" y="3140968"/>
            <a:ext cx="7848600" cy="2822575"/>
            <a:chOff x="476250" y="3102202"/>
            <a:chExt cx="7848600" cy="2822575"/>
          </a:xfrm>
        </p:grpSpPr>
        <p:sp>
          <p:nvSpPr>
            <p:cNvPr id="9" name="Text Box 5" descr="Graphic showing the key factors of how to distinguish one strategy from another">
              <a:extLst>
                <a:ext uri="{FF2B5EF4-FFF2-40B4-BE49-F238E27FC236}">
                  <a16:creationId xmlns:a16="http://schemas.microsoft.com/office/drawing/2014/main" id="{2E801F7D-EF17-4FD2-9000-DAFFA43C722A}"/>
                </a:ext>
              </a:extLst>
            </p:cNvPr>
            <p:cNvSpPr txBox="1">
              <a:spLocks noChangeArrowheads="1"/>
            </p:cNvSpPr>
            <p:nvPr/>
          </p:nvSpPr>
          <p:spPr bwMode="blackWhite">
            <a:xfrm>
              <a:off x="4395446" y="4819877"/>
              <a:ext cx="3926229" cy="1104900"/>
            </a:xfrm>
            <a:prstGeom prst="roundRect">
              <a:avLst/>
            </a:prstGeom>
            <a:solidFill>
              <a:srgbClr val="009999"/>
            </a:solidFill>
            <a:ln w="3175">
              <a:noFill/>
              <a:miter lim="800000"/>
              <a:headEnd/>
              <a:tailEnd/>
            </a:ln>
            <a:scene3d>
              <a:camera prst="orthographicFront"/>
              <a:lightRig rig="threePt" dir="t"/>
            </a:scene3d>
            <a:sp3d>
              <a:bevelT w="165100" prst="coolSlant"/>
            </a:sp3d>
          </p:spPr>
          <p:txBody>
            <a:bodyPr anchor="ctr" anchorCtr="1"/>
            <a:lstStyle/>
            <a:p>
              <a:pPr algn="ctr">
                <a:spcBef>
                  <a:spcPct val="50000"/>
                </a:spcBef>
                <a:defRPr/>
              </a:pPr>
              <a:r>
                <a:rPr lang="en-US" b="1" dirty="0">
                  <a:solidFill>
                    <a:schemeClr val="bg1"/>
                  </a:solidFill>
                </a:rPr>
                <a:t>Is the competitive advantage</a:t>
              </a:r>
              <a:br>
                <a:rPr lang="en-US" b="1" dirty="0">
                  <a:solidFill>
                    <a:schemeClr val="bg1"/>
                  </a:solidFill>
                </a:rPr>
              </a:br>
              <a:r>
                <a:rPr lang="en-US" b="1" dirty="0">
                  <a:solidFill>
                    <a:schemeClr val="bg1"/>
                  </a:solidFill>
                </a:rPr>
                <a:t>pursued linked to low costs </a:t>
              </a:r>
              <a:br>
                <a:rPr lang="en-US" b="1" dirty="0">
                  <a:solidFill>
                    <a:schemeClr val="bg1"/>
                  </a:solidFill>
                </a:rPr>
              </a:br>
              <a:r>
                <a:rPr lang="en-US" b="1" dirty="0">
                  <a:solidFill>
                    <a:schemeClr val="bg1"/>
                  </a:solidFill>
                </a:rPr>
                <a:t>or product differentiation?</a:t>
              </a:r>
            </a:p>
          </p:txBody>
        </p:sp>
        <p:sp>
          <p:nvSpPr>
            <p:cNvPr id="10" name="Text Box 6">
              <a:extLst>
                <a:ext uri="{FF2B5EF4-FFF2-40B4-BE49-F238E27FC236}">
                  <a16:creationId xmlns:a16="http://schemas.microsoft.com/office/drawing/2014/main" id="{6F2634CF-D786-468A-A30A-433571DFBEAD}"/>
                </a:ext>
              </a:extLst>
            </p:cNvPr>
            <p:cNvSpPr txBox="1">
              <a:spLocks noChangeArrowheads="1"/>
            </p:cNvSpPr>
            <p:nvPr/>
          </p:nvSpPr>
          <p:spPr bwMode="blackWhite">
            <a:xfrm>
              <a:off x="4408714" y="3102202"/>
              <a:ext cx="3916136" cy="1104900"/>
            </a:xfrm>
            <a:prstGeom prst="roundRect">
              <a:avLst/>
            </a:prstGeom>
            <a:solidFill>
              <a:srgbClr val="990033"/>
            </a:solidFill>
            <a:ln w="3175">
              <a:noFill/>
              <a:miter lim="800000"/>
              <a:headEnd/>
              <a:tailEnd/>
            </a:ln>
            <a:scene3d>
              <a:camera prst="orthographicFront"/>
              <a:lightRig rig="threePt" dir="t"/>
            </a:scene3d>
            <a:sp3d>
              <a:bevelT w="165100" prst="coolSlant"/>
            </a:sp3d>
          </p:spPr>
          <p:txBody>
            <a:bodyPr anchor="ctr" anchorCtr="1"/>
            <a:lstStyle/>
            <a:p>
              <a:pPr algn="ctr">
                <a:spcBef>
                  <a:spcPct val="50000"/>
                </a:spcBef>
                <a:defRPr/>
              </a:pPr>
              <a:r>
                <a:rPr lang="en-US" b="1" dirty="0">
                  <a:solidFill>
                    <a:schemeClr val="bg1"/>
                  </a:solidFill>
                </a:rPr>
                <a:t>Is the firm’s market target </a:t>
              </a:r>
              <a:br>
                <a:rPr lang="en-US" b="1" dirty="0">
                  <a:solidFill>
                    <a:schemeClr val="bg1"/>
                  </a:solidFill>
                </a:rPr>
              </a:br>
              <a:r>
                <a:rPr lang="en-US" b="1" dirty="0">
                  <a:solidFill>
                    <a:schemeClr val="bg1"/>
                  </a:solidFill>
                </a:rPr>
                <a:t>broad or narrow?</a:t>
              </a:r>
            </a:p>
          </p:txBody>
        </p:sp>
        <p:cxnSp>
          <p:nvCxnSpPr>
            <p:cNvPr id="11" name="AutoShape 7">
              <a:extLst>
                <a:ext uri="{FF2B5EF4-FFF2-40B4-BE49-F238E27FC236}">
                  <a16:creationId xmlns:a16="http://schemas.microsoft.com/office/drawing/2014/main" id="{73569C25-C6A4-4CA8-803B-5F87219EEA88}"/>
                </a:ext>
              </a:extLst>
            </p:cNvPr>
            <p:cNvCxnSpPr>
              <a:cxnSpLocks noChangeShapeType="1"/>
            </p:cNvCxnSpPr>
            <p:nvPr/>
          </p:nvCxnSpPr>
          <p:spPr bwMode="auto">
            <a:xfrm flipH="1">
              <a:off x="476250" y="3654652"/>
              <a:ext cx="3932464" cy="835025"/>
            </a:xfrm>
            <a:prstGeom prst="straightConnector1">
              <a:avLst/>
            </a:prstGeom>
            <a:noFill/>
            <a:ln w="31750">
              <a:solidFill>
                <a:schemeClr val="tx1"/>
              </a:solidFill>
              <a:round/>
              <a:headEnd type="none" w="med" len="med"/>
              <a:tailEnd type="none" w="med" len="med"/>
            </a:ln>
          </p:spPr>
        </p:cxnSp>
        <p:cxnSp>
          <p:nvCxnSpPr>
            <p:cNvPr id="12" name="AutoShape 8">
              <a:extLst>
                <a:ext uri="{FF2B5EF4-FFF2-40B4-BE49-F238E27FC236}">
                  <a16:creationId xmlns:a16="http://schemas.microsoft.com/office/drawing/2014/main" id="{6B55798B-37CF-4037-BC61-FD311A20094D}"/>
                </a:ext>
              </a:extLst>
            </p:cNvPr>
            <p:cNvCxnSpPr>
              <a:cxnSpLocks noChangeShapeType="1"/>
            </p:cNvCxnSpPr>
            <p:nvPr/>
          </p:nvCxnSpPr>
          <p:spPr bwMode="auto">
            <a:xfrm flipH="1" flipV="1">
              <a:off x="476250" y="4489678"/>
              <a:ext cx="3919196" cy="882649"/>
            </a:xfrm>
            <a:prstGeom prst="straightConnector1">
              <a:avLst/>
            </a:prstGeom>
            <a:noFill/>
            <a:ln w="31750">
              <a:solidFill>
                <a:schemeClr val="tx1"/>
              </a:solidFill>
              <a:round/>
              <a:headEnd type="none" w="med" len="med"/>
              <a:tailEnd type="none" w="med" len="med"/>
            </a:ln>
          </p:spPr>
        </p:cxnSp>
        <p:sp>
          <p:nvSpPr>
            <p:cNvPr id="13" name="Oval 9">
              <a:extLst>
                <a:ext uri="{FF2B5EF4-FFF2-40B4-BE49-F238E27FC236}">
                  <a16:creationId xmlns:a16="http://schemas.microsoft.com/office/drawing/2014/main" id="{C0644782-66BE-4532-B0DB-3BF3EB981DB0}"/>
                </a:ext>
              </a:extLst>
            </p:cNvPr>
            <p:cNvSpPr>
              <a:spLocks noChangeArrowheads="1"/>
            </p:cNvSpPr>
            <p:nvPr/>
          </p:nvSpPr>
          <p:spPr bwMode="auto">
            <a:xfrm>
              <a:off x="476250" y="3672114"/>
              <a:ext cx="3468688" cy="1635125"/>
            </a:xfrm>
            <a:prstGeom prst="ellipse">
              <a:avLst/>
            </a:prstGeom>
            <a:solidFill>
              <a:srgbClr val="0070C0"/>
            </a:solidFill>
            <a:ln w="9525">
              <a:solidFill>
                <a:schemeClr val="bg2"/>
              </a:solidFill>
              <a:round/>
              <a:headEnd/>
              <a:tailEnd/>
            </a:ln>
            <a:scene3d>
              <a:camera prst="orthographicFront"/>
              <a:lightRig rig="threePt" dir="t"/>
            </a:scene3d>
            <a:sp3d>
              <a:bevelT w="165100" prst="coolSlant"/>
            </a:sp3d>
          </p:spPr>
          <p:txBody>
            <a:bodyPr wrap="none" lIns="0" tIns="0" rIns="0" bIns="0" anchor="ctr" anchorCtr="1"/>
            <a:lstStyle/>
            <a:p>
              <a:pPr algn="ctr">
                <a:defRPr/>
              </a:pPr>
              <a:r>
                <a:rPr lang="en-US" b="1" dirty="0">
                  <a:solidFill>
                    <a:schemeClr val="bg1"/>
                  </a:solidFill>
                </a:rPr>
                <a:t>Key factors that </a:t>
              </a:r>
              <a:br>
                <a:rPr lang="en-US" b="1" dirty="0">
                  <a:solidFill>
                    <a:schemeClr val="bg1"/>
                  </a:solidFill>
                </a:rPr>
              </a:br>
              <a:r>
                <a:rPr lang="en-US" b="1" dirty="0">
                  <a:solidFill>
                    <a:schemeClr val="bg1"/>
                  </a:solidFill>
                </a:rPr>
                <a:t>distinguish one strategy </a:t>
              </a:r>
              <a:br>
                <a:rPr lang="en-US" b="1" dirty="0">
                  <a:solidFill>
                    <a:schemeClr val="bg1"/>
                  </a:solidFill>
                </a:rPr>
              </a:br>
              <a:r>
                <a:rPr lang="en-US" b="1" dirty="0">
                  <a:solidFill>
                    <a:schemeClr val="bg1"/>
                  </a:solidFill>
                </a:rPr>
                <a:t>from another</a:t>
              </a:r>
            </a:p>
          </p:txBody>
        </p:sp>
      </p:grpSp>
    </p:spTree>
    <p:extLst>
      <p:ext uri="{BB962C8B-B14F-4D97-AF65-F5344CB8AC3E}">
        <p14:creationId xmlns:p14="http://schemas.microsoft.com/office/powerpoint/2010/main" val="1179047694"/>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E878A270-4E6F-4DB1-B4C3-866506ACE796}"/>
              </a:ext>
            </a:extLst>
          </p:cNvPr>
          <p:cNvSpPr>
            <a:spLocks noGrp="1" noChangeArrowheads="1"/>
          </p:cNvSpPr>
          <p:nvPr>
            <p:ph type="title"/>
          </p:nvPr>
        </p:nvSpPr>
        <p:spPr>
          <a:xfrm>
            <a:off x="301752" y="228600"/>
            <a:ext cx="8534400" cy="758952"/>
          </a:xfrm>
        </p:spPr>
        <p:txBody>
          <a:bodyPr/>
          <a:lstStyle/>
          <a:p>
            <a:r>
              <a:rPr lang="en-US" sz="3200" dirty="0"/>
              <a:t>Competitive Advantage</a:t>
            </a:r>
          </a:p>
        </p:txBody>
      </p:sp>
      <p:pic>
        <p:nvPicPr>
          <p:cNvPr id="7" name="圖片 6">
            <a:extLst>
              <a:ext uri="{FF2B5EF4-FFF2-40B4-BE49-F238E27FC236}">
                <a16:creationId xmlns:a16="http://schemas.microsoft.com/office/drawing/2014/main" id="{C764CFEB-9973-4A55-B843-8FD4BC96BF15}"/>
              </a:ext>
            </a:extLst>
          </p:cNvPr>
          <p:cNvPicPr>
            <a:picLocks noChangeAspect="1"/>
          </p:cNvPicPr>
          <p:nvPr/>
        </p:nvPicPr>
        <p:blipFill rotWithShape="1">
          <a:blip r:embed="rId3"/>
          <a:srcRect l="46063" t="17785" r="20075" b="51401"/>
          <a:stretch/>
        </p:blipFill>
        <p:spPr>
          <a:xfrm>
            <a:off x="575556" y="1700808"/>
            <a:ext cx="7992887" cy="4089387"/>
          </a:xfrm>
          <a:prstGeom prst="rect">
            <a:avLst/>
          </a:prstGeom>
        </p:spPr>
      </p:pic>
    </p:spTree>
    <p:extLst>
      <p:ext uri="{BB962C8B-B14F-4D97-AF65-F5344CB8AC3E}">
        <p14:creationId xmlns:p14="http://schemas.microsoft.com/office/powerpoint/2010/main" val="2646825679"/>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1752" y="200891"/>
            <a:ext cx="8534400" cy="758952"/>
          </a:xfrm>
        </p:spPr>
        <p:txBody>
          <a:bodyPr/>
          <a:lstStyle/>
          <a:p>
            <a:r>
              <a:rPr lang="en-US" sz="3200" dirty="0"/>
              <a:t>Cost Leadership </a:t>
            </a:r>
          </a:p>
        </p:txBody>
      </p:sp>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014664" cy="4968552"/>
          </a:xfrm>
        </p:spPr>
        <p:txBody>
          <a:bodyPr>
            <a:normAutofit/>
          </a:bodyPr>
          <a:lstStyle/>
          <a:p>
            <a:pPr>
              <a:spcBef>
                <a:spcPts val="900"/>
              </a:spcBef>
              <a:defRPr/>
            </a:pPr>
            <a:r>
              <a:rPr lang="en-US" sz="2400" dirty="0"/>
              <a:t>Effective cost leadership approaches</a:t>
            </a:r>
          </a:p>
          <a:p>
            <a:pPr lvl="1">
              <a:spcBef>
                <a:spcPts val="900"/>
              </a:spcBef>
              <a:defRPr/>
            </a:pPr>
            <a:r>
              <a:rPr lang="en-US" sz="2400" dirty="0"/>
              <a:t>Pursue cost savings that are difficult to imitate</a:t>
            </a:r>
          </a:p>
          <a:p>
            <a:pPr lvl="1">
              <a:spcBef>
                <a:spcPts val="900"/>
              </a:spcBef>
              <a:defRPr/>
            </a:pPr>
            <a:r>
              <a:rPr lang="en-US" sz="2400" dirty="0"/>
              <a:t>Avoid reducing product quality to unacceptable levels</a:t>
            </a:r>
          </a:p>
          <a:p>
            <a:pPr>
              <a:spcBef>
                <a:spcPts val="900"/>
              </a:spcBef>
              <a:defRPr/>
            </a:pPr>
            <a:r>
              <a:rPr lang="en-US" sz="2400" dirty="0">
                <a:solidFill>
                  <a:schemeClr val="tx2"/>
                </a:solidFill>
              </a:rPr>
              <a:t> Competitive advantages and risks</a:t>
            </a:r>
          </a:p>
          <a:p>
            <a:pPr lvl="1">
              <a:spcBef>
                <a:spcPts val="900"/>
              </a:spcBef>
              <a:defRPr/>
            </a:pPr>
            <a:r>
              <a:rPr lang="en-US" sz="2400" dirty="0"/>
              <a:t>Greater total profits and increased market share gained from underpricing competitors</a:t>
            </a:r>
          </a:p>
          <a:p>
            <a:pPr lvl="1">
              <a:spcBef>
                <a:spcPts val="900"/>
              </a:spcBef>
              <a:defRPr/>
            </a:pPr>
            <a:r>
              <a:rPr lang="en-US" sz="2400" dirty="0"/>
              <a:t>Larger profit margins when selling products at prices comparable to and competitive with rivals</a:t>
            </a:r>
          </a:p>
          <a:p>
            <a:pPr lvl="1">
              <a:spcBef>
                <a:spcPts val="900"/>
              </a:spcBef>
              <a:defRPr/>
            </a:pPr>
            <a:r>
              <a:rPr lang="en-US" sz="2400" dirty="0"/>
              <a:t>Low pricing does not attract enough new buyers</a:t>
            </a:r>
          </a:p>
          <a:p>
            <a:pPr lvl="1">
              <a:spcBef>
                <a:spcPts val="900"/>
              </a:spcBef>
              <a:defRPr/>
            </a:pPr>
            <a:r>
              <a:rPr lang="en-US" sz="2400" dirty="0"/>
              <a:t>Rival’s retaliatory price-cutting sets off a price war</a:t>
            </a:r>
          </a:p>
        </p:txBody>
      </p:sp>
    </p:spTree>
    <p:extLst>
      <p:ext uri="{BB962C8B-B14F-4D97-AF65-F5344CB8AC3E}">
        <p14:creationId xmlns:p14="http://schemas.microsoft.com/office/powerpoint/2010/main" val="596743839"/>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1752" y="200891"/>
            <a:ext cx="8534400" cy="758952"/>
          </a:xfrm>
        </p:spPr>
        <p:txBody>
          <a:bodyPr/>
          <a:lstStyle/>
          <a:p>
            <a:r>
              <a:rPr lang="en-US" sz="3200" dirty="0"/>
              <a:t>Cost Leadership </a:t>
            </a:r>
          </a:p>
        </p:txBody>
      </p:sp>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014664" cy="4968552"/>
          </a:xfrm>
        </p:spPr>
        <p:txBody>
          <a:bodyPr>
            <a:normAutofit/>
          </a:bodyPr>
          <a:lstStyle/>
          <a:p>
            <a:pPr>
              <a:spcBef>
                <a:spcPts val="900"/>
              </a:spcBef>
              <a:defRPr/>
            </a:pPr>
            <a:r>
              <a:rPr lang="en-US" sz="2800" dirty="0"/>
              <a:t>Successful </a:t>
            </a:r>
            <a:r>
              <a:rPr lang="en-US" sz="2800" b="1" dirty="0"/>
              <a:t>low-cost leaders</a:t>
            </a:r>
            <a:r>
              <a:rPr lang="en-US" sz="2800" dirty="0"/>
              <a:t>, who have the lowest industry costs, are exceptionally good at finding ways to drive costs out of their businesses and still provide a product or service that buyers find acceptable</a:t>
            </a:r>
          </a:p>
          <a:p>
            <a:pPr>
              <a:spcBef>
                <a:spcPts val="900"/>
              </a:spcBef>
              <a:defRPr/>
            </a:pPr>
            <a:endParaRPr lang="en-US" sz="1200" dirty="0"/>
          </a:p>
          <a:p>
            <a:pPr>
              <a:spcBef>
                <a:spcPts val="900"/>
              </a:spcBef>
              <a:defRPr/>
            </a:pPr>
            <a:r>
              <a:rPr lang="en-US" sz="2800" dirty="0"/>
              <a:t>A </a:t>
            </a:r>
            <a:r>
              <a:rPr lang="en-US" sz="2800" b="1" dirty="0"/>
              <a:t>cost driver </a:t>
            </a:r>
            <a:r>
              <a:rPr lang="en-US" sz="2800" dirty="0"/>
              <a:t>is a factor that has a strong influence on a firm’s costs</a:t>
            </a:r>
          </a:p>
          <a:p>
            <a:pPr marL="0" indent="0">
              <a:spcBef>
                <a:spcPts val="900"/>
              </a:spcBef>
              <a:buNone/>
              <a:defRPr/>
            </a:pPr>
            <a:endParaRPr lang="en-US" sz="2800" dirty="0"/>
          </a:p>
          <a:p>
            <a:pPr>
              <a:spcBef>
                <a:spcPts val="900"/>
              </a:spcBef>
              <a:defRPr/>
            </a:pPr>
            <a:endParaRPr lang="en-US" sz="2400" b="1" dirty="0"/>
          </a:p>
        </p:txBody>
      </p:sp>
    </p:spTree>
    <p:extLst>
      <p:ext uri="{BB962C8B-B14F-4D97-AF65-F5344CB8AC3E}">
        <p14:creationId xmlns:p14="http://schemas.microsoft.com/office/powerpoint/2010/main" val="2454808107"/>
      </p:ext>
    </p:extLst>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1752" y="200891"/>
            <a:ext cx="8534400" cy="758952"/>
          </a:xfrm>
        </p:spPr>
        <p:txBody>
          <a:bodyPr/>
          <a:lstStyle/>
          <a:p>
            <a:r>
              <a:rPr lang="en-US" sz="3200" dirty="0"/>
              <a:t>Cost Leadership </a:t>
            </a:r>
          </a:p>
        </p:txBody>
      </p:sp>
      <p:pic>
        <p:nvPicPr>
          <p:cNvPr id="6" name="Content Placeholder 1" descr="Graphic show the keys to driving down company costs">
            <a:extLst>
              <a:ext uri="{FF2B5EF4-FFF2-40B4-BE49-F238E27FC236}">
                <a16:creationId xmlns:a16="http://schemas.microsoft.com/office/drawing/2014/main" id="{341DA12A-E87E-41BC-A273-3899FDF876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1700808"/>
            <a:ext cx="7643192" cy="4517504"/>
          </a:xfrm>
          <a:prstGeom prst="rect">
            <a:avLst/>
          </a:prstGeom>
        </p:spPr>
      </p:pic>
    </p:spTree>
    <p:extLst>
      <p:ext uri="{BB962C8B-B14F-4D97-AF65-F5344CB8AC3E}">
        <p14:creationId xmlns:p14="http://schemas.microsoft.com/office/powerpoint/2010/main" val="864775455"/>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altLang="en-US" sz="2900" dirty="0"/>
              <a:t>Cost Cutting Methods</a:t>
            </a:r>
            <a:endParaRPr lang="en-US" sz="2900" dirty="0"/>
          </a:p>
        </p:txBody>
      </p:sp>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152584" cy="4752528"/>
          </a:xfrm>
        </p:spPr>
        <p:txBody>
          <a:bodyPr>
            <a:normAutofit/>
          </a:bodyPr>
          <a:lstStyle/>
          <a:p>
            <a:pPr marL="457200" indent="-457200">
              <a:spcBef>
                <a:spcPts val="0"/>
              </a:spcBef>
              <a:spcAft>
                <a:spcPts val="1200"/>
              </a:spcAft>
              <a:buSzPct val="100000"/>
              <a:buFont typeface="+mj-lt"/>
              <a:buAutoNum type="arabicPeriod"/>
              <a:defRPr/>
            </a:pPr>
            <a:r>
              <a:rPr lang="en-US" sz="2800" dirty="0"/>
              <a:t>Capturing all available economies of scale</a:t>
            </a:r>
          </a:p>
          <a:p>
            <a:pPr marL="457200" indent="-457200">
              <a:spcBef>
                <a:spcPts val="0"/>
              </a:spcBef>
              <a:spcAft>
                <a:spcPts val="1200"/>
              </a:spcAft>
              <a:buSzPct val="100000"/>
              <a:buFont typeface="+mj-lt"/>
              <a:buAutoNum type="arabicPeriod"/>
              <a:defRPr/>
            </a:pPr>
            <a:r>
              <a:rPr lang="en-US" sz="2800" dirty="0"/>
              <a:t>Taking full advantage of experience and learning-curve effects</a:t>
            </a:r>
          </a:p>
          <a:p>
            <a:pPr marL="457200" indent="-457200">
              <a:spcBef>
                <a:spcPts val="0"/>
              </a:spcBef>
              <a:spcAft>
                <a:spcPts val="1200"/>
              </a:spcAft>
              <a:buSzPct val="100000"/>
              <a:buFont typeface="+mj-lt"/>
              <a:buAutoNum type="arabicPeriod"/>
              <a:defRPr/>
            </a:pPr>
            <a:r>
              <a:rPr lang="en-US" sz="2800" dirty="0"/>
              <a:t>Operating facilities at full or near-full capacity</a:t>
            </a:r>
          </a:p>
          <a:p>
            <a:pPr marL="457200" indent="-457200">
              <a:spcBef>
                <a:spcPts val="0"/>
              </a:spcBef>
              <a:spcAft>
                <a:spcPts val="1200"/>
              </a:spcAft>
              <a:buSzPct val="100000"/>
              <a:buFont typeface="+mj-lt"/>
              <a:buAutoNum type="arabicPeriod"/>
              <a:defRPr/>
            </a:pPr>
            <a:r>
              <a:rPr lang="en-US" sz="2800" dirty="0"/>
              <a:t>Improving supply chain efficiency</a:t>
            </a:r>
          </a:p>
          <a:p>
            <a:pPr marL="457200" indent="-457200">
              <a:spcBef>
                <a:spcPts val="0"/>
              </a:spcBef>
              <a:spcAft>
                <a:spcPts val="1200"/>
              </a:spcAft>
              <a:buSzPct val="100000"/>
              <a:buFont typeface="+mj-lt"/>
              <a:buAutoNum type="arabicPeriod"/>
              <a:defRPr/>
            </a:pPr>
            <a:r>
              <a:rPr lang="en-US" sz="2800" dirty="0"/>
              <a:t>Substituting lower-cost inputs wherever there is little or no sacrifice in product quality or performance</a:t>
            </a:r>
          </a:p>
          <a:p>
            <a:pPr>
              <a:spcBef>
                <a:spcPts val="600"/>
              </a:spcBef>
              <a:spcAft>
                <a:spcPts val="600"/>
              </a:spcAft>
            </a:pPr>
            <a:endParaRPr lang="en-US" sz="2800" b="1" dirty="0"/>
          </a:p>
        </p:txBody>
      </p:sp>
    </p:spTree>
    <p:extLst>
      <p:ext uri="{BB962C8B-B14F-4D97-AF65-F5344CB8AC3E}">
        <p14:creationId xmlns:p14="http://schemas.microsoft.com/office/powerpoint/2010/main" val="2284208424"/>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altLang="en-US" sz="2900" dirty="0"/>
              <a:t>Cost Cutting Methods</a:t>
            </a:r>
            <a:endParaRPr lang="en-US" sz="2900" dirty="0"/>
          </a:p>
        </p:txBody>
      </p:sp>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152584" cy="4752528"/>
          </a:xfrm>
        </p:spPr>
        <p:txBody>
          <a:bodyPr>
            <a:normAutofit fontScale="92500" lnSpcReduction="10000"/>
          </a:bodyPr>
          <a:lstStyle/>
          <a:p>
            <a:pPr marL="442913" indent="-442913">
              <a:spcBef>
                <a:spcPts val="0"/>
              </a:spcBef>
              <a:spcAft>
                <a:spcPts val="1200"/>
              </a:spcAft>
              <a:buSzPct val="100000"/>
              <a:buNone/>
              <a:defRPr/>
            </a:pPr>
            <a:r>
              <a:rPr lang="en-US" sz="3100" dirty="0">
                <a:solidFill>
                  <a:schemeClr val="accent1"/>
                </a:solidFill>
              </a:rPr>
              <a:t>6.</a:t>
            </a:r>
            <a:r>
              <a:rPr lang="en-US" sz="3100" dirty="0"/>
              <a:t> </a:t>
            </a:r>
            <a:r>
              <a:rPr lang="en-US" sz="2800" dirty="0"/>
              <a:t>Using the firm’s bargaining power on suppliers or   others in the value chain system to gain concessions</a:t>
            </a:r>
          </a:p>
          <a:p>
            <a:pPr marL="442913" indent="-442913">
              <a:spcBef>
                <a:spcPts val="0"/>
              </a:spcBef>
              <a:spcAft>
                <a:spcPts val="1200"/>
              </a:spcAft>
              <a:buSzPct val="100000"/>
              <a:buNone/>
              <a:defRPr/>
            </a:pPr>
            <a:r>
              <a:rPr lang="en-US" sz="3100" dirty="0">
                <a:solidFill>
                  <a:schemeClr val="accent1"/>
                </a:solidFill>
              </a:rPr>
              <a:t>7.  </a:t>
            </a:r>
            <a:r>
              <a:rPr lang="en-US" sz="2800" dirty="0"/>
              <a:t>Using online systems and sophisticated software to achieve operating efficiencies</a:t>
            </a:r>
          </a:p>
          <a:p>
            <a:pPr marL="457200" indent="-457200">
              <a:spcAft>
                <a:spcPts val="0"/>
              </a:spcAft>
              <a:buSzPct val="100000"/>
              <a:buFont typeface="+mj-lt"/>
              <a:buAutoNum type="arabicPeriod" startAt="8"/>
              <a:defRPr/>
            </a:pPr>
            <a:r>
              <a:rPr lang="en-US" sz="2800" dirty="0"/>
              <a:t>Improving process design and employing advanced production technology</a:t>
            </a:r>
          </a:p>
          <a:p>
            <a:pPr marL="457200" indent="-457200">
              <a:spcAft>
                <a:spcPts val="0"/>
              </a:spcAft>
              <a:buSzPct val="100000"/>
              <a:buFont typeface="+mj-lt"/>
              <a:buAutoNum type="arabicPeriod" startAt="8"/>
              <a:defRPr/>
            </a:pPr>
            <a:r>
              <a:rPr lang="en-US" sz="2800" dirty="0"/>
              <a:t>Being alert to the cost advantages of outsourcing or vertical integration</a:t>
            </a:r>
          </a:p>
          <a:p>
            <a:pPr marL="457200" indent="-457200">
              <a:spcAft>
                <a:spcPts val="0"/>
              </a:spcAft>
              <a:buSzPct val="100000"/>
              <a:buFont typeface="+mj-lt"/>
              <a:buAutoNum type="arabicPeriod" startAt="8"/>
              <a:defRPr/>
            </a:pPr>
            <a:r>
              <a:rPr lang="en-US" sz="2800" dirty="0"/>
              <a:t>Motivating employees through incentives and company culture</a:t>
            </a:r>
          </a:p>
          <a:p>
            <a:pPr>
              <a:spcBef>
                <a:spcPts val="600"/>
              </a:spcBef>
              <a:spcAft>
                <a:spcPts val="600"/>
              </a:spcAft>
            </a:pPr>
            <a:endParaRPr lang="en-US" sz="2800" b="1" dirty="0"/>
          </a:p>
        </p:txBody>
      </p:sp>
    </p:spTree>
    <p:extLst>
      <p:ext uri="{BB962C8B-B14F-4D97-AF65-F5344CB8AC3E}">
        <p14:creationId xmlns:p14="http://schemas.microsoft.com/office/powerpoint/2010/main" val="4097880221"/>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US" sz="3200" dirty="0"/>
              <a:t>Revamping the Value Chain System to Lower Costs</a:t>
            </a:r>
            <a:endParaRPr lang="en-US" sz="2900" dirty="0"/>
          </a:p>
        </p:txBody>
      </p:sp>
      <p:sp>
        <p:nvSpPr>
          <p:cNvPr id="3" name="Rectangle 3">
            <a:extLst>
              <a:ext uri="{FF2B5EF4-FFF2-40B4-BE49-F238E27FC236}">
                <a16:creationId xmlns:a16="http://schemas.microsoft.com/office/drawing/2014/main" id="{730B64FF-1700-4BA5-9820-5B68D66C3784}"/>
              </a:ext>
            </a:extLst>
          </p:cNvPr>
          <p:cNvSpPr>
            <a:spLocks noGrp="1" noChangeArrowheads="1"/>
          </p:cNvSpPr>
          <p:nvPr>
            <p:ph idx="1"/>
          </p:nvPr>
        </p:nvSpPr>
        <p:spPr>
          <a:xfrm>
            <a:off x="683568" y="1556792"/>
            <a:ext cx="8014664" cy="4968552"/>
          </a:xfrm>
        </p:spPr>
        <p:txBody>
          <a:bodyPr>
            <a:normAutofit/>
          </a:bodyPr>
          <a:lstStyle/>
          <a:p>
            <a:pPr>
              <a:defRPr/>
            </a:pPr>
            <a:r>
              <a:rPr lang="en-US" sz="2800" dirty="0"/>
              <a:t>Selling direct to consumers and bypassing the activities and costs of distributors and dealers by using a direct sales force and a company website</a:t>
            </a:r>
          </a:p>
          <a:p>
            <a:pPr>
              <a:defRPr/>
            </a:pPr>
            <a:r>
              <a:rPr lang="en-US" sz="2800" dirty="0"/>
              <a:t>Streamlining operations to eliminate low value-added or unnecessary work steps and activities</a:t>
            </a:r>
          </a:p>
          <a:p>
            <a:pPr>
              <a:defRPr/>
            </a:pPr>
            <a:r>
              <a:rPr lang="en-US" sz="2800" dirty="0"/>
              <a:t>Reduce materials handling and shipping costs by having suppliers locate their plants or warehouses close to the firm’s own facilities</a:t>
            </a:r>
          </a:p>
          <a:p>
            <a:pPr>
              <a:spcBef>
                <a:spcPts val="900"/>
              </a:spcBef>
              <a:defRPr/>
            </a:pPr>
            <a:endParaRPr lang="en-US" sz="2800" dirty="0"/>
          </a:p>
          <a:p>
            <a:pPr>
              <a:spcBef>
                <a:spcPts val="900"/>
              </a:spcBef>
              <a:defRPr/>
            </a:pPr>
            <a:endParaRPr lang="en-US" sz="2400" b="1" dirty="0"/>
          </a:p>
        </p:txBody>
      </p:sp>
    </p:spTree>
    <p:extLst>
      <p:ext uri="{BB962C8B-B14F-4D97-AF65-F5344CB8AC3E}">
        <p14:creationId xmlns:p14="http://schemas.microsoft.com/office/powerpoint/2010/main" val="909006540"/>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200" dirty="0"/>
              <a:t>When a Cost Leadership Strategy </a:t>
            </a:r>
            <a:r>
              <a:rPr lang="en-US" sz="3200" dirty="0">
                <a:solidFill>
                  <a:srgbClr val="FF0000"/>
                </a:solidFill>
              </a:rPr>
              <a:t>Works Best</a:t>
            </a:r>
            <a:endParaRPr lang="en-US" sz="2900" dirty="0"/>
          </a:p>
        </p:txBody>
      </p:sp>
      <p:sp>
        <p:nvSpPr>
          <p:cNvPr id="3" name="Rectangle 3">
            <a:extLst>
              <a:ext uri="{FF2B5EF4-FFF2-40B4-BE49-F238E27FC236}">
                <a16:creationId xmlns:a16="http://schemas.microsoft.com/office/drawing/2014/main" id="{D96D3E32-1534-4A5F-BA56-D169A4415B66}"/>
              </a:ext>
            </a:extLst>
          </p:cNvPr>
          <p:cNvSpPr>
            <a:spLocks noGrp="1" noChangeArrowheads="1"/>
          </p:cNvSpPr>
          <p:nvPr>
            <p:ph idx="1"/>
          </p:nvPr>
        </p:nvSpPr>
        <p:spPr>
          <a:xfrm>
            <a:off x="683568" y="1556792"/>
            <a:ext cx="8014664" cy="4968552"/>
          </a:xfrm>
        </p:spPr>
        <p:txBody>
          <a:bodyPr>
            <a:normAutofit/>
          </a:bodyPr>
          <a:lstStyle/>
          <a:p>
            <a:pPr marL="457200" indent="-457200">
              <a:buSzPct val="100000"/>
              <a:buFont typeface="+mj-lt"/>
              <a:buAutoNum type="arabicPeriod"/>
              <a:defRPr/>
            </a:pPr>
            <a:r>
              <a:rPr lang="en-US" sz="2800" dirty="0"/>
              <a:t>Price competition among rival sellers is vigorous.</a:t>
            </a:r>
          </a:p>
          <a:p>
            <a:pPr marL="457200" indent="-457200">
              <a:buSzPct val="100000"/>
              <a:buFont typeface="+mj-lt"/>
              <a:buAutoNum type="arabicPeriod"/>
              <a:defRPr/>
            </a:pPr>
            <a:r>
              <a:rPr lang="en-US" sz="2800" dirty="0"/>
              <a:t>Identical products are available from many sellers.</a:t>
            </a:r>
          </a:p>
          <a:p>
            <a:pPr marL="457200" indent="-457200">
              <a:buSzPct val="100000"/>
              <a:buFont typeface="+mj-lt"/>
              <a:buAutoNum type="arabicPeriod"/>
              <a:defRPr/>
            </a:pPr>
            <a:r>
              <a:rPr lang="en-US" sz="2800" dirty="0"/>
              <a:t>There are few ways to differentiate industry products.</a:t>
            </a:r>
          </a:p>
          <a:p>
            <a:pPr marL="457200" indent="-457200">
              <a:buSzPct val="100000"/>
              <a:buFont typeface="+mj-lt"/>
              <a:buAutoNum type="arabicPeriod"/>
              <a:defRPr/>
            </a:pPr>
            <a:r>
              <a:rPr lang="en-US" sz="2800" dirty="0"/>
              <a:t>Most buyers use the product in the same ways.</a:t>
            </a:r>
          </a:p>
          <a:p>
            <a:pPr marL="457200" indent="-457200">
              <a:buSzPct val="100000"/>
              <a:buFont typeface="+mj-lt"/>
              <a:buAutoNum type="arabicPeriod"/>
              <a:defRPr/>
            </a:pPr>
            <a:r>
              <a:rPr lang="en-US" sz="2800" dirty="0"/>
              <a:t>Buyers incur low costs in switching among sellers.</a:t>
            </a:r>
          </a:p>
          <a:p>
            <a:pPr>
              <a:spcBef>
                <a:spcPts val="900"/>
              </a:spcBef>
              <a:defRPr/>
            </a:pPr>
            <a:endParaRPr lang="en-US" sz="2400" b="1" dirty="0"/>
          </a:p>
        </p:txBody>
      </p:sp>
    </p:spTree>
    <p:extLst>
      <p:ext uri="{BB962C8B-B14F-4D97-AF65-F5344CB8AC3E}">
        <p14:creationId xmlns:p14="http://schemas.microsoft.com/office/powerpoint/2010/main" val="3658790007"/>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4968552"/>
          </a:xfrm>
        </p:spPr>
        <p:txBody>
          <a:bodyPr>
            <a:normAutofit/>
          </a:bodyPr>
          <a:lstStyle/>
          <a:p>
            <a:pPr>
              <a:defRPr/>
            </a:pPr>
            <a:r>
              <a:rPr lang="en-US" sz="2400" dirty="0"/>
              <a:t>Effective Differentiation Approaches</a:t>
            </a:r>
          </a:p>
          <a:p>
            <a:pPr lvl="1">
              <a:spcAft>
                <a:spcPts val="0"/>
              </a:spcAft>
              <a:defRPr/>
            </a:pPr>
            <a:r>
              <a:rPr lang="en-US" sz="2400" dirty="0"/>
              <a:t>Carefully study buyer needs and behaviors, values, and willingness to pay for a unique product or service</a:t>
            </a:r>
          </a:p>
          <a:p>
            <a:pPr lvl="1">
              <a:spcAft>
                <a:spcPts val="0"/>
              </a:spcAft>
              <a:defRPr/>
            </a:pPr>
            <a:r>
              <a:rPr lang="en-US" sz="2400" dirty="0"/>
              <a:t>Incorporate features that both appeal to buyers and create a sustainably distinctive product offering</a:t>
            </a:r>
          </a:p>
          <a:p>
            <a:pPr lvl="1">
              <a:spcAft>
                <a:spcPts val="0"/>
              </a:spcAft>
              <a:defRPr/>
            </a:pPr>
            <a:r>
              <a:rPr lang="en-US" sz="2400" dirty="0"/>
              <a:t>Use higher prices to recoup differentiation costs</a:t>
            </a:r>
          </a:p>
          <a:p>
            <a:pPr>
              <a:spcAft>
                <a:spcPts val="0"/>
              </a:spcAft>
              <a:defRPr/>
            </a:pPr>
            <a:r>
              <a:rPr lang="en-US" sz="2400" dirty="0"/>
              <a:t>Advantages of Differentiation</a:t>
            </a:r>
          </a:p>
          <a:p>
            <a:pPr lvl="1">
              <a:spcAft>
                <a:spcPts val="0"/>
              </a:spcAft>
              <a:defRPr/>
            </a:pPr>
            <a:r>
              <a:rPr lang="en-US" sz="2400" dirty="0"/>
              <a:t>Command premium prices for the firm’s products</a:t>
            </a:r>
          </a:p>
          <a:p>
            <a:pPr lvl="1">
              <a:spcAft>
                <a:spcPts val="0"/>
              </a:spcAft>
              <a:defRPr/>
            </a:pPr>
            <a:r>
              <a:rPr lang="en-US" sz="2400" dirty="0"/>
              <a:t>Increased unit sales due to attractive differentiation</a:t>
            </a:r>
          </a:p>
          <a:p>
            <a:pPr lvl="1">
              <a:spcAft>
                <a:spcPts val="0"/>
              </a:spcAft>
              <a:defRPr/>
            </a:pPr>
            <a:r>
              <a:rPr lang="en-US" sz="2400" dirty="0"/>
              <a:t>Brand loyalty that bonds buyers to the differentiating features of the firm’s products</a:t>
            </a:r>
          </a:p>
          <a:p>
            <a:pPr>
              <a:spcBef>
                <a:spcPts val="900"/>
              </a:spcBef>
              <a:defRPr/>
            </a:pPr>
            <a:endParaRPr lang="en-US" sz="2400" b="1" dirty="0"/>
          </a:p>
        </p:txBody>
      </p:sp>
      <p:sp>
        <p:nvSpPr>
          <p:cNvPr id="6" name="Rectangle 2">
            <a:extLst>
              <a:ext uri="{FF2B5EF4-FFF2-40B4-BE49-F238E27FC236}">
                <a16:creationId xmlns:a16="http://schemas.microsoft.com/office/drawing/2014/main" id="{6FCC53F3-2831-4CA8-AEAF-F87EE69FE4B5}"/>
              </a:ext>
            </a:extLst>
          </p:cNvPr>
          <p:cNvSpPr>
            <a:spLocks noGrp="1" noChangeArrowheads="1"/>
          </p:cNvSpPr>
          <p:nvPr>
            <p:ph type="title"/>
          </p:nvPr>
        </p:nvSpPr>
        <p:spPr>
          <a:xfrm>
            <a:off x="301752" y="228600"/>
            <a:ext cx="8534400" cy="758952"/>
          </a:xfrm>
        </p:spPr>
        <p:txBody>
          <a:bodyPr>
            <a:normAutofit/>
          </a:bodyPr>
          <a:lstStyle/>
          <a:p>
            <a:r>
              <a:rPr lang="en-US" altLang="en-US" sz="3600" dirty="0"/>
              <a:t>Differentiation</a:t>
            </a:r>
            <a:endParaRPr lang="en-US" sz="3600" dirty="0"/>
          </a:p>
        </p:txBody>
      </p:sp>
    </p:spTree>
    <p:extLst>
      <p:ext uri="{BB962C8B-B14F-4D97-AF65-F5344CB8AC3E}">
        <p14:creationId xmlns:p14="http://schemas.microsoft.com/office/powerpoint/2010/main" val="2913875141"/>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altLang="en-US" sz="3600" dirty="0"/>
              <a:t>Differentiation</a:t>
            </a:r>
            <a:endParaRPr lang="en-US" sz="3600" dirty="0"/>
          </a:p>
        </p:txBody>
      </p:sp>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4968552"/>
          </a:xfrm>
        </p:spPr>
        <p:txBody>
          <a:bodyPr>
            <a:normAutofit/>
          </a:bodyPr>
          <a:lstStyle/>
          <a:p>
            <a:pPr>
              <a:buSzPct val="120000"/>
              <a:buFont typeface="Arial" panose="020B0604020202020204" pitchFamily="34" charset="0"/>
              <a:buChar char="•"/>
              <a:defRPr/>
            </a:pPr>
            <a:r>
              <a:rPr lang="en-US" sz="2800" dirty="0"/>
              <a:t>The essence of a broad differentiation strategy is to offer unique product attributes that a wide range of buyers find appealing and worth paying for</a:t>
            </a:r>
          </a:p>
          <a:p>
            <a:pPr>
              <a:buSzPct val="120000"/>
              <a:buFont typeface="Arial" panose="020B0604020202020204" pitchFamily="34" charset="0"/>
              <a:buChar char="•"/>
              <a:defRPr/>
            </a:pPr>
            <a:endParaRPr lang="en-US" sz="1200" dirty="0"/>
          </a:p>
          <a:p>
            <a:pPr>
              <a:buSzPct val="120000"/>
              <a:buFont typeface="Arial" panose="020B0604020202020204" pitchFamily="34" charset="0"/>
              <a:buChar char="•"/>
              <a:defRPr/>
            </a:pPr>
            <a:r>
              <a:rPr lang="en-US" sz="2800" dirty="0"/>
              <a:t>A uniqueness driver is a factor that can have a strong differentiating effect</a:t>
            </a:r>
          </a:p>
          <a:p>
            <a:pPr>
              <a:spcAft>
                <a:spcPts val="0"/>
              </a:spcAft>
              <a:defRPr/>
            </a:pPr>
            <a:endParaRPr lang="en-US" sz="2400" b="1" dirty="0"/>
          </a:p>
        </p:txBody>
      </p:sp>
    </p:spTree>
    <p:extLst>
      <p:ext uri="{BB962C8B-B14F-4D97-AF65-F5344CB8AC3E}">
        <p14:creationId xmlns:p14="http://schemas.microsoft.com/office/powerpoint/2010/main" val="3515747625"/>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1752" y="332656"/>
            <a:ext cx="8534400" cy="758952"/>
          </a:xfrm>
        </p:spPr>
        <p:txBody>
          <a:bodyPr>
            <a:noAutofit/>
          </a:bodyPr>
          <a:lstStyle/>
          <a:p>
            <a:r>
              <a:rPr lang="en-US" sz="2600" dirty="0"/>
              <a:t>Value Drivers: The Keys to Creating a </a:t>
            </a:r>
            <a:br>
              <a:rPr lang="en-US" sz="2600" dirty="0"/>
            </a:br>
            <a:r>
              <a:rPr lang="en-US" sz="2600" dirty="0"/>
              <a:t>Differentiation Advantage</a:t>
            </a:r>
          </a:p>
        </p:txBody>
      </p:sp>
      <p:pic>
        <p:nvPicPr>
          <p:cNvPr id="8" name="Content Placeholder 2" descr="Graphic showing the keys to creating a differentiation advantage">
            <a:extLst>
              <a:ext uri="{FF2B5EF4-FFF2-40B4-BE49-F238E27FC236}">
                <a16:creationId xmlns:a16="http://schemas.microsoft.com/office/drawing/2014/main" id="{C92F30B2-F579-4BB6-B81F-7E5B882F24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152" y="1700808"/>
            <a:ext cx="8229600" cy="4295775"/>
          </a:xfrm>
          <a:prstGeom prst="rect">
            <a:avLst/>
          </a:prstGeom>
        </p:spPr>
      </p:pic>
    </p:spTree>
    <p:extLst>
      <p:ext uri="{BB962C8B-B14F-4D97-AF65-F5344CB8AC3E}">
        <p14:creationId xmlns:p14="http://schemas.microsoft.com/office/powerpoint/2010/main" val="1167425629"/>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a:extLst>
              <a:ext uri="{FF2B5EF4-FFF2-40B4-BE49-F238E27FC236}">
                <a16:creationId xmlns:a16="http://schemas.microsoft.com/office/drawing/2014/main" id="{98D214AB-E287-407C-91B8-6C8651092AA1}"/>
              </a:ext>
            </a:extLst>
          </p:cNvPr>
          <p:cNvSpPr>
            <a:spLocks noGrp="1" noChangeArrowheads="1"/>
          </p:cNvSpPr>
          <p:nvPr>
            <p:ph idx="1"/>
          </p:nvPr>
        </p:nvSpPr>
        <p:spPr>
          <a:xfrm>
            <a:off x="683568" y="1556792"/>
            <a:ext cx="8014664" cy="5072608"/>
          </a:xfrm>
        </p:spPr>
        <p:txBody>
          <a:bodyPr>
            <a:normAutofit fontScale="92500" lnSpcReduction="10000"/>
          </a:bodyPr>
          <a:lstStyle/>
          <a:p>
            <a:pPr marL="457200" indent="-457200">
              <a:spcBef>
                <a:spcPts val="900"/>
              </a:spcBef>
              <a:buSzPct val="100000"/>
              <a:buFont typeface="+mj-lt"/>
              <a:buAutoNum type="arabicPeriod"/>
              <a:defRPr/>
            </a:pPr>
            <a:r>
              <a:rPr lang="en-US" sz="2800" dirty="0"/>
              <a:t>Create product features and performance attributes that appeal to a wide range of buyers.</a:t>
            </a:r>
          </a:p>
          <a:p>
            <a:pPr marL="457200" indent="-457200">
              <a:spcBef>
                <a:spcPts val="900"/>
              </a:spcBef>
              <a:buSzPct val="100000"/>
              <a:buFont typeface="+mj-lt"/>
              <a:buAutoNum type="arabicPeriod"/>
              <a:defRPr/>
            </a:pPr>
            <a:r>
              <a:rPr lang="en-US" sz="2800" dirty="0"/>
              <a:t>Improve customer service or add extra services.</a:t>
            </a:r>
          </a:p>
          <a:p>
            <a:pPr marL="457200" indent="-457200">
              <a:spcBef>
                <a:spcPts val="900"/>
              </a:spcBef>
              <a:buSzPct val="100000"/>
              <a:buFont typeface="+mj-lt"/>
              <a:buAutoNum type="arabicPeriod"/>
              <a:defRPr/>
            </a:pPr>
            <a:r>
              <a:rPr lang="en-US" sz="2800" dirty="0"/>
              <a:t>Invest in production-related R&amp;D activities.</a:t>
            </a:r>
          </a:p>
          <a:p>
            <a:pPr marL="457200" indent="-457200">
              <a:spcBef>
                <a:spcPts val="900"/>
              </a:spcBef>
              <a:buSzPct val="100000"/>
              <a:buFont typeface="+mj-lt"/>
              <a:buAutoNum type="arabicPeriod"/>
              <a:defRPr/>
            </a:pPr>
            <a:r>
              <a:rPr lang="en-US" sz="2800" dirty="0"/>
              <a:t>Strive for innovation and technological advances.</a:t>
            </a:r>
          </a:p>
          <a:p>
            <a:pPr marL="457200" indent="-457200">
              <a:spcBef>
                <a:spcPts val="900"/>
              </a:spcBef>
              <a:buSzPct val="100000"/>
              <a:buFont typeface="+mj-lt"/>
              <a:buAutoNum type="arabicPeriod"/>
              <a:defRPr/>
            </a:pPr>
            <a:r>
              <a:rPr lang="en-US" sz="2800" dirty="0"/>
              <a:t>Pursue continuous quality improvement.</a:t>
            </a:r>
          </a:p>
          <a:p>
            <a:pPr marL="457200" indent="-457200">
              <a:spcBef>
                <a:spcPts val="900"/>
              </a:spcBef>
              <a:buSzPct val="100000"/>
              <a:buFont typeface="+mj-lt"/>
              <a:buAutoNum type="arabicPeriod"/>
              <a:defRPr/>
            </a:pPr>
            <a:r>
              <a:rPr lang="en-US" sz="2800" dirty="0"/>
              <a:t>Increase marketing and brand-building activities.</a:t>
            </a:r>
          </a:p>
          <a:p>
            <a:pPr marL="457200" indent="-457200">
              <a:spcBef>
                <a:spcPts val="900"/>
              </a:spcBef>
              <a:buSzPct val="100000"/>
              <a:buFont typeface="+mj-lt"/>
              <a:buAutoNum type="arabicPeriod"/>
              <a:defRPr/>
            </a:pPr>
            <a:r>
              <a:rPr lang="en-US" sz="2800" dirty="0"/>
              <a:t>Seek out high-quality inputs.</a:t>
            </a:r>
          </a:p>
          <a:p>
            <a:pPr marL="457200" indent="-457200">
              <a:spcBef>
                <a:spcPts val="900"/>
              </a:spcBef>
              <a:buSzPct val="100000"/>
              <a:buFont typeface="+mj-lt"/>
              <a:buAutoNum type="arabicPeriod"/>
              <a:defRPr/>
            </a:pPr>
            <a:r>
              <a:rPr lang="en-US" sz="2800" dirty="0"/>
              <a:t>Emphasize human resource management activities that improve the skills, expertise, and knowledge of company personnel.</a:t>
            </a:r>
          </a:p>
          <a:p>
            <a:pPr marL="350838" indent="-350838">
              <a:spcBef>
                <a:spcPts val="600"/>
              </a:spcBef>
              <a:spcAft>
                <a:spcPts val="600"/>
              </a:spcAft>
            </a:pPr>
            <a:endParaRPr lang="en-US" sz="2800" dirty="0"/>
          </a:p>
          <a:p>
            <a:pPr>
              <a:buSzPct val="140000"/>
              <a:buFont typeface="Arial" panose="020B0604020202020204" pitchFamily="34" charset="0"/>
              <a:buChar char="•"/>
            </a:pPr>
            <a:endParaRPr lang="en-US" sz="2800" b="1" dirty="0"/>
          </a:p>
        </p:txBody>
      </p:sp>
      <p:sp>
        <p:nvSpPr>
          <p:cNvPr id="6" name="Rectangle 2">
            <a:extLst>
              <a:ext uri="{FF2B5EF4-FFF2-40B4-BE49-F238E27FC236}">
                <a16:creationId xmlns:a16="http://schemas.microsoft.com/office/drawing/2014/main" id="{F5917599-98D1-46DB-90C6-6043ECB5EBF2}"/>
              </a:ext>
            </a:extLst>
          </p:cNvPr>
          <p:cNvSpPr>
            <a:spLocks noGrp="1" noChangeArrowheads="1"/>
          </p:cNvSpPr>
          <p:nvPr>
            <p:ph type="title"/>
          </p:nvPr>
        </p:nvSpPr>
        <p:spPr>
          <a:xfrm>
            <a:off x="301752" y="332656"/>
            <a:ext cx="8534400" cy="758952"/>
          </a:xfrm>
        </p:spPr>
        <p:txBody>
          <a:bodyPr>
            <a:noAutofit/>
          </a:bodyPr>
          <a:lstStyle/>
          <a:p>
            <a:r>
              <a:rPr lang="en-US" sz="2600" dirty="0"/>
              <a:t>Value Drivers: The Keys to Creating a </a:t>
            </a:r>
            <a:br>
              <a:rPr lang="en-US" sz="2600" dirty="0"/>
            </a:br>
            <a:r>
              <a:rPr lang="en-US" sz="2600" dirty="0"/>
              <a:t>Differentiation Advantage</a:t>
            </a:r>
          </a:p>
        </p:txBody>
      </p:sp>
    </p:spTree>
    <p:extLst>
      <p:ext uri="{BB962C8B-B14F-4D97-AF65-F5344CB8AC3E}">
        <p14:creationId xmlns:p14="http://schemas.microsoft.com/office/powerpoint/2010/main" val="2721093704"/>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Focused Strategies</a:t>
            </a:r>
          </a:p>
        </p:txBody>
      </p:sp>
      <p:grpSp>
        <p:nvGrpSpPr>
          <p:cNvPr id="6" name="Group 3" descr="Two focused strategy approaches are focused low-cost strategy and focused market niche strategy.">
            <a:extLst>
              <a:ext uri="{FF2B5EF4-FFF2-40B4-BE49-F238E27FC236}">
                <a16:creationId xmlns:a16="http://schemas.microsoft.com/office/drawing/2014/main" id="{5AED9E51-617F-42A2-AF7A-F05C07031226}"/>
              </a:ext>
            </a:extLst>
          </p:cNvPr>
          <p:cNvGrpSpPr/>
          <p:nvPr/>
        </p:nvGrpSpPr>
        <p:grpSpPr>
          <a:xfrm>
            <a:off x="1652588" y="1772440"/>
            <a:ext cx="6087764" cy="3797297"/>
            <a:chOff x="1652588" y="1772440"/>
            <a:chExt cx="6087764" cy="3797297"/>
          </a:xfrm>
        </p:grpSpPr>
        <p:sp>
          <p:nvSpPr>
            <p:cNvPr id="7" name="Text Box 5">
              <a:extLst>
                <a:ext uri="{FF2B5EF4-FFF2-40B4-BE49-F238E27FC236}">
                  <a16:creationId xmlns:a16="http://schemas.microsoft.com/office/drawing/2014/main" id="{0A40C142-072D-45D9-AD59-011C4B1DD569}"/>
                </a:ext>
              </a:extLst>
            </p:cNvPr>
            <p:cNvSpPr txBox="1">
              <a:spLocks noChangeArrowheads="1"/>
            </p:cNvSpPr>
            <p:nvPr/>
          </p:nvSpPr>
          <p:spPr bwMode="blackWhite">
            <a:xfrm>
              <a:off x="5481638" y="4026687"/>
              <a:ext cx="2258714" cy="1543050"/>
            </a:xfrm>
            <a:prstGeom prst="roundRect">
              <a:avLst/>
            </a:prstGeom>
            <a:blipFill dpi="0" rotWithShape="0">
              <a:blip r:embed="rId3" cstate="print"/>
              <a:srcRect/>
              <a:stretch>
                <a:fillRect/>
              </a:stretch>
            </a:blipFill>
            <a:ln w="3175">
              <a:noFill/>
              <a:miter lim="800000"/>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anchor="ctr" anchorCtr="1"/>
            <a:lstStyle/>
            <a:p>
              <a:pPr algn="ctr">
                <a:spcBef>
                  <a:spcPct val="50000"/>
                </a:spcBef>
              </a:pPr>
              <a:r>
                <a:rPr lang="en-US" sz="1700" b="1" dirty="0">
                  <a:solidFill>
                    <a:schemeClr val="bg1"/>
                  </a:solidFill>
                </a:rPr>
                <a:t>Focused Differentiation Strategy</a:t>
              </a:r>
            </a:p>
          </p:txBody>
        </p:sp>
        <p:sp>
          <p:nvSpPr>
            <p:cNvPr id="8" name="Text Box 6">
              <a:extLst>
                <a:ext uri="{FF2B5EF4-FFF2-40B4-BE49-F238E27FC236}">
                  <a16:creationId xmlns:a16="http://schemas.microsoft.com/office/drawing/2014/main" id="{39A5C4C1-DEE3-494F-8FD8-8F20ED259897}"/>
                </a:ext>
              </a:extLst>
            </p:cNvPr>
            <p:cNvSpPr txBox="1">
              <a:spLocks noChangeArrowheads="1"/>
            </p:cNvSpPr>
            <p:nvPr/>
          </p:nvSpPr>
          <p:spPr bwMode="blackWhite">
            <a:xfrm>
              <a:off x="1652588" y="3999700"/>
              <a:ext cx="2114698" cy="1543050"/>
            </a:xfrm>
            <a:prstGeom prst="roundRect">
              <a:avLst/>
            </a:prstGeom>
            <a:solidFill>
              <a:srgbClr val="0070C0"/>
            </a:solidFill>
            <a:ln w="3175" algn="ctr">
              <a:noFill/>
              <a:miter lim="800000"/>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lIns="0" rIns="0" anchor="ctr" anchorCtr="1"/>
            <a:lstStyle/>
            <a:p>
              <a:pPr algn="ctr">
                <a:spcBef>
                  <a:spcPct val="50000"/>
                </a:spcBef>
              </a:pPr>
              <a:r>
                <a:rPr lang="en-US" sz="1700" b="1" dirty="0">
                  <a:solidFill>
                    <a:schemeClr val="bg1"/>
                  </a:solidFill>
                </a:rPr>
                <a:t>Focused </a:t>
              </a:r>
              <a:br>
                <a:rPr lang="en-US" sz="1700" b="1" dirty="0">
                  <a:solidFill>
                    <a:schemeClr val="bg1"/>
                  </a:solidFill>
                </a:rPr>
              </a:br>
              <a:r>
                <a:rPr lang="en-US" sz="1700" b="1" dirty="0">
                  <a:solidFill>
                    <a:schemeClr val="bg1"/>
                  </a:solidFill>
                </a:rPr>
                <a:t>Cost Leadership </a:t>
              </a:r>
              <a:br>
                <a:rPr lang="en-US" sz="1700" b="1" dirty="0">
                  <a:solidFill>
                    <a:schemeClr val="bg1"/>
                  </a:solidFill>
                </a:rPr>
              </a:br>
              <a:r>
                <a:rPr lang="en-US" sz="1700" b="1" dirty="0">
                  <a:solidFill>
                    <a:schemeClr val="bg1"/>
                  </a:solidFill>
                </a:rPr>
                <a:t>Strategy</a:t>
              </a:r>
            </a:p>
          </p:txBody>
        </p:sp>
        <p:cxnSp>
          <p:nvCxnSpPr>
            <p:cNvPr id="9" name="AutoShape 7">
              <a:extLst>
                <a:ext uri="{FF2B5EF4-FFF2-40B4-BE49-F238E27FC236}">
                  <a16:creationId xmlns:a16="http://schemas.microsoft.com/office/drawing/2014/main" id="{D254F64A-5F84-418A-A232-B794DC39FE63}"/>
                </a:ext>
              </a:extLst>
            </p:cNvPr>
            <p:cNvCxnSpPr>
              <a:cxnSpLocks noChangeShapeType="1"/>
              <a:endCxn id="11" idx="0"/>
            </p:cNvCxnSpPr>
            <p:nvPr/>
          </p:nvCxnSpPr>
          <p:spPr bwMode="auto">
            <a:xfrm flipV="1">
              <a:off x="2658269" y="1772440"/>
              <a:ext cx="1902619" cy="2227260"/>
            </a:xfrm>
            <a:prstGeom prst="straightConnector1">
              <a:avLst/>
            </a:prstGeom>
            <a:noFill/>
            <a:ln w="28575">
              <a:solidFill>
                <a:schemeClr val="tx1"/>
              </a:solidFill>
              <a:round/>
              <a:headEnd type="none" w="med" len="med"/>
              <a:tailEnd type="none" w="med" len="med"/>
            </a:ln>
          </p:spPr>
        </p:cxnSp>
        <p:cxnSp>
          <p:nvCxnSpPr>
            <p:cNvPr id="10" name="AutoShape 8">
              <a:extLst>
                <a:ext uri="{FF2B5EF4-FFF2-40B4-BE49-F238E27FC236}">
                  <a16:creationId xmlns:a16="http://schemas.microsoft.com/office/drawing/2014/main" id="{8340B4BA-05B9-4524-B6D3-0EEA558520BA}"/>
                </a:ext>
              </a:extLst>
            </p:cNvPr>
            <p:cNvCxnSpPr>
              <a:cxnSpLocks noChangeShapeType="1"/>
              <a:endCxn id="11" idx="0"/>
            </p:cNvCxnSpPr>
            <p:nvPr/>
          </p:nvCxnSpPr>
          <p:spPr bwMode="auto">
            <a:xfrm flipH="1" flipV="1">
              <a:off x="4560888" y="1772440"/>
              <a:ext cx="1928813" cy="2254247"/>
            </a:xfrm>
            <a:prstGeom prst="straightConnector1">
              <a:avLst/>
            </a:prstGeom>
            <a:noFill/>
            <a:ln w="28575">
              <a:solidFill>
                <a:schemeClr val="tx1"/>
              </a:solidFill>
              <a:round/>
              <a:headEnd type="none" w="med" len="med"/>
              <a:tailEnd type="none" w="med" len="med"/>
            </a:ln>
          </p:spPr>
        </p:cxnSp>
        <p:sp>
          <p:nvSpPr>
            <p:cNvPr id="11" name="Oval 9">
              <a:extLst>
                <a:ext uri="{FF2B5EF4-FFF2-40B4-BE49-F238E27FC236}">
                  <a16:creationId xmlns:a16="http://schemas.microsoft.com/office/drawing/2014/main" id="{6DD2725D-6BCB-46F0-95FE-ABAFC79355B5}"/>
                </a:ext>
              </a:extLst>
            </p:cNvPr>
            <p:cNvSpPr>
              <a:spLocks noChangeArrowheads="1"/>
            </p:cNvSpPr>
            <p:nvPr/>
          </p:nvSpPr>
          <p:spPr bwMode="auto">
            <a:xfrm>
              <a:off x="2179638" y="1772440"/>
              <a:ext cx="4762500" cy="1435100"/>
            </a:xfrm>
            <a:prstGeom prst="ellipse">
              <a:avLst/>
            </a:prstGeom>
            <a:solidFill>
              <a:srgbClr val="FFC000"/>
            </a:solidFill>
            <a:ln>
              <a:headEnd/>
              <a:tailEnd/>
            </a:ln>
          </p:spPr>
          <p:style>
            <a:lnRef idx="0">
              <a:schemeClr val="accent6"/>
            </a:lnRef>
            <a:fillRef idx="3">
              <a:schemeClr val="accent6"/>
            </a:fillRef>
            <a:effectRef idx="3">
              <a:schemeClr val="accent6"/>
            </a:effectRef>
            <a:fontRef idx="minor">
              <a:schemeClr val="lt1"/>
            </a:fontRef>
          </p:style>
          <p:txBody>
            <a:bodyPr wrap="none" lIns="0" tIns="0" rIns="0" bIns="0" anchor="ctr" anchorCtr="1"/>
            <a:lstStyle/>
            <a:p>
              <a:pPr algn="ctr"/>
              <a:r>
                <a:rPr lang="en-US" sz="2400" b="1" dirty="0"/>
                <a:t>Focused Strategy </a:t>
              </a:r>
              <a:br>
                <a:rPr lang="en-US" sz="2400" b="1" dirty="0"/>
              </a:br>
              <a:r>
                <a:rPr lang="en-US" sz="2400" b="1" dirty="0"/>
                <a:t>Approaches</a:t>
              </a:r>
            </a:p>
          </p:txBody>
        </p:sp>
      </p:grpSp>
    </p:spTree>
    <p:extLst>
      <p:ext uri="{BB962C8B-B14F-4D97-AF65-F5344CB8AC3E}">
        <p14:creationId xmlns:p14="http://schemas.microsoft.com/office/powerpoint/2010/main" val="2222662392"/>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5184576"/>
          </a:xfrm>
        </p:spPr>
        <p:txBody>
          <a:bodyPr>
            <a:normAutofit/>
          </a:bodyPr>
          <a:lstStyle/>
          <a:p>
            <a:pPr marL="457200">
              <a:spcBef>
                <a:spcPts val="1200"/>
              </a:spcBef>
              <a:defRPr/>
            </a:pPr>
            <a:r>
              <a:rPr lang="en-US" sz="2500" dirty="0"/>
              <a:t>The target market niche is big enough to be profitable and offers good growth potential.</a:t>
            </a:r>
          </a:p>
          <a:p>
            <a:pPr marL="457200">
              <a:spcBef>
                <a:spcPts val="1200"/>
              </a:spcBef>
              <a:defRPr/>
            </a:pPr>
            <a:r>
              <a:rPr lang="en-US" sz="2500" dirty="0"/>
              <a:t>Industry leaders chose not to compete in the niche; focusers avoid competing against strong competitors.</a:t>
            </a:r>
          </a:p>
          <a:p>
            <a:pPr marL="457200">
              <a:spcBef>
                <a:spcPts val="1200"/>
              </a:spcBef>
              <a:defRPr/>
            </a:pPr>
            <a:r>
              <a:rPr lang="en-US" sz="2500" dirty="0"/>
              <a:t>It is costly or difficult for multi-segment competitors to meet the specialized needs of niche buyers.</a:t>
            </a:r>
          </a:p>
          <a:p>
            <a:pPr marL="457200">
              <a:spcBef>
                <a:spcPts val="1200"/>
              </a:spcBef>
              <a:defRPr/>
            </a:pPr>
            <a:r>
              <a:rPr lang="en-US" sz="2500" dirty="0"/>
              <a:t>The industry has many different niches and segments.</a:t>
            </a:r>
          </a:p>
          <a:p>
            <a:pPr marL="457200">
              <a:spcBef>
                <a:spcPts val="1200"/>
              </a:spcBef>
              <a:defRPr/>
            </a:pPr>
            <a:r>
              <a:rPr lang="en-US" sz="2500" dirty="0"/>
              <a:t>Rivals have little or no entry interest in the target segment.</a:t>
            </a:r>
          </a:p>
          <a:p>
            <a:pPr>
              <a:buSzPct val="120000"/>
              <a:buFont typeface="Arial" panose="020B0604020202020204" pitchFamily="34" charset="0"/>
              <a:buChar char="•"/>
              <a:defRPr/>
            </a:pPr>
            <a:endParaRPr lang="en-US" sz="2400" b="1" dirty="0"/>
          </a:p>
        </p:txBody>
      </p:sp>
      <p:sp>
        <p:nvSpPr>
          <p:cNvPr id="6" name="Rectangle 2">
            <a:extLst>
              <a:ext uri="{FF2B5EF4-FFF2-40B4-BE49-F238E27FC236}">
                <a16:creationId xmlns:a16="http://schemas.microsoft.com/office/drawing/2014/main" id="{4B1D78D2-3218-40FB-B1B1-2C3384379E3D}"/>
              </a:ext>
            </a:extLst>
          </p:cNvPr>
          <p:cNvSpPr>
            <a:spLocks noGrp="1" noChangeArrowheads="1"/>
          </p:cNvSpPr>
          <p:nvPr>
            <p:ph type="title"/>
          </p:nvPr>
        </p:nvSpPr>
        <p:spPr>
          <a:xfrm>
            <a:off x="304800" y="332656"/>
            <a:ext cx="8534400" cy="758952"/>
          </a:xfrm>
        </p:spPr>
        <p:txBody>
          <a:bodyPr>
            <a:noAutofit/>
          </a:bodyPr>
          <a:lstStyle/>
          <a:p>
            <a:r>
              <a:rPr lang="en-US" sz="2800" dirty="0"/>
              <a:t>When a Focused Cost Leadership Or Focused Differentiation Strategy Is Attractive</a:t>
            </a:r>
          </a:p>
        </p:txBody>
      </p:sp>
    </p:spTree>
    <p:extLst>
      <p:ext uri="{BB962C8B-B14F-4D97-AF65-F5344CB8AC3E}">
        <p14:creationId xmlns:p14="http://schemas.microsoft.com/office/powerpoint/2010/main" val="1152098593"/>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Stuck in the Middle</a:t>
            </a:r>
          </a:p>
        </p:txBody>
      </p:sp>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4968552"/>
          </a:xfrm>
        </p:spPr>
        <p:txBody>
          <a:bodyPr>
            <a:normAutofit/>
          </a:bodyPr>
          <a:lstStyle/>
          <a:p>
            <a:pPr>
              <a:buSzPct val="120000"/>
              <a:buFont typeface="Arial" panose="020B0604020202020204" pitchFamily="34" charset="0"/>
              <a:buChar char="•"/>
              <a:defRPr/>
            </a:pPr>
            <a:r>
              <a:rPr lang="en-US" dirty="0"/>
              <a:t>Attempting to mix the above strategies, within a defined market place, may result in failing to achieve the potential benefits and result in the </a:t>
            </a:r>
            <a:r>
              <a:rPr lang="en-US" dirty="0" err="1"/>
              <a:t>organisation</a:t>
            </a:r>
            <a:r>
              <a:rPr lang="en-US" dirty="0"/>
              <a:t> being stuck in the ‘middle-of-the-road’ – either low cost, differentiated or focused</a:t>
            </a:r>
            <a:endParaRPr lang="en-US" sz="2400" b="1" dirty="0"/>
          </a:p>
        </p:txBody>
      </p:sp>
    </p:spTree>
    <p:extLst>
      <p:ext uri="{BB962C8B-B14F-4D97-AF65-F5344CB8AC3E}">
        <p14:creationId xmlns:p14="http://schemas.microsoft.com/office/powerpoint/2010/main" val="125698464"/>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Stuck in the Middle</a:t>
            </a:r>
          </a:p>
        </p:txBody>
      </p:sp>
      <p:pic>
        <p:nvPicPr>
          <p:cNvPr id="5" name="圖片 4">
            <a:extLst>
              <a:ext uri="{FF2B5EF4-FFF2-40B4-BE49-F238E27FC236}">
                <a16:creationId xmlns:a16="http://schemas.microsoft.com/office/drawing/2014/main" id="{8CDD3077-0F05-4295-AFB7-1A3FEDC9A44D}"/>
              </a:ext>
            </a:extLst>
          </p:cNvPr>
          <p:cNvPicPr>
            <a:picLocks noChangeAspect="1"/>
          </p:cNvPicPr>
          <p:nvPr/>
        </p:nvPicPr>
        <p:blipFill rotWithShape="1">
          <a:blip r:embed="rId3"/>
          <a:srcRect l="45276" t="34593" r="20075" b="27590"/>
          <a:stretch/>
        </p:blipFill>
        <p:spPr>
          <a:xfrm>
            <a:off x="968552" y="1700808"/>
            <a:ext cx="7200800" cy="4418674"/>
          </a:xfrm>
          <a:prstGeom prst="rect">
            <a:avLst/>
          </a:prstGeom>
        </p:spPr>
      </p:pic>
    </p:spTree>
    <p:extLst>
      <p:ext uri="{BB962C8B-B14F-4D97-AF65-F5344CB8AC3E}">
        <p14:creationId xmlns:p14="http://schemas.microsoft.com/office/powerpoint/2010/main" val="33807814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Value Chain</a:t>
            </a:r>
          </a:p>
        </p:txBody>
      </p:sp>
      <p:sp>
        <p:nvSpPr>
          <p:cNvPr id="3" name="Rectangle 3">
            <a:extLst>
              <a:ext uri="{FF2B5EF4-FFF2-40B4-BE49-F238E27FC236}">
                <a16:creationId xmlns:a16="http://schemas.microsoft.com/office/drawing/2014/main" id="{E85EFDCA-4BE3-491C-A55C-188046E1325E}"/>
              </a:ext>
            </a:extLst>
          </p:cNvPr>
          <p:cNvSpPr>
            <a:spLocks noGrp="1" noChangeArrowheads="1"/>
          </p:cNvSpPr>
          <p:nvPr>
            <p:ph idx="1"/>
          </p:nvPr>
        </p:nvSpPr>
        <p:spPr>
          <a:xfrm>
            <a:off x="683568" y="1556792"/>
            <a:ext cx="8014664" cy="4968552"/>
          </a:xfrm>
        </p:spPr>
        <p:txBody>
          <a:bodyPr>
            <a:normAutofit/>
          </a:bodyPr>
          <a:lstStyle/>
          <a:p>
            <a:pPr>
              <a:buSzPct val="120000"/>
              <a:buFont typeface="Arial" panose="020B0604020202020204" pitchFamily="34" charset="0"/>
              <a:buChar char="•"/>
              <a:defRPr/>
            </a:pPr>
            <a:r>
              <a:rPr lang="en-US" sz="2500" dirty="0"/>
              <a:t>The value chain splits activities into: (</a:t>
            </a:r>
            <a:r>
              <a:rPr lang="en-US" sz="2500" dirty="0" err="1"/>
              <a:t>i</a:t>
            </a:r>
            <a:r>
              <a:rPr lang="en-US" sz="2500" dirty="0"/>
              <a:t>) primary activities: inbound logistics, operations, outward logistics, marketing/sales and service and (ii) secondary activities: infrastructure, human resource management, technology development and procurement</a:t>
            </a:r>
          </a:p>
          <a:p>
            <a:pPr>
              <a:buSzPct val="120000"/>
              <a:buFont typeface="Arial" panose="020B0604020202020204" pitchFamily="34" charset="0"/>
              <a:buChar char="•"/>
              <a:defRPr/>
            </a:pPr>
            <a:endParaRPr lang="en-US" sz="1200" dirty="0"/>
          </a:p>
          <a:p>
            <a:pPr>
              <a:buSzPct val="120000"/>
              <a:buFont typeface="Arial" panose="020B0604020202020204" pitchFamily="34" charset="0"/>
              <a:buChar char="•"/>
              <a:defRPr/>
            </a:pPr>
            <a:r>
              <a:rPr lang="en-US" sz="2500" dirty="0"/>
              <a:t>These secondary activities take place in order to support the primary activities. For example, the firm's infrastructure (e.g. management, finance and buildings) serves to support the five primary functions</a:t>
            </a:r>
            <a:endParaRPr lang="en-US" sz="2500" b="1" dirty="0"/>
          </a:p>
        </p:txBody>
      </p:sp>
    </p:spTree>
    <p:extLst>
      <p:ext uri="{BB962C8B-B14F-4D97-AF65-F5344CB8AC3E}">
        <p14:creationId xmlns:p14="http://schemas.microsoft.com/office/powerpoint/2010/main" val="3917423408"/>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US" sz="3600" dirty="0"/>
              <a:t>Value Chain</a:t>
            </a:r>
          </a:p>
        </p:txBody>
      </p:sp>
      <p:pic>
        <p:nvPicPr>
          <p:cNvPr id="4" name="Content Placeholder 8" descr="Graphic depicting the activities and costs of a representative company's value chain"/>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307935" y="1844824"/>
            <a:ext cx="8601075" cy="3290887"/>
          </a:xfrm>
        </p:spPr>
      </p:pic>
    </p:spTree>
    <p:extLst>
      <p:ext uri="{BB962C8B-B14F-4D97-AF65-F5344CB8AC3E}">
        <p14:creationId xmlns:p14="http://schemas.microsoft.com/office/powerpoint/2010/main" val="447062985"/>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dirty="0">
                <a:latin typeface="+mn-lt"/>
              </a:rPr>
              <a:t>Market Penetration</a:t>
            </a: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SzPct val="60000"/>
            </a:pPr>
            <a:r>
              <a:rPr lang="en-US" altLang="zh-TW" sz="2800" dirty="0">
                <a:ea typeface="新細明體" charset="-120"/>
              </a:rPr>
              <a:t>Market Penetration: making more sales to current customers without changing its products. </a:t>
            </a:r>
          </a:p>
          <a:p>
            <a:pPr lvl="1">
              <a:lnSpc>
                <a:spcPct val="90000"/>
              </a:lnSpc>
            </a:pPr>
            <a:r>
              <a:rPr lang="en-US" altLang="zh-TW" sz="2800" i="1" dirty="0">
                <a:ea typeface="新細明體" charset="-120"/>
              </a:rPr>
              <a:t>How? Add new stores in current market areas,   improve advertising, prices, service or store design.</a:t>
            </a:r>
          </a:p>
          <a:p>
            <a:pPr>
              <a:buSzPct val="120000"/>
              <a:buFont typeface="Arial" panose="020B0604020202020204" pitchFamily="34" charset="0"/>
              <a:buChar char="•"/>
              <a:defRPr/>
            </a:pPr>
            <a:endParaRPr lang="en-US" sz="2800" b="1" dirty="0"/>
          </a:p>
        </p:txBody>
      </p:sp>
    </p:spTree>
    <p:extLst>
      <p:ext uri="{BB962C8B-B14F-4D97-AF65-F5344CB8AC3E}">
        <p14:creationId xmlns:p14="http://schemas.microsoft.com/office/powerpoint/2010/main" val="144260722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dirty="0">
                <a:latin typeface="+mn-lt"/>
              </a:rPr>
              <a:t>Market Development</a:t>
            </a: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Font typeface="Wingdings" pitchFamily="2" charset="2"/>
              <a:buChar char="§"/>
            </a:pPr>
            <a:r>
              <a:rPr lang="en-US" altLang="zh-TW" sz="2800" dirty="0">
                <a:ea typeface="新細明體" charset="-120"/>
              </a:rPr>
              <a:t>Market Development: develop new markets for its current products.  </a:t>
            </a:r>
          </a:p>
          <a:p>
            <a:pPr lvl="1">
              <a:lnSpc>
                <a:spcPct val="90000"/>
              </a:lnSpc>
            </a:pPr>
            <a:r>
              <a:rPr lang="en-US" altLang="zh-TW" sz="2800" i="1" dirty="0">
                <a:ea typeface="新細明體" charset="-120"/>
              </a:rPr>
              <a:t>How?  Identify new demographic or                   geographic markets.</a:t>
            </a:r>
          </a:p>
          <a:p>
            <a:pPr>
              <a:lnSpc>
                <a:spcPct val="90000"/>
              </a:lnSpc>
              <a:buSzPct val="60000"/>
            </a:pPr>
            <a:endParaRPr lang="en-US" sz="2800" b="1" dirty="0"/>
          </a:p>
        </p:txBody>
      </p:sp>
    </p:spTree>
    <p:extLst>
      <p:ext uri="{BB962C8B-B14F-4D97-AF65-F5344CB8AC3E}">
        <p14:creationId xmlns:p14="http://schemas.microsoft.com/office/powerpoint/2010/main" val="368085332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dirty="0">
                <a:latin typeface="+mn-lt"/>
              </a:rPr>
              <a:t>Product Development</a:t>
            </a: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buSzPct val="60000"/>
            </a:pPr>
            <a:r>
              <a:rPr lang="en-US" altLang="zh-TW" dirty="0">
                <a:ea typeface="新細明體" charset="-120"/>
              </a:rPr>
              <a:t>Product Development: offering modified or new products to current markets. </a:t>
            </a:r>
          </a:p>
          <a:p>
            <a:pPr lvl="1">
              <a:lnSpc>
                <a:spcPct val="90000"/>
              </a:lnSpc>
            </a:pPr>
            <a:r>
              <a:rPr lang="en-US" altLang="zh-TW" sz="2800" i="1" dirty="0">
                <a:ea typeface="新細明體" charset="-120"/>
              </a:rPr>
              <a:t>How?  New styles, flavors, colors, or modified products.</a:t>
            </a:r>
          </a:p>
          <a:p>
            <a:pPr>
              <a:lnSpc>
                <a:spcPct val="90000"/>
              </a:lnSpc>
              <a:buFont typeface="Wingdings" pitchFamily="2" charset="2"/>
              <a:buChar char="§"/>
            </a:pPr>
            <a:endParaRPr lang="en-US" sz="2800" b="1" dirty="0"/>
          </a:p>
        </p:txBody>
      </p:sp>
    </p:spTree>
    <p:extLst>
      <p:ext uri="{BB962C8B-B14F-4D97-AF65-F5344CB8AC3E}">
        <p14:creationId xmlns:p14="http://schemas.microsoft.com/office/powerpoint/2010/main" val="155322720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zh-TW" sz="2800" dirty="0"/>
              <a:t>Diversification: new products for new markets. </a:t>
            </a:r>
          </a:p>
          <a:p>
            <a:pPr lvl="1">
              <a:lnSpc>
                <a:spcPct val="90000"/>
              </a:lnSpc>
            </a:pPr>
            <a:r>
              <a:rPr lang="en-US" altLang="zh-TW" sz="2600" i="1" dirty="0">
                <a:ea typeface="新細明體" charset="-120"/>
              </a:rPr>
              <a:t>How?  Start up or buy new businesses. </a:t>
            </a:r>
          </a:p>
          <a:p>
            <a:pPr>
              <a:defRPr/>
            </a:pPr>
            <a:r>
              <a:rPr lang="en-US" altLang="zh-TW" sz="2800" dirty="0"/>
              <a:t>Related Diversification</a:t>
            </a:r>
          </a:p>
          <a:p>
            <a:pPr lvl="1">
              <a:defRPr/>
            </a:pPr>
            <a:r>
              <a:rPr lang="en-US" altLang="zh-TW" sz="2600" i="1" dirty="0"/>
              <a:t>Expanding by combining with firms in different, but related industries that are “strategic fits.”</a:t>
            </a:r>
          </a:p>
          <a:p>
            <a:pPr>
              <a:defRPr/>
            </a:pPr>
            <a:r>
              <a:rPr lang="en-US" altLang="zh-TW" sz="2800" dirty="0"/>
              <a:t>Unrelated Diversification</a:t>
            </a:r>
          </a:p>
          <a:p>
            <a:pPr lvl="1">
              <a:defRPr/>
            </a:pPr>
            <a:r>
              <a:rPr lang="en-US" altLang="zh-TW" sz="2600" i="1" dirty="0"/>
              <a:t>Growing by combining with firms in unrelated industries where higher financial returns are possible.</a:t>
            </a:r>
          </a:p>
          <a:p>
            <a:pPr>
              <a:buSzPct val="60000"/>
            </a:pPr>
            <a:endParaRPr lang="en-US" sz="2800" b="1" dirty="0"/>
          </a:p>
        </p:txBody>
      </p:sp>
      <p:sp>
        <p:nvSpPr>
          <p:cNvPr id="5" name="Title 1"/>
          <p:cNvSpPr>
            <a:spLocks noGrp="1"/>
          </p:cNvSpPr>
          <p:nvPr>
            <p:ph type="title"/>
          </p:nvPr>
        </p:nvSpPr>
        <p:spPr>
          <a:xfrm>
            <a:off x="301752" y="228600"/>
            <a:ext cx="8534400" cy="758952"/>
          </a:xfrm>
          <a:ln>
            <a:noFill/>
          </a:ln>
        </p:spPr>
        <p:txBody>
          <a:bodyPr>
            <a:normAutofit/>
          </a:bodyPr>
          <a:lstStyle/>
          <a:p>
            <a:pPr fontAlgn="auto">
              <a:spcAft>
                <a:spcPts val="0"/>
              </a:spcAft>
              <a:defRPr/>
            </a:pPr>
            <a:r>
              <a:rPr lang="en-US" dirty="0">
                <a:latin typeface="+mn-lt"/>
              </a:rPr>
              <a:t>Diversification: Related VS Unrelated</a:t>
            </a:r>
          </a:p>
        </p:txBody>
      </p:sp>
    </p:spTree>
    <p:extLst>
      <p:ext uri="{BB962C8B-B14F-4D97-AF65-F5344CB8AC3E}">
        <p14:creationId xmlns:p14="http://schemas.microsoft.com/office/powerpoint/2010/main" val="23686359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400" b="1" dirty="0"/>
              <a:t>Retrenchment</a:t>
            </a:r>
          </a:p>
          <a:p>
            <a:pPr lvl="1"/>
            <a:r>
              <a:rPr lang="en-US" sz="2400" dirty="0">
                <a:solidFill>
                  <a:schemeClr val="tx1"/>
                </a:solidFill>
              </a:rPr>
              <a:t>Regroups through cost and asset reduction to reverse declining sales and profits</a:t>
            </a:r>
          </a:p>
          <a:p>
            <a:pPr lvl="1"/>
            <a:endParaRPr lang="en-US" sz="1300" dirty="0">
              <a:solidFill>
                <a:schemeClr val="tx1"/>
              </a:solidFill>
            </a:endParaRPr>
          </a:p>
          <a:p>
            <a:r>
              <a:rPr lang="en-US" sz="2400" b="1" dirty="0"/>
              <a:t>Divestiture</a:t>
            </a:r>
          </a:p>
          <a:p>
            <a:pPr lvl="1">
              <a:defRPr/>
            </a:pPr>
            <a:r>
              <a:rPr lang="en-US" sz="2400" dirty="0">
                <a:solidFill>
                  <a:schemeClr val="tx1"/>
                </a:solidFill>
              </a:rPr>
              <a:t>Selling a division or part of an organization</a:t>
            </a:r>
          </a:p>
          <a:p>
            <a:pPr lvl="1">
              <a:defRPr/>
            </a:pPr>
            <a:r>
              <a:rPr lang="en-US" sz="2400" dirty="0">
                <a:solidFill>
                  <a:schemeClr val="tx1"/>
                </a:solidFill>
              </a:rPr>
              <a:t>Often used to raise capital for further strategic acquisitions or investments</a:t>
            </a:r>
          </a:p>
          <a:p>
            <a:pPr marL="457200" lvl="1">
              <a:buNone/>
              <a:defRPr/>
            </a:pPr>
            <a:endParaRPr lang="en-US" sz="1300" dirty="0">
              <a:solidFill>
                <a:schemeClr val="tx1"/>
              </a:solidFill>
            </a:endParaRPr>
          </a:p>
          <a:p>
            <a:pPr>
              <a:defRPr/>
            </a:pPr>
            <a:r>
              <a:rPr lang="en-US" sz="2400" b="1" dirty="0"/>
              <a:t>Liquidation</a:t>
            </a:r>
          </a:p>
          <a:p>
            <a:pPr lvl="1"/>
            <a:r>
              <a:rPr lang="en-US" sz="2400" dirty="0">
                <a:solidFill>
                  <a:schemeClr val="tx1"/>
                </a:solidFill>
              </a:rPr>
              <a:t>Selling all of a company’s assets, in parts, for their tangible worth</a:t>
            </a:r>
          </a:p>
          <a:p>
            <a:pPr>
              <a:defRPr/>
            </a:pPr>
            <a:endParaRPr lang="en-US" sz="2800" b="1" dirty="0"/>
          </a:p>
        </p:txBody>
      </p:sp>
      <p:sp>
        <p:nvSpPr>
          <p:cNvPr id="5" name="Title 1"/>
          <p:cNvSpPr>
            <a:spLocks noGrp="1"/>
          </p:cNvSpPr>
          <p:nvPr>
            <p:ph type="title"/>
          </p:nvPr>
        </p:nvSpPr>
        <p:spPr>
          <a:xfrm>
            <a:off x="301752" y="228600"/>
            <a:ext cx="8534400" cy="758952"/>
          </a:xfrm>
          <a:ln>
            <a:noFill/>
          </a:ln>
        </p:spPr>
        <p:txBody>
          <a:bodyPr>
            <a:normAutofit/>
          </a:bodyPr>
          <a:lstStyle/>
          <a:p>
            <a:pPr fontAlgn="auto">
              <a:spcAft>
                <a:spcPts val="0"/>
              </a:spcAft>
              <a:defRPr/>
            </a:pPr>
            <a:r>
              <a:rPr lang="en-US" dirty="0">
                <a:latin typeface="+mn-lt"/>
              </a:rPr>
              <a:t>Defensive Strategies</a:t>
            </a:r>
          </a:p>
        </p:txBody>
      </p:sp>
    </p:spTree>
    <p:extLst>
      <p:ext uri="{BB962C8B-B14F-4D97-AF65-F5344CB8AC3E}">
        <p14:creationId xmlns:p14="http://schemas.microsoft.com/office/powerpoint/2010/main" val="65104423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323528" y="381000"/>
            <a:ext cx="8595576" cy="1752600"/>
          </a:xfrm>
        </p:spPr>
        <p:txBody>
          <a:bodyPr>
            <a:normAutofit/>
          </a:bodyPr>
          <a:lstStyle/>
          <a:p>
            <a:br>
              <a:rPr lang="en-US" altLang="zh-CN" b="1" dirty="0"/>
            </a:br>
            <a:endParaRPr lang="zh-CN" altLang="en-US" sz="3200" b="1" dirty="0"/>
          </a:p>
        </p:txBody>
      </p:sp>
      <p:sp>
        <p:nvSpPr>
          <p:cNvPr id="10" name="副標題 2"/>
          <p:cNvSpPr txBox="1">
            <a:spLocks/>
          </p:cNvSpPr>
          <p:nvPr/>
        </p:nvSpPr>
        <p:spPr bwMode="auto">
          <a:xfrm>
            <a:off x="282428" y="3068960"/>
            <a:ext cx="8496300" cy="1752599"/>
          </a:xfrm>
          <a:prstGeom prst="rect">
            <a:avLst/>
          </a:prstGeom>
          <a:noFill/>
          <a:ln w="9525">
            <a:noFill/>
            <a:miter lim="800000"/>
            <a:headEnd/>
            <a:tailEnd/>
          </a:ln>
        </p:spPr>
        <p:txBody>
          <a:bodyPr/>
          <a:lstStyle/>
          <a:p>
            <a:pPr algn="ctr">
              <a:lnSpc>
                <a:spcPct val="90000"/>
              </a:lnSpc>
            </a:pPr>
            <a:endParaRPr lang="en-US" altLang="zh-HK" sz="2800" b="1" dirty="0">
              <a:solidFill>
                <a:srgbClr val="002060"/>
              </a:solidFill>
            </a:endParaRPr>
          </a:p>
          <a:p>
            <a:pPr algn="ctr">
              <a:lnSpc>
                <a:spcPct val="90000"/>
              </a:lnSpc>
            </a:pPr>
            <a:r>
              <a:rPr lang="en-US" altLang="zh-HK" sz="2800" b="1" dirty="0">
                <a:solidFill>
                  <a:srgbClr val="002060"/>
                </a:solidFill>
              </a:rPr>
              <a:t>Strategy Monitoring</a:t>
            </a:r>
            <a:endParaRPr lang="en-US" altLang="zh-TW" sz="2800" b="1" dirty="0">
              <a:solidFill>
                <a:srgbClr val="002060"/>
              </a:solidFill>
            </a:endParaRPr>
          </a:p>
        </p:txBody>
      </p:sp>
    </p:spTree>
    <p:extLst>
      <p:ext uri="{BB962C8B-B14F-4D97-AF65-F5344CB8AC3E}">
        <p14:creationId xmlns:p14="http://schemas.microsoft.com/office/powerpoint/2010/main" val="15659050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altLang="en-US" dirty="0">
                <a:latin typeface="+mn-lt"/>
              </a:rPr>
              <a:t>Strategy Evaluation Criteria</a:t>
            </a:r>
            <a:endParaRPr lang="en-US" dirty="0">
              <a:latin typeface="+mn-lt"/>
            </a:endParaRPr>
          </a:p>
        </p:txBody>
      </p:sp>
      <p:graphicFrame>
        <p:nvGraphicFramePr>
          <p:cNvPr id="6" name="Diagram 5"/>
          <p:cNvGraphicFramePr/>
          <p:nvPr>
            <p:extLst>
              <p:ext uri="{D42A27DB-BD31-4B8C-83A1-F6EECF244321}">
                <p14:modId xmlns:p14="http://schemas.microsoft.com/office/powerpoint/2010/main" val="1120901627"/>
              </p:ext>
            </p:extLst>
          </p:nvPr>
        </p:nvGraphicFramePr>
        <p:xfrm>
          <a:off x="533400" y="1676400"/>
          <a:ext cx="80010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272865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sz="2600" dirty="0"/>
              <a:t>Consistency: the strategy must not present mutually inconsistent goals and policies</a:t>
            </a:r>
          </a:p>
          <a:p>
            <a:pPr>
              <a:defRPr/>
            </a:pPr>
            <a:r>
              <a:rPr lang="en-US" sz="2600" dirty="0"/>
              <a:t>Consonance: the strategy must represent an adaptive response to the external environment and to critical changes occurring within it</a:t>
            </a:r>
          </a:p>
          <a:p>
            <a:pPr>
              <a:defRPr/>
            </a:pPr>
            <a:r>
              <a:rPr lang="en-US" sz="2600" dirty="0"/>
              <a:t>Advantage: the strategy must provide for the creation and/or maintenance of a competitive advantage in the selected area of activity</a:t>
            </a:r>
          </a:p>
          <a:p>
            <a:pPr>
              <a:defRPr/>
            </a:pPr>
            <a:r>
              <a:rPr lang="en-US" sz="2600" dirty="0"/>
              <a:t>Feasibility: the strategy must neither overtax available resources nor create unsolvable sub-problems</a:t>
            </a:r>
          </a:p>
        </p:txBody>
      </p:sp>
      <p:sp>
        <p:nvSpPr>
          <p:cNvPr id="6" name="Title 1"/>
          <p:cNvSpPr>
            <a:spLocks noGrp="1"/>
          </p:cNvSpPr>
          <p:nvPr>
            <p:ph type="title"/>
          </p:nvPr>
        </p:nvSpPr>
        <p:spPr>
          <a:xfrm>
            <a:off x="301752" y="228600"/>
            <a:ext cx="8534400" cy="758952"/>
          </a:xfrm>
        </p:spPr>
        <p:txBody>
          <a:bodyPr>
            <a:normAutofit/>
          </a:bodyPr>
          <a:lstStyle/>
          <a:p>
            <a:pPr>
              <a:defRPr/>
            </a:pPr>
            <a:r>
              <a:rPr lang="en-US" altLang="en-US" dirty="0">
                <a:latin typeface="+mn-lt"/>
              </a:rPr>
              <a:t>Strategy Evaluation Criteria</a:t>
            </a:r>
            <a:endParaRPr lang="en-US" dirty="0">
              <a:latin typeface="+mn-lt"/>
            </a:endParaRPr>
          </a:p>
        </p:txBody>
      </p:sp>
    </p:spTree>
    <p:extLst>
      <p:ext uri="{BB962C8B-B14F-4D97-AF65-F5344CB8AC3E}">
        <p14:creationId xmlns:p14="http://schemas.microsoft.com/office/powerpoint/2010/main" val="158293819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2600" dirty="0"/>
              <a:t>Force Change Strategy </a:t>
            </a:r>
          </a:p>
          <a:p>
            <a:pPr lvl="1">
              <a:defRPr/>
            </a:pPr>
            <a:r>
              <a:rPr lang="en-US" altLang="en-US" sz="2600" dirty="0">
                <a:solidFill>
                  <a:schemeClr val="tx1"/>
                </a:solidFill>
              </a:rPr>
              <a:t>involves giving orders and enforcing those orders</a:t>
            </a:r>
          </a:p>
          <a:p>
            <a:pPr>
              <a:defRPr/>
            </a:pPr>
            <a:r>
              <a:rPr lang="en-US" altLang="en-US" sz="2600" dirty="0"/>
              <a:t>Educative Change Strategy </a:t>
            </a:r>
          </a:p>
          <a:p>
            <a:pPr lvl="1">
              <a:defRPr/>
            </a:pPr>
            <a:r>
              <a:rPr lang="en-US" altLang="en-US" sz="2600" dirty="0">
                <a:solidFill>
                  <a:schemeClr val="tx1"/>
                </a:solidFill>
              </a:rPr>
              <a:t>presents information to convince people of the need for change</a:t>
            </a:r>
          </a:p>
          <a:p>
            <a:pPr>
              <a:defRPr/>
            </a:pPr>
            <a:r>
              <a:rPr lang="en-US" altLang="en-US" sz="2600" dirty="0"/>
              <a:t>Self-interest Change Strategy</a:t>
            </a:r>
          </a:p>
          <a:p>
            <a:pPr lvl="1">
              <a:defRPr/>
            </a:pPr>
            <a:r>
              <a:rPr lang="en-US" altLang="en-US" sz="2600" dirty="0">
                <a:solidFill>
                  <a:schemeClr val="tx1"/>
                </a:solidFill>
              </a:rPr>
              <a:t>attempts to convince individuals that the change is to their personal advantage</a:t>
            </a:r>
          </a:p>
          <a:p>
            <a:pPr>
              <a:defRPr/>
            </a:pPr>
            <a:endParaRPr lang="en-US" sz="2600" dirty="0"/>
          </a:p>
        </p:txBody>
      </p:sp>
      <p:sp>
        <p:nvSpPr>
          <p:cNvPr id="6" name="Title 1"/>
          <p:cNvSpPr>
            <a:spLocks noGrp="1"/>
          </p:cNvSpPr>
          <p:nvPr>
            <p:ph type="title"/>
          </p:nvPr>
        </p:nvSpPr>
        <p:spPr>
          <a:xfrm>
            <a:off x="301752" y="228600"/>
            <a:ext cx="8534400" cy="758952"/>
          </a:xfrm>
        </p:spPr>
        <p:txBody>
          <a:bodyPr>
            <a:normAutofit/>
          </a:bodyPr>
          <a:lstStyle/>
          <a:p>
            <a:pPr>
              <a:defRPr/>
            </a:pPr>
            <a:r>
              <a:rPr lang="en-US" altLang="en-US" dirty="0">
                <a:latin typeface="+mn-lt"/>
              </a:rPr>
              <a:t>Managing Resistance to Change</a:t>
            </a:r>
            <a:endParaRPr lang="en-US" dirty="0">
              <a:latin typeface="+mn-lt"/>
            </a:endParaRPr>
          </a:p>
        </p:txBody>
      </p:sp>
    </p:spTree>
    <p:extLst>
      <p:ext uri="{BB962C8B-B14F-4D97-AF65-F5344CB8AC3E}">
        <p14:creationId xmlns:p14="http://schemas.microsoft.com/office/powerpoint/2010/main" val="21167163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defRPr/>
            </a:pPr>
            <a:r>
              <a:rPr lang="en-US" altLang="en-US" sz="3000" dirty="0"/>
              <a:t>T</a:t>
            </a:r>
            <a:r>
              <a:rPr lang="en-US" altLang="en-US" sz="3000" dirty="0">
                <a:cs typeface="Arial" pitchFamily="34" charset="0"/>
              </a:rPr>
              <a:t>hree basic activities: </a:t>
            </a:r>
          </a:p>
          <a:p>
            <a:pPr lvl="1"/>
            <a:r>
              <a:rPr lang="en-US" altLang="en-US" sz="2800" dirty="0">
                <a:solidFill>
                  <a:schemeClr val="tx1"/>
                </a:solidFill>
                <a:cs typeface="Arial" pitchFamily="34" charset="0"/>
              </a:rPr>
              <a:t>Examine the underlying bases of a firm</a:t>
            </a:r>
            <a:r>
              <a:rPr lang="en-US" altLang="en-US" sz="2800" dirty="0"/>
              <a:t>’</a:t>
            </a:r>
            <a:r>
              <a:rPr lang="en-US" altLang="ja-JP" sz="2800" dirty="0">
                <a:solidFill>
                  <a:schemeClr val="tx1"/>
                </a:solidFill>
                <a:cs typeface="Arial" pitchFamily="34" charset="0"/>
              </a:rPr>
              <a:t>s </a:t>
            </a:r>
            <a:r>
              <a:rPr lang="en-US" altLang="en-US" sz="2800" dirty="0">
                <a:solidFill>
                  <a:schemeClr val="tx1"/>
                </a:solidFill>
                <a:cs typeface="Arial" pitchFamily="34" charset="0"/>
              </a:rPr>
              <a:t>strategy.</a:t>
            </a:r>
          </a:p>
          <a:p>
            <a:pPr lvl="1"/>
            <a:r>
              <a:rPr lang="en-US" altLang="en-US" sz="2800" dirty="0">
                <a:solidFill>
                  <a:schemeClr val="tx1"/>
                </a:solidFill>
                <a:cs typeface="Arial" pitchFamily="34" charset="0"/>
              </a:rPr>
              <a:t>Compare expected results with actual results.</a:t>
            </a:r>
          </a:p>
          <a:p>
            <a:pPr lvl="1"/>
            <a:r>
              <a:rPr lang="en-US" altLang="en-US" sz="2800" dirty="0">
                <a:solidFill>
                  <a:schemeClr val="tx1"/>
                </a:solidFill>
                <a:cs typeface="Arial" pitchFamily="34" charset="0"/>
              </a:rPr>
              <a:t>Take corrective actions to ensure that performance conforms to plans.</a:t>
            </a:r>
          </a:p>
          <a:p>
            <a:pPr marL="274320" lvl="1" indent="0">
              <a:buNone/>
            </a:pPr>
            <a:endParaRPr lang="en-US" altLang="en-US" sz="2800" dirty="0">
              <a:solidFill>
                <a:schemeClr val="tx1"/>
              </a:solidFill>
              <a:cs typeface="Arial" pitchFamily="34" charset="0"/>
            </a:endParaRPr>
          </a:p>
          <a:p>
            <a:pPr lvl="1"/>
            <a:endParaRPr lang="en-US" sz="2800" dirty="0">
              <a:solidFill>
                <a:schemeClr val="tx1"/>
              </a:solidFill>
            </a:endParaRPr>
          </a:p>
          <a:p>
            <a:pPr marL="0" indent="0">
              <a:buNone/>
              <a:defRPr/>
            </a:pPr>
            <a:endParaRPr lang="en-US" sz="2800" b="1" dirty="0"/>
          </a:p>
        </p:txBody>
      </p:sp>
      <p:sp>
        <p:nvSpPr>
          <p:cNvPr id="6" name="Title 1"/>
          <p:cNvSpPr>
            <a:spLocks noGrp="1"/>
          </p:cNvSpPr>
          <p:nvPr>
            <p:ph type="title"/>
          </p:nvPr>
        </p:nvSpPr>
        <p:spPr>
          <a:xfrm>
            <a:off x="301752" y="228600"/>
            <a:ext cx="8534400" cy="758952"/>
          </a:xfrm>
        </p:spPr>
        <p:txBody>
          <a:bodyPr>
            <a:normAutofit/>
          </a:bodyPr>
          <a:lstStyle/>
          <a:p>
            <a:pPr>
              <a:defRPr/>
            </a:pPr>
            <a:r>
              <a:rPr lang="en-US" altLang="en-US" dirty="0">
                <a:latin typeface="+mn-lt"/>
              </a:rPr>
              <a:t>Strategy Evaluation</a:t>
            </a:r>
            <a:endParaRPr lang="en-US" dirty="0">
              <a:latin typeface="+mn-lt"/>
            </a:endParaRPr>
          </a:p>
        </p:txBody>
      </p:sp>
    </p:spTree>
    <p:extLst>
      <p:ext uri="{BB962C8B-B14F-4D97-AF65-F5344CB8AC3E}">
        <p14:creationId xmlns:p14="http://schemas.microsoft.com/office/powerpoint/2010/main" val="304293555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575199"/>
          </a:xfrm>
        </p:spPr>
        <p:txBody>
          <a:bodyPr>
            <a:normAutofit/>
          </a:bodyPr>
          <a:lstStyle/>
          <a:p>
            <a:r>
              <a:rPr lang="en-US" dirty="0"/>
              <a:t>Rather than relying on a few narrow financial measures, a system is needed which provides an overall view of business success.</a:t>
            </a:r>
          </a:p>
          <a:p>
            <a:endParaRPr lang="en-US" sz="1200" dirty="0"/>
          </a:p>
          <a:p>
            <a:r>
              <a:rPr lang="en-US" dirty="0"/>
              <a:t>Balanced Scorecard Approach involves taking both financial/ non-financial measures and examines the benefits delivered to all the </a:t>
            </a:r>
            <a:r>
              <a:rPr lang="en-US" dirty="0" err="1"/>
              <a:t>organisation's</a:t>
            </a:r>
            <a:r>
              <a:rPr lang="en-US" dirty="0"/>
              <a:t> stakeholders.</a:t>
            </a:r>
            <a:endParaRPr lang="en-US" sz="2800" dirty="0"/>
          </a:p>
          <a:p>
            <a:pPr marL="274320" lvl="1" indent="0">
              <a:spcBef>
                <a:spcPct val="25000"/>
              </a:spcBef>
              <a:buNone/>
            </a:pPr>
            <a:endParaRPr lang="en-US" altLang="zh-HK" sz="2800" dirty="0"/>
          </a:p>
          <a:p>
            <a:pPr lvl="1" eaLnBrk="1" hangingPunct="1">
              <a:spcBef>
                <a:spcPct val="25000"/>
              </a:spcBef>
            </a:pPr>
            <a:endParaRPr lang="en-US" altLang="zh-TW"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spTree>
    <p:extLst>
      <p:ext uri="{BB962C8B-B14F-4D97-AF65-F5344CB8AC3E}">
        <p14:creationId xmlns:p14="http://schemas.microsoft.com/office/powerpoint/2010/main" val="6810537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762000" y="1662112"/>
            <a:ext cx="8077200" cy="4575200"/>
          </a:xfrm>
        </p:spPr>
        <p:txBody>
          <a:bodyPr>
            <a:noAutofit/>
          </a:bodyPr>
          <a:lstStyle/>
          <a:p>
            <a:r>
              <a:rPr lang="en-US" sz="2200" dirty="0"/>
              <a:t>A balanced scorecard approach involves four sets of measures:</a:t>
            </a:r>
          </a:p>
          <a:p>
            <a:pPr lvl="1"/>
            <a:r>
              <a:rPr lang="en-US" dirty="0"/>
              <a:t>Financial measures: Here we examine how we are perceived by investors and shareholders.</a:t>
            </a:r>
          </a:p>
          <a:p>
            <a:pPr lvl="1"/>
            <a:r>
              <a:rPr lang="en-US" dirty="0"/>
              <a:t>Customers: How do our customers view us?</a:t>
            </a:r>
          </a:p>
          <a:p>
            <a:pPr lvl="1"/>
            <a:r>
              <a:rPr lang="en-US" dirty="0"/>
              <a:t>Internal activities: By examining the key areas of activity which deliver customer satisfaction, we can identify where the </a:t>
            </a:r>
            <a:r>
              <a:rPr lang="en-US" dirty="0" err="1"/>
              <a:t>organisation</a:t>
            </a:r>
            <a:r>
              <a:rPr lang="en-US" dirty="0"/>
              <a:t> must outdo it's competitors. </a:t>
            </a:r>
          </a:p>
          <a:p>
            <a:pPr lvl="1"/>
            <a:r>
              <a:rPr lang="en-US" dirty="0"/>
              <a:t>Innovation and learning: To survive and prosper, all </a:t>
            </a:r>
            <a:r>
              <a:rPr lang="en-US" dirty="0" err="1"/>
              <a:t>organisations</a:t>
            </a:r>
            <a:r>
              <a:rPr lang="en-US" dirty="0"/>
              <a:t> need to improve and adapt. Any business activity can be viewed as a learning experience with the goal of continuously creating value.</a:t>
            </a:r>
            <a:endParaRPr lang="en-US" altLang="zh-HK" dirty="0"/>
          </a:p>
          <a:p>
            <a:pPr lvl="1" eaLnBrk="1" hangingPunct="1">
              <a:spcBef>
                <a:spcPct val="25000"/>
              </a:spcBef>
            </a:pPr>
            <a:endParaRPr lang="en-US" altLang="zh-TW" sz="2400" dirty="0">
              <a:ea typeface="PMingLiU" panose="02020500000000000000" pitchFamily="18" charset="-120"/>
            </a:endParaRPr>
          </a:p>
        </p:txBody>
      </p:sp>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spTree>
    <p:extLst>
      <p:ext uri="{BB962C8B-B14F-4D97-AF65-F5344CB8AC3E}">
        <p14:creationId xmlns:p14="http://schemas.microsoft.com/office/powerpoint/2010/main" val="34977158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C198EA21-9ACD-4C17-8446-74796F104402}"/>
              </a:ext>
            </a:extLst>
          </p:cNvPr>
          <p:cNvSpPr>
            <a:spLocks noGrp="1" noChangeArrowheads="1"/>
          </p:cNvSpPr>
          <p:nvPr>
            <p:ph type="title"/>
          </p:nvPr>
        </p:nvSpPr>
        <p:spPr>
          <a:xfrm>
            <a:off x="301752" y="228600"/>
            <a:ext cx="8534400" cy="758952"/>
          </a:xfrm>
        </p:spPr>
        <p:txBody>
          <a:bodyPr>
            <a:normAutofit/>
          </a:bodyPr>
          <a:lstStyle/>
          <a:p>
            <a:r>
              <a:rPr lang="en-US" dirty="0"/>
              <a:t>Balanced Scorecard Approach</a:t>
            </a:r>
            <a:endParaRPr lang="en-US" altLang="zh-HK" dirty="0"/>
          </a:p>
        </p:txBody>
      </p:sp>
      <p:pic>
        <p:nvPicPr>
          <p:cNvPr id="1026" name="Picture 2" descr="Image result for balanced scorecard">
            <a:extLst>
              <a:ext uri="{FF2B5EF4-FFF2-40B4-BE49-F238E27FC236}">
                <a16:creationId xmlns:a16="http://schemas.microsoft.com/office/drawing/2014/main" id="{6E400370-3652-44A9-BC98-0018B61CF1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556792"/>
            <a:ext cx="7742634" cy="4688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242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SzPct val="120000"/>
              <a:buFont typeface="Arial" panose="020B0604020202020204" pitchFamily="34" charset="0"/>
              <a:buChar char="•"/>
            </a:pPr>
            <a:r>
              <a:rPr lang="en-US" sz="2800" b="1" dirty="0"/>
              <a:t>Contingency Plans </a:t>
            </a:r>
            <a:r>
              <a:rPr lang="en-US" sz="2800" dirty="0"/>
              <a:t>can be defined as alternative plans that can be put into effect if certain key events do not occur as expected</a:t>
            </a:r>
            <a:endParaRPr lang="en-US" sz="2800" b="1" dirty="0"/>
          </a:p>
        </p:txBody>
      </p:sp>
    </p:spTree>
    <p:extLst>
      <p:ext uri="{BB962C8B-B14F-4D97-AF65-F5344CB8AC3E}">
        <p14:creationId xmlns:p14="http://schemas.microsoft.com/office/powerpoint/2010/main" val="274049613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buSzPct val="120000"/>
              <a:buFont typeface="Arial" panose="020B0604020202020204" pitchFamily="34" charset="0"/>
              <a:buChar char="•"/>
            </a:pPr>
            <a:r>
              <a:rPr lang="en-US" altLang="en-US" sz="2800" dirty="0">
                <a:cs typeface="Arial" pitchFamily="34" charset="0"/>
              </a:rPr>
              <a:t>If a major competitor withdraws from particular markets as intelligence reports indicate, what actions should our firm take?</a:t>
            </a:r>
          </a:p>
          <a:p>
            <a:pPr>
              <a:lnSpc>
                <a:spcPct val="90000"/>
              </a:lnSpc>
              <a:buSzPct val="120000"/>
              <a:buFont typeface="Arial" panose="020B0604020202020204" pitchFamily="34" charset="0"/>
              <a:buChar char="•"/>
            </a:pPr>
            <a:endParaRPr lang="en-US" altLang="en-US" sz="1200" dirty="0">
              <a:cs typeface="Arial" pitchFamily="34" charset="0"/>
            </a:endParaRPr>
          </a:p>
          <a:p>
            <a:pPr>
              <a:lnSpc>
                <a:spcPct val="90000"/>
              </a:lnSpc>
              <a:buSzPct val="120000"/>
              <a:buFont typeface="Arial" panose="020B0604020202020204" pitchFamily="34" charset="0"/>
              <a:buChar char="•"/>
            </a:pPr>
            <a:r>
              <a:rPr lang="en-US" altLang="en-US" sz="2800" dirty="0">
                <a:cs typeface="Arial" pitchFamily="34" charset="0"/>
              </a:rPr>
              <a:t>If our sales objectives are not reached, what actions should our firm take to avoid profit losses?</a:t>
            </a:r>
          </a:p>
          <a:p>
            <a:pPr>
              <a:lnSpc>
                <a:spcPct val="90000"/>
              </a:lnSpc>
              <a:buSzPct val="120000"/>
              <a:buFont typeface="Arial" panose="020B0604020202020204" pitchFamily="34" charset="0"/>
              <a:buChar char="•"/>
            </a:pPr>
            <a:endParaRPr lang="en-US" altLang="en-US" sz="1200" dirty="0">
              <a:cs typeface="Arial" pitchFamily="34" charset="0"/>
            </a:endParaRPr>
          </a:p>
          <a:p>
            <a:pPr>
              <a:lnSpc>
                <a:spcPct val="90000"/>
              </a:lnSpc>
              <a:buSzPct val="120000"/>
              <a:buFont typeface="Arial" panose="020B0604020202020204" pitchFamily="34" charset="0"/>
              <a:buChar char="•"/>
            </a:pPr>
            <a:r>
              <a:rPr lang="en-US" altLang="en-US" sz="2800" dirty="0">
                <a:cs typeface="Arial" pitchFamily="34" charset="0"/>
              </a:rPr>
              <a:t>If demand for our new product exceeds plans, what actions should our firm take to meet the higher demand?</a:t>
            </a:r>
          </a:p>
          <a:p>
            <a:pPr>
              <a:lnSpc>
                <a:spcPct val="90000"/>
              </a:lnSpc>
              <a:buSzPct val="120000"/>
              <a:buFont typeface="Arial" panose="020B0604020202020204" pitchFamily="34" charset="0"/>
              <a:buChar char="•"/>
            </a:pPr>
            <a:endParaRPr lang="en-US" altLang="en-US" sz="2800" dirty="0">
              <a:cs typeface="Arial" pitchFamily="34" charset="0"/>
            </a:endParaRPr>
          </a:p>
          <a:p>
            <a:pPr>
              <a:lnSpc>
                <a:spcPct val="90000"/>
              </a:lnSpc>
              <a:buSzPct val="120000"/>
              <a:buFont typeface="Arial" panose="020B0604020202020204" pitchFamily="34" charset="0"/>
              <a:buChar char="•"/>
            </a:pPr>
            <a:endParaRPr lang="en-US" altLang="en-US" sz="2800" dirty="0">
              <a:cs typeface="Arial" pitchFamily="34" charset="0"/>
            </a:endParaRPr>
          </a:p>
          <a:p>
            <a:pPr marL="0" indent="0">
              <a:lnSpc>
                <a:spcPct val="90000"/>
              </a:lnSpc>
              <a:buSzPct val="120000"/>
              <a:buNone/>
            </a:pPr>
            <a:endParaRPr lang="en-US" sz="2800" b="1" dirty="0"/>
          </a:p>
        </p:txBody>
      </p:sp>
    </p:spTree>
    <p:extLst>
      <p:ext uri="{BB962C8B-B14F-4D97-AF65-F5344CB8AC3E}">
        <p14:creationId xmlns:p14="http://schemas.microsoft.com/office/powerpoint/2010/main" val="20843563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normAutofit/>
          </a:bodyPr>
          <a:lstStyle/>
          <a:p>
            <a:pPr fontAlgn="auto">
              <a:spcAft>
                <a:spcPts val="0"/>
              </a:spcAft>
              <a:defRPr/>
            </a:pPr>
            <a:r>
              <a:rPr lang="en-US" altLang="en-US" dirty="0">
                <a:latin typeface="+mn-lt"/>
              </a:rPr>
              <a:t>Contingency Planning</a:t>
            </a:r>
            <a:endParaRPr lang="en-US" dirty="0">
              <a:latin typeface="+mn-lt"/>
            </a:endParaRPr>
          </a:p>
        </p:txBody>
      </p:sp>
      <p:sp>
        <p:nvSpPr>
          <p:cNvPr id="4" name="Rectangle 3">
            <a:extLst>
              <a:ext uri="{FF2B5EF4-FFF2-40B4-BE49-F238E27FC236}">
                <a16:creationId xmlns:a16="http://schemas.microsoft.com/office/drawing/2014/main" id="{E85EFDCA-4BE3-491C-A55C-188046E1325E}"/>
              </a:ext>
            </a:extLst>
          </p:cNvPr>
          <p:cNvSpPr txBox="1">
            <a:spLocks noChangeArrowheads="1"/>
          </p:cNvSpPr>
          <p:nvPr/>
        </p:nvSpPr>
        <p:spPr>
          <a:xfrm>
            <a:off x="683568" y="1556792"/>
            <a:ext cx="8014664" cy="4968552"/>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US" altLang="en-US" sz="2800" dirty="0">
                <a:cs typeface="Arial" pitchFamily="34" charset="0"/>
              </a:rPr>
              <a:t>If certain disasters occur, what actions should our firm take?</a:t>
            </a:r>
          </a:p>
          <a:p>
            <a:endParaRPr lang="en-US" altLang="en-US" sz="1200" dirty="0">
              <a:cs typeface="Arial" pitchFamily="34" charset="0"/>
            </a:endParaRPr>
          </a:p>
          <a:p>
            <a:r>
              <a:rPr lang="en-US" altLang="en-US" sz="2800" dirty="0">
                <a:cs typeface="Arial" pitchFamily="34" charset="0"/>
              </a:rPr>
              <a:t>If a new technological advancement makes our new product obsolete sooner than expected, what actions should our firm take?</a:t>
            </a:r>
          </a:p>
          <a:p>
            <a:pPr>
              <a:lnSpc>
                <a:spcPct val="90000"/>
              </a:lnSpc>
              <a:buSzPct val="120000"/>
              <a:buFont typeface="Arial" panose="020B0604020202020204" pitchFamily="34" charset="0"/>
              <a:buChar char="•"/>
            </a:pPr>
            <a:endParaRPr lang="en-US" altLang="en-US" sz="2800" dirty="0">
              <a:cs typeface="Arial" pitchFamily="34" charset="0"/>
            </a:endParaRPr>
          </a:p>
          <a:p>
            <a:pPr marL="0" indent="0">
              <a:lnSpc>
                <a:spcPct val="90000"/>
              </a:lnSpc>
              <a:buSzPct val="120000"/>
              <a:buNone/>
            </a:pPr>
            <a:endParaRPr lang="en-US" sz="2800" b="1" dirty="0"/>
          </a:p>
        </p:txBody>
      </p:sp>
    </p:spTree>
    <p:extLst>
      <p:ext uri="{BB962C8B-B14F-4D97-AF65-F5344CB8AC3E}">
        <p14:creationId xmlns:p14="http://schemas.microsoft.com/office/powerpoint/2010/main" val="25008628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5787</TotalTime>
  <Words>7437</Words>
  <Application>Microsoft Office PowerPoint</Application>
  <PresentationFormat>如螢幕大小 (4:3)</PresentationFormat>
  <Paragraphs>689</Paragraphs>
  <Slides>102</Slides>
  <Notes>102</Notes>
  <HiddenSlides>0</HiddenSlides>
  <MMClips>0</MMClips>
  <ScaleCrop>false</ScaleCrop>
  <HeadingPairs>
    <vt:vector size="8" baseType="variant">
      <vt:variant>
        <vt:lpstr>使用字型</vt:lpstr>
      </vt:variant>
      <vt:variant>
        <vt:i4>9</vt:i4>
      </vt:variant>
      <vt:variant>
        <vt:lpstr>佈景主題</vt:lpstr>
      </vt:variant>
      <vt:variant>
        <vt:i4>2</vt:i4>
      </vt:variant>
      <vt:variant>
        <vt:lpstr>內嵌 OLE 伺服程式</vt:lpstr>
      </vt:variant>
      <vt:variant>
        <vt:i4>1</vt:i4>
      </vt:variant>
      <vt:variant>
        <vt:lpstr>投影片標題</vt:lpstr>
      </vt:variant>
      <vt:variant>
        <vt:i4>102</vt:i4>
      </vt:variant>
    </vt:vector>
  </HeadingPairs>
  <TitlesOfParts>
    <vt:vector size="114" baseType="lpstr">
      <vt:lpstr>Monotype Sorts</vt:lpstr>
      <vt:lpstr>Arial</vt:lpstr>
      <vt:lpstr>Calibri</vt:lpstr>
      <vt:lpstr>Courier New</vt:lpstr>
      <vt:lpstr>Georgia</vt:lpstr>
      <vt:lpstr>Times New Roman</vt:lpstr>
      <vt:lpstr>Verdana</vt:lpstr>
      <vt:lpstr>Wingdings</vt:lpstr>
      <vt:lpstr>Wingdings 2</vt:lpstr>
      <vt:lpstr>Theme3</vt:lpstr>
      <vt:lpstr>Civic</vt:lpstr>
      <vt:lpstr>?????</vt:lpstr>
      <vt:lpstr> </vt:lpstr>
      <vt:lpstr>Importance of External Analysis</vt:lpstr>
      <vt:lpstr>Importance of External Analysis</vt:lpstr>
      <vt:lpstr>Importance of External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Macro-environmental Analysis</vt:lpstr>
      <vt:lpstr>Industry Analysis</vt:lpstr>
      <vt:lpstr>Industry Analysis</vt:lpstr>
      <vt:lpstr>Industry Analysis</vt:lpstr>
      <vt:lpstr>Industry Analysis</vt:lpstr>
      <vt:lpstr>Industry Analysis</vt:lpstr>
      <vt:lpstr>Bargaining Power of Consumers</vt:lpstr>
      <vt:lpstr>Conditions Where Consumers Gain  Bargaining Power</vt:lpstr>
      <vt:lpstr>Bargaining Power of Suppliers</vt:lpstr>
      <vt:lpstr>Threat of Substitutes</vt:lpstr>
      <vt:lpstr>Group Discussion</vt:lpstr>
      <vt:lpstr>Potential Entry of New Competitors</vt:lpstr>
      <vt:lpstr>Barriers to Entry</vt:lpstr>
      <vt:lpstr>Industrial Rivalry</vt:lpstr>
      <vt:lpstr>Conditions That Cause High Rivalry Among Competing Firms</vt:lpstr>
      <vt:lpstr>Conditions That Cause High Rivalry Among Competing Firms (Cont.)</vt:lpstr>
      <vt:lpstr>Conditions That Cause High Rivalry Among Competing Firms (Cont.)</vt:lpstr>
      <vt:lpstr>Group Discussion</vt:lpstr>
      <vt:lpstr>Competitor Analysis</vt:lpstr>
      <vt:lpstr>Competitor Analysis</vt:lpstr>
      <vt:lpstr>Competitor Analysis</vt:lpstr>
      <vt:lpstr>The External Factor Evaluation (EFE) Matrix</vt:lpstr>
      <vt:lpstr>EFE Matrix Steps</vt:lpstr>
      <vt:lpstr>Illustration: EFE Matrix for a Local Ten-Theater Cinema Complex</vt:lpstr>
      <vt:lpstr>Responding to the Environment</vt:lpstr>
      <vt:lpstr> </vt:lpstr>
      <vt:lpstr>Key Internal Forces</vt:lpstr>
      <vt:lpstr>The Process of Performing an Internal Audit</vt:lpstr>
      <vt:lpstr>Competitive Assets</vt:lpstr>
      <vt:lpstr>Identifying  the Firm’s Resources and Capabilities</vt:lpstr>
      <vt:lpstr>Identifying  the Firm’s Resources and Capabilities</vt:lpstr>
      <vt:lpstr>Resource and Capability Analysis</vt:lpstr>
      <vt:lpstr>Types of Company Resources</vt:lpstr>
      <vt:lpstr>Types of Company Resources</vt:lpstr>
      <vt:lpstr>Identifying Capability</vt:lpstr>
      <vt:lpstr>The Resource-Based View (RBV)</vt:lpstr>
      <vt:lpstr>The Resource-Based View (RBV)</vt:lpstr>
      <vt:lpstr>The Internal Factor Evaluation (IFE) Matrix</vt:lpstr>
      <vt:lpstr>Illustration: A Sample Internal Factor Evaluation Matrix for a Retail Computer Store</vt:lpstr>
      <vt:lpstr>Auditing Tools</vt:lpstr>
      <vt:lpstr>Auditing Tools</vt:lpstr>
      <vt:lpstr>Auditing Tools</vt:lpstr>
      <vt:lpstr>Auditing Tools</vt:lpstr>
      <vt:lpstr>Auditing Tools</vt:lpstr>
      <vt:lpstr>Auditing Tools</vt:lpstr>
      <vt:lpstr>Auditing Tools</vt:lpstr>
      <vt:lpstr>Auditing Tools</vt:lpstr>
      <vt:lpstr>Auditing Tools</vt:lpstr>
      <vt:lpstr> </vt:lpstr>
      <vt:lpstr>Competitive Advantage</vt:lpstr>
      <vt:lpstr>Competitive Advantage</vt:lpstr>
      <vt:lpstr>Competitive Advantage</vt:lpstr>
      <vt:lpstr>Cost Leadership </vt:lpstr>
      <vt:lpstr>Cost Leadership </vt:lpstr>
      <vt:lpstr>Cost Leadership </vt:lpstr>
      <vt:lpstr>Cost Cutting Methods</vt:lpstr>
      <vt:lpstr>Cost Cutting Methods</vt:lpstr>
      <vt:lpstr>Revamping the Value Chain System to Lower Costs</vt:lpstr>
      <vt:lpstr>When a Cost Leadership Strategy Works Best</vt:lpstr>
      <vt:lpstr>Differentiation</vt:lpstr>
      <vt:lpstr>Differentiation</vt:lpstr>
      <vt:lpstr>Value Drivers: The Keys to Creating a  Differentiation Advantage</vt:lpstr>
      <vt:lpstr>Value Drivers: The Keys to Creating a  Differentiation Advantage</vt:lpstr>
      <vt:lpstr>Focused Strategies</vt:lpstr>
      <vt:lpstr>When a Focused Cost Leadership Or Focused Differentiation Strategy Is Attractive</vt:lpstr>
      <vt:lpstr>Stuck in the Middle</vt:lpstr>
      <vt:lpstr>Stuck in the Middle</vt:lpstr>
      <vt:lpstr>Value Chain</vt:lpstr>
      <vt:lpstr>Value Chain</vt:lpstr>
      <vt:lpstr>Market Penetration</vt:lpstr>
      <vt:lpstr>Market Development</vt:lpstr>
      <vt:lpstr>Product Development</vt:lpstr>
      <vt:lpstr>Diversification: Related VS Unrelated</vt:lpstr>
      <vt:lpstr>Defensive Strategies</vt:lpstr>
      <vt:lpstr> </vt:lpstr>
      <vt:lpstr>Strategy Evaluation Criteria</vt:lpstr>
      <vt:lpstr>Strategy Evaluation Criteria</vt:lpstr>
      <vt:lpstr>Managing Resistance to Change</vt:lpstr>
      <vt:lpstr>Strategy Evaluation</vt:lpstr>
      <vt:lpstr>Balanced Scorecard Approach</vt:lpstr>
      <vt:lpstr>Balanced Scorecard Approach</vt:lpstr>
      <vt:lpstr>Balanced Scorecard Approach</vt:lpstr>
      <vt:lpstr>Contingency Planning</vt:lpstr>
      <vt:lpstr>Contingency Planning</vt:lpstr>
      <vt:lpstr>Contingency Planning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208</cp:revision>
  <dcterms:created xsi:type="dcterms:W3CDTF">2015-07-18T03:20:48Z</dcterms:created>
  <dcterms:modified xsi:type="dcterms:W3CDTF">2019-09-26T17:16:24Z</dcterms:modified>
</cp:coreProperties>
</file>