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5" r:id="rId4"/>
    <p:sldId id="258" r:id="rId5"/>
    <p:sldId id="260" r:id="rId6"/>
    <p:sldId id="264" r:id="rId7"/>
    <p:sldId id="259" r:id="rId8"/>
    <p:sldId id="261" r:id="rId9"/>
    <p:sldId id="263" r:id="rId10"/>
    <p:sldId id="271" r:id="rId11"/>
    <p:sldId id="267" r:id="rId12"/>
    <p:sldId id="262" r:id="rId13"/>
    <p:sldId id="266" r:id="rId14"/>
    <p:sldId id="268" r:id="rId15"/>
    <p:sldId id="269" r:id="rId16"/>
    <p:sldId id="272" r:id="rId17"/>
    <p:sldId id="270" r:id="rId18"/>
    <p:sldId id="273" r:id="rId19"/>
    <p:sldId id="274" r:id="rId20"/>
    <p:sldId id="275" r:id="rId2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6" d="100"/>
          <a:sy n="86" d="100"/>
        </p:scale>
        <p:origin x="930" y="45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083F5E-5288-44CB-B6EA-415C3F56C29A}" type="datetimeFigureOut">
              <a:rPr lang="en-GB" smtClean="0"/>
              <a:t>24/11/2019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DD0FF5-48C5-4526-A57E-2A945109F855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9047224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083F5E-5288-44CB-B6EA-415C3F56C29A}" type="datetimeFigureOut">
              <a:rPr lang="en-GB" smtClean="0"/>
              <a:t>24/11/2019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DD0FF5-48C5-4526-A57E-2A945109F855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896737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083F5E-5288-44CB-B6EA-415C3F56C29A}" type="datetimeFigureOut">
              <a:rPr lang="en-GB" smtClean="0"/>
              <a:t>24/11/2019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DD0FF5-48C5-4526-A57E-2A945109F855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6167505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083F5E-5288-44CB-B6EA-415C3F56C29A}" type="datetimeFigureOut">
              <a:rPr lang="en-GB" smtClean="0"/>
              <a:t>24/11/2019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DD0FF5-48C5-4526-A57E-2A945109F855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5719856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083F5E-5288-44CB-B6EA-415C3F56C29A}" type="datetimeFigureOut">
              <a:rPr lang="en-GB" smtClean="0"/>
              <a:t>24/11/2019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DD0FF5-48C5-4526-A57E-2A945109F855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314776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083F5E-5288-44CB-B6EA-415C3F56C29A}" type="datetimeFigureOut">
              <a:rPr lang="en-GB" smtClean="0"/>
              <a:t>24/11/2019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DD0FF5-48C5-4526-A57E-2A945109F855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9263189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083F5E-5288-44CB-B6EA-415C3F56C29A}" type="datetimeFigureOut">
              <a:rPr lang="en-GB" smtClean="0"/>
              <a:t>24/11/2019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DD0FF5-48C5-4526-A57E-2A945109F855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3770329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083F5E-5288-44CB-B6EA-415C3F56C29A}" type="datetimeFigureOut">
              <a:rPr lang="en-GB" smtClean="0"/>
              <a:t>24/11/2019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DD0FF5-48C5-4526-A57E-2A945109F855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9774992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083F5E-5288-44CB-B6EA-415C3F56C29A}" type="datetimeFigureOut">
              <a:rPr lang="en-GB" smtClean="0"/>
              <a:t>24/11/2019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DD0FF5-48C5-4526-A57E-2A945109F855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4287007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083F5E-5288-44CB-B6EA-415C3F56C29A}" type="datetimeFigureOut">
              <a:rPr lang="en-GB" smtClean="0"/>
              <a:t>24/11/2019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DD0FF5-48C5-4526-A57E-2A945109F855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5946021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083F5E-5288-44CB-B6EA-415C3F56C29A}" type="datetimeFigureOut">
              <a:rPr lang="en-GB" smtClean="0"/>
              <a:t>24/11/2019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DD0FF5-48C5-4526-A57E-2A945109F855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4969979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E083F5E-5288-44CB-B6EA-415C3F56C29A}" type="datetimeFigureOut">
              <a:rPr lang="en-GB" smtClean="0"/>
              <a:t>24/11/2019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5DD0FF5-48C5-4526-A57E-2A945109F855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633337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55576" y="188640"/>
            <a:ext cx="7772400" cy="720080"/>
          </a:xfrm>
        </p:spPr>
        <p:txBody>
          <a:bodyPr>
            <a:normAutofit fontScale="90000"/>
          </a:bodyPr>
          <a:lstStyle/>
          <a:p>
            <a:r>
              <a:rPr lang="en-GB" dirty="0" smtClean="0">
                <a:solidFill>
                  <a:srgbClr val="FF0000"/>
                </a:solidFill>
              </a:rPr>
              <a:t>Multiple Sclerosis</a:t>
            </a:r>
            <a:endParaRPr lang="en-GB" dirty="0">
              <a:solidFill>
                <a:srgbClr val="FF0000"/>
              </a:solidFill>
            </a:endParaRPr>
          </a:p>
        </p:txBody>
      </p:sp>
      <p:pic>
        <p:nvPicPr>
          <p:cNvPr id="1026" name="Picture 2" descr="https://upload.wikimedia.org/wikipedia/commons/thumb/b/bf/Symptoms_of_multiple_sclerosis.svg/290px-Symptoms_of_multiple_sclerosis.svg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340768"/>
            <a:ext cx="3312368" cy="50370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Image result for neuron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98861" y="1158773"/>
            <a:ext cx="5024254" cy="27005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Image result for Multiple sclerosis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3901620"/>
            <a:ext cx="3009900" cy="29622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1804393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is MS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A</a:t>
            </a:r>
            <a:r>
              <a:rPr lang="en-GB" dirty="0"/>
              <a:t> demyelinating </a:t>
            </a:r>
            <a:r>
              <a:rPr lang="en-GB" dirty="0" smtClean="0"/>
              <a:t>disease</a:t>
            </a:r>
            <a:r>
              <a:rPr lang="en-GB" dirty="0"/>
              <a:t> in which the insulating </a:t>
            </a:r>
            <a:r>
              <a:rPr lang="en-GB" dirty="0" smtClean="0"/>
              <a:t>fatty sheath</a:t>
            </a:r>
            <a:r>
              <a:rPr lang="en-GB" dirty="0"/>
              <a:t> of nerve cells in the brain and spinal cord are </a:t>
            </a:r>
            <a:r>
              <a:rPr lang="en-GB" dirty="0" smtClean="0"/>
              <a:t>damaged resulting </a:t>
            </a:r>
            <a:r>
              <a:rPr lang="en-GB" dirty="0" smtClean="0"/>
              <a:t>in;</a:t>
            </a:r>
          </a:p>
          <a:p>
            <a:pPr marL="0" indent="0">
              <a:buNone/>
            </a:pPr>
            <a:endParaRPr lang="en-GB" dirty="0" smtClean="0"/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Physical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Mental</a:t>
            </a:r>
          </a:p>
          <a:p>
            <a:pPr marL="514350" indent="-514350">
              <a:buFont typeface="+mj-lt"/>
              <a:buAutoNum type="arabicPeriod"/>
            </a:pPr>
            <a:r>
              <a:rPr lang="en-GB" i="1" dirty="0" smtClean="0"/>
              <a:t>Psychiatric</a:t>
            </a:r>
          </a:p>
          <a:p>
            <a:pPr marL="0" indent="0">
              <a:buNone/>
            </a:pPr>
            <a:r>
              <a:rPr lang="en-GB" dirty="0" smtClean="0"/>
              <a:t>Changes to the person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4421314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Pathophysiology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Scars or lesions in the (white matter ) of the central nervous system</a:t>
            </a:r>
          </a:p>
          <a:p>
            <a:endParaRPr lang="en-GB" dirty="0"/>
          </a:p>
          <a:p>
            <a:r>
              <a:rPr lang="en-GB" dirty="0" smtClean="0"/>
              <a:t>Inflammation</a:t>
            </a:r>
          </a:p>
          <a:p>
            <a:endParaRPr lang="en-GB" dirty="0"/>
          </a:p>
          <a:p>
            <a:r>
              <a:rPr lang="en-GB" dirty="0" smtClean="0"/>
              <a:t>Destruction of the myelin sheaths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5188454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Common Signs &amp; Symptoms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Muscle weakness</a:t>
            </a:r>
          </a:p>
          <a:p>
            <a:r>
              <a:rPr lang="en-GB" dirty="0" smtClean="0"/>
              <a:t>Poor coordination</a:t>
            </a:r>
          </a:p>
          <a:p>
            <a:r>
              <a:rPr lang="en-GB" dirty="0" smtClean="0"/>
              <a:t>Blindness</a:t>
            </a:r>
          </a:p>
          <a:p>
            <a:r>
              <a:rPr lang="en-GB" dirty="0" smtClean="0"/>
              <a:t>Double vision</a:t>
            </a:r>
          </a:p>
          <a:p>
            <a:r>
              <a:rPr lang="en-GB" dirty="0" smtClean="0"/>
              <a:t>Poor feelings of sensations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0696746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Causes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en-GB" dirty="0" smtClean="0"/>
              <a:t>Not well understood?</a:t>
            </a:r>
          </a:p>
          <a:p>
            <a:pPr marL="0" indent="0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dirty="0" smtClean="0"/>
              <a:t>Autoimmune destruction of myelin producing cells.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	Genetics			Viral Agents</a:t>
            </a:r>
            <a:endParaRPr lang="en-GB" dirty="0"/>
          </a:p>
        </p:txBody>
      </p:sp>
      <p:sp>
        <p:nvSpPr>
          <p:cNvPr id="5" name="Up Arrow 4"/>
          <p:cNvSpPr/>
          <p:nvPr/>
        </p:nvSpPr>
        <p:spPr>
          <a:xfrm>
            <a:off x="1907704" y="3573016"/>
            <a:ext cx="720080" cy="792088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6" name="Up Arrow 5"/>
          <p:cNvSpPr/>
          <p:nvPr/>
        </p:nvSpPr>
        <p:spPr>
          <a:xfrm>
            <a:off x="5652120" y="3573016"/>
            <a:ext cx="720080" cy="792088"/>
          </a:xfrm>
          <a:prstGeom prst="upArrow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7975700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Environmental Influences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u="sng" dirty="0" smtClean="0">
                <a:solidFill>
                  <a:srgbClr val="FF0000"/>
                </a:solidFill>
              </a:rPr>
              <a:t>Strong evidence </a:t>
            </a:r>
          </a:p>
          <a:p>
            <a:pPr marL="0" indent="0">
              <a:buNone/>
            </a:pPr>
            <a:r>
              <a:rPr lang="en-GB" dirty="0" smtClean="0">
                <a:solidFill>
                  <a:srgbClr val="FF0000"/>
                </a:solidFill>
              </a:rPr>
              <a:t>Smoking is a independent risk factor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u="sng" dirty="0" smtClean="0">
                <a:solidFill>
                  <a:srgbClr val="00B050"/>
                </a:solidFill>
              </a:rPr>
              <a:t>Weak evidence</a:t>
            </a:r>
            <a:endParaRPr lang="en-GB" u="sng" dirty="0">
              <a:solidFill>
                <a:srgbClr val="00B050"/>
              </a:solidFill>
            </a:endParaRPr>
          </a:p>
          <a:p>
            <a:pPr marL="0" indent="0">
              <a:buNone/>
            </a:pPr>
            <a:r>
              <a:rPr lang="en-GB" dirty="0" smtClean="0">
                <a:solidFill>
                  <a:srgbClr val="00B050"/>
                </a:solidFill>
              </a:rPr>
              <a:t>Exposure to toxins and solvents</a:t>
            </a:r>
          </a:p>
          <a:p>
            <a:pPr marL="0" indent="0">
              <a:buNone/>
            </a:pPr>
            <a:r>
              <a:rPr lang="en-GB" dirty="0" smtClean="0">
                <a:solidFill>
                  <a:srgbClr val="00B050"/>
                </a:solidFill>
              </a:rPr>
              <a:t>Stress</a:t>
            </a:r>
          </a:p>
          <a:p>
            <a:pPr marL="0" indent="0">
              <a:buNone/>
            </a:pPr>
            <a:r>
              <a:rPr lang="en-GB" dirty="0" smtClean="0">
                <a:solidFill>
                  <a:srgbClr val="00B050"/>
                </a:solidFill>
              </a:rPr>
              <a:t>Diet</a:t>
            </a:r>
          </a:p>
          <a:p>
            <a:pPr marL="0" indent="0">
              <a:buNone/>
            </a:pPr>
            <a:r>
              <a:rPr lang="en-GB" dirty="0" smtClean="0">
                <a:solidFill>
                  <a:srgbClr val="00B050"/>
                </a:solidFill>
              </a:rPr>
              <a:t>Hormone intake</a:t>
            </a:r>
            <a:endParaRPr lang="en-GB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2215173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r>
              <a:rPr lang="en-GB" dirty="0" smtClean="0"/>
              <a:t>Occurrence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9552" y="1340768"/>
            <a:ext cx="8229600" cy="5040560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 smtClean="0">
                <a:solidFill>
                  <a:srgbClr val="FF0000"/>
                </a:solidFill>
              </a:rPr>
              <a:t>Relapsing </a:t>
            </a:r>
            <a:r>
              <a:rPr lang="en-GB" dirty="0" smtClean="0"/>
              <a:t>– </a:t>
            </a:r>
            <a:r>
              <a:rPr lang="en-GB" dirty="0" smtClean="0">
                <a:solidFill>
                  <a:srgbClr val="002060"/>
                </a:solidFill>
              </a:rPr>
              <a:t>isolated periods of disease progression punctuated by periods of remission and improvement.</a:t>
            </a:r>
          </a:p>
          <a:p>
            <a:pPr marL="0" indent="0">
              <a:buNone/>
            </a:pPr>
            <a:r>
              <a:rPr lang="en-GB" dirty="0" smtClean="0"/>
              <a:t>				85% of Cases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>
                <a:solidFill>
                  <a:srgbClr val="002060"/>
                </a:solidFill>
              </a:rPr>
              <a:t>Progressive</a:t>
            </a:r>
            <a:r>
              <a:rPr lang="en-GB" dirty="0" smtClean="0"/>
              <a:t> – </a:t>
            </a:r>
            <a:r>
              <a:rPr lang="en-GB" dirty="0" smtClean="0">
                <a:solidFill>
                  <a:srgbClr val="FF0000"/>
                </a:solidFill>
              </a:rPr>
              <a:t>slow (usually) on-going deterioration</a:t>
            </a:r>
          </a:p>
          <a:p>
            <a:pPr marL="0" indent="0">
              <a:buNone/>
            </a:pPr>
            <a:r>
              <a:rPr lang="en-GB" dirty="0">
                <a:solidFill>
                  <a:srgbClr val="FF0000"/>
                </a:solidFill>
              </a:rPr>
              <a:t>	</a:t>
            </a:r>
            <a:r>
              <a:rPr lang="en-GB" dirty="0" smtClean="0">
                <a:solidFill>
                  <a:srgbClr val="FF0000"/>
                </a:solidFill>
              </a:rPr>
              <a:t>			</a:t>
            </a:r>
            <a:r>
              <a:rPr lang="en-GB" dirty="0" smtClean="0"/>
              <a:t>10% of cases</a:t>
            </a:r>
          </a:p>
          <a:p>
            <a:pPr marL="0" indent="0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dirty="0" smtClean="0"/>
              <a:t>Other 5% is a combination of both or starting with one type and converting to the other.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5394805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Triggers for Relapse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 smtClean="0"/>
              <a:t>Relapses rarely occurs more than twice per year! But can be triggered by;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 smtClean="0"/>
              <a:t>Colds</a:t>
            </a:r>
          </a:p>
          <a:p>
            <a:r>
              <a:rPr lang="en-GB" dirty="0" smtClean="0"/>
              <a:t>Flu</a:t>
            </a:r>
          </a:p>
          <a:p>
            <a:r>
              <a:rPr lang="en-GB" dirty="0" smtClean="0"/>
              <a:t>Gastroenteritis</a:t>
            </a:r>
          </a:p>
          <a:p>
            <a:r>
              <a:rPr lang="en-GB" dirty="0" smtClean="0"/>
              <a:t>Stress</a:t>
            </a:r>
          </a:p>
          <a:p>
            <a:r>
              <a:rPr lang="en-GB" dirty="0" smtClean="0"/>
              <a:t>Pregnancy reduces relapse before birth but this increases just after birth.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4528950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No evidence for a relapse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Vaccinations</a:t>
            </a:r>
          </a:p>
          <a:p>
            <a:r>
              <a:rPr lang="en-GB" dirty="0" smtClean="0"/>
              <a:t>Breastfeeding</a:t>
            </a:r>
          </a:p>
          <a:p>
            <a:r>
              <a:rPr lang="en-GB" dirty="0" smtClean="0"/>
              <a:t>physical trauma</a:t>
            </a:r>
          </a:p>
          <a:p>
            <a:r>
              <a:rPr lang="en-GB" dirty="0" smtClean="0"/>
              <a:t>Exercise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9793863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Expanded Disability Status Scale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1700808"/>
            <a:ext cx="8229600" cy="4752528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 smtClean="0"/>
              <a:t>Use to quantify disability in MS (J. </a:t>
            </a:r>
            <a:r>
              <a:rPr lang="en-GB" dirty="0" err="1" smtClean="0"/>
              <a:t>Kurtzke</a:t>
            </a:r>
            <a:r>
              <a:rPr lang="en-GB" dirty="0" smtClean="0"/>
              <a:t>)</a:t>
            </a:r>
          </a:p>
          <a:p>
            <a:pPr marL="0" indent="0">
              <a:buNone/>
            </a:pPr>
            <a:endParaRPr lang="en-GB" b="1" dirty="0">
              <a:solidFill>
                <a:srgbClr val="002060"/>
              </a:solidFill>
            </a:endParaRPr>
          </a:p>
          <a:p>
            <a:pPr marL="0" indent="0">
              <a:buNone/>
            </a:pPr>
            <a:r>
              <a:rPr lang="en-GB" sz="2000" b="1" dirty="0" smtClean="0">
                <a:solidFill>
                  <a:srgbClr val="00B050"/>
                </a:solidFill>
              </a:rPr>
              <a:t>0.0 	Normal Neurological Exam</a:t>
            </a:r>
          </a:p>
          <a:p>
            <a:pPr marL="0" indent="0">
              <a:buNone/>
            </a:pPr>
            <a:endParaRPr lang="en-GB" sz="2000" b="1" dirty="0">
              <a:solidFill>
                <a:srgbClr val="00B050"/>
              </a:solidFill>
            </a:endParaRPr>
          </a:p>
          <a:p>
            <a:pPr marL="0" indent="0">
              <a:buNone/>
            </a:pPr>
            <a:r>
              <a:rPr lang="en-GB" sz="2000" b="1" dirty="0" smtClean="0">
                <a:solidFill>
                  <a:srgbClr val="00B050"/>
                </a:solidFill>
              </a:rPr>
              <a:t>5.0 	Ambulatory without aid for 200m – disability impairs full daily 	activities</a:t>
            </a:r>
          </a:p>
          <a:p>
            <a:pPr marL="0" indent="0">
              <a:buNone/>
            </a:pPr>
            <a:r>
              <a:rPr lang="en-GB" sz="2000" b="1" dirty="0" smtClean="0">
                <a:solidFill>
                  <a:srgbClr val="002060"/>
                </a:solidFill>
              </a:rPr>
              <a:t>7.0	Unable to walk beyond 5m even with aid, mainly wheelchair bound</a:t>
            </a:r>
          </a:p>
          <a:p>
            <a:pPr marL="0" indent="0">
              <a:buNone/>
            </a:pPr>
            <a:endParaRPr lang="en-GB" sz="2000" b="1" dirty="0">
              <a:solidFill>
                <a:srgbClr val="002060"/>
              </a:solidFill>
            </a:endParaRPr>
          </a:p>
          <a:p>
            <a:pPr marL="0" indent="0">
              <a:buNone/>
            </a:pPr>
            <a:r>
              <a:rPr lang="en-GB" sz="2000" b="1" dirty="0" smtClean="0">
                <a:solidFill>
                  <a:srgbClr val="FF0000"/>
                </a:solidFill>
              </a:rPr>
              <a:t>7.5	Unable to take a few steps, restricted to wheel chair, may need aid to 	transfer.</a:t>
            </a:r>
          </a:p>
          <a:p>
            <a:pPr marL="0" indent="0">
              <a:buNone/>
            </a:pPr>
            <a:r>
              <a:rPr lang="en-GB" sz="2000" b="1" dirty="0" smtClean="0">
                <a:solidFill>
                  <a:srgbClr val="FF0000"/>
                </a:solidFill>
              </a:rPr>
              <a:t>9.0 	Helpless bed patient can communicate and eat</a:t>
            </a:r>
          </a:p>
          <a:p>
            <a:pPr marL="0" indent="0">
              <a:buNone/>
            </a:pPr>
            <a:r>
              <a:rPr lang="en-GB" sz="2000" b="1" dirty="0" smtClean="0">
                <a:solidFill>
                  <a:srgbClr val="FF0000"/>
                </a:solidFill>
              </a:rPr>
              <a:t>9.5 	Unable to communicate effectively, eat of swallow</a:t>
            </a:r>
          </a:p>
          <a:p>
            <a:pPr marL="0" indent="0">
              <a:buNone/>
            </a:pPr>
            <a:r>
              <a:rPr lang="en-GB" sz="2000" b="1" dirty="0" smtClean="0">
                <a:solidFill>
                  <a:srgbClr val="FF0000"/>
                </a:solidFill>
              </a:rPr>
              <a:t>10.0	Death due to MS</a:t>
            </a:r>
            <a:endParaRPr lang="en-GB" sz="20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0482546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Physiological response to MS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Reduced VO2 and VO2max</a:t>
            </a:r>
          </a:p>
          <a:p>
            <a:r>
              <a:rPr lang="en-GB" dirty="0" smtClean="0"/>
              <a:t>Increase in Resting heart rate</a:t>
            </a:r>
          </a:p>
          <a:p>
            <a:r>
              <a:rPr lang="en-GB" dirty="0" smtClean="0"/>
              <a:t>Increase in diastolic blood pressure</a:t>
            </a:r>
          </a:p>
          <a:p>
            <a:r>
              <a:rPr lang="en-GB" dirty="0" smtClean="0"/>
              <a:t>Reduced isokinetic and isometric muscle strength (worse in lower extremities)</a:t>
            </a:r>
          </a:p>
          <a:p>
            <a:r>
              <a:rPr lang="en-GB" dirty="0" smtClean="0"/>
              <a:t>Reduced muscle force development</a:t>
            </a:r>
          </a:p>
          <a:p>
            <a:r>
              <a:rPr lang="en-GB" dirty="0" smtClean="0"/>
              <a:t>Reduced gait velocity</a:t>
            </a:r>
          </a:p>
          <a:p>
            <a:endParaRPr lang="en-GB" dirty="0" smtClean="0"/>
          </a:p>
          <a:p>
            <a:pPr marL="457200" lvl="1" indent="0">
              <a:buNone/>
            </a:pPr>
            <a:r>
              <a:rPr lang="en-GB" dirty="0" smtClean="0"/>
              <a:t> </a:t>
            </a:r>
          </a:p>
          <a:p>
            <a:pPr marL="0" indent="0">
              <a:buNone/>
            </a:pPr>
            <a:r>
              <a:rPr lang="en-GB" dirty="0" smtClean="0"/>
              <a:t>			Reduced Quality of Life</a:t>
            </a:r>
            <a:endParaRPr lang="en-GB" dirty="0"/>
          </a:p>
        </p:txBody>
      </p:sp>
      <p:sp>
        <p:nvSpPr>
          <p:cNvPr id="6" name="Down Arrow 5"/>
          <p:cNvSpPr/>
          <p:nvPr/>
        </p:nvSpPr>
        <p:spPr>
          <a:xfrm>
            <a:off x="4618945" y="4581128"/>
            <a:ext cx="648072" cy="936104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268328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Treatment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857403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dirty="0" smtClean="0"/>
              <a:t>Effectiveness of pharmaceutical treatment poor.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As is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400050" lvl="1" indent="0">
              <a:buNone/>
            </a:pPr>
            <a:r>
              <a:rPr lang="en-GB" dirty="0" smtClean="0">
                <a:solidFill>
                  <a:srgbClr val="7030A0"/>
                </a:solidFill>
              </a:rPr>
              <a:t>Dietary supplementation</a:t>
            </a:r>
          </a:p>
          <a:p>
            <a:pPr marL="400050" lvl="1" indent="0">
              <a:buNone/>
            </a:pPr>
            <a:r>
              <a:rPr lang="en-GB" dirty="0" smtClean="0">
                <a:solidFill>
                  <a:srgbClr val="7030A0"/>
                </a:solidFill>
              </a:rPr>
              <a:t>Relaxation techniques</a:t>
            </a:r>
          </a:p>
          <a:p>
            <a:pPr marL="400050" lvl="1" indent="0">
              <a:buNone/>
            </a:pPr>
            <a:r>
              <a:rPr lang="en-GB" dirty="0" smtClean="0">
                <a:solidFill>
                  <a:srgbClr val="7030A0"/>
                </a:solidFill>
              </a:rPr>
              <a:t>Herbal medicine</a:t>
            </a:r>
          </a:p>
          <a:p>
            <a:pPr marL="400050" lvl="1" indent="0">
              <a:buNone/>
            </a:pPr>
            <a:r>
              <a:rPr lang="en-GB" dirty="0" smtClean="0">
                <a:solidFill>
                  <a:srgbClr val="7030A0"/>
                </a:solidFill>
              </a:rPr>
              <a:t>Medical Cannabis</a:t>
            </a:r>
          </a:p>
          <a:p>
            <a:pPr marL="400050" lvl="1" indent="0">
              <a:buNone/>
            </a:pPr>
            <a:r>
              <a:rPr lang="en-GB" dirty="0" smtClean="0">
                <a:solidFill>
                  <a:srgbClr val="7030A0"/>
                </a:solidFill>
              </a:rPr>
              <a:t>Hyperbaric oxygen</a:t>
            </a:r>
          </a:p>
          <a:p>
            <a:pPr marL="400050" lvl="1" indent="0">
              <a:buNone/>
            </a:pPr>
            <a:r>
              <a:rPr lang="en-GB" dirty="0" smtClean="0">
                <a:solidFill>
                  <a:srgbClr val="7030A0"/>
                </a:solidFill>
              </a:rPr>
              <a:t>Reflexology</a:t>
            </a:r>
          </a:p>
          <a:p>
            <a:pPr marL="400050" lvl="1" indent="0">
              <a:buNone/>
            </a:pPr>
            <a:r>
              <a:rPr lang="en-GB" dirty="0" smtClean="0">
                <a:solidFill>
                  <a:srgbClr val="7030A0"/>
                </a:solidFill>
              </a:rPr>
              <a:t>Acupuncture</a:t>
            </a:r>
            <a:endParaRPr lang="en-GB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9757165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Exercise and MS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>
                <a:solidFill>
                  <a:srgbClr val="FF0000"/>
                </a:solidFill>
              </a:rPr>
              <a:t>Shapiro et al, 1988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Endurance training is well tolerated in people with MS and there seems to be some benefit.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Exercise is a safe and effective as part of the MS management plan.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8655092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Inactivity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528" y="1600200"/>
            <a:ext cx="8640960" cy="4925144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GB" dirty="0" smtClean="0"/>
              <a:t>Physical and Physiological Impairment exacerbated by reduced levels of activity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These impairments (</a:t>
            </a:r>
            <a:r>
              <a:rPr lang="en-GB" dirty="0" smtClean="0">
                <a:solidFill>
                  <a:srgbClr val="FF0000"/>
                </a:solidFill>
              </a:rPr>
              <a:t>due to physical inactivity not disease progression</a:t>
            </a:r>
            <a:r>
              <a:rPr lang="en-GB" dirty="0" smtClean="0"/>
              <a:t>) can be modified and somewhat reversed using effective exercise programme.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Higher CV fitness is associated with better </a:t>
            </a:r>
            <a:r>
              <a:rPr lang="en-GB" dirty="0" smtClean="0"/>
              <a:t>cerebrovascular </a:t>
            </a:r>
            <a:r>
              <a:rPr lang="en-GB" dirty="0" smtClean="0"/>
              <a:t>function and cognition in </a:t>
            </a:r>
            <a:r>
              <a:rPr lang="en-GB" dirty="0" smtClean="0"/>
              <a:t>MS patients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2831599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r>
              <a:rPr lang="en-GB" dirty="0" smtClean="0"/>
              <a:t>Resistance training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929411"/>
          </a:xfrm>
        </p:spPr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en-GB" dirty="0" smtClean="0"/>
              <a:t>Research is limited and conclusions drawn from small sample groups.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 smtClean="0"/>
              <a:t>Strength training well tolerated in MS </a:t>
            </a:r>
            <a:r>
              <a:rPr lang="en-GB" dirty="0" smtClean="0"/>
              <a:t>groups</a:t>
            </a:r>
          </a:p>
          <a:p>
            <a:endParaRPr lang="en-GB" dirty="0" smtClean="0"/>
          </a:p>
          <a:p>
            <a:r>
              <a:rPr lang="en-GB" dirty="0" smtClean="0"/>
              <a:t>Most studies show improvement in muscular strength</a:t>
            </a:r>
            <a:r>
              <a:rPr lang="en-GB" dirty="0" smtClean="0"/>
              <a:t>.</a:t>
            </a:r>
          </a:p>
          <a:p>
            <a:endParaRPr lang="en-GB" dirty="0" smtClean="0"/>
          </a:p>
          <a:p>
            <a:r>
              <a:rPr lang="en-GB" dirty="0" smtClean="0"/>
              <a:t>Function changes in chair transfer, gait, stair climbing </a:t>
            </a:r>
            <a:r>
              <a:rPr lang="en-GB" dirty="0" err="1" smtClean="0"/>
              <a:t>etc</a:t>
            </a:r>
            <a:r>
              <a:rPr lang="en-GB" dirty="0" smtClean="0"/>
              <a:t> have been found.</a:t>
            </a:r>
          </a:p>
          <a:p>
            <a:endParaRPr lang="en-GB" dirty="0"/>
          </a:p>
          <a:p>
            <a:r>
              <a:rPr lang="en-GB" dirty="0" smtClean="0"/>
              <a:t>Strength training has a positive influence on fatigue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7860257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1066130"/>
          </a:xfrm>
        </p:spPr>
        <p:txBody>
          <a:bodyPr>
            <a:normAutofit fontScale="90000"/>
          </a:bodyPr>
          <a:lstStyle/>
          <a:p>
            <a:r>
              <a:rPr lang="en-GB" sz="3600" dirty="0" smtClean="0"/>
              <a:t>Resistance Training Recommendations</a:t>
            </a:r>
            <a:br>
              <a:rPr lang="en-GB" sz="3600" dirty="0" smtClean="0"/>
            </a:br>
            <a:r>
              <a:rPr lang="en-GB" sz="3600" dirty="0" smtClean="0">
                <a:solidFill>
                  <a:srgbClr val="FF0000"/>
                </a:solidFill>
              </a:rPr>
              <a:t>EDSS&lt;7.0</a:t>
            </a:r>
            <a:endParaRPr lang="en-GB" sz="3600" dirty="0">
              <a:solidFill>
                <a:srgbClr val="FF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1124744"/>
            <a:ext cx="8229600" cy="5544616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sz="3000" dirty="0" smtClean="0">
                <a:solidFill>
                  <a:srgbClr val="002060"/>
                </a:solidFill>
              </a:rPr>
              <a:t>Mode</a:t>
            </a:r>
          </a:p>
          <a:p>
            <a:r>
              <a:rPr lang="en-GB" sz="1900" dirty="0" smtClean="0">
                <a:solidFill>
                  <a:srgbClr val="7030A0"/>
                </a:solidFill>
              </a:rPr>
              <a:t>Skill / technique development</a:t>
            </a:r>
          </a:p>
          <a:p>
            <a:r>
              <a:rPr lang="en-GB" sz="1900" dirty="0" smtClean="0">
                <a:solidFill>
                  <a:srgbClr val="7030A0"/>
                </a:solidFill>
              </a:rPr>
              <a:t>Training Machines rather than free weights</a:t>
            </a:r>
          </a:p>
          <a:p>
            <a:r>
              <a:rPr lang="en-GB" sz="1900" dirty="0" err="1" smtClean="0">
                <a:solidFill>
                  <a:srgbClr val="7030A0"/>
                </a:solidFill>
              </a:rPr>
              <a:t>Therabands</a:t>
            </a:r>
            <a:r>
              <a:rPr lang="en-GB" sz="1900" dirty="0" smtClean="0">
                <a:solidFill>
                  <a:srgbClr val="7030A0"/>
                </a:solidFill>
              </a:rPr>
              <a:t> and calisthenics useful</a:t>
            </a:r>
          </a:p>
          <a:p>
            <a:pPr marL="0" indent="0">
              <a:buNone/>
            </a:pPr>
            <a:endParaRPr lang="en-GB" sz="1900" dirty="0" smtClean="0"/>
          </a:p>
          <a:p>
            <a:pPr marL="0" indent="0">
              <a:buNone/>
            </a:pPr>
            <a:r>
              <a:rPr lang="en-GB" sz="3000" dirty="0" smtClean="0">
                <a:solidFill>
                  <a:srgbClr val="002060"/>
                </a:solidFill>
              </a:rPr>
              <a:t>Intensity</a:t>
            </a:r>
          </a:p>
          <a:p>
            <a:r>
              <a:rPr lang="en-GB" sz="1900" dirty="0" smtClean="0">
                <a:solidFill>
                  <a:srgbClr val="7030A0"/>
                </a:solidFill>
              </a:rPr>
              <a:t>12-15 reps to start changing to 8-10 reps as improvements are made.</a:t>
            </a:r>
          </a:p>
          <a:p>
            <a:r>
              <a:rPr lang="en-GB" sz="1900" dirty="0" smtClean="0">
                <a:solidFill>
                  <a:srgbClr val="7030A0"/>
                </a:solidFill>
              </a:rPr>
              <a:t>1-3 set progressing to 3-4 sets</a:t>
            </a:r>
          </a:p>
          <a:p>
            <a:r>
              <a:rPr lang="en-GB" sz="1900" dirty="0" smtClean="0">
                <a:solidFill>
                  <a:srgbClr val="7030A0"/>
                </a:solidFill>
              </a:rPr>
              <a:t>2-4 minutes recovery between sets</a:t>
            </a:r>
          </a:p>
          <a:p>
            <a:pPr marL="0" indent="0">
              <a:buNone/>
            </a:pPr>
            <a:endParaRPr lang="en-GB" sz="1900" dirty="0"/>
          </a:p>
          <a:p>
            <a:pPr marL="0" indent="0">
              <a:buNone/>
            </a:pPr>
            <a:r>
              <a:rPr lang="en-GB" sz="3000" dirty="0" smtClean="0">
                <a:solidFill>
                  <a:srgbClr val="002060"/>
                </a:solidFill>
              </a:rPr>
              <a:t>Frequency</a:t>
            </a:r>
          </a:p>
          <a:p>
            <a:r>
              <a:rPr lang="en-GB" sz="1900" dirty="0" smtClean="0">
                <a:solidFill>
                  <a:srgbClr val="7030A0"/>
                </a:solidFill>
              </a:rPr>
              <a:t>2-3 sessions per week</a:t>
            </a:r>
          </a:p>
          <a:p>
            <a:pPr marL="0" indent="0">
              <a:buNone/>
            </a:pPr>
            <a:endParaRPr lang="en-GB" sz="1900" dirty="0"/>
          </a:p>
          <a:p>
            <a:pPr marL="0" indent="0">
              <a:buNone/>
            </a:pPr>
            <a:r>
              <a:rPr lang="en-GB" sz="3000" dirty="0" smtClean="0">
                <a:solidFill>
                  <a:srgbClr val="002060"/>
                </a:solidFill>
              </a:rPr>
              <a:t>Type</a:t>
            </a:r>
          </a:p>
          <a:p>
            <a:r>
              <a:rPr lang="en-GB" sz="1900" dirty="0" smtClean="0">
                <a:solidFill>
                  <a:srgbClr val="7030A0"/>
                </a:solidFill>
              </a:rPr>
              <a:t>4-8 exercises circuit based exercises using mainly compound exercise with a few isolated movements</a:t>
            </a:r>
          </a:p>
          <a:p>
            <a:pPr marL="0" indent="0">
              <a:buNone/>
            </a:pPr>
            <a:endParaRPr lang="en-GB" sz="1800" dirty="0"/>
          </a:p>
          <a:p>
            <a:pPr marL="0" indent="0" algn="ctr">
              <a:buNone/>
            </a:pPr>
            <a:r>
              <a:rPr lang="en-GB" sz="2400" b="1" dirty="0" smtClean="0">
                <a:solidFill>
                  <a:srgbClr val="FF0000"/>
                </a:solidFill>
              </a:rPr>
              <a:t>Priority is for lower limb actions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7068480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Endurance Training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dirty="0" smtClean="0"/>
              <a:t>Limited good research available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Low to moderate intensity exercise well tolerated – often poor adherence but only longer lasting exercise improved VO</a:t>
            </a:r>
            <a:r>
              <a:rPr lang="en-GB" baseline="-25000" dirty="0" smtClean="0"/>
              <a:t>2</a:t>
            </a:r>
            <a:r>
              <a:rPr lang="en-GB" dirty="0" smtClean="0"/>
              <a:t>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>
                <a:solidFill>
                  <a:srgbClr val="FF0000"/>
                </a:solidFill>
              </a:rPr>
              <a:t>Adherence with this groups is key</a:t>
            </a:r>
            <a:r>
              <a:rPr lang="en-GB" dirty="0" smtClean="0"/>
              <a:t>!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Limited evidence on improvements in functional performance but improvements in activity performance suggesting </a:t>
            </a:r>
            <a:r>
              <a:rPr lang="en-GB" dirty="0" smtClean="0"/>
              <a:t>changes </a:t>
            </a:r>
            <a:r>
              <a:rPr lang="en-GB" dirty="0" smtClean="0"/>
              <a:t>are highly specific.</a:t>
            </a:r>
          </a:p>
        </p:txBody>
      </p:sp>
    </p:spTree>
    <p:extLst>
      <p:ext uri="{BB962C8B-B14F-4D97-AF65-F5344CB8AC3E}">
        <p14:creationId xmlns:p14="http://schemas.microsoft.com/office/powerpoint/2010/main" val="396955947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Endurance Exercise Recommendations</a:t>
            </a:r>
            <a:br>
              <a:rPr lang="en-GB" dirty="0" smtClean="0"/>
            </a:br>
            <a:r>
              <a:rPr lang="en-GB" dirty="0" smtClean="0">
                <a:solidFill>
                  <a:srgbClr val="FF0000"/>
                </a:solidFill>
              </a:rPr>
              <a:t>EDSS&lt;7.0 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pPr marL="0" indent="0">
              <a:buNone/>
            </a:pPr>
            <a:r>
              <a:rPr lang="en-GB" sz="4400" dirty="0" smtClean="0">
                <a:solidFill>
                  <a:srgbClr val="002060"/>
                </a:solidFill>
              </a:rPr>
              <a:t>Mode</a:t>
            </a:r>
          </a:p>
          <a:p>
            <a:r>
              <a:rPr lang="en-GB" dirty="0" smtClean="0"/>
              <a:t>Bike, arm </a:t>
            </a:r>
            <a:r>
              <a:rPr lang="en-GB" dirty="0" err="1" smtClean="0"/>
              <a:t>ergometry</a:t>
            </a:r>
            <a:endParaRPr lang="en-GB" dirty="0" smtClean="0"/>
          </a:p>
          <a:p>
            <a:r>
              <a:rPr lang="en-GB" dirty="0" smtClean="0"/>
              <a:t>Swimming / aqua-fit</a:t>
            </a:r>
          </a:p>
          <a:p>
            <a:r>
              <a:rPr lang="en-GB" dirty="0" smtClean="0"/>
              <a:t>Treadmill</a:t>
            </a:r>
          </a:p>
          <a:p>
            <a:pPr marL="0" indent="0">
              <a:buNone/>
            </a:pPr>
            <a:r>
              <a:rPr lang="en-GB" dirty="0" smtClean="0"/>
              <a:t>(running, rowing and road cycling used with caution)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sz="4400" dirty="0" smtClean="0">
                <a:solidFill>
                  <a:srgbClr val="002060"/>
                </a:solidFill>
              </a:rPr>
              <a:t>Intensity</a:t>
            </a:r>
          </a:p>
          <a:p>
            <a:r>
              <a:rPr lang="en-GB" dirty="0" smtClean="0"/>
              <a:t>50-70% vo2max</a:t>
            </a:r>
          </a:p>
          <a:p>
            <a:r>
              <a:rPr lang="en-GB" dirty="0" smtClean="0"/>
              <a:t>60-80% max heart rate </a:t>
            </a:r>
            <a:endParaRPr lang="en-GB" dirty="0" smtClean="0"/>
          </a:p>
          <a:p>
            <a:r>
              <a:rPr lang="en-GB" dirty="0" smtClean="0"/>
              <a:t>RPE 12-14</a:t>
            </a:r>
            <a:endParaRPr lang="en-GB" dirty="0" smtClean="0"/>
          </a:p>
          <a:p>
            <a:pPr marL="0" indent="0">
              <a:buNone/>
            </a:pPr>
            <a:r>
              <a:rPr lang="en-GB" sz="4400" dirty="0" smtClean="0">
                <a:solidFill>
                  <a:srgbClr val="002060"/>
                </a:solidFill>
              </a:rPr>
              <a:t>Frequency</a:t>
            </a:r>
          </a:p>
          <a:p>
            <a:r>
              <a:rPr lang="en-GB" dirty="0" smtClean="0">
                <a:solidFill>
                  <a:srgbClr val="7030A0"/>
                </a:solidFill>
              </a:rPr>
              <a:t>2-3 sessions per week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sz="4400" dirty="0" smtClean="0">
                <a:solidFill>
                  <a:srgbClr val="002060"/>
                </a:solidFill>
              </a:rPr>
              <a:t>Duration</a:t>
            </a:r>
          </a:p>
          <a:p>
            <a:r>
              <a:rPr lang="en-GB" dirty="0" smtClean="0">
                <a:solidFill>
                  <a:srgbClr val="7030A0"/>
                </a:solidFill>
              </a:rPr>
              <a:t>10-40 minutes  depending on ability – longer sessions need to be test for tolerance.</a:t>
            </a:r>
          </a:p>
          <a:p>
            <a:pPr marL="0" indent="0">
              <a:buNone/>
            </a:pPr>
            <a:endParaRPr lang="en-GB" sz="2800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9426126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Combined Training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2 days Strength + 2 days endurance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24-48 hours recovery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1343157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Testing for MS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857403"/>
          </a:xfrm>
        </p:spPr>
        <p:txBody>
          <a:bodyPr>
            <a:normAutofit fontScale="62500" lnSpcReduction="20000"/>
          </a:bodyPr>
          <a:lstStyle/>
          <a:p>
            <a:r>
              <a:rPr lang="en-GB" dirty="0" smtClean="0"/>
              <a:t>Muscle strength tests</a:t>
            </a:r>
          </a:p>
          <a:p>
            <a:endParaRPr lang="en-GB" dirty="0" smtClean="0"/>
          </a:p>
          <a:p>
            <a:r>
              <a:rPr lang="en-GB" dirty="0" smtClean="0"/>
              <a:t>VO2 - </a:t>
            </a:r>
            <a:r>
              <a:rPr lang="en-GB" dirty="0" err="1" smtClean="0"/>
              <a:t>Astrand</a:t>
            </a:r>
            <a:endParaRPr lang="en-GB" dirty="0" smtClean="0"/>
          </a:p>
          <a:p>
            <a:endParaRPr lang="en-GB" dirty="0"/>
          </a:p>
          <a:p>
            <a:r>
              <a:rPr lang="en-GB" dirty="0" smtClean="0"/>
              <a:t>Balance tests - </a:t>
            </a:r>
            <a:r>
              <a:rPr lang="en-GB" b="1" dirty="0"/>
              <a:t>Performance Oriented Mobility Assessment</a:t>
            </a:r>
            <a:r>
              <a:rPr lang="en-GB" dirty="0"/>
              <a:t> (</a:t>
            </a:r>
            <a:r>
              <a:rPr lang="en-GB" b="1" dirty="0"/>
              <a:t>POMA</a:t>
            </a:r>
            <a:r>
              <a:rPr lang="en-GB" dirty="0"/>
              <a:t>)</a:t>
            </a:r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5m / 10m Gait test</a:t>
            </a:r>
          </a:p>
          <a:p>
            <a:endParaRPr lang="en-GB" dirty="0"/>
          </a:p>
          <a:p>
            <a:r>
              <a:rPr lang="en-GB" dirty="0" smtClean="0"/>
              <a:t>Timed up and go tests – time to rise from a chair and walk 3 m turn, walk back and sit down.</a:t>
            </a:r>
          </a:p>
          <a:p>
            <a:pPr marL="800100" lvl="2" indent="0">
              <a:buNone/>
            </a:pPr>
            <a:r>
              <a:rPr lang="en-GB" dirty="0" smtClean="0"/>
              <a:t>&lt;</a:t>
            </a:r>
            <a:r>
              <a:rPr lang="en-GB" sz="3800" dirty="0" smtClean="0"/>
              <a:t>10 secs		</a:t>
            </a:r>
            <a:r>
              <a:rPr lang="en-GB" sz="3800" dirty="0" smtClean="0"/>
              <a:t>normal</a:t>
            </a:r>
            <a:endParaRPr lang="en-GB" sz="3800" dirty="0" smtClean="0"/>
          </a:p>
          <a:p>
            <a:pPr marL="800100" lvl="2" indent="0">
              <a:buNone/>
            </a:pPr>
            <a:r>
              <a:rPr lang="en-GB" sz="3800" dirty="0" smtClean="0"/>
              <a:t>11-20 </a:t>
            </a:r>
            <a:r>
              <a:rPr lang="en-GB" sz="3800" dirty="0" err="1" smtClean="0"/>
              <a:t>secs</a:t>
            </a:r>
            <a:r>
              <a:rPr lang="en-GB" sz="3800" dirty="0" smtClean="0"/>
              <a:t>	instability</a:t>
            </a:r>
          </a:p>
          <a:p>
            <a:pPr marL="800100" lvl="2" indent="0">
              <a:buNone/>
            </a:pPr>
            <a:r>
              <a:rPr lang="en-GB" sz="3800" dirty="0" smtClean="0"/>
              <a:t>20-30 </a:t>
            </a:r>
            <a:r>
              <a:rPr lang="en-GB" sz="3800" dirty="0" err="1" smtClean="0"/>
              <a:t>secs</a:t>
            </a:r>
            <a:r>
              <a:rPr lang="en-GB" sz="3800" dirty="0" smtClean="0"/>
              <a:t>	poor function</a:t>
            </a:r>
          </a:p>
          <a:p>
            <a:pPr marL="800100" lvl="2" indent="0">
              <a:buNone/>
            </a:pPr>
            <a:r>
              <a:rPr lang="en-GB" sz="3800" dirty="0" smtClean="0"/>
              <a:t>&gt;30 secs	</a:t>
            </a:r>
            <a:r>
              <a:rPr lang="en-GB" sz="3800" dirty="0" smtClean="0"/>
              <a:t>prone </a:t>
            </a:r>
            <a:r>
              <a:rPr lang="en-GB" sz="3800" dirty="0" smtClean="0"/>
              <a:t>to fall</a:t>
            </a:r>
            <a:r>
              <a:rPr lang="en-GB" dirty="0" smtClean="0"/>
              <a:t>s</a:t>
            </a:r>
          </a:p>
        </p:txBody>
      </p:sp>
    </p:spTree>
    <p:extLst>
      <p:ext uri="{BB962C8B-B14F-4D97-AF65-F5344CB8AC3E}">
        <p14:creationId xmlns:p14="http://schemas.microsoft.com/office/powerpoint/2010/main" val="12266334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105</TotalTime>
  <Words>549</Words>
  <Application>Microsoft Office PowerPoint</Application>
  <PresentationFormat>On-screen Show (4:3)</PresentationFormat>
  <Paragraphs>174</Paragraphs>
  <Slides>20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Multiple Sclerosis</vt:lpstr>
      <vt:lpstr>What is MS</vt:lpstr>
      <vt:lpstr>Pathophysiology</vt:lpstr>
      <vt:lpstr>Common Signs &amp; Symptoms</vt:lpstr>
      <vt:lpstr>Causes</vt:lpstr>
      <vt:lpstr>Environmental Influences</vt:lpstr>
      <vt:lpstr>Occurrence</vt:lpstr>
      <vt:lpstr>Triggers for Relapse</vt:lpstr>
      <vt:lpstr>No evidence for a relapse</vt:lpstr>
      <vt:lpstr>Expanded Disability Status Scale</vt:lpstr>
      <vt:lpstr>Physiological response to MS</vt:lpstr>
      <vt:lpstr>Treatment</vt:lpstr>
      <vt:lpstr>Exercise and MS</vt:lpstr>
      <vt:lpstr>Inactivity</vt:lpstr>
      <vt:lpstr>Resistance training</vt:lpstr>
      <vt:lpstr>Resistance Training Recommendations EDSS&lt;7.0</vt:lpstr>
      <vt:lpstr>Endurance Training</vt:lpstr>
      <vt:lpstr>Endurance Exercise Recommendations EDSS&lt;7.0 </vt:lpstr>
      <vt:lpstr>Combined Training</vt:lpstr>
      <vt:lpstr>Testing for MS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Multiple Sclerosis</dc:title>
  <dc:creator>Administrator</dc:creator>
  <cp:lastModifiedBy>David Gardner</cp:lastModifiedBy>
  <cp:revision>18</cp:revision>
  <dcterms:created xsi:type="dcterms:W3CDTF">2016-10-31T18:12:25Z</dcterms:created>
  <dcterms:modified xsi:type="dcterms:W3CDTF">2019-11-24T21:29:03Z</dcterms:modified>
</cp:coreProperties>
</file>