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omments/comment1.xml" ContentType="application/vnd.openxmlformats-officedocument.presentationml.comments+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omments/comment2.xml" ContentType="application/vnd.openxmlformats-officedocument.presentationml.comments+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3" r:id="rId1"/>
  </p:sldMasterIdLst>
  <p:notesMasterIdLst>
    <p:notesMasterId r:id="rId13"/>
  </p:notesMasterIdLst>
  <p:handoutMasterIdLst>
    <p:handoutMasterId r:id="rId14"/>
  </p:handoutMasterIdLst>
  <p:sldIdLst>
    <p:sldId id="256" r:id="rId2"/>
    <p:sldId id="259" r:id="rId3"/>
    <p:sldId id="262" r:id="rId4"/>
    <p:sldId id="258" r:id="rId5"/>
    <p:sldId id="264" r:id="rId6"/>
    <p:sldId id="272" r:id="rId7"/>
    <p:sldId id="263" r:id="rId8"/>
    <p:sldId id="268" r:id="rId9"/>
    <p:sldId id="267" r:id="rId10"/>
    <p:sldId id="269" r:id="rId11"/>
    <p:sldId id="271"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lee perkins" initials="lp" lastIdx="9" clrIdx="0">
    <p:extLst>
      <p:ext uri="{19B8F6BF-5375-455C-9EA6-DF929625EA0E}">
        <p15:presenceInfo xmlns:p15="http://schemas.microsoft.com/office/powerpoint/2012/main" userId="d06518af95f40288"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C1AF7E7-C921-4D1E-91DA-2029397317A1}" v="451" dt="2018-05-07T21:40:36.1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80577" autoAdjust="0"/>
  </p:normalViewPr>
  <p:slideViewPr>
    <p:cSldViewPr snapToGrid="0">
      <p:cViewPr varScale="1">
        <p:scale>
          <a:sx n="82" d="100"/>
          <a:sy n="82" d="100"/>
        </p:scale>
        <p:origin x="512" y="60"/>
      </p:cViewPr>
      <p:guideLst/>
    </p:cSldViewPr>
  </p:slideViewPr>
  <p:notesTextViewPr>
    <p:cViewPr>
      <p:scale>
        <a:sx n="1" d="1"/>
        <a:sy n="1" d="1"/>
      </p:scale>
      <p:origin x="0" y="0"/>
    </p:cViewPr>
  </p:notesTextViewPr>
  <p:notesViewPr>
    <p:cSldViewPr snapToGrid="0">
      <p:cViewPr varScale="1">
        <p:scale>
          <a:sx n="78" d="100"/>
          <a:sy n="78" d="100"/>
        </p:scale>
        <p:origin x="2712" y="5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18-05-01T08:13:47.895" idx="5">
    <p:pos x="2681" y="52"/>
    <p:text>Referencing from Caesars war commentaries (292-)and caesars civil war</p:text>
    <p:extLst mod="1">
      <p:ext uri="{C676402C-5697-4E1C-873F-D02D1690AC5C}">
        <p15:threadingInfo xmlns:p15="http://schemas.microsoft.com/office/powerpoint/2012/main" timeZoneBias="-60"/>
      </p:ext>
    </p:extLst>
  </p:cm>
  <p:cm authorId="1" dt="2018-05-01T08:19:16.723" idx="6">
    <p:pos x="10" y="10"/>
    <p:text>few more facts needed??</p:text>
    <p:extLst mod="1">
      <p:ext uri="{C676402C-5697-4E1C-873F-D02D1690AC5C}">
        <p15:threadingInfo xmlns:p15="http://schemas.microsoft.com/office/powerpoint/2012/main" timeZoneBias="-60"/>
      </p:ext>
    </p:extLst>
  </p:cm>
</p:cmLst>
</file>

<file path=ppt/comments/comment2.xml><?xml version="1.0" encoding="utf-8"?>
<p:cmLst xmlns:a="http://schemas.openxmlformats.org/drawingml/2006/main" xmlns:r="http://schemas.openxmlformats.org/officeDocument/2006/relationships" xmlns:p="http://schemas.openxmlformats.org/presentationml/2006/main">
  <p:cm authorId="1" dt="2018-05-01T22:30:17.289" idx="8">
    <p:pos x="7487" y="-5"/>
    <p:text>good use? think about chaning this</p:text>
    <p:extLst mod="1">
      <p:ext uri="{C676402C-5697-4E1C-873F-D02D1690AC5C}">
        <p15:threadingInfo xmlns:p15="http://schemas.microsoft.com/office/powerpoint/2012/main" timeZoneBias="-60"/>
      </p:ext>
    </p:extLst>
  </p:cm>
  <p:cm authorId="1" dt="2018-05-03T10:27:10.410" idx="9">
    <p:pos x="10" y="10"/>
    <p:text>need to reference all the sources correctly (Caesar :1902:123-123)</p:text>
    <p:extLst>
      <p:ext uri="{C676402C-5697-4E1C-873F-D02D1690AC5C}">
        <p15:threadingInfo xmlns:p15="http://schemas.microsoft.com/office/powerpoint/2012/main" timeZoneBias="-60"/>
      </p:ext>
    </p:extLst>
  </p:cm>
</p:cmLst>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3FC77A0-F49B-4A09-B286-9929BE9AFADB}"/>
              </a:ext>
            </a:extLst>
          </p:cNvPr>
          <p:cNvSpPr>
            <a:spLocks noGrp="1"/>
          </p:cNvSpPr>
          <p:nvPr>
            <p:ph type="hdr" sz="quarter"/>
          </p:nvPr>
        </p:nvSpPr>
        <p:spPr>
          <a:xfrm>
            <a:off x="1" y="1"/>
            <a:ext cx="2972054" cy="459307"/>
          </a:xfrm>
          <a:prstGeom prst="rect">
            <a:avLst/>
          </a:prstGeom>
        </p:spPr>
        <p:txBody>
          <a:bodyPr vert="horz" lIns="86530" tIns="43265" rIns="86530" bIns="43265" rtlCol="0"/>
          <a:lstStyle>
            <a:lvl1pPr algn="l">
              <a:defRPr sz="1100"/>
            </a:lvl1pPr>
          </a:lstStyle>
          <a:p>
            <a:endParaRPr lang="en-GB"/>
          </a:p>
        </p:txBody>
      </p:sp>
      <p:sp>
        <p:nvSpPr>
          <p:cNvPr id="3" name="Date Placeholder 2">
            <a:extLst>
              <a:ext uri="{FF2B5EF4-FFF2-40B4-BE49-F238E27FC236}">
                <a16:creationId xmlns:a16="http://schemas.microsoft.com/office/drawing/2014/main" id="{53617192-58EE-44C7-8EB7-3E44423BF825}"/>
              </a:ext>
            </a:extLst>
          </p:cNvPr>
          <p:cNvSpPr>
            <a:spLocks noGrp="1"/>
          </p:cNvSpPr>
          <p:nvPr>
            <p:ph type="dt" sz="quarter" idx="1"/>
          </p:nvPr>
        </p:nvSpPr>
        <p:spPr>
          <a:xfrm>
            <a:off x="3884860" y="1"/>
            <a:ext cx="2972053" cy="459307"/>
          </a:xfrm>
          <a:prstGeom prst="rect">
            <a:avLst/>
          </a:prstGeom>
        </p:spPr>
        <p:txBody>
          <a:bodyPr vert="horz" lIns="86530" tIns="43265" rIns="86530" bIns="43265" rtlCol="0"/>
          <a:lstStyle>
            <a:lvl1pPr algn="r">
              <a:defRPr sz="1100"/>
            </a:lvl1pPr>
          </a:lstStyle>
          <a:p>
            <a:fld id="{8A49AB3A-3321-4288-9C4F-C4A5809F14C0}" type="datetimeFigureOut">
              <a:rPr lang="en-GB" smtClean="0"/>
              <a:t>07/05/2018</a:t>
            </a:fld>
            <a:endParaRPr lang="en-GB"/>
          </a:p>
        </p:txBody>
      </p:sp>
      <p:sp>
        <p:nvSpPr>
          <p:cNvPr id="4" name="Footer Placeholder 3">
            <a:extLst>
              <a:ext uri="{FF2B5EF4-FFF2-40B4-BE49-F238E27FC236}">
                <a16:creationId xmlns:a16="http://schemas.microsoft.com/office/drawing/2014/main" id="{7B8582DF-97C5-4F50-B6CC-ADE1F5AA4F2A}"/>
              </a:ext>
            </a:extLst>
          </p:cNvPr>
          <p:cNvSpPr>
            <a:spLocks noGrp="1"/>
          </p:cNvSpPr>
          <p:nvPr>
            <p:ph type="ftr" sz="quarter" idx="2"/>
          </p:nvPr>
        </p:nvSpPr>
        <p:spPr>
          <a:xfrm>
            <a:off x="1" y="8684693"/>
            <a:ext cx="2972054" cy="459307"/>
          </a:xfrm>
          <a:prstGeom prst="rect">
            <a:avLst/>
          </a:prstGeom>
        </p:spPr>
        <p:txBody>
          <a:bodyPr vert="horz" lIns="86530" tIns="43265" rIns="86530" bIns="43265" rtlCol="0" anchor="b"/>
          <a:lstStyle>
            <a:lvl1pPr algn="l">
              <a:defRPr sz="1100"/>
            </a:lvl1pPr>
          </a:lstStyle>
          <a:p>
            <a:endParaRPr lang="en-GB"/>
          </a:p>
        </p:txBody>
      </p:sp>
      <p:sp>
        <p:nvSpPr>
          <p:cNvPr id="5" name="Slide Number Placeholder 4">
            <a:extLst>
              <a:ext uri="{FF2B5EF4-FFF2-40B4-BE49-F238E27FC236}">
                <a16:creationId xmlns:a16="http://schemas.microsoft.com/office/drawing/2014/main" id="{1564D64C-16F5-41C8-BE41-8AC8CEBEF759}"/>
              </a:ext>
            </a:extLst>
          </p:cNvPr>
          <p:cNvSpPr>
            <a:spLocks noGrp="1"/>
          </p:cNvSpPr>
          <p:nvPr>
            <p:ph type="sldNum" sz="quarter" idx="3"/>
          </p:nvPr>
        </p:nvSpPr>
        <p:spPr>
          <a:xfrm>
            <a:off x="3884860" y="8684693"/>
            <a:ext cx="2972053" cy="459307"/>
          </a:xfrm>
          <a:prstGeom prst="rect">
            <a:avLst/>
          </a:prstGeom>
        </p:spPr>
        <p:txBody>
          <a:bodyPr vert="horz" lIns="86530" tIns="43265" rIns="86530" bIns="43265" rtlCol="0" anchor="b"/>
          <a:lstStyle>
            <a:lvl1pPr algn="r">
              <a:defRPr sz="1100"/>
            </a:lvl1pPr>
          </a:lstStyle>
          <a:p>
            <a:fld id="{5406C025-42D2-4356-8C1A-6FF99B74A31A}" type="slidenum">
              <a:rPr lang="en-GB" smtClean="0"/>
              <a:t>‹#›</a:t>
            </a:fld>
            <a:endParaRPr lang="en-GB"/>
          </a:p>
        </p:txBody>
      </p:sp>
    </p:spTree>
    <p:extLst>
      <p:ext uri="{BB962C8B-B14F-4D97-AF65-F5344CB8AC3E}">
        <p14:creationId xmlns:p14="http://schemas.microsoft.com/office/powerpoint/2010/main" val="54121703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2"/>
            <a:ext cx="2971800" cy="458788"/>
          </a:xfrm>
          <a:prstGeom prst="rect">
            <a:avLst/>
          </a:prstGeom>
        </p:spPr>
        <p:txBody>
          <a:bodyPr vert="horz" lIns="91428" tIns="45714" rIns="91428" bIns="45714" rtlCol="0"/>
          <a:lstStyle>
            <a:lvl1pPr algn="l">
              <a:defRPr sz="1200"/>
            </a:lvl1pPr>
          </a:lstStyle>
          <a:p>
            <a:endParaRPr lang="en-GB"/>
          </a:p>
        </p:txBody>
      </p:sp>
      <p:sp>
        <p:nvSpPr>
          <p:cNvPr id="3" name="Date Placeholder 2"/>
          <p:cNvSpPr>
            <a:spLocks noGrp="1"/>
          </p:cNvSpPr>
          <p:nvPr>
            <p:ph type="dt" idx="1"/>
          </p:nvPr>
        </p:nvSpPr>
        <p:spPr>
          <a:xfrm>
            <a:off x="3884613" y="2"/>
            <a:ext cx="2971800" cy="458788"/>
          </a:xfrm>
          <a:prstGeom prst="rect">
            <a:avLst/>
          </a:prstGeom>
        </p:spPr>
        <p:txBody>
          <a:bodyPr vert="horz" lIns="91428" tIns="45714" rIns="91428" bIns="45714" rtlCol="0"/>
          <a:lstStyle>
            <a:lvl1pPr algn="r">
              <a:defRPr sz="1200"/>
            </a:lvl1pPr>
          </a:lstStyle>
          <a:p>
            <a:fld id="{36E39EB9-CB1F-49A5-983D-C7296E6D6C71}" type="datetimeFigureOut">
              <a:rPr lang="en-GB" smtClean="0"/>
              <a:t>07/05/2018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28" tIns="45714" rIns="91428" bIns="45714" rtlCol="0" anchor="ctr"/>
          <a:lstStyle/>
          <a:p>
            <a:endParaRPr lang="en-GB"/>
          </a:p>
        </p:txBody>
      </p:sp>
      <p:sp>
        <p:nvSpPr>
          <p:cNvPr id="5" name="Notes Placeholder 4"/>
          <p:cNvSpPr>
            <a:spLocks noGrp="1"/>
          </p:cNvSpPr>
          <p:nvPr>
            <p:ph type="body" sz="quarter" idx="3"/>
          </p:nvPr>
        </p:nvSpPr>
        <p:spPr>
          <a:xfrm>
            <a:off x="685800" y="4400549"/>
            <a:ext cx="5486400" cy="3600451"/>
          </a:xfrm>
          <a:prstGeom prst="rect">
            <a:avLst/>
          </a:prstGeom>
        </p:spPr>
        <p:txBody>
          <a:bodyPr vert="horz" lIns="91428" tIns="45714" rIns="91428" bIns="45714"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5"/>
            <a:ext cx="2971800" cy="458787"/>
          </a:xfrm>
          <a:prstGeom prst="rect">
            <a:avLst/>
          </a:prstGeom>
        </p:spPr>
        <p:txBody>
          <a:bodyPr vert="horz" lIns="91428" tIns="45714" rIns="91428" bIns="45714"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5"/>
            <a:ext cx="2971800" cy="458787"/>
          </a:xfrm>
          <a:prstGeom prst="rect">
            <a:avLst/>
          </a:prstGeom>
        </p:spPr>
        <p:txBody>
          <a:bodyPr vert="horz" lIns="91428" tIns="45714" rIns="91428" bIns="45714" rtlCol="0" anchor="b"/>
          <a:lstStyle>
            <a:lvl1pPr algn="r">
              <a:defRPr sz="1200"/>
            </a:lvl1pPr>
          </a:lstStyle>
          <a:p>
            <a:fld id="{4A352E3B-D138-466A-A151-B1843EF514A7}" type="slidenum">
              <a:rPr lang="en-GB" smtClean="0"/>
              <a:t>‹#›</a:t>
            </a:fld>
            <a:endParaRPr lang="en-GB"/>
          </a:p>
        </p:txBody>
      </p:sp>
    </p:spTree>
    <p:extLst>
      <p:ext uri="{BB962C8B-B14F-4D97-AF65-F5344CB8AC3E}">
        <p14:creationId xmlns:p14="http://schemas.microsoft.com/office/powerpoint/2010/main" val="13681487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main objectives for this presentation are </a:t>
            </a:r>
          </a:p>
        </p:txBody>
      </p:sp>
      <p:sp>
        <p:nvSpPr>
          <p:cNvPr id="4" name="Slide Number Placeholder 3"/>
          <p:cNvSpPr>
            <a:spLocks noGrp="1"/>
          </p:cNvSpPr>
          <p:nvPr>
            <p:ph type="sldNum" sz="quarter" idx="10"/>
          </p:nvPr>
        </p:nvSpPr>
        <p:spPr/>
        <p:txBody>
          <a:bodyPr/>
          <a:lstStyle/>
          <a:p>
            <a:fld id="{4A352E3B-D138-466A-A151-B1843EF514A7}" type="slidenum">
              <a:rPr lang="en-GB" smtClean="0"/>
              <a:t>1</a:t>
            </a:fld>
            <a:endParaRPr lang="en-GB"/>
          </a:p>
        </p:txBody>
      </p:sp>
    </p:spTree>
    <p:extLst>
      <p:ext uri="{BB962C8B-B14F-4D97-AF65-F5344CB8AC3E}">
        <p14:creationId xmlns:p14="http://schemas.microsoft.com/office/powerpoint/2010/main" val="28337560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this short presentation I will explain the battle of </a:t>
            </a:r>
            <a:r>
              <a:rPr lang="en-GB" dirty="0" err="1"/>
              <a:t>pharasalus</a:t>
            </a:r>
            <a:r>
              <a:rPr lang="en-GB" dirty="0"/>
              <a:t> and how Caesar became victorious </a:t>
            </a:r>
          </a:p>
          <a:p>
            <a:endParaRPr lang="en-GB" dirty="0"/>
          </a:p>
        </p:txBody>
      </p:sp>
      <p:sp>
        <p:nvSpPr>
          <p:cNvPr id="4" name="Slide Number Placeholder 3"/>
          <p:cNvSpPr>
            <a:spLocks noGrp="1"/>
          </p:cNvSpPr>
          <p:nvPr>
            <p:ph type="sldNum" sz="quarter" idx="10"/>
          </p:nvPr>
        </p:nvSpPr>
        <p:spPr/>
        <p:txBody>
          <a:bodyPr/>
          <a:lstStyle/>
          <a:p>
            <a:fld id="{4A352E3B-D138-466A-A151-B1843EF514A7}" type="slidenum">
              <a:rPr lang="en-GB" smtClean="0"/>
              <a:t>2</a:t>
            </a:fld>
            <a:endParaRPr lang="en-GB"/>
          </a:p>
        </p:txBody>
      </p:sp>
    </p:spTree>
    <p:extLst>
      <p:ext uri="{BB962C8B-B14F-4D97-AF65-F5344CB8AC3E}">
        <p14:creationId xmlns:p14="http://schemas.microsoft.com/office/powerpoint/2010/main" val="20911571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Why was it a decisive battle </a:t>
            </a:r>
          </a:p>
          <a:p>
            <a:r>
              <a:rPr lang="en-GB" dirty="0"/>
              <a:t>What was at stake?</a:t>
            </a:r>
          </a:p>
        </p:txBody>
      </p:sp>
      <p:sp>
        <p:nvSpPr>
          <p:cNvPr id="4" name="Slide Number Placeholder 3"/>
          <p:cNvSpPr>
            <a:spLocks noGrp="1"/>
          </p:cNvSpPr>
          <p:nvPr>
            <p:ph type="sldNum" sz="quarter" idx="10"/>
          </p:nvPr>
        </p:nvSpPr>
        <p:spPr/>
        <p:txBody>
          <a:bodyPr/>
          <a:lstStyle/>
          <a:p>
            <a:fld id="{4A352E3B-D138-466A-A151-B1843EF514A7}" type="slidenum">
              <a:rPr lang="en-GB" smtClean="0"/>
              <a:t>3</a:t>
            </a:fld>
            <a:endParaRPr lang="en-GB"/>
          </a:p>
        </p:txBody>
      </p:sp>
    </p:spTree>
    <p:extLst>
      <p:ext uri="{BB962C8B-B14F-4D97-AF65-F5344CB8AC3E}">
        <p14:creationId xmlns:p14="http://schemas.microsoft.com/office/powerpoint/2010/main" val="891070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During my findings I will show you how this was done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The numbers what have been used are from </a:t>
            </a:r>
            <a:r>
              <a:rPr lang="en-GB" sz="1200" u="sng" dirty="0"/>
              <a:t>Caesar’s account</a:t>
            </a:r>
            <a:r>
              <a:rPr lang="en-GB" sz="1200" dirty="0"/>
              <a:t> of the battle.</a:t>
            </a:r>
          </a:p>
          <a:p>
            <a:endParaRPr lang="en-GB" dirty="0"/>
          </a:p>
        </p:txBody>
      </p:sp>
      <p:sp>
        <p:nvSpPr>
          <p:cNvPr id="4" name="Slide Number Placeholder 3"/>
          <p:cNvSpPr>
            <a:spLocks noGrp="1"/>
          </p:cNvSpPr>
          <p:nvPr>
            <p:ph type="sldNum" sz="quarter" idx="10"/>
          </p:nvPr>
        </p:nvSpPr>
        <p:spPr/>
        <p:txBody>
          <a:bodyPr/>
          <a:lstStyle/>
          <a:p>
            <a:fld id="{4A352E3B-D138-466A-A151-B1843EF514A7}" type="slidenum">
              <a:rPr lang="en-GB" smtClean="0"/>
              <a:t>4</a:t>
            </a:fld>
            <a:endParaRPr lang="en-GB"/>
          </a:p>
        </p:txBody>
      </p:sp>
    </p:spTree>
    <p:extLst>
      <p:ext uri="{BB962C8B-B14F-4D97-AF65-F5344CB8AC3E}">
        <p14:creationId xmlns:p14="http://schemas.microsoft.com/office/powerpoint/2010/main" val="12196780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Was this history written by the victors? I believe so yes, the evidence I have found here shows that even </a:t>
            </a:r>
            <a:r>
              <a:rPr lang="en-GB" dirty="0" err="1"/>
              <a:t>tho</a:t>
            </a:r>
            <a:r>
              <a:rPr lang="en-GB" dirty="0"/>
              <a:t> Caesar was at the battle he may of exaggerated his numbers.</a:t>
            </a:r>
          </a:p>
          <a:p>
            <a:r>
              <a:rPr lang="en-GB" dirty="0"/>
              <a:t>Was Caesars account of the battle biased?</a:t>
            </a:r>
          </a:p>
          <a:p>
            <a:r>
              <a:rPr lang="en-GB" dirty="0"/>
              <a:t>Was he exaggerating the numbers</a:t>
            </a:r>
          </a:p>
          <a:p>
            <a:r>
              <a:rPr lang="en-GB" dirty="0"/>
              <a:t>Was it actually 15,000 dead </a:t>
            </a:r>
            <a:r>
              <a:rPr lang="en-GB" dirty="0" err="1"/>
              <a:t>pompeians</a:t>
            </a:r>
            <a:r>
              <a:rPr lang="en-GB" dirty="0"/>
              <a:t>? (delete shit in the slide)</a:t>
            </a:r>
          </a:p>
          <a:p>
            <a:r>
              <a:rPr lang="en-GB" dirty="0"/>
              <a:t>Weather Caesar was exaggerating or not it is agreed that </a:t>
            </a:r>
            <a:r>
              <a:rPr lang="en-GB" dirty="0" err="1"/>
              <a:t>Pompeys</a:t>
            </a:r>
            <a:r>
              <a:rPr lang="en-GB" dirty="0"/>
              <a:t> losses were in the thousands and </a:t>
            </a:r>
            <a:r>
              <a:rPr lang="en-GB" dirty="0" err="1"/>
              <a:t>caesars</a:t>
            </a:r>
            <a:r>
              <a:rPr lang="en-GB" dirty="0"/>
              <a:t> in the hundreds </a:t>
            </a:r>
          </a:p>
          <a:p>
            <a:r>
              <a:rPr lang="en-GB" dirty="0"/>
              <a:t> </a:t>
            </a:r>
          </a:p>
          <a:p>
            <a:r>
              <a:rPr lang="en-GB" dirty="0"/>
              <a:t>The army, then, consisted of about 22,000 men and of these about 1000 were cavalry. Pompey had more than double that number, of whom about 7000 were cavalry. Some of the most trustworthy writers say that 70,000 Italian soldiers were engaged in this battle. Others give the smaller number, 60,000. Still others, grossly exaggerating, say 400,000. Of the whole number some say Pompey’s forces were half as many again as Caesar’s, others that they were two-thirds of the total number engaged. So much doubt is there as to the exact truth.</a:t>
            </a:r>
          </a:p>
        </p:txBody>
      </p:sp>
      <p:sp>
        <p:nvSpPr>
          <p:cNvPr id="4" name="Slide Number Placeholder 3"/>
          <p:cNvSpPr>
            <a:spLocks noGrp="1"/>
          </p:cNvSpPr>
          <p:nvPr>
            <p:ph type="sldNum" sz="quarter" idx="10"/>
          </p:nvPr>
        </p:nvSpPr>
        <p:spPr/>
        <p:txBody>
          <a:bodyPr/>
          <a:lstStyle/>
          <a:p>
            <a:fld id="{4A352E3B-D138-466A-A151-B1843EF514A7}" type="slidenum">
              <a:rPr lang="en-GB" smtClean="0"/>
              <a:t>5</a:t>
            </a:fld>
            <a:endParaRPr lang="en-GB"/>
          </a:p>
        </p:txBody>
      </p:sp>
    </p:spTree>
    <p:extLst>
      <p:ext uri="{BB962C8B-B14F-4D97-AF65-F5344CB8AC3E}">
        <p14:creationId xmlns:p14="http://schemas.microsoft.com/office/powerpoint/2010/main" val="21463576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Briefly discuss the battle but mainly keeping on the cavalry and 6 cohorts and how the cohorts were filled with veterans with evidence found</a:t>
            </a:r>
          </a:p>
          <a:p>
            <a:pPr marL="228600" indent="-228600">
              <a:buAutoNum type="arabicPeriod"/>
            </a:pPr>
            <a:r>
              <a:rPr lang="en-GB" dirty="0"/>
              <a:t>This was the decisive part of the battle, </a:t>
            </a:r>
            <a:r>
              <a:rPr lang="en-GB" dirty="0" err="1"/>
              <a:t>pompeys</a:t>
            </a:r>
            <a:r>
              <a:rPr lang="en-GB" dirty="0"/>
              <a:t> cavalry began their attack where Caesar's cavalry intercepted them</a:t>
            </a:r>
          </a:p>
          <a:p>
            <a:pPr marL="228600" indent="-228600">
              <a:buAutoNum type="arabicPeriod"/>
            </a:pPr>
            <a:r>
              <a:rPr lang="en-GB" dirty="0"/>
              <a:t>These 6 cohorts (3,000 men) were the key to victory Caesar knew he was heavily out numbered and that he needed to support his flank</a:t>
            </a:r>
          </a:p>
          <a:p>
            <a:pPr marL="228600" indent="-228600">
              <a:buAutoNum type="arabicPeriod"/>
            </a:pPr>
            <a:r>
              <a:rPr lang="en-GB" dirty="0"/>
              <a:t>Caesar filled these 6 cohorts with veterans and his bravest men but made sure they only engaged on his signal</a:t>
            </a:r>
          </a:p>
          <a:p>
            <a:pPr marL="228600" indent="-228600">
              <a:buAutoNum type="arabicPeriod"/>
            </a:pPr>
            <a:r>
              <a:rPr lang="en-GB" dirty="0"/>
              <a:t> When Caesar’s cavalry were finally over run they began to retreat but this was key to Caesar’s plan </a:t>
            </a:r>
          </a:p>
          <a:p>
            <a:pPr marL="228600" indent="-228600">
              <a:buAutoNum type="arabicPeriod"/>
            </a:pPr>
            <a:r>
              <a:rPr lang="en-GB" dirty="0"/>
              <a:t>As </a:t>
            </a:r>
            <a:r>
              <a:rPr lang="en-GB" dirty="0" err="1"/>
              <a:t>pompeys</a:t>
            </a:r>
            <a:r>
              <a:rPr lang="en-GB" dirty="0"/>
              <a:t> cavalry began to chase down Caesars men that’s when he </a:t>
            </a:r>
            <a:r>
              <a:rPr lang="en-GB" dirty="0" err="1"/>
              <a:t>spung</a:t>
            </a:r>
            <a:r>
              <a:rPr lang="en-GB" dirty="0"/>
              <a:t> his trap, </a:t>
            </a:r>
            <a:r>
              <a:rPr lang="en-GB" dirty="0" err="1"/>
              <a:t>pompey</a:t>
            </a:r>
            <a:r>
              <a:rPr lang="en-GB" dirty="0"/>
              <a:t> was unaware of </a:t>
            </a:r>
            <a:r>
              <a:rPr lang="en-GB" dirty="0" err="1"/>
              <a:t>caesars</a:t>
            </a:r>
            <a:r>
              <a:rPr lang="en-GB" dirty="0"/>
              <a:t> infantry as they were shielded by his cavalry</a:t>
            </a:r>
          </a:p>
          <a:p>
            <a:pPr marL="228600" indent="-228600">
              <a:buAutoNum type="arabicPeriod"/>
            </a:pPr>
            <a:r>
              <a:rPr lang="en-GB" dirty="0"/>
              <a:t>with the element of surprise Caesar’s </a:t>
            </a:r>
            <a:r>
              <a:rPr lang="en-GB" dirty="0" err="1"/>
              <a:t>vetrans</a:t>
            </a:r>
            <a:r>
              <a:rPr lang="en-GB" dirty="0"/>
              <a:t> began their ferocious attack with these men order to use their </a:t>
            </a:r>
            <a:r>
              <a:rPr lang="en-GB" dirty="0" err="1"/>
              <a:t>javalins</a:t>
            </a:r>
            <a:r>
              <a:rPr lang="en-GB" dirty="0"/>
              <a:t> as spears and that they were to aim for the faces of the riders</a:t>
            </a:r>
          </a:p>
          <a:p>
            <a:pPr marL="228600" indent="-228600">
              <a:buAutoNum type="arabicPeriod"/>
            </a:pPr>
            <a:r>
              <a:rPr lang="en-GB" dirty="0"/>
              <a:t>Caesar instructed this because regardless of the number disadvantage he knew that </a:t>
            </a:r>
            <a:r>
              <a:rPr lang="en-GB" dirty="0" err="1"/>
              <a:t>pompeys</a:t>
            </a:r>
            <a:r>
              <a:rPr lang="en-GB" dirty="0"/>
              <a:t> cavalry were young, inexperienced and would not withstand such an attack</a:t>
            </a:r>
          </a:p>
          <a:p>
            <a:pPr marL="228600" indent="-228600">
              <a:buAutoNum type="arabicPeriod"/>
            </a:pPr>
            <a:r>
              <a:rPr lang="en-GB" dirty="0" err="1"/>
              <a:t>Pompeys</a:t>
            </a:r>
            <a:r>
              <a:rPr lang="en-GB" dirty="0"/>
              <a:t> </a:t>
            </a:r>
            <a:r>
              <a:rPr lang="en-GB" dirty="0" err="1"/>
              <a:t>calavry</a:t>
            </a:r>
            <a:r>
              <a:rPr lang="en-GB" dirty="0"/>
              <a:t> fled the battlefield leaving his flank exposed to which </a:t>
            </a:r>
            <a:r>
              <a:rPr lang="en-GB" dirty="0" err="1"/>
              <a:t>caesars</a:t>
            </a:r>
            <a:r>
              <a:rPr lang="en-GB" dirty="0"/>
              <a:t> experienced troops when to their business. </a:t>
            </a:r>
          </a:p>
          <a:p>
            <a:pPr marL="228600" indent="-228600">
              <a:buAutoNum type="arabicPeriod"/>
            </a:pPr>
            <a:endParaRPr lang="en-GB" dirty="0"/>
          </a:p>
          <a:p>
            <a:pPr marL="0" indent="0">
              <a:buNone/>
            </a:pPr>
            <a:endParaRPr lang="en-GB" dirty="0"/>
          </a:p>
          <a:p>
            <a:r>
              <a:rPr lang="en-GB" dirty="0"/>
              <a:t>	 </a:t>
            </a:r>
          </a:p>
          <a:p>
            <a:endParaRPr lang="en-GB" dirty="0"/>
          </a:p>
          <a:p>
            <a:r>
              <a:rPr lang="en-GB" dirty="0"/>
              <a:t>http://www.penfield.edu/webpages/jgiotto/photos/1482905/Battle%20of%20Pharsalus.jpg</a:t>
            </a:r>
          </a:p>
        </p:txBody>
      </p:sp>
      <p:sp>
        <p:nvSpPr>
          <p:cNvPr id="4" name="Slide Number Placeholder 3"/>
          <p:cNvSpPr>
            <a:spLocks noGrp="1"/>
          </p:cNvSpPr>
          <p:nvPr>
            <p:ph type="sldNum" sz="quarter" idx="10"/>
          </p:nvPr>
        </p:nvSpPr>
        <p:spPr/>
        <p:txBody>
          <a:bodyPr/>
          <a:lstStyle/>
          <a:p>
            <a:fld id="{4A352E3B-D138-466A-A151-B1843EF514A7}" type="slidenum">
              <a:rPr lang="en-GB" smtClean="0"/>
              <a:t>6</a:t>
            </a:fld>
            <a:endParaRPr lang="en-GB"/>
          </a:p>
        </p:txBody>
      </p:sp>
    </p:spTree>
    <p:extLst>
      <p:ext uri="{BB962C8B-B14F-4D97-AF65-F5344CB8AC3E}">
        <p14:creationId xmlns:p14="http://schemas.microsoft.com/office/powerpoint/2010/main" val="24553858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(punch line) none of this would have been possible without his experienced and well trained veterans. If they were unexperienced this wouldn’t of been able to happen. </a:t>
            </a:r>
          </a:p>
          <a:p>
            <a:endParaRPr lang="en-GB" dirty="0"/>
          </a:p>
        </p:txBody>
      </p:sp>
      <p:sp>
        <p:nvSpPr>
          <p:cNvPr id="4" name="Slide Number Placeholder 3"/>
          <p:cNvSpPr>
            <a:spLocks noGrp="1"/>
          </p:cNvSpPr>
          <p:nvPr>
            <p:ph type="sldNum" sz="quarter" idx="10"/>
          </p:nvPr>
        </p:nvSpPr>
        <p:spPr/>
        <p:txBody>
          <a:bodyPr/>
          <a:lstStyle/>
          <a:p>
            <a:fld id="{4A352E3B-D138-466A-A151-B1843EF514A7}" type="slidenum">
              <a:rPr lang="en-GB" smtClean="0"/>
              <a:t>7</a:t>
            </a:fld>
            <a:endParaRPr lang="en-GB"/>
          </a:p>
        </p:txBody>
      </p:sp>
    </p:spTree>
    <p:extLst>
      <p:ext uri="{BB962C8B-B14F-4D97-AF65-F5344CB8AC3E}">
        <p14:creationId xmlns:p14="http://schemas.microsoft.com/office/powerpoint/2010/main" val="12476640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Scholarship quotes find a quote what agrees with my argument</a:t>
            </a:r>
          </a:p>
          <a:p>
            <a:r>
              <a:rPr lang="en-GB" dirty="0"/>
              <a:t>the veterans were key so stick them</a:t>
            </a:r>
          </a:p>
          <a:p>
            <a:r>
              <a:rPr lang="en-GB" dirty="0"/>
              <a:t> show what the veterans offer </a:t>
            </a:r>
          </a:p>
          <a:p>
            <a:r>
              <a:rPr lang="en-GB" dirty="0"/>
              <a:t>courage under fire veterans </a:t>
            </a:r>
          </a:p>
          <a:p>
            <a:r>
              <a:rPr lang="en-GB" dirty="0"/>
              <a:t>were battle hardened </a:t>
            </a:r>
          </a:p>
          <a:p>
            <a:r>
              <a:rPr lang="en-GB" dirty="0"/>
              <a:t>(evidence based historical enquiry using selecting primary sources and using scholarship give inside to an historical event)</a:t>
            </a:r>
          </a:p>
          <a:p>
            <a:endParaRPr lang="en-GB" dirty="0"/>
          </a:p>
        </p:txBody>
      </p:sp>
      <p:sp>
        <p:nvSpPr>
          <p:cNvPr id="4" name="Slide Number Placeholder 3"/>
          <p:cNvSpPr>
            <a:spLocks noGrp="1"/>
          </p:cNvSpPr>
          <p:nvPr>
            <p:ph type="sldNum" sz="quarter" idx="10"/>
          </p:nvPr>
        </p:nvSpPr>
        <p:spPr/>
        <p:txBody>
          <a:bodyPr/>
          <a:lstStyle/>
          <a:p>
            <a:fld id="{4A352E3B-D138-466A-A151-B1843EF514A7}" type="slidenum">
              <a:rPr lang="en-GB" smtClean="0"/>
              <a:t>8</a:t>
            </a:fld>
            <a:endParaRPr lang="en-GB"/>
          </a:p>
        </p:txBody>
      </p:sp>
    </p:spTree>
    <p:extLst>
      <p:ext uri="{BB962C8B-B14F-4D97-AF65-F5344CB8AC3E}">
        <p14:creationId xmlns:p14="http://schemas.microsoft.com/office/powerpoint/2010/main" val="39463157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very important. Make sure to be clear with the evidence I have given go over them briefly to show that it would have been impossible if it wasn’t for the veterans</a:t>
            </a:r>
          </a:p>
          <a:p>
            <a:r>
              <a:rPr lang="en-GB" dirty="0"/>
              <a:t>Go over the main points of the argument</a:t>
            </a:r>
          </a:p>
          <a:p>
            <a:r>
              <a:rPr lang="en-GB" dirty="0"/>
              <a:t>Restate the argument</a:t>
            </a:r>
          </a:p>
          <a:p>
            <a:r>
              <a:rPr lang="en-GB" dirty="0"/>
              <a:t>This would have been very difficult to perform with raw recruits or inexperienced troops</a:t>
            </a:r>
          </a:p>
          <a:p>
            <a:r>
              <a:rPr lang="en-GB" dirty="0"/>
              <a:t>With being so heavily out numbered Caesar used his best troops effectively on the battlefield to be able to achieve his victory</a:t>
            </a:r>
          </a:p>
          <a:p>
            <a:endParaRPr lang="en-GB" dirty="0"/>
          </a:p>
          <a:p>
            <a:r>
              <a:rPr lang="en-GB" dirty="0"/>
              <a:t> Trusting that 3000 heavy infantry were able to rout 7000 cavalry</a:t>
            </a:r>
            <a:br>
              <a:rPr lang="en-GB" dirty="0"/>
            </a:br>
            <a:r>
              <a:rPr lang="en-GB" dirty="0"/>
              <a:t>‘he placed 3,000 of his bravest foot-soldiers in ambush’ (App BC. 2.329.76)</a:t>
            </a:r>
          </a:p>
          <a:p>
            <a:endParaRPr lang="en-GB" dirty="0"/>
          </a:p>
          <a:p>
            <a:endParaRPr lang="en-GB" dirty="0"/>
          </a:p>
        </p:txBody>
      </p:sp>
      <p:sp>
        <p:nvSpPr>
          <p:cNvPr id="4" name="Slide Number Placeholder 3"/>
          <p:cNvSpPr>
            <a:spLocks noGrp="1"/>
          </p:cNvSpPr>
          <p:nvPr>
            <p:ph type="sldNum" sz="quarter" idx="10"/>
          </p:nvPr>
        </p:nvSpPr>
        <p:spPr/>
        <p:txBody>
          <a:bodyPr/>
          <a:lstStyle/>
          <a:p>
            <a:fld id="{4A352E3B-D138-466A-A151-B1843EF514A7}" type="slidenum">
              <a:rPr lang="en-GB" smtClean="0"/>
              <a:t>9</a:t>
            </a:fld>
            <a:endParaRPr lang="en-GB"/>
          </a:p>
        </p:txBody>
      </p:sp>
    </p:spTree>
    <p:extLst>
      <p:ext uri="{BB962C8B-B14F-4D97-AF65-F5344CB8AC3E}">
        <p14:creationId xmlns:p14="http://schemas.microsoft.com/office/powerpoint/2010/main" val="32767179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A352E3B-D138-466A-A151-B1843EF514A7}" type="slidenum">
              <a:rPr lang="en-GB" smtClean="0"/>
              <a:t>10</a:t>
            </a:fld>
            <a:endParaRPr lang="en-GB"/>
          </a:p>
        </p:txBody>
      </p:sp>
    </p:spTree>
    <p:extLst>
      <p:ext uri="{BB962C8B-B14F-4D97-AF65-F5344CB8AC3E}">
        <p14:creationId xmlns:p14="http://schemas.microsoft.com/office/powerpoint/2010/main" val="10542250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A352E3B-D138-466A-A151-B1843EF514A7}" type="slidenum">
              <a:rPr lang="en-GB" smtClean="0"/>
              <a:t>11</a:t>
            </a:fld>
            <a:endParaRPr lang="en-GB"/>
          </a:p>
        </p:txBody>
      </p:sp>
    </p:spTree>
    <p:extLst>
      <p:ext uri="{BB962C8B-B14F-4D97-AF65-F5344CB8AC3E}">
        <p14:creationId xmlns:p14="http://schemas.microsoft.com/office/powerpoint/2010/main" val="20399537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55A5025-68C4-4A88-A7BC-3E8301D80A18}" type="datetime1">
              <a:rPr lang="en-GB" smtClean="0"/>
              <a:t>07/05/2018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3A855A-BB8E-4C43-AE80-2FDE3FF24191}" type="slidenum">
              <a:rPr lang="en-GB" smtClean="0"/>
              <a:t>‹#›</a:t>
            </a:fld>
            <a:endParaRPr lang="en-GB"/>
          </a:p>
        </p:txBody>
      </p:sp>
    </p:spTree>
    <p:extLst>
      <p:ext uri="{BB962C8B-B14F-4D97-AF65-F5344CB8AC3E}">
        <p14:creationId xmlns:p14="http://schemas.microsoft.com/office/powerpoint/2010/main" val="38054103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81D76F-E535-4C07-AA2F-29A45AB30D58}" type="datetime1">
              <a:rPr lang="en-GB" smtClean="0"/>
              <a:t>07/05/2018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3A855A-BB8E-4C43-AE80-2FDE3FF24191}" type="slidenum">
              <a:rPr lang="en-GB" smtClean="0"/>
              <a:t>‹#›</a:t>
            </a:fld>
            <a:endParaRPr lang="en-GB"/>
          </a:p>
        </p:txBody>
      </p:sp>
    </p:spTree>
    <p:extLst>
      <p:ext uri="{BB962C8B-B14F-4D97-AF65-F5344CB8AC3E}">
        <p14:creationId xmlns:p14="http://schemas.microsoft.com/office/powerpoint/2010/main" val="25669697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05F6B47-FCBD-4FBE-A3A6-8A352899E433}" type="datetime1">
              <a:rPr lang="en-GB" smtClean="0"/>
              <a:t>07/05/2018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3A855A-BB8E-4C43-AE80-2FDE3FF24191}" type="slidenum">
              <a:rPr lang="en-GB" smtClean="0"/>
              <a:t>‹#›</a:t>
            </a:fld>
            <a:endParaRPr lang="en-GB"/>
          </a:p>
        </p:txBody>
      </p:sp>
    </p:spTree>
    <p:extLst>
      <p:ext uri="{BB962C8B-B14F-4D97-AF65-F5344CB8AC3E}">
        <p14:creationId xmlns:p14="http://schemas.microsoft.com/office/powerpoint/2010/main" val="9061246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1FBFA74-2D53-4EFF-9959-A33D39401FDD}" type="datetime1">
              <a:rPr lang="en-GB" smtClean="0"/>
              <a:t>07/05/2018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F3A855A-BB8E-4C43-AE80-2FDE3FF24191}" type="slidenum">
              <a:rPr lang="en-GB" smtClean="0"/>
              <a:t>‹#›</a:t>
            </a:fld>
            <a:endParaRPr lang="en-GB"/>
          </a:p>
        </p:txBody>
      </p:sp>
    </p:spTree>
    <p:extLst>
      <p:ext uri="{BB962C8B-B14F-4D97-AF65-F5344CB8AC3E}">
        <p14:creationId xmlns:p14="http://schemas.microsoft.com/office/powerpoint/2010/main" val="2945105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4C261DD-EF7F-4E91-BD22-C9CDD0A7B4D3}" type="datetime1">
              <a:rPr lang="en-GB" smtClean="0"/>
              <a:t>07/05/2018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F3A855A-BB8E-4C43-AE80-2FDE3FF24191}" type="slidenum">
              <a:rPr lang="en-GB" smtClean="0"/>
              <a:t>‹#›</a:t>
            </a:fld>
            <a:endParaRPr lang="en-GB"/>
          </a:p>
        </p:txBody>
      </p:sp>
    </p:spTree>
    <p:extLst>
      <p:ext uri="{BB962C8B-B14F-4D97-AF65-F5344CB8AC3E}">
        <p14:creationId xmlns:p14="http://schemas.microsoft.com/office/powerpoint/2010/main" val="24162411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6C0A107-0018-4C36-9AF9-5F29C8DF5CCF}" type="datetime1">
              <a:rPr lang="en-GB" smtClean="0"/>
              <a:t>07/05/2018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F3A855A-BB8E-4C43-AE80-2FDE3FF24191}" type="slidenum">
              <a:rPr lang="en-GB" smtClean="0"/>
              <a:t>‹#›</a:t>
            </a:fld>
            <a:endParaRPr lang="en-GB"/>
          </a:p>
        </p:txBody>
      </p:sp>
    </p:spTree>
    <p:extLst>
      <p:ext uri="{BB962C8B-B14F-4D97-AF65-F5344CB8AC3E}">
        <p14:creationId xmlns:p14="http://schemas.microsoft.com/office/powerpoint/2010/main" val="3836414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2B074F-9340-48FE-85B0-3866D15CA1E0}" type="datetime1">
              <a:rPr lang="en-GB" smtClean="0"/>
              <a:t>07/05/2018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F3A855A-BB8E-4C43-AE80-2FDE3FF24191}" type="slidenum">
              <a:rPr lang="en-GB" smtClean="0"/>
              <a:t>‹#›</a:t>
            </a:fld>
            <a:endParaRPr lang="en-GB"/>
          </a:p>
        </p:txBody>
      </p:sp>
    </p:spTree>
    <p:extLst>
      <p:ext uri="{BB962C8B-B14F-4D97-AF65-F5344CB8AC3E}">
        <p14:creationId xmlns:p14="http://schemas.microsoft.com/office/powerpoint/2010/main" val="25646868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4A1C315-BA9A-43BC-B14D-D289A67F999F}" type="datetime1">
              <a:rPr lang="en-GB" smtClean="0"/>
              <a:t>07/05/2018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F3A855A-BB8E-4C43-AE80-2FDE3FF24191}" type="slidenum">
              <a:rPr lang="en-GB" smtClean="0"/>
              <a:t>‹#›</a:t>
            </a:fld>
            <a:endParaRPr lang="en-GB"/>
          </a:p>
        </p:txBody>
      </p:sp>
    </p:spTree>
    <p:extLst>
      <p:ext uri="{BB962C8B-B14F-4D97-AF65-F5344CB8AC3E}">
        <p14:creationId xmlns:p14="http://schemas.microsoft.com/office/powerpoint/2010/main" val="24395797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478676A-A98E-41FE-8D4C-F5A3D33DD836}" type="datetime1">
              <a:rPr lang="en-GB" smtClean="0"/>
              <a:t>07/05/2018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F3A855A-BB8E-4C43-AE80-2FDE3FF24191}" type="slidenum">
              <a:rPr lang="en-GB" smtClean="0"/>
              <a:t>‹#›</a:t>
            </a:fld>
            <a:endParaRPr lang="en-GB"/>
          </a:p>
        </p:txBody>
      </p:sp>
    </p:spTree>
    <p:extLst>
      <p:ext uri="{BB962C8B-B14F-4D97-AF65-F5344CB8AC3E}">
        <p14:creationId xmlns:p14="http://schemas.microsoft.com/office/powerpoint/2010/main" val="4742335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CB6E6F6-AA5E-4AC9-B86C-076E3DA80EDB}" type="datetime1">
              <a:rPr lang="en-GB" smtClean="0"/>
              <a:t>07/05/2018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3A855A-BB8E-4C43-AE80-2FDE3FF24191}" type="slidenum">
              <a:rPr lang="en-GB" smtClean="0"/>
              <a:t>‹#›</a:t>
            </a:fld>
            <a:endParaRPr lang="en-GB"/>
          </a:p>
        </p:txBody>
      </p:sp>
    </p:spTree>
    <p:extLst>
      <p:ext uri="{BB962C8B-B14F-4D97-AF65-F5344CB8AC3E}">
        <p14:creationId xmlns:p14="http://schemas.microsoft.com/office/powerpoint/2010/main" val="11184373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06D240-3197-4961-91A3-FFBC01BDF36E}" type="datetime1">
              <a:rPr lang="en-GB" smtClean="0"/>
              <a:t>07/05/2018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3A855A-BB8E-4C43-AE80-2FDE3FF24191}" type="slidenum">
              <a:rPr lang="en-GB" smtClean="0"/>
              <a:t>‹#›</a:t>
            </a:fld>
            <a:endParaRPr lang="en-GB"/>
          </a:p>
        </p:txBody>
      </p:sp>
    </p:spTree>
    <p:extLst>
      <p:ext uri="{BB962C8B-B14F-4D97-AF65-F5344CB8AC3E}">
        <p14:creationId xmlns:p14="http://schemas.microsoft.com/office/powerpoint/2010/main" val="239798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9AABBD1-2ED5-4119-AE39-B466235CEEAA}" type="datetime1">
              <a:rPr lang="en-GB" smtClean="0"/>
              <a:t>07/05/2018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F3A855A-BB8E-4C43-AE80-2FDE3FF24191}" type="slidenum">
              <a:rPr lang="en-GB" smtClean="0"/>
              <a:t>‹#›</a:t>
            </a:fld>
            <a:endParaRPr lang="en-GB"/>
          </a:p>
        </p:txBody>
      </p:sp>
    </p:spTree>
    <p:extLst>
      <p:ext uri="{BB962C8B-B14F-4D97-AF65-F5344CB8AC3E}">
        <p14:creationId xmlns:p14="http://schemas.microsoft.com/office/powerpoint/2010/main" val="1498475625"/>
      </p:ext>
    </p:extLst>
  </p:cSld>
  <p:clrMap bg1="dk1" tx1="lt1" bg2="dk2" tx2="lt2" accent1="accent1" accent2="accent2" accent3="accent3" accent4="accent4" accent5="accent5" accent6="accent6" hlink="hlink" folHlink="folHlink"/>
  <p:sldLayoutIdLst>
    <p:sldLayoutId id="2147483864" r:id="rId1"/>
    <p:sldLayoutId id="2147483865" r:id="rId2"/>
    <p:sldLayoutId id="2147483866" r:id="rId3"/>
    <p:sldLayoutId id="2147483867" r:id="rId4"/>
    <p:sldLayoutId id="2147483868" r:id="rId5"/>
    <p:sldLayoutId id="2147483869" r:id="rId6"/>
    <p:sldLayoutId id="2147483870" r:id="rId7"/>
    <p:sldLayoutId id="2147483871" r:id="rId8"/>
    <p:sldLayoutId id="2147483872" r:id="rId9"/>
    <p:sldLayoutId id="2147483873" r:id="rId10"/>
    <p:sldLayoutId id="2147483874"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4.xml"/><Relationship Id="rId5" Type="http://schemas.openxmlformats.org/officeDocument/2006/relationships/comments" Target="../comments/comment1.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comments" Target="../comments/comment2.xm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www.penfield.edu/webpages/jgiotto/photos/1482905/Battle%20of%20Pharsalus.jpg"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a:t> </a:t>
            </a:r>
            <a:endParaRPr lang="en-GB" dirty="0"/>
          </a:p>
        </p:txBody>
      </p:sp>
      <p:sp>
        <p:nvSpPr>
          <p:cNvPr id="3" name="Subtitle 2"/>
          <p:cNvSpPr>
            <a:spLocks noGrp="1"/>
          </p:cNvSpPr>
          <p:nvPr>
            <p:ph type="subTitle" idx="1"/>
          </p:nvPr>
        </p:nvSpPr>
        <p:spPr>
          <a:xfrm>
            <a:off x="1524000" y="1548794"/>
            <a:ext cx="9144000" cy="1655762"/>
          </a:xfrm>
        </p:spPr>
        <p:txBody>
          <a:bodyPr>
            <a:noAutofit/>
          </a:bodyPr>
          <a:lstStyle/>
          <a:p>
            <a:r>
              <a:rPr lang="en-GB" sz="6000" dirty="0"/>
              <a:t>Caesar’s Use of Veteran Troops And Their Effect On The Civil War</a:t>
            </a:r>
          </a:p>
          <a:p>
            <a:endParaRPr lang="en-GB" sz="4800" dirty="0"/>
          </a:p>
          <a:p>
            <a:r>
              <a:rPr lang="en-GB" sz="2800" dirty="0"/>
              <a:t>Lee Perkins </a:t>
            </a:r>
            <a:br>
              <a:rPr lang="en-GB" sz="2800" dirty="0"/>
            </a:br>
            <a:r>
              <a:rPr lang="en-GB" sz="2800" dirty="0"/>
              <a:t>1711094</a:t>
            </a:r>
            <a:br>
              <a:rPr lang="en-GB" sz="2800" dirty="0"/>
            </a:br>
            <a:r>
              <a:rPr lang="en-GB" sz="2800" dirty="0"/>
              <a:t>10</a:t>
            </a:r>
            <a:r>
              <a:rPr lang="en-GB" sz="2800" baseline="30000" dirty="0"/>
              <a:t>th</a:t>
            </a:r>
            <a:r>
              <a:rPr lang="en-GB" sz="2800" dirty="0"/>
              <a:t> May 2018</a:t>
            </a:r>
          </a:p>
        </p:txBody>
      </p:sp>
      <p:sp>
        <p:nvSpPr>
          <p:cNvPr id="4" name="Slide Number Placeholder 3"/>
          <p:cNvSpPr>
            <a:spLocks noGrp="1"/>
          </p:cNvSpPr>
          <p:nvPr>
            <p:ph type="sldNum" sz="quarter" idx="12"/>
          </p:nvPr>
        </p:nvSpPr>
        <p:spPr/>
        <p:txBody>
          <a:bodyPr/>
          <a:lstStyle/>
          <a:p>
            <a:fld id="{4F3A855A-BB8E-4C43-AE80-2FDE3FF24191}" type="slidenum">
              <a:rPr lang="en-GB" smtClean="0"/>
              <a:t>1</a:t>
            </a:fld>
            <a:endParaRPr lang="en-GB"/>
          </a:p>
        </p:txBody>
      </p:sp>
    </p:spTree>
    <p:extLst>
      <p:ext uri="{BB962C8B-B14F-4D97-AF65-F5344CB8AC3E}">
        <p14:creationId xmlns:p14="http://schemas.microsoft.com/office/powerpoint/2010/main" val="28411262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43A80EC7-33BA-4465-8EBA-A3B20CE7B0FE}"/>
              </a:ext>
            </a:extLst>
          </p:cNvPr>
          <p:cNvSpPr>
            <a:spLocks noGrp="1"/>
          </p:cNvSpPr>
          <p:nvPr>
            <p:ph type="title"/>
          </p:nvPr>
        </p:nvSpPr>
        <p:spPr>
          <a:xfrm>
            <a:off x="4380588" y="1853967"/>
            <a:ext cx="6766078" cy="4038833"/>
          </a:xfrm>
        </p:spPr>
        <p:txBody>
          <a:bodyPr vert="horz" lIns="91440" tIns="45720" rIns="91440" bIns="45720" rtlCol="0" anchor="ctr">
            <a:normAutofit/>
          </a:bodyPr>
          <a:lstStyle/>
          <a:p>
            <a:r>
              <a:rPr lang="en-US" kern="1200" dirty="0">
                <a:solidFill>
                  <a:schemeClr val="tx1">
                    <a:lumMod val="85000"/>
                    <a:lumOff val="15000"/>
                  </a:schemeClr>
                </a:solidFill>
                <a:latin typeface="+mj-lt"/>
                <a:ea typeface="+mj-ea"/>
                <a:cs typeface="+mj-cs"/>
              </a:rPr>
              <a:t>Caesar won the battle of Pharsalus against all odds because of his tactical use of veteran troops.</a:t>
            </a:r>
          </a:p>
        </p:txBody>
      </p:sp>
      <p:sp>
        <p:nvSpPr>
          <p:cNvPr id="4" name="Slide Number Placeholder 3"/>
          <p:cNvSpPr>
            <a:spLocks noGrp="1"/>
          </p:cNvSpPr>
          <p:nvPr>
            <p:ph type="sldNum" sz="quarter" idx="12"/>
          </p:nvPr>
        </p:nvSpPr>
        <p:spPr>
          <a:xfrm>
            <a:off x="10225314" y="6553690"/>
            <a:ext cx="1128486" cy="274320"/>
          </a:xfrm>
        </p:spPr>
        <p:txBody>
          <a:bodyPr vert="horz" lIns="91440" tIns="45720" rIns="91440" bIns="45720" rtlCol="0" anchor="ctr">
            <a:normAutofit/>
          </a:bodyPr>
          <a:lstStyle/>
          <a:p>
            <a:pPr defTabSz="914400">
              <a:spcAft>
                <a:spcPts val="600"/>
              </a:spcAft>
            </a:pPr>
            <a:fld id="{4F3A855A-BB8E-4C43-AE80-2FDE3FF24191}" type="slidenum">
              <a:rPr lang="en-US" sz="1050"/>
              <a:pPr defTabSz="914400">
                <a:spcAft>
                  <a:spcPts val="600"/>
                </a:spcAft>
              </a:pPr>
              <a:t>2</a:t>
            </a:fld>
            <a:endParaRPr lang="en-US" sz="1050"/>
          </a:p>
        </p:txBody>
      </p:sp>
      <p:sp>
        <p:nvSpPr>
          <p:cNvPr id="8" name="TextBox 7">
            <a:extLst>
              <a:ext uri="{FF2B5EF4-FFF2-40B4-BE49-F238E27FC236}">
                <a16:creationId xmlns:a16="http://schemas.microsoft.com/office/drawing/2014/main" id="{A6972893-81F8-4862-A893-C0B58C8D8DDA}"/>
              </a:ext>
            </a:extLst>
          </p:cNvPr>
          <p:cNvSpPr txBox="1"/>
          <p:nvPr/>
        </p:nvSpPr>
        <p:spPr>
          <a:xfrm>
            <a:off x="4857226" y="771787"/>
            <a:ext cx="5503178" cy="923330"/>
          </a:xfrm>
          <a:prstGeom prst="rect">
            <a:avLst/>
          </a:prstGeom>
          <a:noFill/>
        </p:spPr>
        <p:txBody>
          <a:bodyPr wrap="square" rtlCol="0">
            <a:spAutoFit/>
          </a:bodyPr>
          <a:lstStyle/>
          <a:p>
            <a:pPr algn="ctr"/>
            <a:r>
              <a:rPr lang="en-GB" sz="5400" b="1" dirty="0"/>
              <a:t>The Argument </a:t>
            </a:r>
          </a:p>
        </p:txBody>
      </p:sp>
      <p:pic>
        <p:nvPicPr>
          <p:cNvPr id="5" name="Picture 4">
            <a:extLst>
              <a:ext uri="{FF2B5EF4-FFF2-40B4-BE49-F238E27FC236}">
                <a16:creationId xmlns:a16="http://schemas.microsoft.com/office/drawing/2014/main" id="{FFA4E694-F02A-4751-BD7E-82ED00D013ED}"/>
              </a:ext>
            </a:extLst>
          </p:cNvPr>
          <p:cNvPicPr>
            <a:picLocks noChangeAspect="1"/>
          </p:cNvPicPr>
          <p:nvPr/>
        </p:nvPicPr>
        <p:blipFill>
          <a:blip r:embed="rId3"/>
          <a:stretch>
            <a:fillRect/>
          </a:stretch>
        </p:blipFill>
        <p:spPr>
          <a:xfrm>
            <a:off x="695915" y="655549"/>
            <a:ext cx="3077029" cy="5121013"/>
          </a:xfrm>
          <a:prstGeom prst="rect">
            <a:avLst/>
          </a:prstGeom>
        </p:spPr>
      </p:pic>
      <p:sp>
        <p:nvSpPr>
          <p:cNvPr id="3" name="TextBox 2">
            <a:extLst>
              <a:ext uri="{FF2B5EF4-FFF2-40B4-BE49-F238E27FC236}">
                <a16:creationId xmlns:a16="http://schemas.microsoft.com/office/drawing/2014/main" id="{2FEE348E-00A9-4CDC-8925-1F4BB9DDBBCB}"/>
              </a:ext>
            </a:extLst>
          </p:cNvPr>
          <p:cNvSpPr txBox="1"/>
          <p:nvPr/>
        </p:nvSpPr>
        <p:spPr>
          <a:xfrm>
            <a:off x="626173" y="5708134"/>
            <a:ext cx="2039193" cy="369332"/>
          </a:xfrm>
          <a:prstGeom prst="rect">
            <a:avLst/>
          </a:prstGeom>
          <a:noFill/>
        </p:spPr>
        <p:txBody>
          <a:bodyPr wrap="square" rtlCol="0">
            <a:spAutoFit/>
          </a:bodyPr>
          <a:lstStyle/>
          <a:p>
            <a:r>
              <a:rPr lang="en-GB" dirty="0"/>
              <a:t>Image: </a:t>
            </a:r>
            <a:r>
              <a:rPr lang="en-GB" dirty="0" err="1"/>
              <a:t>PennState</a:t>
            </a:r>
            <a:endParaRPr lang="en-GB" dirty="0"/>
          </a:p>
        </p:txBody>
      </p:sp>
    </p:spTree>
    <p:extLst>
      <p:ext uri="{BB962C8B-B14F-4D97-AF65-F5344CB8AC3E}">
        <p14:creationId xmlns:p14="http://schemas.microsoft.com/office/powerpoint/2010/main" val="36407479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3F1FF6-CAAD-4A87-B893-4C39F518EEB6}"/>
              </a:ext>
            </a:extLst>
          </p:cNvPr>
          <p:cNvSpPr>
            <a:spLocks noGrp="1"/>
          </p:cNvSpPr>
          <p:nvPr>
            <p:ph type="title"/>
          </p:nvPr>
        </p:nvSpPr>
        <p:spPr>
          <a:xfrm>
            <a:off x="5297762" y="1053711"/>
            <a:ext cx="5638994" cy="1424446"/>
          </a:xfrm>
        </p:spPr>
        <p:txBody>
          <a:bodyPr>
            <a:normAutofit/>
          </a:bodyPr>
          <a:lstStyle/>
          <a:p>
            <a:r>
              <a:rPr lang="en-GB" dirty="0">
                <a:solidFill>
                  <a:srgbClr val="FFFFFF"/>
                </a:solidFill>
              </a:rPr>
              <a:t>Battle of Pharsalus </a:t>
            </a:r>
          </a:p>
        </p:txBody>
      </p:sp>
      <p:sp>
        <p:nvSpPr>
          <p:cNvPr id="3" name="Content Placeholder 2">
            <a:extLst>
              <a:ext uri="{FF2B5EF4-FFF2-40B4-BE49-F238E27FC236}">
                <a16:creationId xmlns:a16="http://schemas.microsoft.com/office/drawing/2014/main" id="{22A6F19F-A4D6-4BEA-A122-1384A40EA81D}"/>
              </a:ext>
            </a:extLst>
          </p:cNvPr>
          <p:cNvSpPr>
            <a:spLocks noGrp="1"/>
          </p:cNvSpPr>
          <p:nvPr>
            <p:ph idx="1"/>
          </p:nvPr>
        </p:nvSpPr>
        <p:spPr>
          <a:xfrm>
            <a:off x="5362199" y="2827866"/>
            <a:ext cx="5747187" cy="3103596"/>
          </a:xfrm>
        </p:spPr>
        <p:txBody>
          <a:bodyPr anchor="t">
            <a:normAutofit/>
          </a:bodyPr>
          <a:lstStyle/>
          <a:p>
            <a:pPr marL="285750" indent="-285750"/>
            <a:r>
              <a:rPr lang="en-GB" sz="2400" dirty="0">
                <a:solidFill>
                  <a:srgbClr val="FFFFFF"/>
                </a:solidFill>
              </a:rPr>
              <a:t>Pharsalus, Greece</a:t>
            </a:r>
          </a:p>
          <a:p>
            <a:pPr marL="285750" indent="-285750"/>
            <a:r>
              <a:rPr lang="en-GB" sz="2400" dirty="0">
                <a:solidFill>
                  <a:srgbClr val="FFFFFF"/>
                </a:solidFill>
              </a:rPr>
              <a:t>9</a:t>
            </a:r>
            <a:r>
              <a:rPr lang="en-GB" sz="2400" baseline="30000" dirty="0">
                <a:solidFill>
                  <a:srgbClr val="FFFFFF"/>
                </a:solidFill>
              </a:rPr>
              <a:t>th</a:t>
            </a:r>
            <a:r>
              <a:rPr lang="en-GB" sz="2400" dirty="0">
                <a:solidFill>
                  <a:srgbClr val="FFFFFF"/>
                </a:solidFill>
              </a:rPr>
              <a:t> August 48BC</a:t>
            </a:r>
          </a:p>
          <a:p>
            <a:pPr marL="285750" indent="-285750"/>
            <a:r>
              <a:rPr lang="en-GB" sz="2400" dirty="0">
                <a:solidFill>
                  <a:srgbClr val="FFFFFF"/>
                </a:solidFill>
              </a:rPr>
              <a:t>Roman Civil War </a:t>
            </a:r>
          </a:p>
          <a:p>
            <a:pPr marL="285750" indent="-285750"/>
            <a:r>
              <a:rPr lang="en-GB" sz="2400" dirty="0">
                <a:solidFill>
                  <a:srgbClr val="FFFFFF"/>
                </a:solidFill>
              </a:rPr>
              <a:t>Decisive Battle</a:t>
            </a:r>
          </a:p>
          <a:p>
            <a:pPr marL="285750" indent="-285750"/>
            <a:r>
              <a:rPr lang="en-GB" sz="2400" dirty="0">
                <a:solidFill>
                  <a:srgbClr val="FFFFFF"/>
                </a:solidFill>
              </a:rPr>
              <a:t>Caesar vs Pompey</a:t>
            </a:r>
            <a:br>
              <a:rPr lang="en-GB" sz="2400" dirty="0">
                <a:solidFill>
                  <a:srgbClr val="FFFFFF"/>
                </a:solidFill>
              </a:rPr>
            </a:br>
            <a:endParaRPr lang="en-GB" sz="2400" dirty="0">
              <a:solidFill>
                <a:srgbClr val="FFFFFF"/>
              </a:solidFill>
            </a:endParaRPr>
          </a:p>
          <a:p>
            <a:pPr marL="0" indent="0">
              <a:buNone/>
            </a:pPr>
            <a:endParaRPr lang="en-GB" sz="2400" dirty="0">
              <a:solidFill>
                <a:srgbClr val="FFFFFF"/>
              </a:solidFill>
            </a:endParaRPr>
          </a:p>
        </p:txBody>
      </p:sp>
      <p:sp>
        <p:nvSpPr>
          <p:cNvPr id="4" name="Slide Number Placeholder 3">
            <a:extLst>
              <a:ext uri="{FF2B5EF4-FFF2-40B4-BE49-F238E27FC236}">
                <a16:creationId xmlns:a16="http://schemas.microsoft.com/office/drawing/2014/main" id="{D5B4E311-9148-4E15-86F7-3D664C465BD3}"/>
              </a:ext>
            </a:extLst>
          </p:cNvPr>
          <p:cNvSpPr>
            <a:spLocks noGrp="1"/>
          </p:cNvSpPr>
          <p:nvPr>
            <p:ph type="sldNum" sz="quarter" idx="12"/>
          </p:nvPr>
        </p:nvSpPr>
        <p:spPr>
          <a:xfrm>
            <a:off x="11029121" y="6455503"/>
            <a:ext cx="649357" cy="365125"/>
          </a:xfrm>
        </p:spPr>
        <p:txBody>
          <a:bodyPr>
            <a:normAutofit/>
          </a:bodyPr>
          <a:lstStyle/>
          <a:p>
            <a:pPr>
              <a:spcAft>
                <a:spcPts val="600"/>
              </a:spcAft>
            </a:pPr>
            <a:fld id="{4F3A855A-BB8E-4C43-AE80-2FDE3FF24191}" type="slidenum">
              <a:rPr lang="en-GB" smtClean="0"/>
              <a:pPr>
                <a:spcAft>
                  <a:spcPts val="600"/>
                </a:spcAft>
              </a:pPr>
              <a:t>3</a:t>
            </a:fld>
            <a:endParaRPr lang="en-GB"/>
          </a:p>
        </p:txBody>
      </p:sp>
      <p:pic>
        <p:nvPicPr>
          <p:cNvPr id="7" name="Picture 6">
            <a:extLst>
              <a:ext uri="{FF2B5EF4-FFF2-40B4-BE49-F238E27FC236}">
                <a16:creationId xmlns:a16="http://schemas.microsoft.com/office/drawing/2014/main" id="{55C84F10-5193-4F13-8EEB-6FB6E5FD780E}"/>
              </a:ext>
            </a:extLst>
          </p:cNvPr>
          <p:cNvPicPr>
            <a:picLocks noChangeAspect="1"/>
          </p:cNvPicPr>
          <p:nvPr/>
        </p:nvPicPr>
        <p:blipFill>
          <a:blip r:embed="rId3"/>
          <a:stretch>
            <a:fillRect/>
          </a:stretch>
        </p:blipFill>
        <p:spPr>
          <a:xfrm>
            <a:off x="441658" y="536831"/>
            <a:ext cx="4484550" cy="5918672"/>
          </a:xfrm>
          <a:prstGeom prst="rect">
            <a:avLst/>
          </a:prstGeom>
        </p:spPr>
      </p:pic>
      <p:sp>
        <p:nvSpPr>
          <p:cNvPr id="13" name="Oval 12">
            <a:extLst>
              <a:ext uri="{FF2B5EF4-FFF2-40B4-BE49-F238E27FC236}">
                <a16:creationId xmlns:a16="http://schemas.microsoft.com/office/drawing/2014/main" id="{0E5F8411-9549-4D50-AEF5-6104C6987979}"/>
              </a:ext>
            </a:extLst>
          </p:cNvPr>
          <p:cNvSpPr/>
          <p:nvPr/>
        </p:nvSpPr>
        <p:spPr>
          <a:xfrm>
            <a:off x="2328333" y="2302933"/>
            <a:ext cx="558800" cy="524933"/>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94FFEE42-FB4E-47F7-AD94-E380F07F7DB8}"/>
              </a:ext>
            </a:extLst>
          </p:cNvPr>
          <p:cNvSpPr txBox="1"/>
          <p:nvPr/>
        </p:nvSpPr>
        <p:spPr>
          <a:xfrm>
            <a:off x="385795" y="6136503"/>
            <a:ext cx="2298138" cy="369332"/>
          </a:xfrm>
          <a:prstGeom prst="rect">
            <a:avLst/>
          </a:prstGeom>
          <a:noFill/>
        </p:spPr>
        <p:txBody>
          <a:bodyPr wrap="square" rtlCol="0">
            <a:spAutoFit/>
          </a:bodyPr>
          <a:lstStyle/>
          <a:p>
            <a:r>
              <a:rPr lang="en-GB" dirty="0">
                <a:solidFill>
                  <a:srgbClr val="FF0000"/>
                </a:solidFill>
              </a:rPr>
              <a:t>Image: Patrick </a:t>
            </a:r>
            <a:r>
              <a:rPr lang="en-GB" dirty="0" err="1">
                <a:solidFill>
                  <a:srgbClr val="FF0000"/>
                </a:solidFill>
              </a:rPr>
              <a:t>Parrelli</a:t>
            </a:r>
            <a:endParaRPr lang="en-GB" dirty="0">
              <a:solidFill>
                <a:srgbClr val="FF0000"/>
              </a:solidFill>
            </a:endParaRPr>
          </a:p>
        </p:txBody>
      </p:sp>
    </p:spTree>
    <p:extLst>
      <p:ext uri="{BB962C8B-B14F-4D97-AF65-F5344CB8AC3E}">
        <p14:creationId xmlns:p14="http://schemas.microsoft.com/office/powerpoint/2010/main" val="2059276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3A57CB9-EB5D-49B5-8246-AD25FE270F9A}"/>
              </a:ext>
            </a:extLst>
          </p:cNvPr>
          <p:cNvSpPr>
            <a:spLocks noGrp="1"/>
          </p:cNvSpPr>
          <p:nvPr>
            <p:ph type="title"/>
          </p:nvPr>
        </p:nvSpPr>
        <p:spPr>
          <a:xfrm>
            <a:off x="838200" y="1412488"/>
            <a:ext cx="2899189" cy="633288"/>
          </a:xfrm>
        </p:spPr>
        <p:txBody>
          <a:bodyPr anchor="t">
            <a:normAutofit fontScale="90000"/>
          </a:bodyPr>
          <a:lstStyle/>
          <a:p>
            <a:r>
              <a:rPr lang="en-GB" sz="3600" dirty="0">
                <a:solidFill>
                  <a:srgbClr val="FFFFFF"/>
                </a:solidFill>
                <a:latin typeface="+mn-lt"/>
              </a:rPr>
              <a:t>Key Facts</a:t>
            </a:r>
            <a:br>
              <a:rPr lang="en-GB" sz="4000" dirty="0">
                <a:solidFill>
                  <a:srgbClr val="FFFFFF"/>
                </a:solidFill>
              </a:rPr>
            </a:br>
            <a:br>
              <a:rPr lang="en-GB" sz="4000" dirty="0">
                <a:solidFill>
                  <a:srgbClr val="FFFFFF"/>
                </a:solidFill>
              </a:rPr>
            </a:br>
            <a:endParaRPr lang="en-GB" sz="3200" dirty="0">
              <a:solidFill>
                <a:srgbClr val="FFFFFF"/>
              </a:solidFill>
            </a:endParaRPr>
          </a:p>
        </p:txBody>
      </p:sp>
      <p:sp>
        <p:nvSpPr>
          <p:cNvPr id="7" name="Content Placeholder 6">
            <a:extLst>
              <a:ext uri="{FF2B5EF4-FFF2-40B4-BE49-F238E27FC236}">
                <a16:creationId xmlns:a16="http://schemas.microsoft.com/office/drawing/2014/main" id="{55F6230B-8845-45EE-9914-2B80A284198F}"/>
              </a:ext>
            </a:extLst>
          </p:cNvPr>
          <p:cNvSpPr>
            <a:spLocks noGrp="1"/>
          </p:cNvSpPr>
          <p:nvPr>
            <p:ph sz="half" idx="1"/>
          </p:nvPr>
        </p:nvSpPr>
        <p:spPr>
          <a:xfrm>
            <a:off x="4520340" y="2496830"/>
            <a:ext cx="3427283" cy="1578044"/>
          </a:xfrm>
        </p:spPr>
        <p:txBody>
          <a:bodyPr>
            <a:normAutofit/>
          </a:bodyPr>
          <a:lstStyle/>
          <a:p>
            <a:pPr marL="0" indent="0">
              <a:buNone/>
            </a:pPr>
            <a:r>
              <a:rPr lang="en-GB" sz="2000" b="1" dirty="0"/>
              <a:t>Gaius Julius Caesar</a:t>
            </a:r>
          </a:p>
          <a:p>
            <a:r>
              <a:rPr lang="en-GB" sz="2000" dirty="0"/>
              <a:t>22,000 Men</a:t>
            </a:r>
          </a:p>
          <a:p>
            <a:r>
              <a:rPr lang="en-GB" sz="2000" dirty="0"/>
              <a:t>1000 Cavalry</a:t>
            </a:r>
          </a:p>
          <a:p>
            <a:r>
              <a:rPr lang="en-GB" sz="2000" dirty="0"/>
              <a:t>80 Battalions </a:t>
            </a:r>
          </a:p>
          <a:p>
            <a:endParaRPr lang="en-GB" sz="2000" dirty="0"/>
          </a:p>
        </p:txBody>
      </p:sp>
      <p:sp>
        <p:nvSpPr>
          <p:cNvPr id="8" name="Content Placeholder 7">
            <a:extLst>
              <a:ext uri="{FF2B5EF4-FFF2-40B4-BE49-F238E27FC236}">
                <a16:creationId xmlns:a16="http://schemas.microsoft.com/office/drawing/2014/main" id="{1867BDF1-6A07-42A5-9BF2-E3E77B290A22}"/>
              </a:ext>
            </a:extLst>
          </p:cNvPr>
          <p:cNvSpPr>
            <a:spLocks noGrp="1"/>
          </p:cNvSpPr>
          <p:nvPr>
            <p:ph sz="half" idx="2"/>
          </p:nvPr>
        </p:nvSpPr>
        <p:spPr>
          <a:xfrm>
            <a:off x="8679232" y="2448071"/>
            <a:ext cx="3197701" cy="1586433"/>
          </a:xfrm>
        </p:spPr>
        <p:txBody>
          <a:bodyPr>
            <a:normAutofit/>
          </a:bodyPr>
          <a:lstStyle/>
          <a:p>
            <a:pPr marL="0" indent="0">
              <a:buNone/>
            </a:pPr>
            <a:r>
              <a:rPr lang="en-GB" sz="2000" b="1" dirty="0" err="1"/>
              <a:t>Gnaeus</a:t>
            </a:r>
            <a:r>
              <a:rPr lang="en-GB" sz="2000" b="1" dirty="0"/>
              <a:t> </a:t>
            </a:r>
            <a:r>
              <a:rPr lang="en-GB" sz="2000" b="1" dirty="0" err="1"/>
              <a:t>Pompeius</a:t>
            </a:r>
            <a:r>
              <a:rPr lang="en-GB" sz="2000" b="1" dirty="0"/>
              <a:t> Magnus </a:t>
            </a:r>
          </a:p>
          <a:p>
            <a:r>
              <a:rPr lang="en-GB" sz="2000" dirty="0"/>
              <a:t>45,000 Men</a:t>
            </a:r>
          </a:p>
          <a:p>
            <a:r>
              <a:rPr lang="en-GB" sz="2000" dirty="0"/>
              <a:t>7000 Cavalry</a:t>
            </a:r>
          </a:p>
          <a:p>
            <a:r>
              <a:rPr lang="en-GB" sz="2000" dirty="0"/>
              <a:t>110 Battalions</a:t>
            </a:r>
          </a:p>
          <a:p>
            <a:endParaRPr lang="en-GB" sz="2000" dirty="0"/>
          </a:p>
        </p:txBody>
      </p:sp>
      <p:sp>
        <p:nvSpPr>
          <p:cNvPr id="4" name="Slide Number Placeholder 3"/>
          <p:cNvSpPr>
            <a:spLocks noGrp="1"/>
          </p:cNvSpPr>
          <p:nvPr>
            <p:ph type="sldNum" sz="quarter" idx="12"/>
          </p:nvPr>
        </p:nvSpPr>
        <p:spPr>
          <a:xfrm>
            <a:off x="9202366" y="6356350"/>
            <a:ext cx="2151434" cy="365125"/>
          </a:xfrm>
        </p:spPr>
        <p:txBody>
          <a:bodyPr vert="horz" lIns="91440" tIns="45720" rIns="91440" bIns="45720" rtlCol="0">
            <a:normAutofit/>
          </a:bodyPr>
          <a:lstStyle/>
          <a:p>
            <a:pPr defTabSz="914400">
              <a:spcAft>
                <a:spcPts val="600"/>
              </a:spcAft>
            </a:pPr>
            <a:fld id="{4F3A855A-BB8E-4C43-AE80-2FDE3FF24191}" type="slidenum">
              <a:rPr lang="en-US" smtClean="0"/>
              <a:pPr defTabSz="914400">
                <a:spcAft>
                  <a:spcPts val="600"/>
                </a:spcAft>
              </a:pPr>
              <a:t>4</a:t>
            </a:fld>
            <a:endParaRPr lang="en-US"/>
          </a:p>
        </p:txBody>
      </p:sp>
      <p:sp>
        <p:nvSpPr>
          <p:cNvPr id="3" name="TextBox 2">
            <a:extLst>
              <a:ext uri="{FF2B5EF4-FFF2-40B4-BE49-F238E27FC236}">
                <a16:creationId xmlns:a16="http://schemas.microsoft.com/office/drawing/2014/main" id="{227E0BFE-BBC4-429B-A751-7B7962C41EEB}"/>
              </a:ext>
            </a:extLst>
          </p:cNvPr>
          <p:cNvSpPr txBox="1"/>
          <p:nvPr/>
        </p:nvSpPr>
        <p:spPr>
          <a:xfrm>
            <a:off x="681925" y="2588217"/>
            <a:ext cx="2673458" cy="2975675"/>
          </a:xfrm>
          <a:prstGeom prst="rect">
            <a:avLst/>
          </a:prstGeom>
          <a:noFill/>
        </p:spPr>
        <p:txBody>
          <a:bodyPr wrap="square" rtlCol="0">
            <a:spAutoFit/>
          </a:bodyPr>
          <a:lstStyle/>
          <a:p>
            <a:endParaRPr lang="en-GB" dirty="0"/>
          </a:p>
        </p:txBody>
      </p:sp>
      <p:sp>
        <p:nvSpPr>
          <p:cNvPr id="13" name="TextBox 12">
            <a:extLst>
              <a:ext uri="{FF2B5EF4-FFF2-40B4-BE49-F238E27FC236}">
                <a16:creationId xmlns:a16="http://schemas.microsoft.com/office/drawing/2014/main" id="{3DFAC910-B116-41B6-B30F-1F388B1106A2}"/>
              </a:ext>
            </a:extLst>
          </p:cNvPr>
          <p:cNvSpPr txBox="1"/>
          <p:nvPr/>
        </p:nvSpPr>
        <p:spPr>
          <a:xfrm>
            <a:off x="681925" y="2595966"/>
            <a:ext cx="2673458" cy="2554545"/>
          </a:xfrm>
          <a:prstGeom prst="rect">
            <a:avLst/>
          </a:prstGeom>
          <a:noFill/>
        </p:spPr>
        <p:txBody>
          <a:bodyPr wrap="square" rtlCol="0">
            <a:spAutoFit/>
          </a:bodyPr>
          <a:lstStyle/>
          <a:p>
            <a:r>
              <a:rPr lang="en-GB" sz="3200" dirty="0"/>
              <a:t>Caesar was victorious despite being heavily outnumbered. </a:t>
            </a:r>
          </a:p>
        </p:txBody>
      </p:sp>
      <p:sp>
        <p:nvSpPr>
          <p:cNvPr id="6" name="TextBox 5">
            <a:extLst>
              <a:ext uri="{FF2B5EF4-FFF2-40B4-BE49-F238E27FC236}">
                <a16:creationId xmlns:a16="http://schemas.microsoft.com/office/drawing/2014/main" id="{65EA4B88-DAB1-4607-9E58-C4F80C7850E3}"/>
              </a:ext>
            </a:extLst>
          </p:cNvPr>
          <p:cNvSpPr txBox="1"/>
          <p:nvPr/>
        </p:nvSpPr>
        <p:spPr>
          <a:xfrm>
            <a:off x="4520340" y="4348455"/>
            <a:ext cx="3427277" cy="923330"/>
          </a:xfrm>
          <a:prstGeom prst="rect">
            <a:avLst/>
          </a:prstGeom>
          <a:noFill/>
        </p:spPr>
        <p:txBody>
          <a:bodyPr wrap="square" rtlCol="0">
            <a:spAutoFit/>
          </a:bodyPr>
          <a:lstStyle/>
          <a:p>
            <a:r>
              <a:rPr lang="en-GB" b="1" dirty="0"/>
              <a:t>Men Lost</a:t>
            </a:r>
          </a:p>
          <a:p>
            <a:r>
              <a:rPr lang="en-GB" dirty="0"/>
              <a:t>200 Dead</a:t>
            </a:r>
          </a:p>
          <a:p>
            <a:r>
              <a:rPr lang="en-GB" dirty="0"/>
              <a:t>Including approx. 30 centurions </a:t>
            </a:r>
          </a:p>
        </p:txBody>
      </p:sp>
      <p:sp>
        <p:nvSpPr>
          <p:cNvPr id="14" name="TextBox 13">
            <a:extLst>
              <a:ext uri="{FF2B5EF4-FFF2-40B4-BE49-F238E27FC236}">
                <a16:creationId xmlns:a16="http://schemas.microsoft.com/office/drawing/2014/main" id="{98EC1D65-0D14-47A6-848D-61E369B9BE1E}"/>
              </a:ext>
            </a:extLst>
          </p:cNvPr>
          <p:cNvSpPr txBox="1"/>
          <p:nvPr/>
        </p:nvSpPr>
        <p:spPr>
          <a:xfrm>
            <a:off x="8625868" y="4348455"/>
            <a:ext cx="2675967" cy="923330"/>
          </a:xfrm>
          <a:prstGeom prst="rect">
            <a:avLst/>
          </a:prstGeom>
          <a:noFill/>
        </p:spPr>
        <p:txBody>
          <a:bodyPr wrap="square" rtlCol="0">
            <a:spAutoFit/>
          </a:bodyPr>
          <a:lstStyle/>
          <a:p>
            <a:r>
              <a:rPr lang="en-GB" b="1" dirty="0"/>
              <a:t>Men Lost </a:t>
            </a:r>
          </a:p>
          <a:p>
            <a:r>
              <a:rPr lang="en-GB" dirty="0"/>
              <a:t>15,000 Dead</a:t>
            </a:r>
          </a:p>
          <a:p>
            <a:r>
              <a:rPr lang="en-GB" dirty="0"/>
              <a:t>24,000 Taken Prisoner</a:t>
            </a:r>
          </a:p>
        </p:txBody>
      </p:sp>
      <p:pic>
        <p:nvPicPr>
          <p:cNvPr id="18" name="Picture 17">
            <a:extLst>
              <a:ext uri="{FF2B5EF4-FFF2-40B4-BE49-F238E27FC236}">
                <a16:creationId xmlns:a16="http://schemas.microsoft.com/office/drawing/2014/main" id="{EF1B7808-ECC7-4AC7-AF25-C70D50D4CC3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873068" y="303100"/>
            <a:ext cx="1885754" cy="1840591"/>
          </a:xfrm>
          <a:prstGeom prst="rect">
            <a:avLst/>
          </a:prstGeom>
        </p:spPr>
      </p:pic>
      <p:pic>
        <p:nvPicPr>
          <p:cNvPr id="2" name="Picture 1">
            <a:extLst>
              <a:ext uri="{FF2B5EF4-FFF2-40B4-BE49-F238E27FC236}">
                <a16:creationId xmlns:a16="http://schemas.microsoft.com/office/drawing/2014/main" id="{E42EA8A0-7BB7-41B2-AF58-B7287C3362A6}"/>
              </a:ext>
            </a:extLst>
          </p:cNvPr>
          <p:cNvPicPr>
            <a:picLocks noChangeAspect="1"/>
          </p:cNvPicPr>
          <p:nvPr/>
        </p:nvPicPr>
        <p:blipFill>
          <a:blip r:embed="rId4"/>
          <a:stretch>
            <a:fillRect/>
          </a:stretch>
        </p:blipFill>
        <p:spPr>
          <a:xfrm>
            <a:off x="4946339" y="303385"/>
            <a:ext cx="1885753" cy="1840592"/>
          </a:xfrm>
          <a:prstGeom prst="rect">
            <a:avLst/>
          </a:prstGeom>
        </p:spPr>
      </p:pic>
      <p:sp>
        <p:nvSpPr>
          <p:cNvPr id="11" name="TextBox 10">
            <a:extLst>
              <a:ext uri="{FF2B5EF4-FFF2-40B4-BE49-F238E27FC236}">
                <a16:creationId xmlns:a16="http://schemas.microsoft.com/office/drawing/2014/main" id="{70526A70-5EE9-48E5-8342-5FCB3CEBF90D}"/>
              </a:ext>
            </a:extLst>
          </p:cNvPr>
          <p:cNvSpPr txBox="1"/>
          <p:nvPr/>
        </p:nvSpPr>
        <p:spPr>
          <a:xfrm>
            <a:off x="1693333" y="5987018"/>
            <a:ext cx="9353942" cy="369332"/>
          </a:xfrm>
          <a:prstGeom prst="rect">
            <a:avLst/>
          </a:prstGeom>
          <a:noFill/>
        </p:spPr>
        <p:txBody>
          <a:bodyPr wrap="square" rtlCol="0">
            <a:spAutoFit/>
          </a:bodyPr>
          <a:lstStyle/>
          <a:p>
            <a:pPr algn="ctr"/>
            <a:r>
              <a:rPr lang="en-GB" dirty="0"/>
              <a:t>These numbers that have been used are from </a:t>
            </a:r>
            <a:r>
              <a:rPr lang="en-GB" u="sng" dirty="0"/>
              <a:t>Caesar’s account</a:t>
            </a:r>
            <a:r>
              <a:rPr lang="en-GB" dirty="0"/>
              <a:t> of the battle.</a:t>
            </a:r>
          </a:p>
        </p:txBody>
      </p:sp>
    </p:spTree>
    <p:extLst>
      <p:ext uri="{BB962C8B-B14F-4D97-AF65-F5344CB8AC3E}">
        <p14:creationId xmlns:p14="http://schemas.microsoft.com/office/powerpoint/2010/main" val="7514913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1000" fill="hold"/>
                                        <p:tgtEl>
                                          <p:spTgt spid="6"/>
                                        </p:tgtEl>
                                        <p:attrNameLst>
                                          <p:attrName>ppt_w</p:attrName>
                                        </p:attrNameLst>
                                      </p:cBhvr>
                                      <p:tavLst>
                                        <p:tav tm="0">
                                          <p:val>
                                            <p:fltVal val="0"/>
                                          </p:val>
                                        </p:tav>
                                        <p:tav tm="100000">
                                          <p:val>
                                            <p:strVal val="#ppt_w"/>
                                          </p:val>
                                        </p:tav>
                                      </p:tavLst>
                                    </p:anim>
                                    <p:anim calcmode="lin" valueType="num">
                                      <p:cBhvr>
                                        <p:cTn id="8" dur="1000" fill="hold"/>
                                        <p:tgtEl>
                                          <p:spTgt spid="6"/>
                                        </p:tgtEl>
                                        <p:attrNameLst>
                                          <p:attrName>ppt_h</p:attrName>
                                        </p:attrNameLst>
                                      </p:cBhvr>
                                      <p:tavLst>
                                        <p:tav tm="0">
                                          <p:val>
                                            <p:fltVal val="0"/>
                                          </p:val>
                                        </p:tav>
                                        <p:tav tm="100000">
                                          <p:val>
                                            <p:strVal val="#ppt_h"/>
                                          </p:val>
                                        </p:tav>
                                      </p:tavLst>
                                    </p:anim>
                                    <p:anim calcmode="lin" valueType="num">
                                      <p:cBhvr>
                                        <p:cTn id="9" dur="1000" fill="hold"/>
                                        <p:tgtEl>
                                          <p:spTgt spid="6"/>
                                        </p:tgtEl>
                                        <p:attrNameLst>
                                          <p:attrName>style.rotation</p:attrName>
                                        </p:attrNameLst>
                                      </p:cBhvr>
                                      <p:tavLst>
                                        <p:tav tm="0">
                                          <p:val>
                                            <p:fltVal val="90"/>
                                          </p:val>
                                        </p:tav>
                                        <p:tav tm="100000">
                                          <p:val>
                                            <p:fltVal val="0"/>
                                          </p:val>
                                        </p:tav>
                                      </p:tavLst>
                                    </p:anim>
                                    <p:animEffect transition="in" filter="fade">
                                      <p:cBhvr>
                                        <p:cTn id="10" dur="1000"/>
                                        <p:tgtEl>
                                          <p:spTgt spid="6"/>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grpId="0" nodeType="clickEffect">
                                  <p:stCondLst>
                                    <p:cond delay="0"/>
                                  </p:stCondLst>
                                  <p:childTnLst>
                                    <p:set>
                                      <p:cBhvr>
                                        <p:cTn id="14" dur="1" fill="hold">
                                          <p:stCondLst>
                                            <p:cond delay="0"/>
                                          </p:stCondLst>
                                        </p:cTn>
                                        <p:tgtEl>
                                          <p:spTgt spid="14"/>
                                        </p:tgtEl>
                                        <p:attrNameLst>
                                          <p:attrName>style.visibility</p:attrName>
                                        </p:attrNameLst>
                                      </p:cBhvr>
                                      <p:to>
                                        <p:strVal val="visible"/>
                                      </p:to>
                                    </p:set>
                                    <p:anim calcmode="lin" valueType="num">
                                      <p:cBhvr>
                                        <p:cTn id="15" dur="1000" fill="hold"/>
                                        <p:tgtEl>
                                          <p:spTgt spid="14"/>
                                        </p:tgtEl>
                                        <p:attrNameLst>
                                          <p:attrName>ppt_w</p:attrName>
                                        </p:attrNameLst>
                                      </p:cBhvr>
                                      <p:tavLst>
                                        <p:tav tm="0">
                                          <p:val>
                                            <p:fltVal val="0"/>
                                          </p:val>
                                        </p:tav>
                                        <p:tav tm="100000">
                                          <p:val>
                                            <p:strVal val="#ppt_w"/>
                                          </p:val>
                                        </p:tav>
                                      </p:tavLst>
                                    </p:anim>
                                    <p:anim calcmode="lin" valueType="num">
                                      <p:cBhvr>
                                        <p:cTn id="16" dur="1000" fill="hold"/>
                                        <p:tgtEl>
                                          <p:spTgt spid="14"/>
                                        </p:tgtEl>
                                        <p:attrNameLst>
                                          <p:attrName>ppt_h</p:attrName>
                                        </p:attrNameLst>
                                      </p:cBhvr>
                                      <p:tavLst>
                                        <p:tav tm="0">
                                          <p:val>
                                            <p:fltVal val="0"/>
                                          </p:val>
                                        </p:tav>
                                        <p:tav tm="100000">
                                          <p:val>
                                            <p:strVal val="#ppt_h"/>
                                          </p:val>
                                        </p:tav>
                                      </p:tavLst>
                                    </p:anim>
                                    <p:anim calcmode="lin" valueType="num">
                                      <p:cBhvr>
                                        <p:cTn id="17" dur="1000" fill="hold"/>
                                        <p:tgtEl>
                                          <p:spTgt spid="14"/>
                                        </p:tgtEl>
                                        <p:attrNameLst>
                                          <p:attrName>style.rotation</p:attrName>
                                        </p:attrNameLst>
                                      </p:cBhvr>
                                      <p:tavLst>
                                        <p:tav tm="0">
                                          <p:val>
                                            <p:fltVal val="90"/>
                                          </p:val>
                                        </p:tav>
                                        <p:tav tm="100000">
                                          <p:val>
                                            <p:fltVal val="0"/>
                                          </p:val>
                                        </p:tav>
                                      </p:tavLst>
                                    </p:anim>
                                    <p:animEffect transition="in" filter="fade">
                                      <p:cBhvr>
                                        <p:cTn id="18" dur="1000"/>
                                        <p:tgtEl>
                                          <p:spTgt spid="14"/>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anim calcmode="lin" valueType="num">
                                      <p:cBhvr>
                                        <p:cTn id="23" dur="1000" fill="hold"/>
                                        <p:tgtEl>
                                          <p:spTgt spid="13"/>
                                        </p:tgtEl>
                                        <p:attrNameLst>
                                          <p:attrName>ppt_w</p:attrName>
                                        </p:attrNameLst>
                                      </p:cBhvr>
                                      <p:tavLst>
                                        <p:tav tm="0">
                                          <p:val>
                                            <p:fltVal val="0"/>
                                          </p:val>
                                        </p:tav>
                                        <p:tav tm="100000">
                                          <p:val>
                                            <p:strVal val="#ppt_w"/>
                                          </p:val>
                                        </p:tav>
                                      </p:tavLst>
                                    </p:anim>
                                    <p:anim calcmode="lin" valueType="num">
                                      <p:cBhvr>
                                        <p:cTn id="24" dur="1000" fill="hold"/>
                                        <p:tgtEl>
                                          <p:spTgt spid="13"/>
                                        </p:tgtEl>
                                        <p:attrNameLst>
                                          <p:attrName>ppt_h</p:attrName>
                                        </p:attrNameLst>
                                      </p:cBhvr>
                                      <p:tavLst>
                                        <p:tav tm="0">
                                          <p:val>
                                            <p:fltVal val="0"/>
                                          </p:val>
                                        </p:tav>
                                        <p:tav tm="100000">
                                          <p:val>
                                            <p:strVal val="#ppt_h"/>
                                          </p:val>
                                        </p:tav>
                                      </p:tavLst>
                                    </p:anim>
                                    <p:anim calcmode="lin" valueType="num">
                                      <p:cBhvr>
                                        <p:cTn id="25" dur="1000" fill="hold"/>
                                        <p:tgtEl>
                                          <p:spTgt spid="13"/>
                                        </p:tgtEl>
                                        <p:attrNameLst>
                                          <p:attrName>style.rotation</p:attrName>
                                        </p:attrNameLst>
                                      </p:cBhvr>
                                      <p:tavLst>
                                        <p:tav tm="0">
                                          <p:val>
                                            <p:fltVal val="90"/>
                                          </p:val>
                                        </p:tav>
                                        <p:tav tm="100000">
                                          <p:val>
                                            <p:fltVal val="0"/>
                                          </p:val>
                                        </p:tav>
                                      </p:tavLst>
                                    </p:anim>
                                    <p:animEffect transition="in" filter="fade">
                                      <p:cBhvr>
                                        <p:cTn id="26" dur="1000"/>
                                        <p:tgtEl>
                                          <p:spTgt spid="13"/>
                                        </p:tgtEl>
                                      </p:cBhvr>
                                    </p:animEffec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6" grpId="0"/>
      <p:bldP spid="14" grpId="0"/>
      <p:bldP spid="11"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114CE65-10F2-463E-A1E9-E6D6C319B40F}"/>
              </a:ext>
            </a:extLst>
          </p:cNvPr>
          <p:cNvSpPr>
            <a:spLocks noGrp="1"/>
          </p:cNvSpPr>
          <p:nvPr>
            <p:ph idx="1"/>
          </p:nvPr>
        </p:nvSpPr>
        <p:spPr>
          <a:xfrm>
            <a:off x="926996" y="1490978"/>
            <a:ext cx="10197884" cy="1015663"/>
          </a:xfrm>
        </p:spPr>
        <p:txBody>
          <a:bodyPr>
            <a:normAutofit/>
          </a:bodyPr>
          <a:lstStyle/>
          <a:p>
            <a:pPr marL="0" indent="0">
              <a:buNone/>
            </a:pPr>
            <a:r>
              <a:rPr lang="en-GB" sz="2000" dirty="0"/>
              <a:t>Another record of the numbers show they differ from Caesar’s account:</a:t>
            </a:r>
            <a:br>
              <a:rPr lang="en-GB" sz="2000" dirty="0"/>
            </a:br>
            <a:r>
              <a:rPr lang="en-GB" sz="2000" dirty="0"/>
              <a:t>‘</a:t>
            </a:r>
            <a:r>
              <a:rPr lang="en-GB" sz="2000" dirty="0" err="1"/>
              <a:t>Asinius</a:t>
            </a:r>
            <a:r>
              <a:rPr lang="en-GB" sz="2000" dirty="0"/>
              <a:t> Pollio, who was one of Caesar's officers in this battle, records the number of dead </a:t>
            </a:r>
            <a:r>
              <a:rPr lang="en-GB" sz="2000" dirty="0" err="1"/>
              <a:t>Pompeians</a:t>
            </a:r>
            <a:r>
              <a:rPr lang="en-GB" sz="2000" dirty="0"/>
              <a:t> found as 6000.’(App BC. 2.329.82)</a:t>
            </a:r>
          </a:p>
          <a:p>
            <a:pPr marL="0" indent="0">
              <a:buNone/>
            </a:pPr>
            <a:endParaRPr lang="en-GB" dirty="0"/>
          </a:p>
        </p:txBody>
      </p:sp>
      <p:sp>
        <p:nvSpPr>
          <p:cNvPr id="4" name="Slide Number Placeholder 3">
            <a:extLst>
              <a:ext uri="{FF2B5EF4-FFF2-40B4-BE49-F238E27FC236}">
                <a16:creationId xmlns:a16="http://schemas.microsoft.com/office/drawing/2014/main" id="{EAD7F506-8387-4E35-92D8-937F572B805E}"/>
              </a:ext>
            </a:extLst>
          </p:cNvPr>
          <p:cNvSpPr>
            <a:spLocks noGrp="1"/>
          </p:cNvSpPr>
          <p:nvPr>
            <p:ph type="sldNum" sz="quarter" idx="12"/>
          </p:nvPr>
        </p:nvSpPr>
        <p:spPr/>
        <p:txBody>
          <a:bodyPr/>
          <a:lstStyle/>
          <a:p>
            <a:fld id="{4F3A855A-BB8E-4C43-AE80-2FDE3FF24191}" type="slidenum">
              <a:rPr lang="en-GB" smtClean="0"/>
              <a:t>5</a:t>
            </a:fld>
            <a:endParaRPr lang="en-GB"/>
          </a:p>
        </p:txBody>
      </p:sp>
      <p:sp>
        <p:nvSpPr>
          <p:cNvPr id="9" name="TextBox 8">
            <a:extLst>
              <a:ext uri="{FF2B5EF4-FFF2-40B4-BE49-F238E27FC236}">
                <a16:creationId xmlns:a16="http://schemas.microsoft.com/office/drawing/2014/main" id="{52750086-94FF-45D4-B5DE-E7F59EB8BD71}"/>
              </a:ext>
            </a:extLst>
          </p:cNvPr>
          <p:cNvSpPr txBox="1"/>
          <p:nvPr/>
        </p:nvSpPr>
        <p:spPr>
          <a:xfrm>
            <a:off x="926996" y="3223949"/>
            <a:ext cx="8908545" cy="707886"/>
          </a:xfrm>
          <a:prstGeom prst="rect">
            <a:avLst/>
          </a:prstGeom>
          <a:noFill/>
        </p:spPr>
        <p:txBody>
          <a:bodyPr wrap="square" rtlCol="0">
            <a:spAutoFit/>
          </a:bodyPr>
          <a:lstStyle/>
          <a:p>
            <a:r>
              <a:rPr lang="en-GB" sz="2000" dirty="0"/>
              <a:t>Plutarch writes </a:t>
            </a:r>
            <a:r>
              <a:rPr lang="en-GB" sz="2000" dirty="0" err="1"/>
              <a:t>Asinius</a:t>
            </a:r>
            <a:r>
              <a:rPr lang="en-GB" sz="2000" dirty="0"/>
              <a:t> Pollio’s account of the battle:</a:t>
            </a:r>
            <a:br>
              <a:rPr lang="en-GB" sz="2000" dirty="0"/>
            </a:br>
            <a:r>
              <a:rPr lang="en-GB" sz="2000" dirty="0"/>
              <a:t>‘that not more than six thousand soldiers fell’(</a:t>
            </a:r>
            <a:r>
              <a:rPr lang="en-GB" sz="2000" dirty="0" err="1"/>
              <a:t>Plut</a:t>
            </a:r>
            <a:r>
              <a:rPr lang="en-GB" sz="2000" dirty="0"/>
              <a:t>. 553.2) </a:t>
            </a:r>
          </a:p>
        </p:txBody>
      </p:sp>
      <p:sp>
        <p:nvSpPr>
          <p:cNvPr id="14" name="TextBox 13">
            <a:extLst>
              <a:ext uri="{FF2B5EF4-FFF2-40B4-BE49-F238E27FC236}">
                <a16:creationId xmlns:a16="http://schemas.microsoft.com/office/drawing/2014/main" id="{85DFF1F0-419E-4E43-94D5-DCBD97D2010D}"/>
              </a:ext>
            </a:extLst>
          </p:cNvPr>
          <p:cNvSpPr txBox="1"/>
          <p:nvPr/>
        </p:nvSpPr>
        <p:spPr>
          <a:xfrm>
            <a:off x="926996" y="4649143"/>
            <a:ext cx="10075187" cy="1015663"/>
          </a:xfrm>
          <a:prstGeom prst="rect">
            <a:avLst/>
          </a:prstGeom>
          <a:noFill/>
        </p:spPr>
        <p:txBody>
          <a:bodyPr wrap="square" rtlCol="0">
            <a:spAutoFit/>
          </a:bodyPr>
          <a:lstStyle/>
          <a:p>
            <a:r>
              <a:rPr lang="en-GB" sz="2000" dirty="0"/>
              <a:t>With Appian and Plutarch both agree that the death toll may not have been as high as Caesar had written:</a:t>
            </a:r>
          </a:p>
          <a:p>
            <a:r>
              <a:rPr lang="en-GB" sz="2000" dirty="0"/>
              <a:t>‘We have no account of the civil war emanating from the opposite side.’ (Perrin. 187)</a:t>
            </a:r>
          </a:p>
        </p:txBody>
      </p:sp>
      <p:sp>
        <p:nvSpPr>
          <p:cNvPr id="15" name="TextBox 14">
            <a:extLst>
              <a:ext uri="{FF2B5EF4-FFF2-40B4-BE49-F238E27FC236}">
                <a16:creationId xmlns:a16="http://schemas.microsoft.com/office/drawing/2014/main" id="{023C38C9-3A35-4819-BDEB-6FF0854468B0}"/>
              </a:ext>
            </a:extLst>
          </p:cNvPr>
          <p:cNvSpPr txBox="1"/>
          <p:nvPr/>
        </p:nvSpPr>
        <p:spPr>
          <a:xfrm>
            <a:off x="2341033" y="230049"/>
            <a:ext cx="7509933" cy="769441"/>
          </a:xfrm>
          <a:prstGeom prst="rect">
            <a:avLst/>
          </a:prstGeom>
          <a:noFill/>
        </p:spPr>
        <p:txBody>
          <a:bodyPr wrap="square" rtlCol="0">
            <a:spAutoFit/>
          </a:bodyPr>
          <a:lstStyle/>
          <a:p>
            <a:r>
              <a:rPr lang="en-GB" sz="4400" dirty="0"/>
              <a:t>History Written by the Victors </a:t>
            </a:r>
          </a:p>
        </p:txBody>
      </p:sp>
    </p:spTree>
    <p:extLst>
      <p:ext uri="{BB962C8B-B14F-4D97-AF65-F5344CB8AC3E}">
        <p14:creationId xmlns:p14="http://schemas.microsoft.com/office/powerpoint/2010/main" val="2206667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grpId="0" nodeType="clickEffect">
                                  <p:stCondLst>
                                    <p:cond delay="0"/>
                                  </p:stCondLst>
                                  <p:childTnLst>
                                    <p:set>
                                      <p:cBhvr>
                                        <p:cTn id="13"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21ECC1A9-950B-4CE6-A10E-FC627F94D3A0}"/>
              </a:ext>
            </a:extLst>
          </p:cNvPr>
          <p:cNvPicPr>
            <a:picLocks noGrp="1" noChangeAspect="1"/>
          </p:cNvPicPr>
          <p:nvPr>
            <p:ph idx="1"/>
          </p:nvPr>
        </p:nvPicPr>
        <p:blipFill>
          <a:blip r:embed="rId3"/>
          <a:stretch>
            <a:fillRect/>
          </a:stretch>
        </p:blipFill>
        <p:spPr>
          <a:xfrm>
            <a:off x="-537633" y="-804333"/>
            <a:ext cx="13267266" cy="8466666"/>
          </a:xfrm>
          <a:prstGeom prst="rect">
            <a:avLst/>
          </a:prstGeom>
        </p:spPr>
      </p:pic>
      <p:sp>
        <p:nvSpPr>
          <p:cNvPr id="4" name="Slide Number Placeholder 3">
            <a:extLst>
              <a:ext uri="{FF2B5EF4-FFF2-40B4-BE49-F238E27FC236}">
                <a16:creationId xmlns:a16="http://schemas.microsoft.com/office/drawing/2014/main" id="{3E7C3710-49EA-48F7-AB27-AAEEDE56F16C}"/>
              </a:ext>
            </a:extLst>
          </p:cNvPr>
          <p:cNvSpPr>
            <a:spLocks noGrp="1"/>
          </p:cNvSpPr>
          <p:nvPr>
            <p:ph type="sldNum" sz="quarter" idx="12"/>
          </p:nvPr>
        </p:nvSpPr>
        <p:spPr/>
        <p:txBody>
          <a:bodyPr/>
          <a:lstStyle/>
          <a:p>
            <a:fld id="{4F3A855A-BB8E-4C43-AE80-2FDE3FF24191}" type="slidenum">
              <a:rPr lang="en-GB" smtClean="0"/>
              <a:t>6</a:t>
            </a:fld>
            <a:endParaRPr lang="en-GB"/>
          </a:p>
        </p:txBody>
      </p:sp>
      <p:sp>
        <p:nvSpPr>
          <p:cNvPr id="2" name="Rectangle: Rounded Corners 1">
            <a:extLst>
              <a:ext uri="{FF2B5EF4-FFF2-40B4-BE49-F238E27FC236}">
                <a16:creationId xmlns:a16="http://schemas.microsoft.com/office/drawing/2014/main" id="{FC68C3FE-78CD-4ED4-A37B-70A51937D642}"/>
              </a:ext>
            </a:extLst>
          </p:cNvPr>
          <p:cNvSpPr/>
          <p:nvPr/>
        </p:nvSpPr>
        <p:spPr>
          <a:xfrm>
            <a:off x="7818895" y="1852047"/>
            <a:ext cx="3828081" cy="3642102"/>
          </a:xfrm>
          <a:prstGeom prst="roundRect">
            <a:avLst/>
          </a:prstGeom>
          <a:noFill/>
          <a:ln w="76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Oval 2">
            <a:extLst>
              <a:ext uri="{FF2B5EF4-FFF2-40B4-BE49-F238E27FC236}">
                <a16:creationId xmlns:a16="http://schemas.microsoft.com/office/drawing/2014/main" id="{1F4B2B92-6510-4ABF-8ECD-80F38096647E}"/>
              </a:ext>
            </a:extLst>
          </p:cNvPr>
          <p:cNvSpPr/>
          <p:nvPr/>
        </p:nvSpPr>
        <p:spPr>
          <a:xfrm>
            <a:off x="9275736" y="4719234"/>
            <a:ext cx="1666067" cy="906651"/>
          </a:xfrm>
          <a:prstGeom prst="ellipse">
            <a:avLst/>
          </a:prstGeom>
          <a:noFill/>
          <a:ln w="57150">
            <a:solidFill>
              <a:schemeClr val="tx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2DC4A8C5-4855-4CA7-84F5-69D12EC1197F}"/>
              </a:ext>
            </a:extLst>
          </p:cNvPr>
          <p:cNvSpPr txBox="1"/>
          <p:nvPr/>
        </p:nvSpPr>
        <p:spPr>
          <a:xfrm>
            <a:off x="0" y="6488668"/>
            <a:ext cx="2144390" cy="369332"/>
          </a:xfrm>
          <a:prstGeom prst="rect">
            <a:avLst/>
          </a:prstGeom>
          <a:solidFill>
            <a:schemeClr val="tx1"/>
          </a:solidFill>
        </p:spPr>
        <p:txBody>
          <a:bodyPr wrap="square" rtlCol="0">
            <a:spAutoFit/>
          </a:bodyPr>
          <a:lstStyle/>
          <a:p>
            <a:r>
              <a:rPr lang="en-GB" dirty="0">
                <a:solidFill>
                  <a:srgbClr val="FF0000"/>
                </a:solidFill>
              </a:rPr>
              <a:t>Image: Penfield.edu</a:t>
            </a:r>
          </a:p>
        </p:txBody>
      </p:sp>
    </p:spTree>
    <p:extLst>
      <p:ext uri="{BB962C8B-B14F-4D97-AF65-F5344CB8AC3E}">
        <p14:creationId xmlns:p14="http://schemas.microsoft.com/office/powerpoint/2010/main" val="41386632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0BD959-DA47-41FF-A3C1-19327C0F215A}"/>
              </a:ext>
            </a:extLst>
          </p:cNvPr>
          <p:cNvSpPr>
            <a:spLocks noGrp="1"/>
          </p:cNvSpPr>
          <p:nvPr>
            <p:ph type="title"/>
          </p:nvPr>
        </p:nvSpPr>
        <p:spPr>
          <a:xfrm>
            <a:off x="4243307" y="206995"/>
            <a:ext cx="3207359" cy="728133"/>
          </a:xfrm>
        </p:spPr>
        <p:txBody>
          <a:bodyPr vert="horz" lIns="91440" tIns="45720" rIns="91440" bIns="45720" rtlCol="0">
            <a:normAutofit/>
          </a:bodyPr>
          <a:lstStyle/>
          <a:p>
            <a:pPr algn="ctr"/>
            <a:r>
              <a:rPr lang="en-US" kern="1200" dirty="0">
                <a:latin typeface="+mn-lt"/>
                <a:ea typeface="+mj-ea"/>
                <a:cs typeface="+mj-cs"/>
              </a:rPr>
              <a:t>Key Points</a:t>
            </a:r>
          </a:p>
        </p:txBody>
      </p:sp>
      <p:sp>
        <p:nvSpPr>
          <p:cNvPr id="3" name="TextBox 2">
            <a:extLst>
              <a:ext uri="{FF2B5EF4-FFF2-40B4-BE49-F238E27FC236}">
                <a16:creationId xmlns:a16="http://schemas.microsoft.com/office/drawing/2014/main" id="{3DE3942D-643B-4A51-A606-73B8C8F89D4D}"/>
              </a:ext>
            </a:extLst>
          </p:cNvPr>
          <p:cNvSpPr txBox="1"/>
          <p:nvPr/>
        </p:nvSpPr>
        <p:spPr>
          <a:xfrm>
            <a:off x="797372" y="2469760"/>
            <a:ext cx="9866392" cy="923330"/>
          </a:xfrm>
          <a:prstGeom prst="rect">
            <a:avLst/>
          </a:prstGeom>
          <a:noFill/>
        </p:spPr>
        <p:txBody>
          <a:bodyPr wrap="square" rtlCol="0">
            <a:spAutoFit/>
          </a:bodyPr>
          <a:lstStyle/>
          <a:p>
            <a:r>
              <a:rPr lang="en-GB" dirty="0"/>
              <a:t>Caesar had battle-hardened troops to be able to follow commands precisely thanks to their experience in warfare: </a:t>
            </a:r>
          </a:p>
          <a:p>
            <a:r>
              <a:rPr lang="en-GB" dirty="0"/>
              <a:t>‘profiting by the experience they had gained in former battles’ (</a:t>
            </a:r>
            <a:r>
              <a:rPr lang="en-GB" dirty="0" err="1"/>
              <a:t>Caes</a:t>
            </a:r>
            <a:r>
              <a:rPr lang="en-GB" dirty="0"/>
              <a:t> BC. 3.93.329)</a:t>
            </a:r>
          </a:p>
        </p:txBody>
      </p:sp>
      <p:sp>
        <p:nvSpPr>
          <p:cNvPr id="8" name="TextBox 7">
            <a:extLst>
              <a:ext uri="{FF2B5EF4-FFF2-40B4-BE49-F238E27FC236}">
                <a16:creationId xmlns:a16="http://schemas.microsoft.com/office/drawing/2014/main" id="{E8C219AB-5974-4DD0-8090-B1454044538B}"/>
              </a:ext>
            </a:extLst>
          </p:cNvPr>
          <p:cNvSpPr txBox="1"/>
          <p:nvPr/>
        </p:nvSpPr>
        <p:spPr>
          <a:xfrm>
            <a:off x="797373" y="1311529"/>
            <a:ext cx="9866392" cy="923330"/>
          </a:xfrm>
          <a:prstGeom prst="rect">
            <a:avLst/>
          </a:prstGeom>
          <a:noFill/>
        </p:spPr>
        <p:txBody>
          <a:bodyPr wrap="square" rtlCol="0">
            <a:spAutoFit/>
          </a:bodyPr>
          <a:lstStyle/>
          <a:p>
            <a:r>
              <a:rPr lang="en-GB" dirty="0"/>
              <a:t>Caesar relied on his veterans to give him the edge in this battle and using them effectively he was positive he would achieve victory:</a:t>
            </a:r>
            <a:br>
              <a:rPr lang="en-GB" dirty="0"/>
            </a:br>
            <a:r>
              <a:rPr lang="en-GB" dirty="0"/>
              <a:t>‘it was the Gallic veterans alone who won the battle of Pharsalus for Caesar’ (</a:t>
            </a:r>
            <a:r>
              <a:rPr lang="en-GB" dirty="0" err="1"/>
              <a:t>Chrissanthos</a:t>
            </a:r>
            <a:r>
              <a:rPr lang="en-GB" dirty="0"/>
              <a:t>. 68-69) </a:t>
            </a:r>
          </a:p>
        </p:txBody>
      </p:sp>
      <p:sp>
        <p:nvSpPr>
          <p:cNvPr id="15" name="TextBox 14">
            <a:extLst>
              <a:ext uri="{FF2B5EF4-FFF2-40B4-BE49-F238E27FC236}">
                <a16:creationId xmlns:a16="http://schemas.microsoft.com/office/drawing/2014/main" id="{460E39C8-7D95-4B67-8679-51632A9F8298}"/>
              </a:ext>
            </a:extLst>
          </p:cNvPr>
          <p:cNvSpPr txBox="1"/>
          <p:nvPr/>
        </p:nvSpPr>
        <p:spPr>
          <a:xfrm>
            <a:off x="797372" y="3769491"/>
            <a:ext cx="9866392" cy="646331"/>
          </a:xfrm>
          <a:prstGeom prst="rect">
            <a:avLst/>
          </a:prstGeom>
          <a:noFill/>
        </p:spPr>
        <p:txBody>
          <a:bodyPr wrap="square" rtlCol="0">
            <a:spAutoFit/>
          </a:bodyPr>
          <a:lstStyle/>
          <a:p>
            <a:r>
              <a:rPr lang="en-GB" dirty="0"/>
              <a:t>He was confident that the enemy he faced would not be as well trained and experienced as his men:</a:t>
            </a:r>
            <a:br>
              <a:rPr lang="en-GB" dirty="0"/>
            </a:br>
            <a:r>
              <a:rPr lang="en-GB" dirty="0"/>
              <a:t>‘these are slaves from Syria and Phrygia and Lydia always ready to flee’ (Bucher. 53)</a:t>
            </a:r>
          </a:p>
        </p:txBody>
      </p:sp>
      <p:sp>
        <p:nvSpPr>
          <p:cNvPr id="16" name="TextBox 15">
            <a:extLst>
              <a:ext uri="{FF2B5EF4-FFF2-40B4-BE49-F238E27FC236}">
                <a16:creationId xmlns:a16="http://schemas.microsoft.com/office/drawing/2014/main" id="{A3A3FE2A-0DE5-47FD-9D66-5336DFB56160}"/>
              </a:ext>
            </a:extLst>
          </p:cNvPr>
          <p:cNvSpPr txBox="1"/>
          <p:nvPr/>
        </p:nvSpPr>
        <p:spPr>
          <a:xfrm>
            <a:off x="797372" y="5069222"/>
            <a:ext cx="9866392" cy="646331"/>
          </a:xfrm>
          <a:prstGeom prst="rect">
            <a:avLst/>
          </a:prstGeom>
          <a:noFill/>
        </p:spPr>
        <p:txBody>
          <a:bodyPr wrap="square" rtlCol="0">
            <a:spAutoFit/>
          </a:bodyPr>
          <a:lstStyle/>
          <a:p>
            <a:r>
              <a:rPr lang="en-GB" dirty="0"/>
              <a:t>It was clear that Pompey’s army was inferior to Caesar’s and made up of untrained mercenaries:</a:t>
            </a:r>
          </a:p>
          <a:p>
            <a:r>
              <a:rPr lang="en-GB" dirty="0"/>
              <a:t>‘the larger part of his army was Asiatic and untrained’ (Cass. </a:t>
            </a:r>
            <a:r>
              <a:rPr lang="en-GB" dirty="0" err="1"/>
              <a:t>Dio</a:t>
            </a:r>
            <a:r>
              <a:rPr lang="en-GB" dirty="0"/>
              <a:t>. 41.105.61)</a:t>
            </a:r>
          </a:p>
        </p:txBody>
      </p:sp>
    </p:spTree>
    <p:extLst>
      <p:ext uri="{BB962C8B-B14F-4D97-AF65-F5344CB8AC3E}">
        <p14:creationId xmlns:p14="http://schemas.microsoft.com/office/powerpoint/2010/main" val="99107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5"/>
                                        </p:tgtEl>
                                        <p:attrNameLst>
                                          <p:attrName>style.visibility</p:attrName>
                                        </p:attrNameLst>
                                      </p:cBhvr>
                                      <p:to>
                                        <p:strVal val="visible"/>
                                      </p:to>
                                    </p:set>
                                    <p:animEffect transition="in" filter="fade">
                                      <p:cBhvr>
                                        <p:cTn id="14" dur="1000"/>
                                        <p:tgtEl>
                                          <p:spTgt spid="15"/>
                                        </p:tgtEl>
                                      </p:cBhvr>
                                    </p:animEffect>
                                    <p:anim calcmode="lin" valueType="num">
                                      <p:cBhvr>
                                        <p:cTn id="15" dur="1000" fill="hold"/>
                                        <p:tgtEl>
                                          <p:spTgt spid="15"/>
                                        </p:tgtEl>
                                        <p:attrNameLst>
                                          <p:attrName>ppt_x</p:attrName>
                                        </p:attrNameLst>
                                      </p:cBhvr>
                                      <p:tavLst>
                                        <p:tav tm="0">
                                          <p:val>
                                            <p:strVal val="#ppt_x"/>
                                          </p:val>
                                        </p:tav>
                                        <p:tav tm="100000">
                                          <p:val>
                                            <p:strVal val="#ppt_x"/>
                                          </p:val>
                                        </p:tav>
                                      </p:tavLst>
                                    </p:anim>
                                    <p:anim calcmode="lin" valueType="num">
                                      <p:cBhvr>
                                        <p:cTn id="16"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6"/>
                                        </p:tgtEl>
                                        <p:attrNameLst>
                                          <p:attrName>style.visibility</p:attrName>
                                        </p:attrNameLst>
                                      </p:cBhvr>
                                      <p:to>
                                        <p:strVal val="visible"/>
                                      </p:to>
                                    </p:set>
                                    <p:animEffect transition="in" filter="fade">
                                      <p:cBhvr>
                                        <p:cTn id="21" dur="1000"/>
                                        <p:tgtEl>
                                          <p:spTgt spid="16"/>
                                        </p:tgtEl>
                                      </p:cBhvr>
                                    </p:animEffect>
                                    <p:anim calcmode="lin" valueType="num">
                                      <p:cBhvr>
                                        <p:cTn id="22" dur="1000" fill="hold"/>
                                        <p:tgtEl>
                                          <p:spTgt spid="16"/>
                                        </p:tgtEl>
                                        <p:attrNameLst>
                                          <p:attrName>ppt_x</p:attrName>
                                        </p:attrNameLst>
                                      </p:cBhvr>
                                      <p:tavLst>
                                        <p:tav tm="0">
                                          <p:val>
                                            <p:strVal val="#ppt_x"/>
                                          </p:val>
                                        </p:tav>
                                        <p:tav tm="100000">
                                          <p:val>
                                            <p:strVal val="#ppt_x"/>
                                          </p:val>
                                        </p:tav>
                                      </p:tavLst>
                                    </p:anim>
                                    <p:anim calcmode="lin" valueType="num">
                                      <p:cBhvr>
                                        <p:cTn id="23" dur="1000" fill="hold"/>
                                        <p:tgtEl>
                                          <p:spTgt spid="1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5" grpId="0"/>
      <p:bldP spid="16"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FB03B4A-CA66-4DF1-A434-25099BC0230C}"/>
              </a:ext>
            </a:extLst>
          </p:cNvPr>
          <p:cNvSpPr>
            <a:spLocks noGrp="1"/>
          </p:cNvSpPr>
          <p:nvPr>
            <p:ph type="sldNum" sz="quarter" idx="12"/>
          </p:nvPr>
        </p:nvSpPr>
        <p:spPr/>
        <p:txBody>
          <a:bodyPr/>
          <a:lstStyle/>
          <a:p>
            <a:fld id="{4F3A855A-BB8E-4C43-AE80-2FDE3FF24191}" type="slidenum">
              <a:rPr lang="en-GB" smtClean="0"/>
              <a:t>8</a:t>
            </a:fld>
            <a:endParaRPr lang="en-GB"/>
          </a:p>
        </p:txBody>
      </p:sp>
      <p:sp>
        <p:nvSpPr>
          <p:cNvPr id="14" name="TextBox 13">
            <a:extLst>
              <a:ext uri="{FF2B5EF4-FFF2-40B4-BE49-F238E27FC236}">
                <a16:creationId xmlns:a16="http://schemas.microsoft.com/office/drawing/2014/main" id="{5199D70D-B255-4E19-8000-7E0A8C5CBEF7}"/>
              </a:ext>
            </a:extLst>
          </p:cNvPr>
          <p:cNvSpPr txBox="1"/>
          <p:nvPr/>
        </p:nvSpPr>
        <p:spPr>
          <a:xfrm>
            <a:off x="855128" y="1607032"/>
            <a:ext cx="9812866" cy="923330"/>
          </a:xfrm>
          <a:prstGeom prst="rect">
            <a:avLst/>
          </a:prstGeom>
          <a:noFill/>
        </p:spPr>
        <p:txBody>
          <a:bodyPr wrap="square" rtlCol="0">
            <a:spAutoFit/>
          </a:bodyPr>
          <a:lstStyle/>
          <a:p>
            <a:r>
              <a:rPr lang="en-GB" dirty="0"/>
              <a:t>Caesar took six cohorts of his third line to form a fourth line to support and remain shielded behind his cavalry:</a:t>
            </a:r>
          </a:p>
          <a:p>
            <a:r>
              <a:rPr lang="en-GB" dirty="0"/>
              <a:t>‘no circumstance contributed more than this to Caesar’s victory’ (Sext. Emp. 2.123.22)</a:t>
            </a:r>
          </a:p>
        </p:txBody>
      </p:sp>
      <p:sp>
        <p:nvSpPr>
          <p:cNvPr id="15" name="TextBox 14">
            <a:extLst>
              <a:ext uri="{FF2B5EF4-FFF2-40B4-BE49-F238E27FC236}">
                <a16:creationId xmlns:a16="http://schemas.microsoft.com/office/drawing/2014/main" id="{8D540072-4A69-4729-B0F1-92BB881C90A2}"/>
              </a:ext>
            </a:extLst>
          </p:cNvPr>
          <p:cNvSpPr txBox="1"/>
          <p:nvPr/>
        </p:nvSpPr>
        <p:spPr>
          <a:xfrm>
            <a:off x="855129" y="2923828"/>
            <a:ext cx="9812865" cy="646331"/>
          </a:xfrm>
          <a:prstGeom prst="rect">
            <a:avLst/>
          </a:prstGeom>
          <a:noFill/>
        </p:spPr>
        <p:txBody>
          <a:bodyPr wrap="square" rtlCol="0">
            <a:spAutoFit/>
          </a:bodyPr>
          <a:lstStyle/>
          <a:p>
            <a:r>
              <a:rPr lang="en-GB" dirty="0"/>
              <a:t>Caesar knew that withstanding and defeating Pompey’s cavalry would be key:</a:t>
            </a:r>
          </a:p>
          <a:p>
            <a:r>
              <a:rPr lang="en-GB" dirty="0"/>
              <a:t>‘he placed 3,000 of his bravest foot-soldiers in ambush (App BC. 2.367.76)</a:t>
            </a:r>
          </a:p>
        </p:txBody>
      </p:sp>
      <p:sp>
        <p:nvSpPr>
          <p:cNvPr id="16" name="TextBox 15">
            <a:extLst>
              <a:ext uri="{FF2B5EF4-FFF2-40B4-BE49-F238E27FC236}">
                <a16:creationId xmlns:a16="http://schemas.microsoft.com/office/drawing/2014/main" id="{DE727038-C5AF-4819-A9C4-6A6543933564}"/>
              </a:ext>
            </a:extLst>
          </p:cNvPr>
          <p:cNvSpPr txBox="1"/>
          <p:nvPr/>
        </p:nvSpPr>
        <p:spPr>
          <a:xfrm>
            <a:off x="855129" y="3908098"/>
            <a:ext cx="9812865" cy="1200329"/>
          </a:xfrm>
          <a:prstGeom prst="rect">
            <a:avLst/>
          </a:prstGeom>
          <a:noFill/>
        </p:spPr>
        <p:txBody>
          <a:bodyPr wrap="square" rtlCol="0">
            <a:spAutoFit/>
          </a:bodyPr>
          <a:lstStyle/>
          <a:p>
            <a:r>
              <a:rPr lang="en-GB" dirty="0"/>
              <a:t>These men were given clear instructions to use their javelins as spears and to aim for the faces of the riders as Caesar knew they were young and inexperienced and would flee:</a:t>
            </a:r>
          </a:p>
          <a:p>
            <a:r>
              <a:rPr lang="en-GB" dirty="0"/>
              <a:t> ‘pluming themselves on their youthful beauty, would dread such wounds especially, and would not stand their ground’(Plut.551.2)</a:t>
            </a:r>
          </a:p>
        </p:txBody>
      </p:sp>
      <p:sp>
        <p:nvSpPr>
          <p:cNvPr id="17" name="TextBox 16">
            <a:extLst>
              <a:ext uri="{FF2B5EF4-FFF2-40B4-BE49-F238E27FC236}">
                <a16:creationId xmlns:a16="http://schemas.microsoft.com/office/drawing/2014/main" id="{0BC4B619-521F-4734-AD45-6B8A4259C53B}"/>
              </a:ext>
            </a:extLst>
          </p:cNvPr>
          <p:cNvSpPr txBox="1"/>
          <p:nvPr/>
        </p:nvSpPr>
        <p:spPr>
          <a:xfrm>
            <a:off x="855129" y="5385458"/>
            <a:ext cx="9812865" cy="646331"/>
          </a:xfrm>
          <a:prstGeom prst="rect">
            <a:avLst/>
          </a:prstGeom>
          <a:noFill/>
        </p:spPr>
        <p:txBody>
          <a:bodyPr wrap="square" rtlCol="0">
            <a:spAutoFit/>
          </a:bodyPr>
          <a:lstStyle/>
          <a:p>
            <a:r>
              <a:rPr lang="en-GB" dirty="0"/>
              <a:t>Caesar’s veterans were able to defeat Pompey’s cavalry down to their battle experience and training:</a:t>
            </a:r>
          </a:p>
          <a:p>
            <a:r>
              <a:rPr lang="en-GB" dirty="0"/>
              <a:t>‘The hard training and calmness of his experienced troops, won the day’ (Keppie.109)</a:t>
            </a:r>
          </a:p>
        </p:txBody>
      </p:sp>
      <p:sp>
        <p:nvSpPr>
          <p:cNvPr id="18" name="TextBox 17">
            <a:extLst>
              <a:ext uri="{FF2B5EF4-FFF2-40B4-BE49-F238E27FC236}">
                <a16:creationId xmlns:a16="http://schemas.microsoft.com/office/drawing/2014/main" id="{D0DDBB70-B2C7-4CE8-8294-CF42260A5B7A}"/>
              </a:ext>
            </a:extLst>
          </p:cNvPr>
          <p:cNvSpPr txBox="1"/>
          <p:nvPr/>
        </p:nvSpPr>
        <p:spPr>
          <a:xfrm>
            <a:off x="4152894" y="314355"/>
            <a:ext cx="3217333" cy="769441"/>
          </a:xfrm>
          <a:prstGeom prst="rect">
            <a:avLst/>
          </a:prstGeom>
          <a:noFill/>
        </p:spPr>
        <p:txBody>
          <a:bodyPr wrap="square" rtlCol="0">
            <a:spAutoFit/>
          </a:bodyPr>
          <a:lstStyle/>
          <a:p>
            <a:pPr algn="ctr"/>
            <a:r>
              <a:rPr lang="en-GB" sz="4400" dirty="0"/>
              <a:t>Key Points </a:t>
            </a:r>
          </a:p>
        </p:txBody>
      </p:sp>
    </p:spTree>
    <p:extLst>
      <p:ext uri="{BB962C8B-B14F-4D97-AF65-F5344CB8AC3E}">
        <p14:creationId xmlns:p14="http://schemas.microsoft.com/office/powerpoint/2010/main" val="13384471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 calcmode="lin" valueType="num">
                                      <p:cBhvr additive="base">
                                        <p:cTn id="7" dur="500" fill="hold"/>
                                        <p:tgtEl>
                                          <p:spTgt spid="15"/>
                                        </p:tgtEl>
                                        <p:attrNameLst>
                                          <p:attrName>ppt_x</p:attrName>
                                        </p:attrNameLst>
                                      </p:cBhvr>
                                      <p:tavLst>
                                        <p:tav tm="0">
                                          <p:val>
                                            <p:strVal val="#ppt_x"/>
                                          </p:val>
                                        </p:tav>
                                        <p:tav tm="100000">
                                          <p:val>
                                            <p:strVal val="#ppt_x"/>
                                          </p:val>
                                        </p:tav>
                                      </p:tavLst>
                                    </p:anim>
                                    <p:anim calcmode="lin" valueType="num">
                                      <p:cBhvr additive="base">
                                        <p:cTn id="8"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6"/>
                                        </p:tgtEl>
                                        <p:attrNameLst>
                                          <p:attrName>style.visibility</p:attrName>
                                        </p:attrNameLst>
                                      </p:cBhvr>
                                      <p:to>
                                        <p:strVal val="visible"/>
                                      </p:to>
                                    </p:set>
                                    <p:anim calcmode="lin" valueType="num">
                                      <p:cBhvr additive="base">
                                        <p:cTn id="13" dur="500" fill="hold"/>
                                        <p:tgtEl>
                                          <p:spTgt spid="16"/>
                                        </p:tgtEl>
                                        <p:attrNameLst>
                                          <p:attrName>ppt_x</p:attrName>
                                        </p:attrNameLst>
                                      </p:cBhvr>
                                      <p:tavLst>
                                        <p:tav tm="0">
                                          <p:val>
                                            <p:strVal val="#ppt_x"/>
                                          </p:val>
                                        </p:tav>
                                        <p:tav tm="100000">
                                          <p:val>
                                            <p:strVal val="#ppt_x"/>
                                          </p:val>
                                        </p:tav>
                                      </p:tavLst>
                                    </p:anim>
                                    <p:anim calcmode="lin" valueType="num">
                                      <p:cBhvr additive="base">
                                        <p:cTn id="14"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7"/>
                                        </p:tgtEl>
                                        <p:attrNameLst>
                                          <p:attrName>style.visibility</p:attrName>
                                        </p:attrNameLst>
                                      </p:cBhvr>
                                      <p:to>
                                        <p:strVal val="visible"/>
                                      </p:to>
                                    </p:set>
                                    <p:anim calcmode="lin" valueType="num">
                                      <p:cBhvr additive="base">
                                        <p:cTn id="19" dur="500" fill="hold"/>
                                        <p:tgtEl>
                                          <p:spTgt spid="17"/>
                                        </p:tgtEl>
                                        <p:attrNameLst>
                                          <p:attrName>ppt_x</p:attrName>
                                        </p:attrNameLst>
                                      </p:cBhvr>
                                      <p:tavLst>
                                        <p:tav tm="0">
                                          <p:val>
                                            <p:strVal val="#ppt_x"/>
                                          </p:val>
                                        </p:tav>
                                        <p:tav tm="100000">
                                          <p:val>
                                            <p:strVal val="#ppt_x"/>
                                          </p:val>
                                        </p:tav>
                                      </p:tavLst>
                                    </p:anim>
                                    <p:anim calcmode="lin" valueType="num">
                                      <p:cBhvr additive="base">
                                        <p:cTn id="20"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16" grpId="0"/>
      <p:bldP spid="17"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E2224B7-65F2-4DD8-8448-95D147E1E2C1}"/>
              </a:ext>
            </a:extLst>
          </p:cNvPr>
          <p:cNvSpPr>
            <a:spLocks noGrp="1"/>
          </p:cNvSpPr>
          <p:nvPr>
            <p:ph idx="1"/>
          </p:nvPr>
        </p:nvSpPr>
        <p:spPr>
          <a:xfrm>
            <a:off x="648489" y="1410346"/>
            <a:ext cx="10515600" cy="4390899"/>
          </a:xfrm>
        </p:spPr>
        <p:txBody>
          <a:bodyPr>
            <a:normAutofit fontScale="92500"/>
          </a:bodyPr>
          <a:lstStyle/>
          <a:p>
            <a:endParaRPr lang="en-GB" dirty="0"/>
          </a:p>
          <a:p>
            <a:r>
              <a:rPr lang="en-GB" dirty="0"/>
              <a:t>Caesar was heavily outnumbered</a:t>
            </a:r>
          </a:p>
          <a:p>
            <a:r>
              <a:rPr lang="en-GB" dirty="0"/>
              <a:t>Veterans were key to victory</a:t>
            </a:r>
          </a:p>
          <a:p>
            <a:r>
              <a:rPr lang="en-GB" dirty="0"/>
              <a:t>Placed his bravest and most experienced soldiers within the 6 cohorts</a:t>
            </a:r>
          </a:p>
          <a:p>
            <a:r>
              <a:rPr lang="en-GB" dirty="0"/>
              <a:t>Relied on the courage, experience and discipline to be able to execute this tactical manoeuvre effectively</a:t>
            </a:r>
          </a:p>
          <a:p>
            <a:r>
              <a:rPr lang="en-GB" dirty="0"/>
              <a:t>Trusting that 3000 battle-hardened veterans were able to rout 7000 cavalry </a:t>
            </a:r>
          </a:p>
          <a:p>
            <a:r>
              <a:rPr lang="en-GB" dirty="0"/>
              <a:t>Without well-trained and experienced troops it would have been extremely difficult for Caesar to achieve victory if it wasn't for his veterans</a:t>
            </a:r>
          </a:p>
          <a:p>
            <a:pPr marL="0" indent="0">
              <a:buNone/>
            </a:pPr>
            <a:endParaRPr lang="en-GB" dirty="0"/>
          </a:p>
          <a:p>
            <a:endParaRPr lang="en-GB" dirty="0"/>
          </a:p>
        </p:txBody>
      </p:sp>
      <p:sp>
        <p:nvSpPr>
          <p:cNvPr id="2" name="TextBox 1">
            <a:extLst>
              <a:ext uri="{FF2B5EF4-FFF2-40B4-BE49-F238E27FC236}">
                <a16:creationId xmlns:a16="http://schemas.microsoft.com/office/drawing/2014/main" id="{D0B6927F-B168-49E3-A7E9-4F5D02F80237}"/>
              </a:ext>
            </a:extLst>
          </p:cNvPr>
          <p:cNvSpPr txBox="1"/>
          <p:nvPr/>
        </p:nvSpPr>
        <p:spPr>
          <a:xfrm>
            <a:off x="3996267" y="622300"/>
            <a:ext cx="3022600" cy="1046440"/>
          </a:xfrm>
          <a:prstGeom prst="rect">
            <a:avLst/>
          </a:prstGeom>
          <a:noFill/>
        </p:spPr>
        <p:txBody>
          <a:bodyPr wrap="square" rtlCol="0">
            <a:spAutoFit/>
          </a:bodyPr>
          <a:lstStyle/>
          <a:p>
            <a:pPr algn="ctr"/>
            <a:r>
              <a:rPr lang="en-GB" sz="4400" dirty="0"/>
              <a:t>Conclusion</a:t>
            </a:r>
          </a:p>
          <a:p>
            <a:endParaRPr lang="en-GB" dirty="0"/>
          </a:p>
        </p:txBody>
      </p:sp>
    </p:spTree>
    <p:extLst>
      <p:ext uri="{BB962C8B-B14F-4D97-AF65-F5344CB8AC3E}">
        <p14:creationId xmlns:p14="http://schemas.microsoft.com/office/powerpoint/2010/main" val="15954737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7F84B9-7BC1-4658-94ED-D7BC00A767F8}"/>
              </a:ext>
            </a:extLst>
          </p:cNvPr>
          <p:cNvSpPr>
            <a:spLocks noGrp="1"/>
          </p:cNvSpPr>
          <p:nvPr>
            <p:ph type="title"/>
          </p:nvPr>
        </p:nvSpPr>
        <p:spPr>
          <a:xfrm>
            <a:off x="3496733" y="432858"/>
            <a:ext cx="5198533" cy="625475"/>
          </a:xfrm>
        </p:spPr>
        <p:txBody>
          <a:bodyPr>
            <a:noAutofit/>
          </a:bodyPr>
          <a:lstStyle/>
          <a:p>
            <a:pPr algn="ctr"/>
            <a:r>
              <a:rPr lang="en-GB" dirty="0"/>
              <a:t>Bibliography </a:t>
            </a:r>
          </a:p>
        </p:txBody>
      </p:sp>
      <p:sp>
        <p:nvSpPr>
          <p:cNvPr id="3" name="Content Placeholder 2">
            <a:extLst>
              <a:ext uri="{FF2B5EF4-FFF2-40B4-BE49-F238E27FC236}">
                <a16:creationId xmlns:a16="http://schemas.microsoft.com/office/drawing/2014/main" id="{F7A2FB3E-8BEB-47FB-9B42-14662A6074E9}"/>
              </a:ext>
            </a:extLst>
          </p:cNvPr>
          <p:cNvSpPr>
            <a:spLocks noGrp="1"/>
          </p:cNvSpPr>
          <p:nvPr>
            <p:ph idx="1"/>
          </p:nvPr>
        </p:nvSpPr>
        <p:spPr>
          <a:xfrm>
            <a:off x="838199" y="1253330"/>
            <a:ext cx="10515600" cy="5350670"/>
          </a:xfrm>
        </p:spPr>
        <p:txBody>
          <a:bodyPr>
            <a:normAutofit fontScale="92500" lnSpcReduction="20000"/>
          </a:bodyPr>
          <a:lstStyle/>
          <a:p>
            <a:pPr marL="0" indent="0">
              <a:buNone/>
            </a:pPr>
            <a:r>
              <a:rPr lang="en-GB" sz="1900" b="1" dirty="0"/>
              <a:t>Ancient Sources</a:t>
            </a:r>
          </a:p>
          <a:p>
            <a:pPr marL="0" indent="0">
              <a:buNone/>
            </a:pPr>
            <a:r>
              <a:rPr lang="en-GB" sz="1900" dirty="0"/>
              <a:t>Appian. Roman History, Volume III: The Civil Wars, Book 2. Translated by Horace White. Loeb Classical Library 4. Cambridge, MA: Harvard University Press, 1913</a:t>
            </a:r>
          </a:p>
          <a:p>
            <a:pPr marL="0" indent="0">
              <a:buNone/>
            </a:pPr>
            <a:r>
              <a:rPr lang="en-GB" sz="1900" dirty="0"/>
              <a:t>Caesar. Civil War. Edited and translated by Cynthia Damon. Loeb Classical Library 39. Cambridge, MA: Harvard University Press, 2016.</a:t>
            </a:r>
          </a:p>
          <a:p>
            <a:pPr marL="0" indent="0">
              <a:buNone/>
            </a:pPr>
            <a:r>
              <a:rPr lang="en-GB" sz="1900" dirty="0"/>
              <a:t>Caesar. The Gallic War. Translated by H. J. Edwards. Loeb Classical Library 72. Cambridge, MA: Harvard University Press, 1917.</a:t>
            </a:r>
          </a:p>
          <a:p>
            <a:pPr marL="0" indent="0">
              <a:buNone/>
            </a:pPr>
            <a:r>
              <a:rPr lang="en-GB" sz="1900" dirty="0" err="1"/>
              <a:t>Dio</a:t>
            </a:r>
            <a:r>
              <a:rPr lang="en-GB" sz="1900" dirty="0"/>
              <a:t> Cassius. Roman History, Volume IV: Book 41. Translated by Earnest Cary, Herbert B. Foster. Loeb Classical Library 66. Cambridge, MA: Harvard University Press, 1916</a:t>
            </a:r>
          </a:p>
          <a:p>
            <a:pPr marL="0" indent="0">
              <a:buNone/>
            </a:pPr>
            <a:r>
              <a:rPr lang="en-GB" sz="1900" dirty="0" err="1"/>
              <a:t>Frontinus</a:t>
            </a:r>
            <a:r>
              <a:rPr lang="en-GB" sz="1900" dirty="0"/>
              <a:t>. Stratagems. Aqueducts of Rome. Translated by C. E. Bennett, Mary B. McElwain. Loeb Classical Library 174. Cambridge, MA: Harvard University Press, 1925</a:t>
            </a:r>
          </a:p>
          <a:p>
            <a:pPr marL="0" indent="0">
              <a:buNone/>
            </a:pPr>
            <a:r>
              <a:rPr lang="en-GB" sz="1900" dirty="0"/>
              <a:t>Lucan. The Civil War (</a:t>
            </a:r>
            <a:r>
              <a:rPr lang="en-GB" sz="1900" dirty="0" err="1"/>
              <a:t>Pharsalia</a:t>
            </a:r>
            <a:r>
              <a:rPr lang="en-GB" sz="1900" dirty="0"/>
              <a:t>). Translated by J. D. Duff. Loeb Classical Library 220. Cambridge, MA: Harvard University Press, 1928.</a:t>
            </a:r>
          </a:p>
          <a:p>
            <a:pPr marL="0" indent="0">
              <a:buNone/>
            </a:pPr>
            <a:r>
              <a:rPr lang="en-GB" sz="1900" dirty="0"/>
              <a:t>Plutarch. Lives, Volume V: Agesilaus and Pompey. Pelopidas and Marcellus. Translated by Bernadotte Perrin. Loeb Classical Library 87. Cambridge, MA: Harvard University Press, 1917.</a:t>
            </a:r>
          </a:p>
          <a:p>
            <a:pPr marL="0" indent="0">
              <a:buNone/>
            </a:pPr>
            <a:r>
              <a:rPr lang="en-GB" sz="1900" dirty="0"/>
              <a:t>Plutarch. Lives, Volume VII: Demosthenes and Cicero. Alexander and Caesar. Translated by Bernadotte Perrin. Loeb Classical Library 99. Cambridge, MA: Harvard University Press, 1919.</a:t>
            </a:r>
          </a:p>
          <a:p>
            <a:pPr marL="0" indent="0">
              <a:buNone/>
            </a:pPr>
            <a:r>
              <a:rPr lang="en-GB" sz="1900" dirty="0"/>
              <a:t>Suetonius. Lives of the Caesars, Volume I: Julius. Augustus. Tiberius. Gaius. Caligula. Translated by J. C. Rolfe. Introduction by K. R. Bradley. Loeb Classical Library 31. Cambridge, MA: Harvard University Press, 1914.</a:t>
            </a:r>
          </a:p>
          <a:p>
            <a:pPr marL="0" indent="0">
              <a:buNone/>
            </a:pPr>
            <a:endParaRPr lang="en-GB" sz="1800" dirty="0"/>
          </a:p>
          <a:p>
            <a:pPr marL="0" indent="0">
              <a:buNone/>
            </a:pPr>
            <a:endParaRPr lang="en-GB" b="1" dirty="0"/>
          </a:p>
        </p:txBody>
      </p:sp>
      <p:sp>
        <p:nvSpPr>
          <p:cNvPr id="4" name="Slide Number Placeholder 3">
            <a:extLst>
              <a:ext uri="{FF2B5EF4-FFF2-40B4-BE49-F238E27FC236}">
                <a16:creationId xmlns:a16="http://schemas.microsoft.com/office/drawing/2014/main" id="{E8C6A7DA-7FE4-4282-AE2A-4DAD4D6E0B59}"/>
              </a:ext>
            </a:extLst>
          </p:cNvPr>
          <p:cNvSpPr>
            <a:spLocks noGrp="1"/>
          </p:cNvSpPr>
          <p:nvPr>
            <p:ph type="sldNum" sz="quarter" idx="12"/>
          </p:nvPr>
        </p:nvSpPr>
        <p:spPr/>
        <p:txBody>
          <a:bodyPr/>
          <a:lstStyle/>
          <a:p>
            <a:fld id="{4F3A855A-BB8E-4C43-AE80-2FDE3FF24191}" type="slidenum">
              <a:rPr lang="en-GB" smtClean="0"/>
              <a:t>10</a:t>
            </a:fld>
            <a:endParaRPr lang="en-GB"/>
          </a:p>
        </p:txBody>
      </p:sp>
    </p:spTree>
    <p:extLst>
      <p:ext uri="{BB962C8B-B14F-4D97-AF65-F5344CB8AC3E}">
        <p14:creationId xmlns:p14="http://schemas.microsoft.com/office/powerpoint/2010/main" val="21008601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7F84B9-7BC1-4658-94ED-D7BC00A767F8}"/>
              </a:ext>
            </a:extLst>
          </p:cNvPr>
          <p:cNvSpPr>
            <a:spLocks noGrp="1"/>
          </p:cNvSpPr>
          <p:nvPr>
            <p:ph type="title"/>
          </p:nvPr>
        </p:nvSpPr>
        <p:spPr>
          <a:xfrm>
            <a:off x="3496733" y="432858"/>
            <a:ext cx="5198533" cy="625475"/>
          </a:xfrm>
        </p:spPr>
        <p:txBody>
          <a:bodyPr>
            <a:noAutofit/>
          </a:bodyPr>
          <a:lstStyle/>
          <a:p>
            <a:pPr algn="ctr"/>
            <a:r>
              <a:rPr lang="en-GB" dirty="0"/>
              <a:t>Bibliography </a:t>
            </a:r>
          </a:p>
        </p:txBody>
      </p:sp>
      <p:sp>
        <p:nvSpPr>
          <p:cNvPr id="4" name="Slide Number Placeholder 3">
            <a:extLst>
              <a:ext uri="{FF2B5EF4-FFF2-40B4-BE49-F238E27FC236}">
                <a16:creationId xmlns:a16="http://schemas.microsoft.com/office/drawing/2014/main" id="{E8C6A7DA-7FE4-4282-AE2A-4DAD4D6E0B59}"/>
              </a:ext>
            </a:extLst>
          </p:cNvPr>
          <p:cNvSpPr>
            <a:spLocks noGrp="1"/>
          </p:cNvSpPr>
          <p:nvPr>
            <p:ph type="sldNum" sz="quarter" idx="12"/>
          </p:nvPr>
        </p:nvSpPr>
        <p:spPr/>
        <p:txBody>
          <a:bodyPr/>
          <a:lstStyle/>
          <a:p>
            <a:fld id="{4F3A855A-BB8E-4C43-AE80-2FDE3FF24191}" type="slidenum">
              <a:rPr lang="en-GB" smtClean="0"/>
              <a:t>11</a:t>
            </a:fld>
            <a:endParaRPr lang="en-GB"/>
          </a:p>
        </p:txBody>
      </p:sp>
      <p:sp>
        <p:nvSpPr>
          <p:cNvPr id="7" name="Content Placeholder 6">
            <a:extLst>
              <a:ext uri="{FF2B5EF4-FFF2-40B4-BE49-F238E27FC236}">
                <a16:creationId xmlns:a16="http://schemas.microsoft.com/office/drawing/2014/main" id="{9332C3A0-3CED-432D-8E76-9E10E804909C}"/>
              </a:ext>
            </a:extLst>
          </p:cNvPr>
          <p:cNvSpPr>
            <a:spLocks noGrp="1"/>
          </p:cNvSpPr>
          <p:nvPr>
            <p:ph idx="1"/>
          </p:nvPr>
        </p:nvSpPr>
        <p:spPr>
          <a:xfrm>
            <a:off x="439549" y="3966633"/>
            <a:ext cx="10515600" cy="2891367"/>
          </a:xfrm>
        </p:spPr>
        <p:txBody>
          <a:bodyPr>
            <a:normAutofit fontScale="92500" lnSpcReduction="10000"/>
          </a:bodyPr>
          <a:lstStyle/>
          <a:p>
            <a:pPr marL="0" indent="0">
              <a:buNone/>
            </a:pPr>
            <a:r>
              <a:rPr lang="en-GB" sz="1800" b="1" dirty="0"/>
              <a:t>Online Sources</a:t>
            </a:r>
            <a:br>
              <a:rPr lang="en-GB" sz="1800" b="1" dirty="0"/>
            </a:br>
            <a:r>
              <a:rPr lang="en-GB" sz="1800" dirty="0" err="1"/>
              <a:t>Ehistory</a:t>
            </a:r>
            <a:r>
              <a:rPr lang="en-GB" sz="1800" dirty="0"/>
              <a:t>. ‘Gaius </a:t>
            </a:r>
            <a:r>
              <a:rPr lang="en-GB" sz="1800" dirty="0" err="1"/>
              <a:t>Julis</a:t>
            </a:r>
            <a:r>
              <a:rPr lang="en-GB" sz="1800" dirty="0"/>
              <a:t> Caesar | </a:t>
            </a:r>
            <a:r>
              <a:rPr lang="en-GB" sz="1800" dirty="0" err="1"/>
              <a:t>eHistory</a:t>
            </a:r>
            <a:r>
              <a:rPr lang="en-GB" sz="1800" dirty="0"/>
              <a:t>’ 2018. </a:t>
            </a:r>
            <a:r>
              <a:rPr lang="en-GB" sz="1800" dirty="0" err="1"/>
              <a:t>Ehistory</a:t>
            </a:r>
            <a:r>
              <a:rPr lang="en-GB" sz="1800" dirty="0"/>
              <a:t>. https://ehistory.osu.edu/sites/default/files/Caesar.jpg. [Accessed on 4th May 2018]</a:t>
            </a:r>
            <a:br>
              <a:rPr lang="en-GB" sz="1800" dirty="0"/>
            </a:br>
            <a:r>
              <a:rPr lang="en-GB" sz="1800" dirty="0" err="1"/>
              <a:t>Ehistory</a:t>
            </a:r>
            <a:r>
              <a:rPr lang="en-GB" sz="1800" dirty="0"/>
              <a:t>. ‘</a:t>
            </a:r>
            <a:r>
              <a:rPr lang="en-GB" sz="1800" dirty="0" err="1"/>
              <a:t>Gnaeus</a:t>
            </a:r>
            <a:r>
              <a:rPr lang="en-GB" sz="1800" dirty="0"/>
              <a:t> </a:t>
            </a:r>
            <a:r>
              <a:rPr lang="en-GB" sz="1800" dirty="0" err="1"/>
              <a:t>Pompeius</a:t>
            </a:r>
            <a:r>
              <a:rPr lang="en-GB" sz="1800" dirty="0"/>
              <a:t> Magnus (Pompey the Great) |</a:t>
            </a:r>
            <a:r>
              <a:rPr lang="en-GB" sz="1800" dirty="0" err="1"/>
              <a:t>eHistory</a:t>
            </a:r>
            <a:r>
              <a:rPr lang="en-GB" sz="1800" dirty="0"/>
              <a:t>’ 2018. </a:t>
            </a:r>
            <a:r>
              <a:rPr lang="en-GB" sz="1800" dirty="0" err="1"/>
              <a:t>Ehistory</a:t>
            </a:r>
            <a:r>
              <a:rPr lang="en-GB" sz="1800" dirty="0"/>
              <a:t>. https://ehistory.osu.edu/sites/default/files/pompeythegreat.jpg. [Accessed on 4th May 2018]</a:t>
            </a:r>
            <a:br>
              <a:rPr lang="en-GB" sz="1800" dirty="0"/>
            </a:br>
            <a:r>
              <a:rPr lang="en-GB" sz="1800" dirty="0"/>
              <a:t>Patrick </a:t>
            </a:r>
            <a:r>
              <a:rPr lang="en-GB" sz="1800" dirty="0" err="1"/>
              <a:t>Parrelli</a:t>
            </a:r>
            <a:r>
              <a:rPr lang="en-GB" sz="1800" dirty="0"/>
              <a:t>. ‘Map of Ancient Greece’ 2010. </a:t>
            </a:r>
            <a:r>
              <a:rPr lang="en-GB" sz="1800" dirty="0" err="1"/>
              <a:t>octavianchronicles</a:t>
            </a:r>
            <a:r>
              <a:rPr lang="en-GB" sz="1800" dirty="0"/>
              <a:t>. http://octavianchronicles.com/wp-content/uploads/2010/12/GreeceNook6002-e1383541081443.jpg. [Accessed on 3rd May 2018]</a:t>
            </a:r>
            <a:br>
              <a:rPr lang="en-GB" sz="1800" dirty="0"/>
            </a:br>
            <a:r>
              <a:rPr lang="en-GB" sz="1800" dirty="0" err="1"/>
              <a:t>PennState</a:t>
            </a:r>
            <a:r>
              <a:rPr lang="en-GB" sz="1800" dirty="0"/>
              <a:t>. ‘Gaius Julius Caesar| First </a:t>
            </a:r>
            <a:r>
              <a:rPr lang="en-GB" sz="1800" dirty="0" err="1"/>
              <a:t>Triumviate</a:t>
            </a:r>
            <a:r>
              <a:rPr lang="en-GB" sz="1800" dirty="0"/>
              <a:t>’ 2013. </a:t>
            </a:r>
            <a:r>
              <a:rPr lang="en-GB" sz="1800" dirty="0" err="1"/>
              <a:t>PennState</a:t>
            </a:r>
            <a:r>
              <a:rPr lang="en-GB" sz="1800" dirty="0"/>
              <a:t>. http://sites.psu.edu/firsttriumvirate/caesar/. [Accessed on 4th May 2018]</a:t>
            </a:r>
            <a:br>
              <a:rPr lang="en-GB" sz="1800" dirty="0"/>
            </a:br>
            <a:r>
              <a:rPr lang="en-GB" sz="1800" dirty="0"/>
              <a:t>Penfield. ‘Battle of Pharsalus’. Penfield.edu. </a:t>
            </a:r>
            <a:r>
              <a:rPr lang="en-GB" sz="1800" dirty="0">
                <a:hlinkClick r:id="rId3"/>
              </a:rPr>
              <a:t>http://www.penfield.edu/webpages/jgiotto/photos/1482905/Battle%20of%20Pharsalus.jpg</a:t>
            </a:r>
            <a:r>
              <a:rPr lang="en-GB" sz="1800" dirty="0"/>
              <a:t>. [Accessed on 7</a:t>
            </a:r>
            <a:r>
              <a:rPr lang="en-GB" sz="1800" baseline="30000" dirty="0"/>
              <a:t>th</a:t>
            </a:r>
            <a:r>
              <a:rPr lang="en-GB" sz="1800" dirty="0"/>
              <a:t> May 2018]</a:t>
            </a:r>
            <a:br>
              <a:rPr lang="en-GB" sz="1800" dirty="0"/>
            </a:br>
            <a:endParaRPr lang="en-GB" sz="1800" dirty="0"/>
          </a:p>
          <a:p>
            <a:pPr marL="0" indent="0">
              <a:buNone/>
            </a:pPr>
            <a:endParaRPr lang="en-GB" dirty="0"/>
          </a:p>
        </p:txBody>
      </p:sp>
      <p:sp>
        <p:nvSpPr>
          <p:cNvPr id="8" name="TextBox 7">
            <a:extLst>
              <a:ext uri="{FF2B5EF4-FFF2-40B4-BE49-F238E27FC236}">
                <a16:creationId xmlns:a16="http://schemas.microsoft.com/office/drawing/2014/main" id="{A909D062-3043-4CFC-9B41-69BE9C1E5D53}"/>
              </a:ext>
            </a:extLst>
          </p:cNvPr>
          <p:cNvSpPr txBox="1"/>
          <p:nvPr/>
        </p:nvSpPr>
        <p:spPr>
          <a:xfrm>
            <a:off x="516466" y="924626"/>
            <a:ext cx="9872133" cy="3247043"/>
          </a:xfrm>
          <a:prstGeom prst="rect">
            <a:avLst/>
          </a:prstGeom>
          <a:noFill/>
        </p:spPr>
        <p:txBody>
          <a:bodyPr wrap="square" rtlCol="0">
            <a:spAutoFit/>
          </a:bodyPr>
          <a:lstStyle/>
          <a:p>
            <a:r>
              <a:rPr lang="en-GB" sz="1700" b="1" dirty="0"/>
              <a:t>Modern Sources</a:t>
            </a:r>
          </a:p>
          <a:p>
            <a:r>
              <a:rPr lang="en-GB" sz="1700" dirty="0"/>
              <a:t>Bucher, G. 2005. ‘Fictive Elements in Appian's Pharsalus Narrative’, </a:t>
            </a:r>
            <a:r>
              <a:rPr lang="en-GB" sz="1700" i="1" dirty="0"/>
              <a:t>JSTOR, </a:t>
            </a:r>
            <a:r>
              <a:rPr lang="en-GB" sz="1700" dirty="0"/>
              <a:t>59. 1/2, 50-76.</a:t>
            </a:r>
          </a:p>
          <a:p>
            <a:r>
              <a:rPr lang="en-GB" sz="1700" dirty="0" err="1"/>
              <a:t>Chrissanthos</a:t>
            </a:r>
            <a:r>
              <a:rPr lang="en-GB" sz="1700" dirty="0"/>
              <a:t>, S. 2001. ‘Caesar and the Mutiny of 47 B.C.’, </a:t>
            </a:r>
            <a:r>
              <a:rPr lang="en-GB" sz="1700" i="1" dirty="0"/>
              <a:t>JSTOR</a:t>
            </a:r>
            <a:r>
              <a:rPr lang="en-GB" sz="1700" dirty="0"/>
              <a:t>, 91. 63-75.</a:t>
            </a:r>
          </a:p>
          <a:p>
            <a:r>
              <a:rPr lang="en-GB" sz="1700" dirty="0"/>
              <a:t>Dillon, M. and Garland, L. 2005. Ancient Rome: From the Early Republic to the Assassination of Julius Caesar. Abingdon: Routledge.</a:t>
            </a:r>
          </a:p>
          <a:p>
            <a:r>
              <a:rPr lang="en-GB" sz="1700" dirty="0" err="1"/>
              <a:t>Gwatkin</a:t>
            </a:r>
            <a:r>
              <a:rPr lang="en-GB" sz="1700" dirty="0"/>
              <a:t>, W. 1956. ‘Some Reflections on the Battle of Pharsalus’, </a:t>
            </a:r>
            <a:r>
              <a:rPr lang="en-GB" sz="1700" i="1" dirty="0"/>
              <a:t>JSTOR, </a:t>
            </a:r>
            <a:r>
              <a:rPr lang="en-GB" sz="1700" dirty="0"/>
              <a:t>87. 109-124.</a:t>
            </a:r>
          </a:p>
          <a:p>
            <a:r>
              <a:rPr lang="en-GB" sz="1700" dirty="0"/>
              <a:t>Keppie, L. 1984. The Making of the Roman Army: From Republic to Empire. London: Routledge.</a:t>
            </a:r>
          </a:p>
          <a:p>
            <a:r>
              <a:rPr lang="en-GB" sz="1700" dirty="0"/>
              <a:t>Osgood, J. 2006. Caesar's legacy: Civil War and the Emergence of the Roman Empire. Cambridge: Cambridge University Press.</a:t>
            </a:r>
          </a:p>
          <a:p>
            <a:r>
              <a:rPr lang="de-DE" sz="1700" dirty="0"/>
              <a:t>Perrin, B. 1885. ‘Pharsalia, Pharsalus, Palaepharsalus‘, </a:t>
            </a:r>
            <a:r>
              <a:rPr lang="de-DE" sz="1700" i="1" dirty="0"/>
              <a:t>JSTOR, </a:t>
            </a:r>
            <a:r>
              <a:rPr lang="de-DE" sz="1700" dirty="0"/>
              <a:t>6. 2, 187.</a:t>
            </a:r>
          </a:p>
          <a:p>
            <a:r>
              <a:rPr lang="de-DE" sz="1700" dirty="0"/>
              <a:t>Schneider, H. 2006. ‘Veterans’, Brill’s New Pauly.</a:t>
            </a:r>
            <a:endParaRPr lang="en-GB" sz="1700" dirty="0"/>
          </a:p>
          <a:p>
            <a:endParaRPr lang="en-GB" dirty="0"/>
          </a:p>
        </p:txBody>
      </p:sp>
    </p:spTree>
    <p:extLst>
      <p:ext uri="{BB962C8B-B14F-4D97-AF65-F5344CB8AC3E}">
        <p14:creationId xmlns:p14="http://schemas.microsoft.com/office/powerpoint/2010/main" val="16558383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11778</TotalTime>
  <Words>1697</Words>
  <Application>Microsoft Office PowerPoint</Application>
  <PresentationFormat>Widescreen</PresentationFormat>
  <Paragraphs>144</Paragraphs>
  <Slides>11</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Calibri Light</vt:lpstr>
      <vt:lpstr>Office Theme</vt:lpstr>
      <vt:lpstr> </vt:lpstr>
      <vt:lpstr>Caesar won the battle of Pharsalus against all odds because of his tactical use of veteran troops.</vt:lpstr>
      <vt:lpstr>Battle of Pharsalus </vt:lpstr>
      <vt:lpstr>Key Facts  </vt:lpstr>
      <vt:lpstr>PowerPoint Presentation</vt:lpstr>
      <vt:lpstr>PowerPoint Presentation</vt:lpstr>
      <vt:lpstr>Key Points</vt:lpstr>
      <vt:lpstr>PowerPoint Presentation</vt:lpstr>
      <vt:lpstr>PowerPoint Presentation</vt:lpstr>
      <vt:lpstr>Bibliography </vt:lpstr>
      <vt:lpstr>Bibliography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dc:title>
  <dc:creator>Lee Perkins (1711094)</dc:creator>
  <cp:lastModifiedBy>lee perkins</cp:lastModifiedBy>
  <cp:revision>3</cp:revision>
  <cp:lastPrinted>2018-05-02T14:12:50Z</cp:lastPrinted>
  <dcterms:created xsi:type="dcterms:W3CDTF">2018-04-26T11:47:25Z</dcterms:created>
  <dcterms:modified xsi:type="dcterms:W3CDTF">2018-05-07T21:45:13Z</dcterms:modified>
</cp:coreProperties>
</file>