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sldIdLst>
    <p:sldId id="256" r:id="rId10"/>
    <p:sldId id="257" r:id="rId11"/>
    <p:sldId id="258" r:id="rId12"/>
    <p:sldId id="259" r:id="rId13"/>
    <p:sldId id="260" r:id="rId14"/>
    <p:sldId id="262" r:id="rId15"/>
    <p:sldId id="261" r:id="rId16"/>
    <p:sldId id="263" r:id="rId17"/>
    <p:sldId id="264" r:id="rId18"/>
    <p:sldId id="265" r:id="rId19"/>
    <p:sldId id="267" r:id="rId20"/>
    <p:sldId id="266" r:id="rId21"/>
    <p:sldId id="268" r:id="rId22"/>
    <p:sldId id="273" r:id="rId23"/>
    <p:sldId id="269" r:id="rId24"/>
    <p:sldId id="270" r:id="rId25"/>
    <p:sldId id="271" r:id="rId26"/>
    <p:sldId id="272" r:id="rId27"/>
    <p:sldId id="274" r:id="rId28"/>
    <p:sldId id="275" r:id="rId29"/>
    <p:sldId id="276" r:id="rId30"/>
    <p:sldId id="277" r:id="rId31"/>
    <p:sldId id="278" r:id="rId32"/>
    <p:sldId id="27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849" autoAdjust="0"/>
    <p:restoredTop sz="96327"/>
  </p:normalViewPr>
  <p:slideViewPr>
    <p:cSldViewPr snapToGrid="0" snapToObjects="1">
      <p:cViewPr varScale="1">
        <p:scale>
          <a:sx n="41" d="100"/>
          <a:sy n="41" d="100"/>
        </p:scale>
        <p:origin x="58" y="9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presProps" Target="presProps.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viewProps" Target="viewProps.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hyperlink" Target="https://libguides.hull.ac.uk/reflectivewriting/kolb"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D41F11-9546-7919-C7A6-D6E0B769CA5C}"/>
              </a:ext>
            </a:extLst>
          </p:cNvPr>
          <p:cNvSpPr>
            <a:spLocks noGrp="1"/>
          </p:cNvSpPr>
          <p:nvPr>
            <p:ph idx="1"/>
          </p:nvPr>
        </p:nvSpPr>
        <p:spPr/>
        <p:txBody>
          <a:bodyPr/>
          <a:lstStyle/>
          <a:p>
            <a:pPr marL="0" indent="0" algn="ctr">
              <a:buNone/>
            </a:pPr>
            <a:r>
              <a:rPr lang="en-GB" sz="4000" dirty="0"/>
              <a:t>ECAY5005</a:t>
            </a:r>
          </a:p>
          <a:p>
            <a:pPr marL="0" indent="0" algn="ctr">
              <a:buNone/>
            </a:pPr>
            <a:r>
              <a:rPr lang="en-GB" sz="4000" dirty="0"/>
              <a:t>Experiential Placement: </a:t>
            </a:r>
          </a:p>
          <a:p>
            <a:pPr marL="0" indent="0" algn="ctr">
              <a:buNone/>
            </a:pPr>
            <a:r>
              <a:rPr lang="en-GB" sz="4000" dirty="0"/>
              <a:t>Becoming a Reflective Practitioner</a:t>
            </a:r>
          </a:p>
          <a:p>
            <a:pPr marL="0" indent="0" algn="ctr">
              <a:buNone/>
            </a:pPr>
            <a:r>
              <a:rPr lang="en-GB" sz="4000" dirty="0"/>
              <a:t>2024</a:t>
            </a:r>
          </a:p>
          <a:p>
            <a:pPr marL="0" indent="0" algn="ctr">
              <a:buNone/>
            </a:pPr>
            <a:endParaRPr lang="en-GB" sz="4000" dirty="0"/>
          </a:p>
          <a:p>
            <a:pPr marL="0" indent="0" algn="ctr">
              <a:buNone/>
            </a:pPr>
            <a:r>
              <a:rPr lang="en-GB" sz="4000" dirty="0"/>
              <a:t>Reflective Models Kolb and Schön</a:t>
            </a:r>
          </a:p>
          <a:p>
            <a:pPr marL="0" indent="0" algn="ctr">
              <a:buNone/>
            </a:pPr>
            <a:endParaRPr lang="en-GB" dirty="0"/>
          </a:p>
        </p:txBody>
      </p:sp>
    </p:spTree>
    <p:extLst>
      <p:ext uri="{BB962C8B-B14F-4D97-AF65-F5344CB8AC3E}">
        <p14:creationId xmlns:p14="http://schemas.microsoft.com/office/powerpoint/2010/main" val="313679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9E1A5E-81A6-86D7-4142-B672DA9396AE}"/>
              </a:ext>
            </a:extLst>
          </p:cNvPr>
          <p:cNvSpPr>
            <a:spLocks noGrp="1"/>
          </p:cNvSpPr>
          <p:nvPr>
            <p:ph idx="1"/>
          </p:nvPr>
        </p:nvSpPr>
        <p:spPr>
          <a:xfrm>
            <a:off x="630810" y="1470581"/>
            <a:ext cx="5018428" cy="4103501"/>
          </a:xfrm>
        </p:spPr>
        <p:txBody>
          <a:bodyPr/>
          <a:lstStyle/>
          <a:p>
            <a:r>
              <a:rPr lang="en-GB" dirty="0"/>
              <a:t>Objectives</a:t>
            </a:r>
          </a:p>
          <a:p>
            <a:endParaRPr lang="en-GB" dirty="0"/>
          </a:p>
          <a:p>
            <a:pPr marL="457200" indent="-457200">
              <a:buFont typeface="Arial" panose="020B0604020202020204" pitchFamily="34" charset="0"/>
              <a:buChar char="•"/>
            </a:pPr>
            <a:r>
              <a:rPr lang="en-GB" dirty="0"/>
              <a:t>An In-depth Understanding of </a:t>
            </a:r>
          </a:p>
          <a:p>
            <a:r>
              <a:rPr lang="en-GB" dirty="0"/>
              <a:t>      Kolb’s cycle of reflective practice</a:t>
            </a:r>
          </a:p>
          <a:p>
            <a:endParaRPr lang="en-GB" dirty="0"/>
          </a:p>
          <a:p>
            <a:pPr marL="457200" indent="-457200">
              <a:buFont typeface="Arial" panose="020B0604020202020204" pitchFamily="34" charset="0"/>
              <a:buChar char="•"/>
            </a:pPr>
            <a:r>
              <a:rPr lang="en-GB" dirty="0"/>
              <a:t>An In-depth Understanding of </a:t>
            </a:r>
          </a:p>
          <a:p>
            <a:r>
              <a:rPr lang="en-GB" dirty="0"/>
              <a:t>      Schön’s reflection on Action</a:t>
            </a:r>
          </a:p>
        </p:txBody>
      </p:sp>
    </p:spTree>
    <p:extLst>
      <p:ext uri="{BB962C8B-B14F-4D97-AF65-F5344CB8AC3E}">
        <p14:creationId xmlns:p14="http://schemas.microsoft.com/office/powerpoint/2010/main" val="1580824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0FFD54-73EF-83E6-5E39-1C1E3025A8E1}"/>
              </a:ext>
            </a:extLst>
          </p:cNvPr>
          <p:cNvSpPr>
            <a:spLocks noGrp="1"/>
          </p:cNvSpPr>
          <p:nvPr>
            <p:ph type="title"/>
          </p:nvPr>
        </p:nvSpPr>
        <p:spPr/>
        <p:txBody>
          <a:bodyPr/>
          <a:lstStyle/>
          <a:p>
            <a:pPr algn="ctr"/>
            <a:r>
              <a:rPr lang="en-GB" dirty="0"/>
              <a:t>Kolb’s Reflective Cycle</a:t>
            </a:r>
          </a:p>
        </p:txBody>
      </p:sp>
      <p:sp>
        <p:nvSpPr>
          <p:cNvPr id="4" name="Content Placeholder 3">
            <a:extLst>
              <a:ext uri="{FF2B5EF4-FFF2-40B4-BE49-F238E27FC236}">
                <a16:creationId xmlns:a16="http://schemas.microsoft.com/office/drawing/2014/main" id="{42DAB821-8F06-0A04-5E83-222062FEAB0A}"/>
              </a:ext>
            </a:extLst>
          </p:cNvPr>
          <p:cNvSpPr>
            <a:spLocks noGrp="1"/>
          </p:cNvSpPr>
          <p:nvPr>
            <p:ph idx="1"/>
          </p:nvPr>
        </p:nvSpPr>
        <p:spPr/>
        <p:txBody>
          <a:bodyPr/>
          <a:lstStyle/>
          <a:p>
            <a:pPr marL="0" indent="0" algn="ctr">
              <a:buNone/>
            </a:pPr>
            <a:r>
              <a:rPr lang="en-GB" dirty="0"/>
              <a:t>‘Kolb Shows how reflection on an experience leads the individual to form concepts about that experience, and to be able to generalise from one experience to another’ (Williams </a:t>
            </a:r>
            <a:r>
              <a:rPr lang="en-GB" i="1" dirty="0"/>
              <a:t>et al., </a:t>
            </a:r>
            <a:r>
              <a:rPr lang="en-GB" dirty="0"/>
              <a:t>2014)</a:t>
            </a:r>
          </a:p>
          <a:p>
            <a:endParaRPr lang="en-GB" dirty="0"/>
          </a:p>
        </p:txBody>
      </p:sp>
    </p:spTree>
    <p:extLst>
      <p:ext uri="{BB962C8B-B14F-4D97-AF65-F5344CB8AC3E}">
        <p14:creationId xmlns:p14="http://schemas.microsoft.com/office/powerpoint/2010/main" val="3599529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E5A9-D773-A9C5-C893-75D10365A2A6}"/>
              </a:ext>
            </a:extLst>
          </p:cNvPr>
          <p:cNvSpPr>
            <a:spLocks noGrp="1"/>
          </p:cNvSpPr>
          <p:nvPr>
            <p:ph type="title"/>
          </p:nvPr>
        </p:nvSpPr>
        <p:spPr/>
        <p:txBody>
          <a:bodyPr/>
          <a:lstStyle/>
          <a:p>
            <a:r>
              <a:rPr lang="en-GB" dirty="0"/>
              <a:t>Kolb’s Reflective Cycle</a:t>
            </a:r>
          </a:p>
        </p:txBody>
      </p:sp>
      <p:sp>
        <p:nvSpPr>
          <p:cNvPr id="3" name="Content Placeholder 2">
            <a:extLst>
              <a:ext uri="{FF2B5EF4-FFF2-40B4-BE49-F238E27FC236}">
                <a16:creationId xmlns:a16="http://schemas.microsoft.com/office/drawing/2014/main" id="{7027C9FF-77C8-9D67-ADBF-E8EADB16B707}"/>
              </a:ext>
            </a:extLst>
          </p:cNvPr>
          <p:cNvSpPr>
            <a:spLocks noGrp="1"/>
          </p:cNvSpPr>
          <p:nvPr>
            <p:ph idx="1"/>
          </p:nvPr>
        </p:nvSpPr>
        <p:spPr>
          <a:xfrm>
            <a:off x="1255594" y="1825625"/>
            <a:ext cx="10480776" cy="4667250"/>
          </a:xfrm>
        </p:spPr>
        <p:txBody>
          <a:bodyPr/>
          <a:lstStyle/>
          <a:p>
            <a:r>
              <a:rPr lang="en-GB" dirty="0"/>
              <a:t>Kolb’s (1984) cycle of reflective practice is a model designed to help people learn from their experiences. </a:t>
            </a:r>
          </a:p>
          <a:p>
            <a:r>
              <a:rPr lang="en-GB" dirty="0"/>
              <a:t>It can be used as a basis for the structure of a reflective essay, or as a way to structure your thinking. </a:t>
            </a:r>
          </a:p>
          <a:p>
            <a:r>
              <a:rPr lang="en-GB" dirty="0"/>
              <a:t>Kolb’s model is based on four stages, requiring you to work through each one before the cycle leads to new experiences and loops back around. </a:t>
            </a:r>
          </a:p>
        </p:txBody>
      </p:sp>
      <p:sp>
        <p:nvSpPr>
          <p:cNvPr id="4" name="TextBox 3">
            <a:extLst>
              <a:ext uri="{FF2B5EF4-FFF2-40B4-BE49-F238E27FC236}">
                <a16:creationId xmlns:a16="http://schemas.microsoft.com/office/drawing/2014/main" id="{9231B57B-2DF4-1E7F-06DA-643CB0273287}"/>
              </a:ext>
            </a:extLst>
          </p:cNvPr>
          <p:cNvSpPr txBox="1"/>
          <p:nvPr/>
        </p:nvSpPr>
        <p:spPr>
          <a:xfrm>
            <a:off x="5322627" y="6156681"/>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273277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75F596-9B98-5E40-8DD4-CEC666736AC2}"/>
              </a:ext>
            </a:extLst>
          </p:cNvPr>
          <p:cNvPicPr>
            <a:picLocks noChangeAspect="1"/>
          </p:cNvPicPr>
          <p:nvPr/>
        </p:nvPicPr>
        <p:blipFill rotWithShape="1">
          <a:blip r:embed="rId2"/>
          <a:srcRect t="2931"/>
          <a:stretch/>
        </p:blipFill>
        <p:spPr>
          <a:xfrm>
            <a:off x="1906170" y="328299"/>
            <a:ext cx="8379660" cy="6201402"/>
          </a:xfrm>
          <a:prstGeom prst="rect">
            <a:avLst/>
          </a:prstGeom>
        </p:spPr>
      </p:pic>
      <p:sp>
        <p:nvSpPr>
          <p:cNvPr id="6" name="TextBox 5">
            <a:extLst>
              <a:ext uri="{FF2B5EF4-FFF2-40B4-BE49-F238E27FC236}">
                <a16:creationId xmlns:a16="http://schemas.microsoft.com/office/drawing/2014/main" id="{C7FF021C-789A-789A-93F5-621E52A24C7D}"/>
              </a:ext>
            </a:extLst>
          </p:cNvPr>
          <p:cNvSpPr txBox="1"/>
          <p:nvPr/>
        </p:nvSpPr>
        <p:spPr>
          <a:xfrm>
            <a:off x="4817659" y="6341347"/>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2373043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BDE6-2BF1-EF3F-E72C-0C1F4231386E}"/>
              </a:ext>
            </a:extLst>
          </p:cNvPr>
          <p:cNvSpPr>
            <a:spLocks noGrp="1"/>
          </p:cNvSpPr>
          <p:nvPr>
            <p:ph type="title"/>
          </p:nvPr>
        </p:nvSpPr>
        <p:spPr/>
        <p:txBody>
          <a:bodyPr/>
          <a:lstStyle/>
          <a:p>
            <a:r>
              <a:rPr lang="en-GB" dirty="0"/>
              <a:t>Kolb’s Reflective Cycle</a:t>
            </a:r>
          </a:p>
        </p:txBody>
      </p:sp>
      <p:sp>
        <p:nvSpPr>
          <p:cNvPr id="3" name="Content Placeholder 2">
            <a:extLst>
              <a:ext uri="{FF2B5EF4-FFF2-40B4-BE49-F238E27FC236}">
                <a16:creationId xmlns:a16="http://schemas.microsoft.com/office/drawing/2014/main" id="{505079AD-B2B5-2C30-D7F5-9FCD8BF4F457}"/>
              </a:ext>
            </a:extLst>
          </p:cNvPr>
          <p:cNvSpPr>
            <a:spLocks noGrp="1"/>
          </p:cNvSpPr>
          <p:nvPr>
            <p:ph idx="1"/>
          </p:nvPr>
        </p:nvSpPr>
        <p:spPr>
          <a:xfrm>
            <a:off x="1241946" y="1825625"/>
            <a:ext cx="10494424" cy="4667250"/>
          </a:xfrm>
        </p:spPr>
        <p:txBody>
          <a:bodyPr/>
          <a:lstStyle/>
          <a:p>
            <a:pPr marL="514350" indent="-514350">
              <a:buAutoNum type="arabicParenR"/>
            </a:pPr>
            <a:r>
              <a:rPr lang="en-GB" dirty="0"/>
              <a:t>Concreate Experience </a:t>
            </a:r>
          </a:p>
          <a:p>
            <a:pPr marL="514350" indent="-514350">
              <a:buAutoNum type="arabicParenR"/>
            </a:pPr>
            <a:endParaRPr lang="en-GB" dirty="0"/>
          </a:p>
          <a:p>
            <a:r>
              <a:rPr lang="en-GB" dirty="0"/>
              <a:t>This stage requires you to experience something. </a:t>
            </a:r>
          </a:p>
          <a:p>
            <a:r>
              <a:rPr lang="en-GB" dirty="0"/>
              <a:t>When it comes to a written reflection, this step usually involves a description of your experience and your thoughts at the time</a:t>
            </a:r>
          </a:p>
          <a:p>
            <a:endParaRPr lang="en-GB" dirty="0"/>
          </a:p>
          <a:p>
            <a:r>
              <a:rPr lang="en-GB" dirty="0"/>
              <a:t>Think of the ‘description’ element of Gibb’s reflective cycle</a:t>
            </a:r>
          </a:p>
          <a:p>
            <a:pPr marL="0" indent="0">
              <a:buNone/>
            </a:pPr>
            <a:endParaRPr lang="en-GB" dirty="0"/>
          </a:p>
        </p:txBody>
      </p:sp>
      <p:sp>
        <p:nvSpPr>
          <p:cNvPr id="4" name="TextBox 3">
            <a:extLst>
              <a:ext uri="{FF2B5EF4-FFF2-40B4-BE49-F238E27FC236}">
                <a16:creationId xmlns:a16="http://schemas.microsoft.com/office/drawing/2014/main" id="{2B4656B0-AC00-B9B6-80F9-13E4E1F73C53}"/>
              </a:ext>
            </a:extLst>
          </p:cNvPr>
          <p:cNvSpPr txBox="1"/>
          <p:nvPr/>
        </p:nvSpPr>
        <p:spPr>
          <a:xfrm>
            <a:off x="5295332" y="6156681"/>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400929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14B6B-7615-6E37-F68D-72FA9B361D68}"/>
              </a:ext>
            </a:extLst>
          </p:cNvPr>
          <p:cNvSpPr>
            <a:spLocks noGrp="1"/>
          </p:cNvSpPr>
          <p:nvPr>
            <p:ph type="title"/>
          </p:nvPr>
        </p:nvSpPr>
        <p:spPr/>
        <p:txBody>
          <a:bodyPr/>
          <a:lstStyle/>
          <a:p>
            <a:r>
              <a:rPr lang="en-GB" dirty="0"/>
              <a:t>Kolb’s Reflective Cycle</a:t>
            </a:r>
          </a:p>
        </p:txBody>
      </p:sp>
      <p:sp>
        <p:nvSpPr>
          <p:cNvPr id="3" name="Content Placeholder 2">
            <a:extLst>
              <a:ext uri="{FF2B5EF4-FFF2-40B4-BE49-F238E27FC236}">
                <a16:creationId xmlns:a16="http://schemas.microsoft.com/office/drawing/2014/main" id="{8024836B-6420-CB0D-B279-837774D536FA}"/>
              </a:ext>
            </a:extLst>
          </p:cNvPr>
          <p:cNvSpPr>
            <a:spLocks noGrp="1"/>
          </p:cNvSpPr>
          <p:nvPr>
            <p:ph idx="1"/>
          </p:nvPr>
        </p:nvSpPr>
        <p:spPr>
          <a:xfrm>
            <a:off x="1064525" y="1825625"/>
            <a:ext cx="10671845" cy="4667250"/>
          </a:xfrm>
        </p:spPr>
        <p:txBody>
          <a:bodyPr>
            <a:normAutofit/>
          </a:bodyPr>
          <a:lstStyle/>
          <a:p>
            <a:pPr marL="0" indent="0">
              <a:buNone/>
            </a:pPr>
            <a:r>
              <a:rPr lang="en-GB" dirty="0"/>
              <a:t>2) Reflective Observation</a:t>
            </a:r>
          </a:p>
          <a:p>
            <a:pPr marL="0" indent="0">
              <a:buNone/>
            </a:pPr>
            <a:endParaRPr lang="en-GB" dirty="0"/>
          </a:p>
          <a:p>
            <a:r>
              <a:rPr lang="en-GB" dirty="0"/>
              <a:t>This stage required you to think about the experience. </a:t>
            </a:r>
          </a:p>
          <a:p>
            <a:r>
              <a:rPr lang="en-GB" dirty="0"/>
              <a:t>Here you will begin to actually reflect upon that experience. </a:t>
            </a:r>
          </a:p>
          <a:p>
            <a:r>
              <a:rPr lang="en-GB" dirty="0"/>
              <a:t>The emphasis is on you, your feelings and the links to your skills, knowledge and prior experience. </a:t>
            </a:r>
          </a:p>
          <a:p>
            <a:endParaRPr lang="en-GB" dirty="0"/>
          </a:p>
          <a:p>
            <a:r>
              <a:rPr lang="en-GB" dirty="0"/>
              <a:t>Start to reference within this section.</a:t>
            </a:r>
          </a:p>
        </p:txBody>
      </p:sp>
      <p:sp>
        <p:nvSpPr>
          <p:cNvPr id="4" name="TextBox 3">
            <a:extLst>
              <a:ext uri="{FF2B5EF4-FFF2-40B4-BE49-F238E27FC236}">
                <a16:creationId xmlns:a16="http://schemas.microsoft.com/office/drawing/2014/main" id="{8831B19A-D071-7050-F9D7-285D4820B71B}"/>
              </a:ext>
            </a:extLst>
          </p:cNvPr>
          <p:cNvSpPr txBox="1"/>
          <p:nvPr/>
        </p:nvSpPr>
        <p:spPr>
          <a:xfrm>
            <a:off x="5213444" y="6260021"/>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187410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8DF0C-EB7B-98EC-6660-D82CD5550392}"/>
              </a:ext>
            </a:extLst>
          </p:cNvPr>
          <p:cNvSpPr>
            <a:spLocks noGrp="1"/>
          </p:cNvSpPr>
          <p:nvPr>
            <p:ph type="title"/>
          </p:nvPr>
        </p:nvSpPr>
        <p:spPr/>
        <p:txBody>
          <a:bodyPr/>
          <a:lstStyle/>
          <a:p>
            <a:r>
              <a:rPr lang="en-GB" dirty="0"/>
              <a:t>Kolb’s Reflective Cycle</a:t>
            </a:r>
          </a:p>
        </p:txBody>
      </p:sp>
      <p:sp>
        <p:nvSpPr>
          <p:cNvPr id="3" name="Content Placeholder 2">
            <a:extLst>
              <a:ext uri="{FF2B5EF4-FFF2-40B4-BE49-F238E27FC236}">
                <a16:creationId xmlns:a16="http://schemas.microsoft.com/office/drawing/2014/main" id="{BDD2E289-D57D-BA49-A43A-569E170757BC}"/>
              </a:ext>
            </a:extLst>
          </p:cNvPr>
          <p:cNvSpPr>
            <a:spLocks noGrp="1"/>
          </p:cNvSpPr>
          <p:nvPr>
            <p:ph idx="1"/>
          </p:nvPr>
        </p:nvSpPr>
        <p:spPr>
          <a:xfrm>
            <a:off x="1037230" y="1825625"/>
            <a:ext cx="10699140" cy="4667250"/>
          </a:xfrm>
        </p:spPr>
        <p:txBody>
          <a:bodyPr>
            <a:normAutofit/>
          </a:bodyPr>
          <a:lstStyle/>
          <a:p>
            <a:pPr marL="0" indent="0">
              <a:buNone/>
            </a:pPr>
            <a:r>
              <a:rPr lang="en-GB" dirty="0"/>
              <a:t>3) Abstract Conceptualism</a:t>
            </a:r>
          </a:p>
          <a:p>
            <a:pPr marL="0" indent="0">
              <a:buNone/>
            </a:pPr>
            <a:endParaRPr lang="en-GB" dirty="0"/>
          </a:p>
          <a:p>
            <a:r>
              <a:rPr lang="en-GB" dirty="0"/>
              <a:t>This stage is all about learning from your experience. </a:t>
            </a:r>
          </a:p>
          <a:p>
            <a:r>
              <a:rPr lang="en-GB" dirty="0"/>
              <a:t>It requires you to analyse and explain your reflection. </a:t>
            </a:r>
          </a:p>
          <a:p>
            <a:r>
              <a:rPr lang="en-GB" dirty="0"/>
              <a:t>Here you should focus on the meaning of your reflection and other possibilities. </a:t>
            </a:r>
          </a:p>
          <a:p>
            <a:r>
              <a:rPr lang="en-GB" dirty="0"/>
              <a:t>You can acknowledge both things that went well – and things that didn’t. </a:t>
            </a:r>
          </a:p>
          <a:p>
            <a:r>
              <a:rPr lang="en-GB" dirty="0"/>
              <a:t>You may identify areas for further exploration.</a:t>
            </a:r>
          </a:p>
          <a:p>
            <a:endParaRPr lang="en-GB" dirty="0"/>
          </a:p>
        </p:txBody>
      </p:sp>
      <p:sp>
        <p:nvSpPr>
          <p:cNvPr id="4" name="TextBox 3">
            <a:extLst>
              <a:ext uri="{FF2B5EF4-FFF2-40B4-BE49-F238E27FC236}">
                <a16:creationId xmlns:a16="http://schemas.microsoft.com/office/drawing/2014/main" id="{891996C6-1B65-0E47-CE0C-97480417F5C3}"/>
              </a:ext>
            </a:extLst>
          </p:cNvPr>
          <p:cNvSpPr txBox="1"/>
          <p:nvPr/>
        </p:nvSpPr>
        <p:spPr>
          <a:xfrm>
            <a:off x="5045122" y="6308209"/>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138510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37D9-B0F1-BB90-D3BC-F521E9EE9141}"/>
              </a:ext>
            </a:extLst>
          </p:cNvPr>
          <p:cNvSpPr>
            <a:spLocks noGrp="1"/>
          </p:cNvSpPr>
          <p:nvPr>
            <p:ph type="title"/>
          </p:nvPr>
        </p:nvSpPr>
        <p:spPr/>
        <p:txBody>
          <a:bodyPr/>
          <a:lstStyle/>
          <a:p>
            <a:r>
              <a:rPr lang="en-GB" dirty="0"/>
              <a:t>Kolb’s Reflective Cycle</a:t>
            </a:r>
          </a:p>
        </p:txBody>
      </p:sp>
      <p:sp>
        <p:nvSpPr>
          <p:cNvPr id="3" name="Content Placeholder 2">
            <a:extLst>
              <a:ext uri="{FF2B5EF4-FFF2-40B4-BE49-F238E27FC236}">
                <a16:creationId xmlns:a16="http://schemas.microsoft.com/office/drawing/2014/main" id="{AEB72B05-0D85-877E-14FA-BD26954BE696}"/>
              </a:ext>
            </a:extLst>
          </p:cNvPr>
          <p:cNvSpPr>
            <a:spLocks noGrp="1"/>
          </p:cNvSpPr>
          <p:nvPr>
            <p:ph idx="1"/>
          </p:nvPr>
        </p:nvSpPr>
        <p:spPr>
          <a:xfrm>
            <a:off x="900752" y="1825625"/>
            <a:ext cx="10835618" cy="4667250"/>
          </a:xfrm>
        </p:spPr>
        <p:txBody>
          <a:bodyPr>
            <a:normAutofit/>
          </a:bodyPr>
          <a:lstStyle/>
          <a:p>
            <a:pPr marL="0" indent="0">
              <a:buNone/>
            </a:pPr>
            <a:r>
              <a:rPr lang="en-GB" dirty="0"/>
              <a:t>4) Active Experimentation</a:t>
            </a:r>
          </a:p>
          <a:p>
            <a:pPr marL="0" indent="0">
              <a:buNone/>
            </a:pPr>
            <a:endParaRPr lang="en-GB" dirty="0"/>
          </a:p>
          <a:p>
            <a:r>
              <a:rPr lang="en-GB" dirty="0"/>
              <a:t>This final stage is about putting your learning into practice. </a:t>
            </a:r>
          </a:p>
          <a:p>
            <a:r>
              <a:rPr lang="en-GB" dirty="0"/>
              <a:t>This is about translating your analysis and explanation into plans and actions moving forward. </a:t>
            </a:r>
          </a:p>
          <a:p>
            <a:r>
              <a:rPr lang="en-GB" dirty="0"/>
              <a:t>You should ensure any goals set are specific, measurable, achievable, realistic, and targeted. </a:t>
            </a:r>
          </a:p>
          <a:p>
            <a:r>
              <a:rPr lang="en-GB" dirty="0"/>
              <a:t>This stage is also about going off to have new experiences based on this learning, linking back to stage 1) Concreate Experience.  </a:t>
            </a:r>
          </a:p>
        </p:txBody>
      </p:sp>
      <p:sp>
        <p:nvSpPr>
          <p:cNvPr id="4" name="TextBox 3">
            <a:extLst>
              <a:ext uri="{FF2B5EF4-FFF2-40B4-BE49-F238E27FC236}">
                <a16:creationId xmlns:a16="http://schemas.microsoft.com/office/drawing/2014/main" id="{024B2442-45C2-F60F-A73F-FEE980837C06}"/>
              </a:ext>
            </a:extLst>
          </p:cNvPr>
          <p:cNvSpPr txBox="1"/>
          <p:nvPr/>
        </p:nvSpPr>
        <p:spPr>
          <a:xfrm>
            <a:off x="4769892" y="6300826"/>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160530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EFC2-334E-F18B-8BF7-69DEA294E8AA}"/>
              </a:ext>
            </a:extLst>
          </p:cNvPr>
          <p:cNvSpPr>
            <a:spLocks noGrp="1"/>
          </p:cNvSpPr>
          <p:nvPr>
            <p:ph type="title"/>
          </p:nvPr>
        </p:nvSpPr>
        <p:spPr/>
        <p:txBody>
          <a:bodyPr/>
          <a:lstStyle/>
          <a:p>
            <a:pPr algn="ctr"/>
            <a:r>
              <a:rPr lang="en-GB" dirty="0"/>
              <a:t>Kolb’s Reflective Cycle </a:t>
            </a:r>
            <a:br>
              <a:rPr lang="en-GB" dirty="0"/>
            </a:br>
            <a:r>
              <a:rPr lang="en-GB" dirty="0"/>
              <a:t>TASK </a:t>
            </a:r>
          </a:p>
        </p:txBody>
      </p:sp>
      <p:sp>
        <p:nvSpPr>
          <p:cNvPr id="3" name="Content Placeholder 2">
            <a:extLst>
              <a:ext uri="{FF2B5EF4-FFF2-40B4-BE49-F238E27FC236}">
                <a16:creationId xmlns:a16="http://schemas.microsoft.com/office/drawing/2014/main" id="{A8DAB517-CBCB-C1D3-39FB-218BFCE9E6C9}"/>
              </a:ext>
            </a:extLst>
          </p:cNvPr>
          <p:cNvSpPr>
            <a:spLocks noGrp="1"/>
          </p:cNvSpPr>
          <p:nvPr>
            <p:ph idx="1"/>
          </p:nvPr>
        </p:nvSpPr>
        <p:spPr/>
        <p:txBody>
          <a:bodyPr/>
          <a:lstStyle/>
          <a:p>
            <a:r>
              <a:rPr lang="en-GB" dirty="0"/>
              <a:t>Practice using Kolb’s Reflective Cycle to write a reflection based on something that you have recently experienced. </a:t>
            </a:r>
          </a:p>
          <a:p>
            <a:endParaRPr lang="en-GB" dirty="0"/>
          </a:p>
          <a:p>
            <a:r>
              <a:rPr lang="en-GB" dirty="0"/>
              <a:t>Keep it short but use real references.</a:t>
            </a:r>
          </a:p>
          <a:p>
            <a:r>
              <a:rPr lang="en-GB" dirty="0"/>
              <a:t>Practice citations and how to use both third and fist person writing. </a:t>
            </a:r>
          </a:p>
        </p:txBody>
      </p:sp>
    </p:spTree>
    <p:extLst>
      <p:ext uri="{BB962C8B-B14F-4D97-AF65-F5344CB8AC3E}">
        <p14:creationId xmlns:p14="http://schemas.microsoft.com/office/powerpoint/2010/main" val="630298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75F596-9B98-5E40-8DD4-CEC666736AC2}"/>
              </a:ext>
            </a:extLst>
          </p:cNvPr>
          <p:cNvPicPr>
            <a:picLocks noChangeAspect="1"/>
          </p:cNvPicPr>
          <p:nvPr/>
        </p:nvPicPr>
        <p:blipFill rotWithShape="1">
          <a:blip r:embed="rId2"/>
          <a:srcRect t="2931"/>
          <a:stretch/>
        </p:blipFill>
        <p:spPr>
          <a:xfrm>
            <a:off x="1906170" y="328299"/>
            <a:ext cx="8379660" cy="6201402"/>
          </a:xfrm>
          <a:prstGeom prst="rect">
            <a:avLst/>
          </a:prstGeom>
        </p:spPr>
      </p:pic>
      <p:sp>
        <p:nvSpPr>
          <p:cNvPr id="6" name="TextBox 5">
            <a:extLst>
              <a:ext uri="{FF2B5EF4-FFF2-40B4-BE49-F238E27FC236}">
                <a16:creationId xmlns:a16="http://schemas.microsoft.com/office/drawing/2014/main" id="{C7FF021C-789A-789A-93F5-621E52A24C7D}"/>
              </a:ext>
            </a:extLst>
          </p:cNvPr>
          <p:cNvSpPr txBox="1"/>
          <p:nvPr/>
        </p:nvSpPr>
        <p:spPr>
          <a:xfrm>
            <a:off x="4817659" y="6341347"/>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730218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E6B492-0B75-5066-723C-05BD03EAAC65}"/>
              </a:ext>
            </a:extLst>
          </p:cNvPr>
          <p:cNvSpPr>
            <a:spLocks noGrp="1"/>
          </p:cNvSpPr>
          <p:nvPr>
            <p:ph type="title"/>
          </p:nvPr>
        </p:nvSpPr>
        <p:spPr/>
        <p:txBody>
          <a:bodyPr/>
          <a:lstStyle/>
          <a:p>
            <a:pPr algn="ctr"/>
            <a:r>
              <a:rPr lang="en-GB" dirty="0"/>
              <a:t>Reflective Writing: Schön</a:t>
            </a:r>
          </a:p>
        </p:txBody>
      </p:sp>
      <p:sp>
        <p:nvSpPr>
          <p:cNvPr id="5" name="Content Placeholder 4">
            <a:extLst>
              <a:ext uri="{FF2B5EF4-FFF2-40B4-BE49-F238E27FC236}">
                <a16:creationId xmlns:a16="http://schemas.microsoft.com/office/drawing/2014/main" id="{24F682FC-1424-381E-8BFC-3205114BCBEB}"/>
              </a:ext>
            </a:extLst>
          </p:cNvPr>
          <p:cNvSpPr>
            <a:spLocks noGrp="1"/>
          </p:cNvSpPr>
          <p:nvPr>
            <p:ph idx="1"/>
          </p:nvPr>
        </p:nvSpPr>
        <p:spPr/>
        <p:txBody>
          <a:bodyPr/>
          <a:lstStyle/>
          <a:p>
            <a:pPr marL="0" indent="0" algn="ctr">
              <a:buNone/>
            </a:pPr>
            <a:r>
              <a:rPr lang="en-GB" dirty="0"/>
              <a:t>‘Schön identifies that the role of reflection-on-action is not only one of learning and informing action, but also the building of theory’</a:t>
            </a:r>
          </a:p>
          <a:p>
            <a:pPr marL="0" indent="0" algn="ctr">
              <a:buNone/>
            </a:pPr>
            <a:r>
              <a:rPr lang="en-GB" dirty="0"/>
              <a:t>(Moon, 1987)</a:t>
            </a:r>
          </a:p>
          <a:p>
            <a:pPr marL="0" indent="0">
              <a:buNone/>
            </a:pPr>
            <a:endParaRPr lang="en-GB" dirty="0"/>
          </a:p>
        </p:txBody>
      </p:sp>
    </p:spTree>
    <p:extLst>
      <p:ext uri="{BB962C8B-B14F-4D97-AF65-F5344CB8AC3E}">
        <p14:creationId xmlns:p14="http://schemas.microsoft.com/office/powerpoint/2010/main" val="916879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E6B492-0B75-5066-723C-05BD03EAAC65}"/>
              </a:ext>
            </a:extLst>
          </p:cNvPr>
          <p:cNvSpPr>
            <a:spLocks noGrp="1"/>
          </p:cNvSpPr>
          <p:nvPr>
            <p:ph type="title"/>
          </p:nvPr>
        </p:nvSpPr>
        <p:spPr/>
        <p:txBody>
          <a:bodyPr/>
          <a:lstStyle/>
          <a:p>
            <a:pPr algn="ctr"/>
            <a:r>
              <a:rPr lang="en-GB" dirty="0"/>
              <a:t>Reflective Writing: Schön</a:t>
            </a:r>
            <a:br>
              <a:rPr lang="en-GB" dirty="0"/>
            </a:br>
            <a:r>
              <a:rPr lang="en-GB" dirty="0"/>
              <a:t>Knowing-in-action</a:t>
            </a:r>
          </a:p>
        </p:txBody>
      </p:sp>
      <p:sp>
        <p:nvSpPr>
          <p:cNvPr id="5" name="Content Placeholder 4">
            <a:extLst>
              <a:ext uri="{FF2B5EF4-FFF2-40B4-BE49-F238E27FC236}">
                <a16:creationId xmlns:a16="http://schemas.microsoft.com/office/drawing/2014/main" id="{24F682FC-1424-381E-8BFC-3205114BCBEB}"/>
              </a:ext>
            </a:extLst>
          </p:cNvPr>
          <p:cNvSpPr>
            <a:spLocks noGrp="1"/>
          </p:cNvSpPr>
          <p:nvPr>
            <p:ph idx="1"/>
          </p:nvPr>
        </p:nvSpPr>
        <p:spPr/>
        <p:txBody>
          <a:bodyPr/>
          <a:lstStyle/>
          <a:p>
            <a:r>
              <a:rPr lang="en-GB" dirty="0"/>
              <a:t>Knowing-in-action is a practitioner’s ability to carry out a task without much thought. </a:t>
            </a:r>
          </a:p>
          <a:p>
            <a:r>
              <a:rPr lang="en-GB" dirty="0"/>
              <a:t>This can perhaps be thought of as automatic or habitual actions. </a:t>
            </a:r>
          </a:p>
          <a:p>
            <a:r>
              <a:rPr lang="en-GB" dirty="0"/>
              <a:t>For example:</a:t>
            </a:r>
          </a:p>
          <a:p>
            <a:pPr lvl="1"/>
            <a:r>
              <a:rPr lang="en-GB" dirty="0"/>
              <a:t>A nurse will wash their hands many times throughout the day and follow the correct hand-washing technique every time without much cognitive effort. </a:t>
            </a:r>
          </a:p>
        </p:txBody>
      </p:sp>
      <p:sp>
        <p:nvSpPr>
          <p:cNvPr id="2" name="TextBox 1">
            <a:extLst>
              <a:ext uri="{FF2B5EF4-FFF2-40B4-BE49-F238E27FC236}">
                <a16:creationId xmlns:a16="http://schemas.microsoft.com/office/drawing/2014/main" id="{275DEDDA-54CD-B791-0853-3D369323A3CC}"/>
              </a:ext>
            </a:extLst>
          </p:cNvPr>
          <p:cNvSpPr txBox="1"/>
          <p:nvPr/>
        </p:nvSpPr>
        <p:spPr>
          <a:xfrm>
            <a:off x="4769892" y="5216893"/>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22264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8DFF-F83B-B782-CF6C-16EC254B0D3D}"/>
              </a:ext>
            </a:extLst>
          </p:cNvPr>
          <p:cNvSpPr>
            <a:spLocks noGrp="1"/>
          </p:cNvSpPr>
          <p:nvPr>
            <p:ph type="title"/>
          </p:nvPr>
        </p:nvSpPr>
        <p:spPr/>
        <p:txBody>
          <a:bodyPr/>
          <a:lstStyle/>
          <a:p>
            <a:r>
              <a:rPr lang="en-GB" dirty="0"/>
              <a:t>Reflective Writing: Schön</a:t>
            </a:r>
          </a:p>
        </p:txBody>
      </p:sp>
      <p:sp>
        <p:nvSpPr>
          <p:cNvPr id="3" name="Content Placeholder 2">
            <a:extLst>
              <a:ext uri="{FF2B5EF4-FFF2-40B4-BE49-F238E27FC236}">
                <a16:creationId xmlns:a16="http://schemas.microsoft.com/office/drawing/2014/main" id="{8EBD6B47-FC9C-0CBD-359E-FBACAB786DE3}"/>
              </a:ext>
            </a:extLst>
          </p:cNvPr>
          <p:cNvSpPr>
            <a:spLocks noGrp="1"/>
          </p:cNvSpPr>
          <p:nvPr>
            <p:ph idx="1"/>
          </p:nvPr>
        </p:nvSpPr>
        <p:spPr>
          <a:xfrm>
            <a:off x="873457" y="1825625"/>
            <a:ext cx="10862913" cy="4667250"/>
          </a:xfrm>
        </p:spPr>
        <p:txBody>
          <a:bodyPr/>
          <a:lstStyle/>
          <a:p>
            <a:r>
              <a:rPr lang="en-GB" dirty="0"/>
              <a:t>c(1991) </a:t>
            </a:r>
            <a:r>
              <a:rPr lang="en-GB" b="1" dirty="0"/>
              <a:t>Reflection in action/Reflection on action </a:t>
            </a:r>
            <a:r>
              <a:rPr lang="en-GB" dirty="0"/>
              <a:t>provides an additional element by making a distinction between reflection </a:t>
            </a:r>
            <a:r>
              <a:rPr lang="en-GB" b="1" dirty="0"/>
              <a:t>during </a:t>
            </a:r>
            <a:r>
              <a:rPr lang="en-GB" dirty="0"/>
              <a:t>the event and reflecting </a:t>
            </a:r>
            <a:r>
              <a:rPr lang="en-GB" b="1" dirty="0"/>
              <a:t>after </a:t>
            </a:r>
            <a:r>
              <a:rPr lang="en-GB" dirty="0"/>
              <a:t>the event. </a:t>
            </a:r>
          </a:p>
          <a:p>
            <a:r>
              <a:rPr lang="en-GB" dirty="0"/>
              <a:t>It may be helpful to take account of this distinction during your own reflective practice. </a:t>
            </a:r>
          </a:p>
          <a:p>
            <a:r>
              <a:rPr lang="en-GB" dirty="0"/>
              <a:t>This is particularly useful in practical situations, such as when teaching or nursing, where you may need to think on your feet and try new things when something is not going as you would expect. </a:t>
            </a:r>
          </a:p>
          <a:p>
            <a:r>
              <a:rPr lang="en-GB" dirty="0"/>
              <a:t>Using Schön’s framework allows you to capture that aspect of reflective practice. </a:t>
            </a:r>
          </a:p>
        </p:txBody>
      </p:sp>
      <p:sp>
        <p:nvSpPr>
          <p:cNvPr id="4" name="TextBox 3">
            <a:extLst>
              <a:ext uri="{FF2B5EF4-FFF2-40B4-BE49-F238E27FC236}">
                <a16:creationId xmlns:a16="http://schemas.microsoft.com/office/drawing/2014/main" id="{1B8767F1-2286-01E4-649B-FC16A6251D5A}"/>
              </a:ext>
            </a:extLst>
          </p:cNvPr>
          <p:cNvSpPr txBox="1"/>
          <p:nvPr/>
        </p:nvSpPr>
        <p:spPr>
          <a:xfrm>
            <a:off x="4769892" y="6300826"/>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2623000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7ED400AC-19A3-892A-8EA7-0BF059032F2C}"/>
              </a:ext>
            </a:extLst>
          </p:cNvPr>
          <p:cNvPicPr>
            <a:picLocks noGrp="1" noChangeAspect="1"/>
          </p:cNvPicPr>
          <p:nvPr>
            <p:ph type="pic" sz="quarter" idx="11"/>
          </p:nvPr>
        </p:nvPicPr>
        <p:blipFill>
          <a:blip r:embed="rId2"/>
          <a:srcRect t="8166" b="8166"/>
          <a:stretch/>
        </p:blipFill>
        <p:spPr>
          <a:xfrm>
            <a:off x="1605887" y="762142"/>
            <a:ext cx="8980226" cy="5051377"/>
          </a:xfrm>
        </p:spPr>
      </p:pic>
      <p:sp>
        <p:nvSpPr>
          <p:cNvPr id="5" name="TextBox 4">
            <a:extLst>
              <a:ext uri="{FF2B5EF4-FFF2-40B4-BE49-F238E27FC236}">
                <a16:creationId xmlns:a16="http://schemas.microsoft.com/office/drawing/2014/main" id="{B5B81362-5E7F-329A-E067-6FBEEE7CFB97}"/>
              </a:ext>
            </a:extLst>
          </p:cNvPr>
          <p:cNvSpPr txBox="1"/>
          <p:nvPr/>
        </p:nvSpPr>
        <p:spPr>
          <a:xfrm>
            <a:off x="4533331" y="5972015"/>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452402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371-4E6B-0DEE-E8AB-74BBB5E52809}"/>
              </a:ext>
            </a:extLst>
          </p:cNvPr>
          <p:cNvSpPr>
            <a:spLocks noGrp="1"/>
          </p:cNvSpPr>
          <p:nvPr>
            <p:ph type="title"/>
          </p:nvPr>
        </p:nvSpPr>
        <p:spPr/>
        <p:txBody>
          <a:bodyPr/>
          <a:lstStyle/>
          <a:p>
            <a:r>
              <a:rPr lang="en-GB" dirty="0"/>
              <a:t>Reflective Writing: Schön</a:t>
            </a:r>
          </a:p>
        </p:txBody>
      </p:sp>
      <p:sp>
        <p:nvSpPr>
          <p:cNvPr id="3" name="Content Placeholder 2">
            <a:extLst>
              <a:ext uri="{FF2B5EF4-FFF2-40B4-BE49-F238E27FC236}">
                <a16:creationId xmlns:a16="http://schemas.microsoft.com/office/drawing/2014/main" id="{F70D849D-8105-2B32-C541-AF1692F95471}"/>
              </a:ext>
            </a:extLst>
          </p:cNvPr>
          <p:cNvSpPr>
            <a:spLocks noGrp="1"/>
          </p:cNvSpPr>
          <p:nvPr>
            <p:ph idx="1"/>
          </p:nvPr>
        </p:nvSpPr>
        <p:spPr>
          <a:xfrm>
            <a:off x="1037230" y="1825625"/>
            <a:ext cx="10699140" cy="4667250"/>
          </a:xfrm>
        </p:spPr>
        <p:txBody>
          <a:bodyPr/>
          <a:lstStyle/>
          <a:p>
            <a:r>
              <a:rPr lang="en-GB" b="1" dirty="0"/>
              <a:t>Reflection IN action (As it Happens)</a:t>
            </a:r>
          </a:p>
          <a:p>
            <a:endParaRPr lang="en-GB" b="1" dirty="0"/>
          </a:p>
          <a:p>
            <a:r>
              <a:rPr lang="en-GB" dirty="0"/>
              <a:t>Describe the experience itself </a:t>
            </a:r>
          </a:p>
          <a:p>
            <a:r>
              <a:rPr lang="en-GB" dirty="0"/>
              <a:t>Thinking about it during the event</a:t>
            </a:r>
          </a:p>
          <a:p>
            <a:r>
              <a:rPr lang="en-GB" dirty="0"/>
              <a:t>Deciding how to act at the time </a:t>
            </a:r>
          </a:p>
          <a:p>
            <a:r>
              <a:rPr lang="en-GB" dirty="0"/>
              <a:t>Acting Immediately </a:t>
            </a:r>
          </a:p>
        </p:txBody>
      </p:sp>
      <p:sp>
        <p:nvSpPr>
          <p:cNvPr id="4" name="TextBox 3">
            <a:extLst>
              <a:ext uri="{FF2B5EF4-FFF2-40B4-BE49-F238E27FC236}">
                <a16:creationId xmlns:a16="http://schemas.microsoft.com/office/drawing/2014/main" id="{702B0E0D-6579-1EF1-C62D-FA54AB98CF39}"/>
              </a:ext>
            </a:extLst>
          </p:cNvPr>
          <p:cNvSpPr txBox="1"/>
          <p:nvPr/>
        </p:nvSpPr>
        <p:spPr>
          <a:xfrm>
            <a:off x="4769892" y="6300826"/>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2247329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5EBC3-BAD8-17D3-F639-69B35B5DE842}"/>
              </a:ext>
            </a:extLst>
          </p:cNvPr>
          <p:cNvSpPr>
            <a:spLocks noGrp="1"/>
          </p:cNvSpPr>
          <p:nvPr>
            <p:ph type="title"/>
          </p:nvPr>
        </p:nvSpPr>
        <p:spPr/>
        <p:txBody>
          <a:bodyPr/>
          <a:lstStyle/>
          <a:p>
            <a:r>
              <a:rPr lang="en-GB" dirty="0"/>
              <a:t>Reflective Writing: Schön</a:t>
            </a:r>
          </a:p>
        </p:txBody>
      </p:sp>
      <p:sp>
        <p:nvSpPr>
          <p:cNvPr id="3" name="Content Placeholder 2">
            <a:extLst>
              <a:ext uri="{FF2B5EF4-FFF2-40B4-BE49-F238E27FC236}">
                <a16:creationId xmlns:a16="http://schemas.microsoft.com/office/drawing/2014/main" id="{7CC491CC-22D3-8CE8-96DB-1EDC6A261C06}"/>
              </a:ext>
            </a:extLst>
          </p:cNvPr>
          <p:cNvSpPr>
            <a:spLocks noGrp="1"/>
          </p:cNvSpPr>
          <p:nvPr>
            <p:ph idx="1"/>
          </p:nvPr>
        </p:nvSpPr>
        <p:spPr>
          <a:xfrm>
            <a:off x="1052186" y="1825625"/>
            <a:ext cx="10684184" cy="4667250"/>
          </a:xfrm>
        </p:spPr>
        <p:txBody>
          <a:bodyPr/>
          <a:lstStyle/>
          <a:p>
            <a:r>
              <a:rPr lang="en-GB" b="1" dirty="0"/>
              <a:t>Reflection ON action (Afterwards)</a:t>
            </a:r>
          </a:p>
          <a:p>
            <a:endParaRPr lang="en-GB" b="1" dirty="0"/>
          </a:p>
          <a:p>
            <a:r>
              <a:rPr lang="en-GB" dirty="0"/>
              <a:t>Reflecting on something that has happened</a:t>
            </a:r>
          </a:p>
          <a:p>
            <a:r>
              <a:rPr lang="en-GB" dirty="0"/>
              <a:t>What would you do differently if it happened again? </a:t>
            </a:r>
          </a:p>
          <a:p>
            <a:r>
              <a:rPr lang="en-GB" dirty="0"/>
              <a:t>New Information gained and/or theoretical perspectives studied that inform experience and help process feelings and actions</a:t>
            </a:r>
          </a:p>
        </p:txBody>
      </p:sp>
      <p:sp>
        <p:nvSpPr>
          <p:cNvPr id="4" name="TextBox 3">
            <a:extLst>
              <a:ext uri="{FF2B5EF4-FFF2-40B4-BE49-F238E27FC236}">
                <a16:creationId xmlns:a16="http://schemas.microsoft.com/office/drawing/2014/main" id="{512ED81F-9D8A-D9E4-37A3-087863D9CD1B}"/>
              </a:ext>
            </a:extLst>
          </p:cNvPr>
          <p:cNvSpPr txBox="1"/>
          <p:nvPr/>
        </p:nvSpPr>
        <p:spPr>
          <a:xfrm>
            <a:off x="4769892" y="6300826"/>
            <a:ext cx="3125337" cy="369332"/>
          </a:xfrm>
          <a:prstGeom prst="rect">
            <a:avLst/>
          </a:prstGeom>
          <a:noFill/>
        </p:spPr>
        <p:txBody>
          <a:bodyPr wrap="square" rtlCol="0">
            <a:spAutoFit/>
          </a:bodyPr>
          <a:lstStyle/>
          <a:p>
            <a:r>
              <a:rPr lang="en-GB" dirty="0"/>
              <a:t>(University of Hull, 2024)</a:t>
            </a:r>
          </a:p>
        </p:txBody>
      </p:sp>
    </p:spTree>
    <p:extLst>
      <p:ext uri="{BB962C8B-B14F-4D97-AF65-F5344CB8AC3E}">
        <p14:creationId xmlns:p14="http://schemas.microsoft.com/office/powerpoint/2010/main" val="378757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5E3C34-4A78-C1E3-C49F-2E8420722ECA}"/>
              </a:ext>
            </a:extLst>
          </p:cNvPr>
          <p:cNvSpPr>
            <a:spLocks noGrp="1"/>
          </p:cNvSpPr>
          <p:nvPr>
            <p:ph type="title"/>
          </p:nvPr>
        </p:nvSpPr>
        <p:spPr/>
        <p:txBody>
          <a:bodyPr/>
          <a:lstStyle/>
          <a:p>
            <a:pPr algn="ctr"/>
            <a:r>
              <a:rPr lang="en-GB" dirty="0"/>
              <a:t>Reflective Writing: Schön</a:t>
            </a:r>
          </a:p>
        </p:txBody>
      </p:sp>
      <p:sp>
        <p:nvSpPr>
          <p:cNvPr id="5" name="Content Placeholder 4">
            <a:extLst>
              <a:ext uri="{FF2B5EF4-FFF2-40B4-BE49-F238E27FC236}">
                <a16:creationId xmlns:a16="http://schemas.microsoft.com/office/drawing/2014/main" id="{9B270ECE-CE8B-4D8E-6D6B-56804FAA944D}"/>
              </a:ext>
            </a:extLst>
          </p:cNvPr>
          <p:cNvSpPr>
            <a:spLocks noGrp="1"/>
          </p:cNvSpPr>
          <p:nvPr>
            <p:ph idx="1"/>
          </p:nvPr>
        </p:nvSpPr>
        <p:spPr/>
        <p:txBody>
          <a:bodyPr/>
          <a:lstStyle/>
          <a:p>
            <a:r>
              <a:rPr lang="en-GB" dirty="0"/>
              <a:t>Please refer to Moodle for an example of how to write an academic assignment based on Schön’s Reflective writing cycle. </a:t>
            </a:r>
          </a:p>
          <a:p>
            <a:endParaRPr lang="en-GB" dirty="0"/>
          </a:p>
          <a:p>
            <a:endParaRPr lang="en-GB" dirty="0"/>
          </a:p>
        </p:txBody>
      </p:sp>
    </p:spTree>
    <p:extLst>
      <p:ext uri="{BB962C8B-B14F-4D97-AF65-F5344CB8AC3E}">
        <p14:creationId xmlns:p14="http://schemas.microsoft.com/office/powerpoint/2010/main" val="194795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5E3C34-4A78-C1E3-C49F-2E8420722ECA}"/>
              </a:ext>
            </a:extLst>
          </p:cNvPr>
          <p:cNvSpPr>
            <a:spLocks noGrp="1"/>
          </p:cNvSpPr>
          <p:nvPr>
            <p:ph type="title"/>
          </p:nvPr>
        </p:nvSpPr>
        <p:spPr/>
        <p:txBody>
          <a:bodyPr/>
          <a:lstStyle/>
          <a:p>
            <a:pPr algn="ctr"/>
            <a:r>
              <a:rPr lang="en-GB" dirty="0"/>
              <a:t>Reflective Writing: Schön</a:t>
            </a:r>
            <a:br>
              <a:rPr lang="en-GB" dirty="0"/>
            </a:br>
            <a:r>
              <a:rPr lang="en-GB" dirty="0"/>
              <a:t>TASK</a:t>
            </a:r>
          </a:p>
        </p:txBody>
      </p:sp>
      <p:sp>
        <p:nvSpPr>
          <p:cNvPr id="5" name="Content Placeholder 4">
            <a:extLst>
              <a:ext uri="{FF2B5EF4-FFF2-40B4-BE49-F238E27FC236}">
                <a16:creationId xmlns:a16="http://schemas.microsoft.com/office/drawing/2014/main" id="{9B270ECE-CE8B-4D8E-6D6B-56804FAA944D}"/>
              </a:ext>
            </a:extLst>
          </p:cNvPr>
          <p:cNvSpPr>
            <a:spLocks noGrp="1"/>
          </p:cNvSpPr>
          <p:nvPr>
            <p:ph idx="1"/>
          </p:nvPr>
        </p:nvSpPr>
        <p:spPr/>
        <p:txBody>
          <a:bodyPr>
            <a:normAutofit/>
          </a:bodyPr>
          <a:lstStyle/>
          <a:p>
            <a:r>
              <a:rPr lang="en-GB" dirty="0"/>
              <a:t>Practice using Schön’s Reflective writing cycle to write a reflection based on something that you have recently experienced. </a:t>
            </a:r>
          </a:p>
          <a:p>
            <a:endParaRPr lang="en-GB" dirty="0"/>
          </a:p>
          <a:p>
            <a:r>
              <a:rPr lang="en-GB" dirty="0"/>
              <a:t>Keep it short but use real references.</a:t>
            </a:r>
          </a:p>
          <a:p>
            <a:r>
              <a:rPr lang="en-GB" dirty="0"/>
              <a:t>Practice citations and how to use both third and fist person writing. </a:t>
            </a:r>
          </a:p>
          <a:p>
            <a:endParaRPr lang="en-GB" dirty="0"/>
          </a:p>
          <a:p>
            <a:endParaRPr lang="en-GB" dirty="0"/>
          </a:p>
          <a:p>
            <a:endParaRPr lang="en-GB" dirty="0"/>
          </a:p>
        </p:txBody>
      </p:sp>
    </p:spTree>
    <p:extLst>
      <p:ext uri="{BB962C8B-B14F-4D97-AF65-F5344CB8AC3E}">
        <p14:creationId xmlns:p14="http://schemas.microsoft.com/office/powerpoint/2010/main" val="1664441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36F8-FEE1-6FAA-54C2-B9643A95C415}"/>
              </a:ext>
            </a:extLst>
          </p:cNvPr>
          <p:cNvSpPr>
            <a:spLocks noGrp="1"/>
          </p:cNvSpPr>
          <p:nvPr>
            <p:ph type="title"/>
          </p:nvPr>
        </p:nvSpPr>
        <p:spPr/>
        <p:txBody>
          <a:bodyPr/>
          <a:lstStyle/>
          <a:p>
            <a:r>
              <a:rPr lang="en-GB" dirty="0"/>
              <a:t>Learning Recap</a:t>
            </a:r>
          </a:p>
        </p:txBody>
      </p:sp>
      <p:sp>
        <p:nvSpPr>
          <p:cNvPr id="3" name="Content Placeholder 2">
            <a:extLst>
              <a:ext uri="{FF2B5EF4-FFF2-40B4-BE49-F238E27FC236}">
                <a16:creationId xmlns:a16="http://schemas.microsoft.com/office/drawing/2014/main" id="{8655BB6F-EAAC-C632-1C49-55C06ECC3C49}"/>
              </a:ext>
            </a:extLst>
          </p:cNvPr>
          <p:cNvSpPr>
            <a:spLocks noGrp="1"/>
          </p:cNvSpPr>
          <p:nvPr>
            <p:ph idx="1"/>
          </p:nvPr>
        </p:nvSpPr>
        <p:spPr/>
        <p:txBody>
          <a:bodyPr/>
          <a:lstStyle/>
          <a:p>
            <a:r>
              <a:rPr lang="en-GB" dirty="0"/>
              <a:t>Kolb’s learning cycle is based on:</a:t>
            </a:r>
          </a:p>
          <a:p>
            <a:endParaRPr lang="en-GB" dirty="0"/>
          </a:p>
          <a:p>
            <a:pPr marL="914400" lvl="1" indent="-457200">
              <a:buFont typeface="+mj-lt"/>
              <a:buAutoNum type="arabicPeriod"/>
            </a:pPr>
            <a:r>
              <a:rPr lang="en-GB" dirty="0"/>
              <a:t>Concreate Experience </a:t>
            </a:r>
          </a:p>
          <a:p>
            <a:pPr marL="914400" lvl="1" indent="-457200">
              <a:buFont typeface="+mj-lt"/>
              <a:buAutoNum type="arabicPeriod"/>
            </a:pPr>
            <a:r>
              <a:rPr lang="en-GB" dirty="0"/>
              <a:t>Reflective Observation </a:t>
            </a:r>
          </a:p>
          <a:p>
            <a:pPr marL="914400" lvl="1" indent="-457200">
              <a:buFont typeface="+mj-lt"/>
              <a:buAutoNum type="arabicPeriod"/>
            </a:pPr>
            <a:r>
              <a:rPr lang="en-GB" dirty="0"/>
              <a:t>Abstract Conceptualism </a:t>
            </a:r>
          </a:p>
          <a:p>
            <a:pPr marL="914400" lvl="1" indent="-457200">
              <a:buFont typeface="+mj-lt"/>
              <a:buAutoNum type="arabicPeriod"/>
            </a:pPr>
            <a:r>
              <a:rPr lang="en-GB" dirty="0"/>
              <a:t>Active Experimentation </a:t>
            </a:r>
          </a:p>
          <a:p>
            <a:pPr marL="91440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196576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736F8-FEE1-6FAA-54C2-B9643A95C415}"/>
              </a:ext>
            </a:extLst>
          </p:cNvPr>
          <p:cNvSpPr>
            <a:spLocks noGrp="1"/>
          </p:cNvSpPr>
          <p:nvPr>
            <p:ph type="title"/>
          </p:nvPr>
        </p:nvSpPr>
        <p:spPr/>
        <p:txBody>
          <a:bodyPr/>
          <a:lstStyle/>
          <a:p>
            <a:r>
              <a:rPr lang="en-GB" dirty="0"/>
              <a:t>Learning Recap</a:t>
            </a:r>
          </a:p>
        </p:txBody>
      </p:sp>
      <p:sp>
        <p:nvSpPr>
          <p:cNvPr id="3" name="Content Placeholder 2">
            <a:extLst>
              <a:ext uri="{FF2B5EF4-FFF2-40B4-BE49-F238E27FC236}">
                <a16:creationId xmlns:a16="http://schemas.microsoft.com/office/drawing/2014/main" id="{8655BB6F-EAAC-C632-1C49-55C06ECC3C49}"/>
              </a:ext>
            </a:extLst>
          </p:cNvPr>
          <p:cNvSpPr>
            <a:spLocks noGrp="1"/>
          </p:cNvSpPr>
          <p:nvPr>
            <p:ph idx="1"/>
          </p:nvPr>
        </p:nvSpPr>
        <p:spPr/>
        <p:txBody>
          <a:bodyPr/>
          <a:lstStyle/>
          <a:p>
            <a:r>
              <a:rPr lang="en-GB" dirty="0"/>
              <a:t>Schön’s learning cycle is based on:</a:t>
            </a:r>
          </a:p>
          <a:p>
            <a:endParaRPr lang="en-GB" dirty="0"/>
          </a:p>
          <a:p>
            <a:pPr marL="914400" lvl="1" indent="-457200">
              <a:buFont typeface="+mj-lt"/>
              <a:buAutoNum type="arabicPeriod"/>
            </a:pPr>
            <a:r>
              <a:rPr lang="en-GB" dirty="0"/>
              <a:t>Knowing-in-action</a:t>
            </a:r>
          </a:p>
          <a:p>
            <a:pPr marL="914400" lvl="1" indent="-457200">
              <a:buFont typeface="+mj-lt"/>
              <a:buAutoNum type="arabicPeriod"/>
            </a:pPr>
            <a:r>
              <a:rPr lang="en-GB" dirty="0"/>
              <a:t>Reflection-in action </a:t>
            </a:r>
          </a:p>
          <a:p>
            <a:pPr marL="914400" lvl="1" indent="-457200">
              <a:buFont typeface="+mj-lt"/>
              <a:buAutoNum type="arabicPeriod"/>
            </a:pPr>
            <a:r>
              <a:rPr lang="en-GB" dirty="0"/>
              <a:t>Reflection-on-action </a:t>
            </a:r>
          </a:p>
          <a:p>
            <a:pPr marL="457200" lvl="1" indent="0">
              <a:buNone/>
            </a:pPr>
            <a:endParaRPr lang="en-GB" dirty="0"/>
          </a:p>
          <a:p>
            <a:pPr marL="91440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235821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2B5A7E-0D62-8154-26E9-F80E4A5E4878}"/>
              </a:ext>
            </a:extLst>
          </p:cNvPr>
          <p:cNvSpPr>
            <a:spLocks noGrp="1"/>
          </p:cNvSpPr>
          <p:nvPr>
            <p:ph idx="1"/>
          </p:nvPr>
        </p:nvSpPr>
        <p:spPr>
          <a:xfrm>
            <a:off x="630810" y="3228392"/>
            <a:ext cx="4535079" cy="2107178"/>
          </a:xfrm>
        </p:spPr>
        <p:txBody>
          <a:bodyPr/>
          <a:lstStyle/>
          <a:p>
            <a:r>
              <a:rPr lang="en-GB" dirty="0"/>
              <a:t>Any final thoughts or questions?</a:t>
            </a:r>
          </a:p>
        </p:txBody>
      </p:sp>
    </p:spTree>
    <p:extLst>
      <p:ext uri="{BB962C8B-B14F-4D97-AF65-F5344CB8AC3E}">
        <p14:creationId xmlns:p14="http://schemas.microsoft.com/office/powerpoint/2010/main" val="375833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48401F-24C1-3B67-0F01-DA8EA8BB5B44}"/>
              </a:ext>
            </a:extLst>
          </p:cNvPr>
          <p:cNvSpPr>
            <a:spLocks noGrp="1"/>
          </p:cNvSpPr>
          <p:nvPr>
            <p:ph type="title"/>
          </p:nvPr>
        </p:nvSpPr>
        <p:spPr/>
        <p:txBody>
          <a:bodyPr/>
          <a:lstStyle/>
          <a:p>
            <a:r>
              <a:rPr lang="en-GB" dirty="0"/>
              <a:t>Reference List</a:t>
            </a:r>
          </a:p>
        </p:txBody>
      </p:sp>
      <p:sp>
        <p:nvSpPr>
          <p:cNvPr id="4" name="Content Placeholder 3">
            <a:extLst>
              <a:ext uri="{FF2B5EF4-FFF2-40B4-BE49-F238E27FC236}">
                <a16:creationId xmlns:a16="http://schemas.microsoft.com/office/drawing/2014/main" id="{50D18B39-BA5F-061E-19DF-FFED4A4C8C51}"/>
              </a:ext>
            </a:extLst>
          </p:cNvPr>
          <p:cNvSpPr>
            <a:spLocks noGrp="1"/>
          </p:cNvSpPr>
          <p:nvPr>
            <p:ph idx="1"/>
          </p:nvPr>
        </p:nvSpPr>
        <p:spPr>
          <a:xfrm>
            <a:off x="1101012" y="1825625"/>
            <a:ext cx="10635358" cy="4667250"/>
          </a:xfrm>
        </p:spPr>
        <p:txBody>
          <a:bodyPr/>
          <a:lstStyle/>
          <a:p>
            <a:r>
              <a:rPr lang="en-GB" dirty="0"/>
              <a:t>University of Hull (2024) </a:t>
            </a:r>
            <a:r>
              <a:rPr lang="en-GB" i="1" dirty="0"/>
              <a:t>Reflective Writing </a:t>
            </a:r>
            <a:r>
              <a:rPr lang="en-GB" dirty="0"/>
              <a:t>Available at: </a:t>
            </a:r>
            <a:r>
              <a:rPr lang="en-GB" dirty="0">
                <a:hlinkClick r:id="rId2"/>
              </a:rPr>
              <a:t>Kolb - Reflective writing - Library at University of Hull</a:t>
            </a:r>
            <a:r>
              <a:rPr lang="en-GB" dirty="0"/>
              <a:t> </a:t>
            </a:r>
          </a:p>
        </p:txBody>
      </p:sp>
    </p:spTree>
    <p:extLst>
      <p:ext uri="{BB962C8B-B14F-4D97-AF65-F5344CB8AC3E}">
        <p14:creationId xmlns:p14="http://schemas.microsoft.com/office/powerpoint/2010/main" val="32142059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246</TotalTime>
  <Words>916</Words>
  <Application>Microsoft Office PowerPoint</Application>
  <PresentationFormat>Widescreen</PresentationFormat>
  <Paragraphs>117</Paragraphs>
  <Slides>24</Slides>
  <Notes>0</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24</vt:i4>
      </vt:variant>
    </vt:vector>
  </HeadingPairs>
  <TitlesOfParts>
    <vt:vector size="34"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Kolb’s Reflective Cycle</vt:lpstr>
      <vt:lpstr>Kolb’s Reflective Cycle</vt:lpstr>
      <vt:lpstr>PowerPoint Presentation</vt:lpstr>
      <vt:lpstr>Kolb’s Reflective Cycle</vt:lpstr>
      <vt:lpstr>Kolb’s Reflective Cycle</vt:lpstr>
      <vt:lpstr>Kolb’s Reflective Cycle</vt:lpstr>
      <vt:lpstr>Kolb’s Reflective Cycle</vt:lpstr>
      <vt:lpstr>Kolb’s Reflective Cycle  TASK </vt:lpstr>
      <vt:lpstr>PowerPoint Presentation</vt:lpstr>
      <vt:lpstr>Reflective Writing: Schön</vt:lpstr>
      <vt:lpstr>Reflective Writing: Schön Knowing-in-action</vt:lpstr>
      <vt:lpstr>Reflective Writing: Schön</vt:lpstr>
      <vt:lpstr>PowerPoint Presentation</vt:lpstr>
      <vt:lpstr>Reflective Writing: Schön</vt:lpstr>
      <vt:lpstr>Reflective Writing: Schön</vt:lpstr>
      <vt:lpstr>Reflective Writing: Schön</vt:lpstr>
      <vt:lpstr>Reflective Writing: Schön TASK</vt:lpstr>
      <vt:lpstr>Learning Recap</vt:lpstr>
      <vt:lpstr>Learning Recap</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Jenkins (IEH)</cp:lastModifiedBy>
  <cp:revision>16</cp:revision>
  <dcterms:created xsi:type="dcterms:W3CDTF">2021-03-09T15:35:42Z</dcterms:created>
  <dcterms:modified xsi:type="dcterms:W3CDTF">2024-02-05T14:00:56Z</dcterms:modified>
</cp:coreProperties>
</file>