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59" r:id="rId3"/>
    <p:sldId id="264" r:id="rId4"/>
    <p:sldId id="260" r:id="rId5"/>
    <p:sldId id="265" r:id="rId6"/>
    <p:sldId id="261" r:id="rId7"/>
    <p:sldId id="266" r:id="rId8"/>
    <p:sldId id="262" r:id="rId9"/>
    <p:sldId id="263" r:id="rId10"/>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50048"/>
    <a:srgbClr val="601700"/>
    <a:srgbClr val="F6E56A"/>
    <a:srgbClr val="FBE197"/>
    <a:srgbClr val="C125FF"/>
    <a:srgbClr val="5EEC3C"/>
    <a:srgbClr val="FFA3FF"/>
    <a:srgbClr val="FA6AF3"/>
    <a:srgbClr val="D47A02"/>
    <a:srgbClr val="E6B25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72" y="-1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6/24/2024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656028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18702399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982892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19372824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48965" y="4251505"/>
            <a:ext cx="8236920" cy="610820"/>
          </a:xfrm>
        </p:spPr>
        <p:txBody>
          <a:bodyPr>
            <a:normAutofit/>
          </a:bodyPr>
          <a:lstStyle>
            <a:lvl1pPr marL="0" indent="0" algn="ctr">
              <a:buNone/>
              <a:defRPr sz="2800" b="0" i="0">
                <a:solidFill>
                  <a:schemeClr val="tx2">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r>
              <a:rPr lang="en-US" dirty="0" smtClean="0"/>
              <a:t>Master </a:t>
            </a:r>
            <a:r>
              <a:rPr lang="en-US" dirty="0"/>
              <a:t>subtitle style</a:t>
            </a:r>
          </a:p>
        </p:txBody>
      </p:sp>
      <p:sp>
        <p:nvSpPr>
          <p:cNvPr id="2" name="Title 1"/>
          <p:cNvSpPr>
            <a:spLocks noGrp="1"/>
          </p:cNvSpPr>
          <p:nvPr>
            <p:ph type="ctrTitle"/>
          </p:nvPr>
        </p:nvSpPr>
        <p:spPr>
          <a:xfrm>
            <a:off x="448965" y="3182570"/>
            <a:ext cx="8246070" cy="1068935"/>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a:t>
            </a:r>
            <a:r>
              <a:rPr lang="en-US" dirty="0" smtClean="0"/>
              <a:t>Master </a:t>
            </a:r>
            <a:r>
              <a:rPr lang="en-US" dirty="0"/>
              <a:t>title </a:t>
            </a:r>
            <a:r>
              <a:rPr lang="en-US" dirty="0" smtClean="0"/>
              <a:t>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1670" y="1"/>
            <a:ext cx="7940660" cy="1044700"/>
          </a:xfrm>
        </p:spPr>
        <p:txBody>
          <a:bodyPr>
            <a:normAutofit/>
          </a:bodyPr>
          <a:lstStyle>
            <a:lvl1pPr algn="ct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350110"/>
            <a:ext cx="7940660" cy="3359511"/>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1670" y="281175"/>
            <a:ext cx="6413610" cy="916229"/>
          </a:xfrm>
          <a:noFill/>
        </p:spPr>
        <p:txBody>
          <a:bodyPr>
            <a:normAutofit/>
          </a:bodyPr>
          <a:lstStyle>
            <a:lvl1pPr algn="l">
              <a:defRPr sz="3600">
                <a:solidFill>
                  <a:schemeClr val="tx2">
                    <a:lumMod val="60000"/>
                    <a:lumOff val="4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197405"/>
            <a:ext cx="6413610" cy="335951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6/24/2024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0"/>
            <a:ext cx="7787955" cy="1068935"/>
          </a:xfrm>
        </p:spPr>
        <p:txBody>
          <a:bodyPr>
            <a:normAutofit/>
          </a:bodyPr>
          <a:lstStyle>
            <a:lvl1pPr algn="ctr">
              <a:defRPr sz="3600" baseline="0">
                <a:solidFill>
                  <a:srgbClr val="00206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7" y="1655520"/>
            <a:ext cx="4040188" cy="458115"/>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7" y="2113635"/>
            <a:ext cx="4040188" cy="2290575"/>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55520"/>
            <a:ext cx="4041775" cy="458115"/>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6"/>
            <a:ext cx="4041775" cy="229057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6/24/2024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6/24/2024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6/24/2024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076327"/>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80"/>
            <a:ext cx="6019800" cy="438864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6/24/2024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40164" y="2769394"/>
            <a:ext cx="1463675" cy="392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6/24/2024</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48965" y="3335275"/>
            <a:ext cx="8246070" cy="1527050"/>
          </a:xfrm>
        </p:spPr>
        <p:txBody>
          <a:bodyPr>
            <a:normAutofit fontScale="90000"/>
          </a:bodyPr>
          <a:lstStyle/>
          <a:p>
            <a:r>
              <a:rPr lang="en-US" dirty="0" smtClean="0"/>
              <a:t>Student </a:t>
            </a:r>
            <a:r>
              <a:rPr lang="en-US" dirty="0"/>
              <a:t>Name: Pamela </a:t>
            </a:r>
            <a:r>
              <a:rPr lang="en-US" dirty="0" err="1" smtClean="0"/>
              <a:t>Zaludekova</a:t>
            </a:r>
            <a:r>
              <a:rPr lang="en-US" dirty="0"/>
              <a:t/>
            </a:r>
            <a:br>
              <a:rPr lang="en-US" dirty="0"/>
            </a:br>
            <a:r>
              <a:rPr lang="en-US" dirty="0"/>
              <a:t>University Name: University of Wales trinity </a:t>
            </a:r>
            <a:r>
              <a:rPr lang="en-US" dirty="0" err="1"/>
              <a:t>st</a:t>
            </a:r>
            <a:r>
              <a:rPr lang="en-US" dirty="0"/>
              <a:t> </a:t>
            </a:r>
            <a:r>
              <a:rPr lang="en-US" dirty="0" smtClean="0"/>
              <a:t>David</a:t>
            </a:r>
            <a:br>
              <a:rPr lang="en-US" dirty="0" smtClean="0"/>
            </a:br>
            <a:r>
              <a:rPr lang="en-US" dirty="0" smtClean="0"/>
              <a:t>Date: 22 June 2024</a:t>
            </a:r>
            <a:endParaRPr lang="en-US" dirty="0"/>
          </a:p>
        </p:txBody>
      </p:sp>
      <p:sp>
        <p:nvSpPr>
          <p:cNvPr id="3" name="Rectangle 2"/>
          <p:cNvSpPr/>
          <p:nvPr/>
        </p:nvSpPr>
        <p:spPr>
          <a:xfrm>
            <a:off x="1212490" y="891995"/>
            <a:ext cx="7765652" cy="584775"/>
          </a:xfrm>
          <a:prstGeom prst="rect">
            <a:avLst/>
          </a:prstGeom>
        </p:spPr>
        <p:txBody>
          <a:bodyPr wrap="none">
            <a:spAutoFit/>
          </a:bodyPr>
          <a:lstStyle/>
          <a:p>
            <a:r>
              <a:rPr lang="en-US" sz="3200" b="1" dirty="0">
                <a:solidFill>
                  <a:srgbClr val="FF0000"/>
                </a:solidFill>
                <a:latin typeface="Times New Roman" pitchFamily="18" charset="0"/>
                <a:cs typeface="Times New Roman" pitchFamily="18" charset="0"/>
              </a:rPr>
              <a:t>Effective Communication in the Workplace</a:t>
            </a:r>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000" b="1" dirty="0">
                <a:solidFill>
                  <a:srgbClr val="FFFF00"/>
                </a:solidFill>
                <a:effectLst/>
                <a:latin typeface="Times New Roman" pitchFamily="18" charset="0"/>
                <a:cs typeface="Times New Roman" pitchFamily="18" charset="0"/>
              </a:rPr>
              <a:t>Examples of Effective Communication Skills to Resolve Conflicts, Facilitate </a:t>
            </a:r>
            <a:r>
              <a:rPr lang="en-US" sz="2000" b="1" dirty="0" smtClean="0">
                <a:solidFill>
                  <a:srgbClr val="FFFF00"/>
                </a:solidFill>
                <a:effectLst/>
                <a:latin typeface="Times New Roman" pitchFamily="18" charset="0"/>
                <a:cs typeface="Times New Roman" pitchFamily="18" charset="0"/>
              </a:rPr>
              <a:t>Collaboration, </a:t>
            </a:r>
            <a:r>
              <a:rPr lang="en-US" sz="2000" b="1" dirty="0">
                <a:solidFill>
                  <a:srgbClr val="FFFF00"/>
                </a:solidFill>
                <a:effectLst/>
                <a:latin typeface="Times New Roman" pitchFamily="18" charset="0"/>
                <a:cs typeface="Times New Roman" pitchFamily="18" charset="0"/>
              </a:rPr>
              <a:t>and achieve Goals in the Workplace. </a:t>
            </a:r>
          </a:p>
        </p:txBody>
      </p:sp>
      <p:sp>
        <p:nvSpPr>
          <p:cNvPr id="5" name="Content Placeholder 4"/>
          <p:cNvSpPr>
            <a:spLocks noGrp="1"/>
          </p:cNvSpPr>
          <p:nvPr>
            <p:ph idx="1"/>
          </p:nvPr>
        </p:nvSpPr>
        <p:spPr>
          <a:xfrm>
            <a:off x="601670" y="1197405"/>
            <a:ext cx="6413610" cy="3664920"/>
          </a:xfrm>
        </p:spPr>
        <p:txBody>
          <a:bodyPr>
            <a:noAutofit/>
          </a:bodyPr>
          <a:lstStyle/>
          <a:p>
            <a:r>
              <a:rPr lang="en-US" sz="1400" dirty="0">
                <a:latin typeface="Times New Roman" pitchFamily="18" charset="0"/>
                <a:cs typeface="Times New Roman" pitchFamily="18" charset="0"/>
              </a:rPr>
              <a:t>In the fast-paced and high-pressure environment of the workplace, effective communication skills are crucial for resolving conflicts, facilitating collaboration, and achieving common goals. </a:t>
            </a:r>
          </a:p>
          <a:p>
            <a:r>
              <a:rPr lang="en-US" sz="1400" dirty="0">
                <a:latin typeface="Times New Roman" pitchFamily="18" charset="0"/>
                <a:cs typeface="Times New Roman" pitchFamily="18" charset="0"/>
              </a:rPr>
              <a:t>One example of effective communication when resolving conflicts is active listening. This involves giving full attention to the other person, understanding their perspective, and responding thoughtfully. By actively listening, one can identify the root cause of the conflict and work towards finding a mutually beneficial solution (Lee, et al. 2015). </a:t>
            </a:r>
            <a:endParaRPr lang="en-US" sz="1400" dirty="0" smtClean="0">
              <a:latin typeface="Times New Roman" pitchFamily="18" charset="0"/>
              <a:cs typeface="Times New Roman" pitchFamily="18" charset="0"/>
            </a:endParaRPr>
          </a:p>
          <a:p>
            <a:r>
              <a:rPr lang="en-US" sz="1400" dirty="0">
                <a:latin typeface="Times New Roman" pitchFamily="18" charset="0"/>
                <a:cs typeface="Times New Roman" pitchFamily="18" charset="0"/>
              </a:rPr>
              <a:t>Another important communication skill is the ability to provide constructive feedback. Instead of criticizing or blaming others, providing feedback in a constructive and respectful manner can help individuals understand their areas for improvement and work towards common goals </a:t>
            </a:r>
            <a:r>
              <a:rPr lang="en-US" sz="1400" dirty="0" smtClean="0">
                <a:latin typeface="Times New Roman" pitchFamily="18" charset="0"/>
                <a:cs typeface="Times New Roman" pitchFamily="18" charset="0"/>
              </a:rPr>
              <a:t>together </a:t>
            </a:r>
            <a:r>
              <a:rPr lang="en-US" sz="1400" dirty="0">
                <a:latin typeface="Times New Roman" pitchFamily="18" charset="0"/>
                <a:cs typeface="Times New Roman" pitchFamily="18" charset="0"/>
              </a:rPr>
              <a:t>(</a:t>
            </a:r>
            <a:r>
              <a:rPr lang="en-US" sz="1400" dirty="0" err="1">
                <a:latin typeface="Times New Roman" pitchFamily="18" charset="0"/>
                <a:cs typeface="Times New Roman" pitchFamily="18" charset="0"/>
              </a:rPr>
              <a:t>Adham</a:t>
            </a:r>
            <a:r>
              <a:rPr lang="en-US" sz="1400" dirty="0">
                <a:latin typeface="Times New Roman" pitchFamily="18" charset="0"/>
                <a:cs typeface="Times New Roman" pitchFamily="18" charset="0"/>
              </a:rPr>
              <a:t>, 2023</a:t>
            </a:r>
            <a:r>
              <a:rPr lang="en-US" sz="1400" dirty="0" smtClean="0">
                <a:latin typeface="Times New Roman" pitchFamily="18" charset="0"/>
                <a:cs typeface="Times New Roman" pitchFamily="18" charset="0"/>
              </a:rPr>
              <a:t>).</a:t>
            </a:r>
          </a:p>
          <a:p>
            <a:r>
              <a:rPr lang="en-US" sz="1400" dirty="0">
                <a:latin typeface="Times New Roman" pitchFamily="18" charset="0"/>
                <a:cs typeface="Times New Roman" pitchFamily="18" charset="0"/>
              </a:rPr>
              <a:t>Regular communication and updates on progress can help keep everyone motivated and accountable, leading to successful goal attainment (</a:t>
            </a:r>
            <a:r>
              <a:rPr lang="en-US" sz="1400" dirty="0" err="1">
                <a:latin typeface="Times New Roman" pitchFamily="18" charset="0"/>
                <a:cs typeface="Times New Roman" pitchFamily="18" charset="0"/>
              </a:rPr>
              <a:t>Emser</a:t>
            </a:r>
            <a:r>
              <a:rPr lang="en-US" sz="1400" dirty="0">
                <a:latin typeface="Times New Roman" pitchFamily="18" charset="0"/>
                <a:cs typeface="Times New Roman" pitchFamily="18" charset="0"/>
              </a:rPr>
              <a:t>, 2023)</a:t>
            </a:r>
            <a:endParaRPr lang="en-US" sz="1400" dirty="0" smtClean="0">
              <a:latin typeface="Times New Roman" pitchFamily="18" charset="0"/>
              <a:cs typeface="Times New Roman" pitchFamily="18" charset="0"/>
            </a:endParaRPr>
          </a:p>
        </p:txBody>
      </p:sp>
    </p:spTree>
    <p:extLst>
      <p:ext uri="{BB962C8B-B14F-4D97-AF65-F5344CB8AC3E}">
        <p14:creationId xmlns:p14="http://schemas.microsoft.com/office/powerpoint/2010/main" val="110163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00"/>
                </a:solidFill>
                <a:effectLst/>
                <a:latin typeface="Times New Roman" pitchFamily="18" charset="0"/>
                <a:cs typeface="Times New Roman" pitchFamily="18" charset="0"/>
              </a:rPr>
              <a:t>Continued</a:t>
            </a:r>
            <a:endParaRPr lang="en-US" b="1" dirty="0">
              <a:solidFill>
                <a:srgbClr val="FFFF00"/>
              </a:solidFill>
              <a:effectLst/>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US" sz="2000" dirty="0"/>
              <a:t>E</a:t>
            </a:r>
            <a:r>
              <a:rPr lang="en-US" sz="2000" dirty="0" smtClean="0"/>
              <a:t>ffective </a:t>
            </a:r>
            <a:r>
              <a:rPr lang="en-US" sz="2000" dirty="0"/>
              <a:t>communication skills are essential for setting clear expectations and ensuring everyone is on the same page. </a:t>
            </a:r>
            <a:endParaRPr lang="en-US" sz="2000" dirty="0" smtClean="0"/>
          </a:p>
          <a:p>
            <a:r>
              <a:rPr lang="en-US" sz="2000" dirty="0"/>
              <a:t>E</a:t>
            </a:r>
            <a:r>
              <a:rPr lang="en-US" sz="2000" dirty="0" smtClean="0"/>
              <a:t>ffective </a:t>
            </a:r>
            <a:r>
              <a:rPr lang="en-US" sz="2000" dirty="0"/>
              <a:t>communication skills play a crucial role in resolving conflicts, facilitating collaboration, and achieving goals in the </a:t>
            </a:r>
            <a:r>
              <a:rPr lang="en-US" sz="2000" dirty="0" smtClean="0"/>
              <a:t>workplace.</a:t>
            </a:r>
          </a:p>
          <a:p>
            <a:r>
              <a:rPr lang="en-US" sz="2000" dirty="0"/>
              <a:t>By actively listening, </a:t>
            </a:r>
            <a:r>
              <a:rPr lang="en-US" sz="2000" dirty="0" smtClean="0"/>
              <a:t>delivering </a:t>
            </a:r>
            <a:r>
              <a:rPr lang="en-US" sz="2000" dirty="0"/>
              <a:t>constructive feedback, fostering collaboration, and communicating goals clearly, individuals can work together towards success in the workplace (</a:t>
            </a:r>
            <a:r>
              <a:rPr lang="en-US" sz="2000" dirty="0" err="1"/>
              <a:t>Emser</a:t>
            </a:r>
            <a:r>
              <a:rPr lang="en-US" sz="2000" dirty="0"/>
              <a:t>, 2023).</a:t>
            </a:r>
          </a:p>
          <a:p>
            <a:endParaRPr lang="en-US" sz="2000" dirty="0"/>
          </a:p>
        </p:txBody>
      </p:sp>
    </p:spTree>
    <p:extLst>
      <p:ext uri="{BB962C8B-B14F-4D97-AF65-F5344CB8AC3E}">
        <p14:creationId xmlns:p14="http://schemas.microsoft.com/office/powerpoint/2010/main" val="2673542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281175"/>
            <a:ext cx="6413610" cy="1068935"/>
          </a:xfrm>
        </p:spPr>
        <p:txBody>
          <a:bodyPr>
            <a:normAutofit fontScale="90000"/>
          </a:bodyPr>
          <a:lstStyle/>
          <a:p>
            <a:r>
              <a:rPr lang="en-US" sz="2700" b="1" dirty="0">
                <a:solidFill>
                  <a:srgbClr val="FFFF00"/>
                </a:solidFill>
                <a:effectLst/>
                <a:latin typeface="Times New Roman" pitchFamily="18" charset="0"/>
                <a:cs typeface="Times New Roman" pitchFamily="18" charset="0"/>
              </a:rPr>
              <a:t>Impact of Clear and Concise Communication on Team Dynamics, Project Outcomes and overall Organizational success</a:t>
            </a:r>
            <a:r>
              <a:rPr lang="en-US" b="1" dirty="0">
                <a:solidFill>
                  <a:srgbClr val="FFFF00"/>
                </a:solidFill>
                <a:effectLst/>
                <a:latin typeface="Times New Roman" pitchFamily="18" charset="0"/>
                <a:cs typeface="Times New Roman" pitchFamily="18" charset="0"/>
              </a:rPr>
              <a:t>. </a:t>
            </a:r>
            <a:r>
              <a:rPr lang="en-US" dirty="0">
                <a:effectLst/>
              </a:rPr>
              <a:t/>
            </a:r>
            <a:br>
              <a:rPr lang="en-US" dirty="0">
                <a:effectLst/>
              </a:rPr>
            </a:br>
            <a:endParaRPr lang="en-US" dirty="0"/>
          </a:p>
        </p:txBody>
      </p:sp>
      <p:sp>
        <p:nvSpPr>
          <p:cNvPr id="3" name="Content Placeholder 2"/>
          <p:cNvSpPr>
            <a:spLocks noGrp="1"/>
          </p:cNvSpPr>
          <p:nvPr>
            <p:ph idx="1"/>
          </p:nvPr>
        </p:nvSpPr>
        <p:spPr>
          <a:xfrm>
            <a:off x="601670" y="1350110"/>
            <a:ext cx="6413610" cy="2901395"/>
          </a:xfrm>
        </p:spPr>
        <p:txBody>
          <a:bodyPr>
            <a:normAutofit fontScale="85000" lnSpcReduction="20000"/>
          </a:bodyPr>
          <a:lstStyle/>
          <a:p>
            <a:pPr lvl="0"/>
            <a:r>
              <a:rPr lang="en-US" sz="2100" dirty="0">
                <a:latin typeface="Times New Roman" pitchFamily="18" charset="0"/>
                <a:cs typeface="Times New Roman" pitchFamily="18" charset="0"/>
              </a:rPr>
              <a:t>Clear and concise communication is a fundamental aspect of successful teamwork, project outcomes, and overall organizational success. </a:t>
            </a:r>
          </a:p>
          <a:p>
            <a:pPr lvl="0"/>
            <a:r>
              <a:rPr lang="en-US" sz="2100" dirty="0">
                <a:latin typeface="Times New Roman" pitchFamily="18" charset="0"/>
                <a:cs typeface="Times New Roman" pitchFamily="18" charset="0"/>
              </a:rPr>
              <a:t>C</a:t>
            </a:r>
            <a:r>
              <a:rPr lang="en-US" sz="2100" dirty="0" smtClean="0">
                <a:latin typeface="Times New Roman" pitchFamily="18" charset="0"/>
                <a:cs typeface="Times New Roman" pitchFamily="18" charset="0"/>
              </a:rPr>
              <a:t>lear </a:t>
            </a:r>
            <a:r>
              <a:rPr lang="en-US" sz="2100" dirty="0">
                <a:latin typeface="Times New Roman" pitchFamily="18" charset="0"/>
                <a:cs typeface="Times New Roman" pitchFamily="18" charset="0"/>
              </a:rPr>
              <a:t>communication also plays a crucial role in enhancing project outcomes. C</a:t>
            </a:r>
            <a:r>
              <a:rPr lang="en-US" sz="2100" dirty="0" smtClean="0">
                <a:latin typeface="Times New Roman" pitchFamily="18" charset="0"/>
                <a:cs typeface="Times New Roman" pitchFamily="18" charset="0"/>
              </a:rPr>
              <a:t>larity </a:t>
            </a:r>
            <a:r>
              <a:rPr lang="en-US" sz="2100" dirty="0">
                <a:latin typeface="Times New Roman" pitchFamily="18" charset="0"/>
                <a:cs typeface="Times New Roman" pitchFamily="18" charset="0"/>
              </a:rPr>
              <a:t>ensures that everyone is working towards the same objectives and that tasks are completed efficiently and effectively. </a:t>
            </a:r>
            <a:endParaRPr lang="en-US" sz="2100" dirty="0" smtClean="0">
              <a:latin typeface="Times New Roman" pitchFamily="18" charset="0"/>
              <a:cs typeface="Times New Roman" pitchFamily="18" charset="0"/>
            </a:endParaRPr>
          </a:p>
          <a:p>
            <a:pPr lvl="0"/>
            <a:r>
              <a:rPr lang="en-US" sz="2100" dirty="0">
                <a:latin typeface="Times New Roman" pitchFamily="18" charset="0"/>
                <a:cs typeface="Times New Roman" pitchFamily="18" charset="0"/>
              </a:rPr>
              <a:t>When teams are able to communicate effectively, it leads to improved collaboration, problem-solving, and decision-making, which are vital for the organization's </a:t>
            </a:r>
            <a:r>
              <a:rPr lang="en-US" sz="2100" dirty="0" smtClean="0">
                <a:latin typeface="Times New Roman" pitchFamily="18" charset="0"/>
                <a:cs typeface="Times New Roman" pitchFamily="18" charset="0"/>
              </a:rPr>
              <a:t>success </a:t>
            </a:r>
            <a:r>
              <a:rPr lang="en-US" sz="2100" dirty="0">
                <a:latin typeface="Times New Roman" pitchFamily="18" charset="0"/>
                <a:cs typeface="Times New Roman" pitchFamily="18" charset="0"/>
              </a:rPr>
              <a:t>(</a:t>
            </a:r>
            <a:r>
              <a:rPr lang="en-US" sz="2100" dirty="0" err="1">
                <a:latin typeface="Times New Roman" pitchFamily="18" charset="0"/>
                <a:cs typeface="Times New Roman" pitchFamily="18" charset="0"/>
              </a:rPr>
              <a:t>Muneer</a:t>
            </a:r>
            <a:r>
              <a:rPr lang="en-US" sz="2100" dirty="0">
                <a:latin typeface="Times New Roman" pitchFamily="18" charset="0"/>
                <a:cs typeface="Times New Roman" pitchFamily="18" charset="0"/>
              </a:rPr>
              <a:t>, et al. 2022</a:t>
            </a:r>
            <a:r>
              <a:rPr lang="en-US" sz="2100" dirty="0" smtClean="0">
                <a:latin typeface="Times New Roman" pitchFamily="18" charset="0"/>
                <a:cs typeface="Times New Roman" pitchFamily="18" charset="0"/>
              </a:rPr>
              <a:t>). </a:t>
            </a:r>
          </a:p>
          <a:p>
            <a:endParaRPr lang="en-US" dirty="0"/>
          </a:p>
        </p:txBody>
      </p:sp>
    </p:spTree>
    <p:extLst>
      <p:ext uri="{BB962C8B-B14F-4D97-AF65-F5344CB8AC3E}">
        <p14:creationId xmlns:p14="http://schemas.microsoft.com/office/powerpoint/2010/main" val="2792587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00"/>
                </a:solidFill>
                <a:effectLst/>
                <a:latin typeface="Times New Roman" pitchFamily="18" charset="0"/>
                <a:cs typeface="Times New Roman" pitchFamily="18" charset="0"/>
              </a:rPr>
              <a:t>Continued</a:t>
            </a:r>
            <a:endParaRPr lang="en-US" b="1" dirty="0">
              <a:solidFill>
                <a:srgbClr val="FFFF00"/>
              </a:solidFill>
              <a:effectLst/>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r>
              <a:rPr lang="en-US" sz="1800" dirty="0">
                <a:latin typeface="Times New Roman" pitchFamily="18" charset="0"/>
                <a:cs typeface="Times New Roman" pitchFamily="18" charset="0"/>
              </a:rPr>
              <a:t>C</a:t>
            </a:r>
            <a:r>
              <a:rPr lang="en-US" sz="1800" dirty="0" smtClean="0">
                <a:latin typeface="Times New Roman" pitchFamily="18" charset="0"/>
                <a:cs typeface="Times New Roman" pitchFamily="18" charset="0"/>
              </a:rPr>
              <a:t>lear </a:t>
            </a:r>
            <a:r>
              <a:rPr lang="en-US" sz="1800" dirty="0">
                <a:latin typeface="Times New Roman" pitchFamily="18" charset="0"/>
                <a:cs typeface="Times New Roman" pitchFamily="18" charset="0"/>
              </a:rPr>
              <a:t>communication also plays a crucial role in enhancing project outcomes. When instructions, goals, and expectations are communicated clearly, it helps in setting a clear direction for the team to follow</a:t>
            </a:r>
            <a:r>
              <a:rPr lang="en-US" sz="1800" dirty="0" smtClean="0">
                <a:latin typeface="Times New Roman" pitchFamily="18" charset="0"/>
                <a:cs typeface="Times New Roman" pitchFamily="18" charset="0"/>
              </a:rPr>
              <a:t>.</a:t>
            </a:r>
          </a:p>
          <a:p>
            <a:r>
              <a:rPr lang="en-US" sz="1800" dirty="0">
                <a:latin typeface="Times New Roman" pitchFamily="18" charset="0"/>
                <a:cs typeface="Times New Roman" pitchFamily="18" charset="0"/>
              </a:rPr>
              <a:t>T</a:t>
            </a:r>
            <a:r>
              <a:rPr lang="en-US" sz="1800" dirty="0" smtClean="0">
                <a:latin typeface="Times New Roman" pitchFamily="18" charset="0"/>
                <a:cs typeface="Times New Roman" pitchFamily="18" charset="0"/>
              </a:rPr>
              <a:t>he </a:t>
            </a:r>
            <a:r>
              <a:rPr lang="en-US" sz="1800" dirty="0">
                <a:latin typeface="Times New Roman" pitchFamily="18" charset="0"/>
                <a:cs typeface="Times New Roman" pitchFamily="18" charset="0"/>
              </a:rPr>
              <a:t>impact of clear and concise communication extends to the overall success of the organization. When teams are able to communicate effectively, it leads to improved collaboration, problem-solving, and decision-making, which are vital for the organization's </a:t>
            </a:r>
            <a:r>
              <a:rPr lang="en-US" sz="1800" dirty="0" smtClean="0">
                <a:latin typeface="Times New Roman" pitchFamily="18" charset="0"/>
                <a:cs typeface="Times New Roman" pitchFamily="18" charset="0"/>
              </a:rPr>
              <a:t>success</a:t>
            </a:r>
            <a:r>
              <a:rPr lang="en-US" sz="1800" dirty="0">
                <a:latin typeface="Times New Roman" pitchFamily="18" charset="0"/>
                <a:cs typeface="Times New Roman" pitchFamily="18" charset="0"/>
              </a:rPr>
              <a:t> </a:t>
            </a:r>
            <a:r>
              <a:rPr lang="en-US" sz="1800" dirty="0">
                <a:latin typeface="Times New Roman" pitchFamily="18" charset="0"/>
                <a:cs typeface="Times New Roman" pitchFamily="18" charset="0"/>
              </a:rPr>
              <a:t>(</a:t>
            </a:r>
            <a:r>
              <a:rPr lang="en-US" sz="1800" dirty="0" err="1">
                <a:latin typeface="Times New Roman" pitchFamily="18" charset="0"/>
                <a:cs typeface="Times New Roman" pitchFamily="18" charset="0"/>
              </a:rPr>
              <a:t>Muneer</a:t>
            </a:r>
            <a:r>
              <a:rPr lang="en-US" sz="1800" dirty="0">
                <a:latin typeface="Times New Roman" pitchFamily="18" charset="0"/>
                <a:cs typeface="Times New Roman" pitchFamily="18" charset="0"/>
              </a:rPr>
              <a:t>, et al. 2022).</a:t>
            </a:r>
            <a:endParaRPr lang="en-US" sz="1800" dirty="0" smtClean="0">
              <a:latin typeface="Times New Roman" pitchFamily="18" charset="0"/>
              <a:cs typeface="Times New Roman" pitchFamily="18" charset="0"/>
            </a:endParaRPr>
          </a:p>
          <a:p>
            <a:endParaRPr lang="en-US" dirty="0"/>
          </a:p>
        </p:txBody>
      </p:sp>
    </p:spTree>
    <p:extLst>
      <p:ext uri="{BB962C8B-B14F-4D97-AF65-F5344CB8AC3E}">
        <p14:creationId xmlns:p14="http://schemas.microsoft.com/office/powerpoint/2010/main" val="3898104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586585"/>
            <a:ext cx="6413610" cy="916229"/>
          </a:xfrm>
        </p:spPr>
        <p:txBody>
          <a:bodyPr>
            <a:normAutofit fontScale="90000"/>
          </a:bodyPr>
          <a:lstStyle/>
          <a:p>
            <a:r>
              <a:rPr lang="en-US" sz="3100" b="1" dirty="0">
                <a:solidFill>
                  <a:srgbClr val="FFFF00"/>
                </a:solidFill>
                <a:effectLst/>
                <a:latin typeface="Times New Roman" pitchFamily="18" charset="0"/>
                <a:cs typeface="Times New Roman" pitchFamily="18" charset="0"/>
              </a:rPr>
              <a:t>Highlight the Importance of Continuous Improvement in communication skills through </a:t>
            </a:r>
            <a:r>
              <a:rPr lang="en-US" sz="3100" b="1" dirty="0" smtClean="0">
                <a:solidFill>
                  <a:srgbClr val="FFFF00"/>
                </a:solidFill>
                <a:effectLst/>
                <a:latin typeface="Times New Roman" pitchFamily="18" charset="0"/>
                <a:cs typeface="Times New Roman" pitchFamily="18" charset="0"/>
              </a:rPr>
              <a:t>Feedback</a:t>
            </a:r>
            <a:r>
              <a:rPr lang="en-US" sz="3100" b="1" dirty="0">
                <a:solidFill>
                  <a:srgbClr val="FFFF00"/>
                </a:solidFill>
                <a:effectLst/>
                <a:latin typeface="Times New Roman" pitchFamily="18" charset="0"/>
                <a:cs typeface="Times New Roman" pitchFamily="18" charset="0"/>
              </a:rPr>
              <a:t>, </a:t>
            </a:r>
            <a:r>
              <a:rPr lang="en-US" sz="3100" b="1" dirty="0" smtClean="0">
                <a:solidFill>
                  <a:srgbClr val="FFFF00"/>
                </a:solidFill>
                <a:effectLst/>
                <a:latin typeface="Times New Roman" pitchFamily="18" charset="0"/>
                <a:cs typeface="Times New Roman" pitchFamily="18" charset="0"/>
              </a:rPr>
              <a:t>Reflection</a:t>
            </a:r>
            <a:r>
              <a:rPr lang="en-US" sz="3100" b="1" dirty="0">
                <a:solidFill>
                  <a:srgbClr val="FFFF00"/>
                </a:solidFill>
                <a:effectLst/>
                <a:latin typeface="Times New Roman" pitchFamily="18" charset="0"/>
                <a:cs typeface="Times New Roman" pitchFamily="18" charset="0"/>
              </a:rPr>
              <a:t>, and </a:t>
            </a:r>
            <a:r>
              <a:rPr lang="en-US" sz="3100" b="1" dirty="0" smtClean="0">
                <a:solidFill>
                  <a:srgbClr val="FFFF00"/>
                </a:solidFill>
                <a:effectLst/>
                <a:latin typeface="Times New Roman" pitchFamily="18" charset="0"/>
                <a:cs typeface="Times New Roman" pitchFamily="18" charset="0"/>
              </a:rPr>
              <a:t>Practice</a:t>
            </a:r>
            <a:r>
              <a:rPr lang="en-US" sz="3100" b="1" dirty="0">
                <a:solidFill>
                  <a:srgbClr val="FFFF00"/>
                </a:solidFill>
                <a:effectLst/>
                <a:latin typeface="Times New Roman" pitchFamily="18" charset="0"/>
                <a:cs typeface="Times New Roman" pitchFamily="18" charset="0"/>
              </a:rPr>
              <a:t>. </a:t>
            </a:r>
            <a:r>
              <a:rPr lang="en-US" dirty="0">
                <a:effectLst/>
              </a:rPr>
              <a:t/>
            </a:r>
            <a:br>
              <a:rPr lang="en-US" dirty="0">
                <a:effectLst/>
              </a:rPr>
            </a:br>
            <a:endParaRPr lang="en-US" dirty="0"/>
          </a:p>
        </p:txBody>
      </p:sp>
      <p:sp>
        <p:nvSpPr>
          <p:cNvPr id="3" name="Content Placeholder 2"/>
          <p:cNvSpPr>
            <a:spLocks noGrp="1"/>
          </p:cNvSpPr>
          <p:nvPr>
            <p:ph idx="1"/>
          </p:nvPr>
        </p:nvSpPr>
        <p:spPr>
          <a:xfrm>
            <a:off x="601670" y="1655520"/>
            <a:ext cx="6413610" cy="3206805"/>
          </a:xfrm>
        </p:spPr>
        <p:txBody>
          <a:bodyPr>
            <a:normAutofit fontScale="62500" lnSpcReduction="20000"/>
          </a:bodyPr>
          <a:lstStyle/>
          <a:p>
            <a:pPr lvl="0"/>
            <a:r>
              <a:rPr lang="en-US" dirty="0">
                <a:latin typeface="Times New Roman" pitchFamily="18" charset="0"/>
                <a:cs typeface="Times New Roman" pitchFamily="18" charset="0"/>
              </a:rPr>
              <a:t>Feedback is invaluable in improving </a:t>
            </a:r>
            <a:r>
              <a:rPr lang="en-US" dirty="0" smtClean="0">
                <a:latin typeface="Times New Roman" pitchFamily="18" charset="0"/>
                <a:cs typeface="Times New Roman" pitchFamily="18" charset="0"/>
              </a:rPr>
              <a:t>communication skills, whether </a:t>
            </a:r>
            <a:r>
              <a:rPr lang="en-US" dirty="0">
                <a:latin typeface="Times New Roman" pitchFamily="18" charset="0"/>
                <a:cs typeface="Times New Roman" pitchFamily="18" charset="0"/>
              </a:rPr>
              <a:t>it is verbal or written feedback from peers, instructors, or supervisors, it allows us to identify areas for improvement and make necessary adjustments</a:t>
            </a:r>
            <a:r>
              <a:rPr lang="en-US" dirty="0" smtClean="0">
                <a:latin typeface="Times New Roman" pitchFamily="18" charset="0"/>
                <a:cs typeface="Times New Roman" pitchFamily="18" charset="0"/>
              </a:rPr>
              <a:t>.</a:t>
            </a:r>
          </a:p>
          <a:p>
            <a:pPr lvl="0"/>
            <a:r>
              <a:rPr lang="en-US" dirty="0">
                <a:latin typeface="Times New Roman" pitchFamily="18" charset="0"/>
                <a:cs typeface="Times New Roman" pitchFamily="18" charset="0"/>
              </a:rPr>
              <a:t>By actively seeking feedback, </a:t>
            </a:r>
            <a:r>
              <a:rPr lang="en-US" dirty="0" smtClean="0">
                <a:latin typeface="Times New Roman" pitchFamily="18" charset="0"/>
                <a:cs typeface="Times New Roman" pitchFamily="18" charset="0"/>
              </a:rPr>
              <a:t>we </a:t>
            </a:r>
            <a:r>
              <a:rPr lang="en-US" dirty="0">
                <a:latin typeface="Times New Roman" pitchFamily="18" charset="0"/>
                <a:cs typeface="Times New Roman" pitchFamily="18" charset="0"/>
              </a:rPr>
              <a:t>gauge the effectiveness of our communication and take steps to enhance it. </a:t>
            </a:r>
            <a:endParaRPr lang="en-US" dirty="0" smtClean="0">
              <a:latin typeface="Times New Roman" pitchFamily="18" charset="0"/>
              <a:cs typeface="Times New Roman" pitchFamily="18" charset="0"/>
            </a:endParaRPr>
          </a:p>
          <a:p>
            <a:pPr lvl="0"/>
            <a:r>
              <a:rPr lang="en-US" dirty="0">
                <a:latin typeface="Times New Roman" pitchFamily="18" charset="0"/>
                <a:cs typeface="Times New Roman" pitchFamily="18" charset="0"/>
              </a:rPr>
              <a:t>Reflection is another key component in the continuous improvement of communication skills. Through reflection, we gain a deeper understanding of our communication style, strengths, and weaknesses, ultimately leading to growth and </a:t>
            </a:r>
            <a:r>
              <a:rPr lang="en-US" dirty="0" smtClean="0">
                <a:latin typeface="Times New Roman" pitchFamily="18" charset="0"/>
                <a:cs typeface="Times New Roman" pitchFamily="18" charset="0"/>
              </a:rPr>
              <a:t>improvement </a:t>
            </a:r>
            <a:r>
              <a:rPr lang="en-US" dirty="0">
                <a:latin typeface="Times New Roman" pitchFamily="18" charset="0"/>
                <a:cs typeface="Times New Roman" pitchFamily="18" charset="0"/>
              </a:rPr>
              <a:t>(Franco, et al. 2021</a:t>
            </a:r>
            <a:r>
              <a:rPr lang="en-US" dirty="0" smtClean="0">
                <a:latin typeface="Times New Roman" pitchFamily="18" charset="0"/>
                <a:cs typeface="Times New Roman" pitchFamily="18" charset="0"/>
              </a:rPr>
              <a:t>).</a:t>
            </a:r>
          </a:p>
          <a:p>
            <a:pPr lvl="0"/>
            <a:r>
              <a:rPr lang="en-US" dirty="0">
                <a:latin typeface="Times New Roman" pitchFamily="18" charset="0"/>
                <a:cs typeface="Times New Roman" pitchFamily="18" charset="0"/>
              </a:rPr>
              <a:t>Practice is essential in </a:t>
            </a:r>
            <a:r>
              <a:rPr lang="en-US" dirty="0" smtClean="0">
                <a:latin typeface="Times New Roman" pitchFamily="18" charset="0"/>
                <a:cs typeface="Times New Roman" pitchFamily="18" charset="0"/>
              </a:rPr>
              <a:t>honing </a:t>
            </a:r>
            <a:r>
              <a:rPr lang="en-US" dirty="0">
                <a:latin typeface="Times New Roman" pitchFamily="18" charset="0"/>
                <a:cs typeface="Times New Roman" pitchFamily="18" charset="0"/>
              </a:rPr>
              <a:t>communication skills. </a:t>
            </a:r>
            <a:endParaRPr lang="en-US" dirty="0" smtClean="0">
              <a:latin typeface="Times New Roman" pitchFamily="18" charset="0"/>
              <a:cs typeface="Times New Roman" pitchFamily="18" charset="0"/>
            </a:endParaRPr>
          </a:p>
          <a:p>
            <a:endParaRPr lang="en-US" dirty="0"/>
          </a:p>
        </p:txBody>
      </p:sp>
    </p:spTree>
    <p:extLst>
      <p:ext uri="{BB962C8B-B14F-4D97-AF65-F5344CB8AC3E}">
        <p14:creationId xmlns:p14="http://schemas.microsoft.com/office/powerpoint/2010/main" val="3121952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solidFill>
                  <a:srgbClr val="FFFF00"/>
                </a:solidFill>
                <a:effectLst/>
                <a:latin typeface="Times New Roman" pitchFamily="18" charset="0"/>
                <a:cs typeface="Times New Roman" pitchFamily="18" charset="0"/>
              </a:rPr>
              <a:t>Continued</a:t>
            </a:r>
            <a:endParaRPr lang="en-US" b="1" dirty="0">
              <a:solidFill>
                <a:srgbClr val="FFFF00"/>
              </a:solidFill>
              <a:effectLst/>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US" sz="2000" dirty="0">
                <a:latin typeface="Times New Roman" pitchFamily="18" charset="0"/>
                <a:cs typeface="Times New Roman" pitchFamily="18" charset="0"/>
              </a:rPr>
              <a:t>E</a:t>
            </a:r>
            <a:r>
              <a:rPr lang="en-US" sz="2000" dirty="0" smtClean="0">
                <a:latin typeface="Times New Roman" pitchFamily="18" charset="0"/>
                <a:cs typeface="Times New Roman" pitchFamily="18" charset="0"/>
              </a:rPr>
              <a:t>ffective </a:t>
            </a:r>
            <a:r>
              <a:rPr lang="en-US" sz="2000" dirty="0">
                <a:latin typeface="Times New Roman" pitchFamily="18" charset="0"/>
                <a:cs typeface="Times New Roman" pitchFamily="18" charset="0"/>
              </a:rPr>
              <a:t>communication requires consistent practice to develop and </a:t>
            </a:r>
            <a:r>
              <a:rPr lang="en-US" sz="2000" dirty="0" smtClean="0">
                <a:latin typeface="Times New Roman" pitchFamily="18" charset="0"/>
                <a:cs typeface="Times New Roman" pitchFamily="18" charset="0"/>
              </a:rPr>
              <a:t>maintain.</a:t>
            </a:r>
          </a:p>
          <a:p>
            <a:r>
              <a:rPr lang="en-US" sz="2000" dirty="0" smtClean="0">
                <a:latin typeface="Times New Roman" pitchFamily="18" charset="0"/>
                <a:cs typeface="Times New Roman" pitchFamily="18" charset="0"/>
              </a:rPr>
              <a:t>With the active engagement </a:t>
            </a:r>
            <a:r>
              <a:rPr lang="en-US" sz="2000" dirty="0">
                <a:latin typeface="Times New Roman" pitchFamily="18" charset="0"/>
                <a:cs typeface="Times New Roman" pitchFamily="18" charset="0"/>
              </a:rPr>
              <a:t>in conversations, presentations, and other forms of communication, we can refine our abilities, build confidence, and adapt to different </a:t>
            </a:r>
            <a:r>
              <a:rPr lang="en-US" sz="2000" dirty="0" smtClean="0">
                <a:latin typeface="Times New Roman" pitchFamily="18" charset="0"/>
                <a:cs typeface="Times New Roman" pitchFamily="18" charset="0"/>
              </a:rPr>
              <a:t>situations. </a:t>
            </a:r>
            <a:endParaRPr lang="en-US" sz="2000" dirty="0">
              <a:latin typeface="Times New Roman" pitchFamily="18" charset="0"/>
              <a:cs typeface="Times New Roman" pitchFamily="18" charset="0"/>
            </a:endParaRPr>
          </a:p>
        </p:txBody>
      </p:sp>
    </p:spTree>
    <p:extLst>
      <p:ext uri="{BB962C8B-B14F-4D97-AF65-F5344CB8AC3E}">
        <p14:creationId xmlns:p14="http://schemas.microsoft.com/office/powerpoint/2010/main" val="279190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128471"/>
            <a:ext cx="6413610" cy="916229"/>
          </a:xfrm>
        </p:spPr>
        <p:txBody>
          <a:bodyPr>
            <a:normAutofit/>
          </a:bodyPr>
          <a:lstStyle/>
          <a:p>
            <a:pPr algn="ctr"/>
            <a:r>
              <a:rPr lang="en-US" sz="2800" b="1" dirty="0" smtClean="0">
                <a:solidFill>
                  <a:srgbClr val="FFFF00"/>
                </a:solidFill>
                <a:effectLst/>
                <a:latin typeface="Times New Roman" pitchFamily="18" charset="0"/>
                <a:cs typeface="Times New Roman" pitchFamily="18" charset="0"/>
              </a:rPr>
              <a:t>Conclusion</a:t>
            </a:r>
            <a:endParaRPr lang="en-US" sz="2800" b="1" dirty="0">
              <a:solidFill>
                <a:srgbClr val="FFFF00"/>
              </a:solidFill>
              <a:effectLst/>
              <a:latin typeface="Times New Roman" pitchFamily="18" charset="0"/>
              <a:cs typeface="Times New Roman" pitchFamily="18" charset="0"/>
            </a:endParaRPr>
          </a:p>
        </p:txBody>
      </p:sp>
      <p:sp>
        <p:nvSpPr>
          <p:cNvPr id="3" name="Content Placeholder 2"/>
          <p:cNvSpPr>
            <a:spLocks noGrp="1"/>
          </p:cNvSpPr>
          <p:nvPr>
            <p:ph idx="1"/>
          </p:nvPr>
        </p:nvSpPr>
        <p:spPr>
          <a:xfrm>
            <a:off x="601670" y="1044701"/>
            <a:ext cx="6413610" cy="3817624"/>
          </a:xfrm>
        </p:spPr>
        <p:txBody>
          <a:bodyPr>
            <a:normAutofit fontScale="70000" lnSpcReduction="20000"/>
          </a:bodyPr>
          <a:lstStyle/>
          <a:p>
            <a:pPr lvl="0"/>
            <a:r>
              <a:rPr lang="en-US" dirty="0">
                <a:latin typeface="Times New Roman" pitchFamily="18" charset="0"/>
                <a:cs typeface="Times New Roman" pitchFamily="18" charset="0"/>
              </a:rPr>
              <a:t>E</a:t>
            </a:r>
            <a:r>
              <a:rPr lang="en-US" dirty="0" smtClean="0">
                <a:latin typeface="Times New Roman" pitchFamily="18" charset="0"/>
                <a:cs typeface="Times New Roman" pitchFamily="18" charset="0"/>
              </a:rPr>
              <a:t>ffective </a:t>
            </a:r>
            <a:r>
              <a:rPr lang="en-US" dirty="0">
                <a:latin typeface="Times New Roman" pitchFamily="18" charset="0"/>
                <a:cs typeface="Times New Roman" pitchFamily="18" charset="0"/>
              </a:rPr>
              <a:t>communication skills are essential for collaboration and teamwork in the </a:t>
            </a:r>
            <a:r>
              <a:rPr lang="en-US" dirty="0" smtClean="0">
                <a:latin typeface="Times New Roman" pitchFamily="18" charset="0"/>
                <a:cs typeface="Times New Roman" pitchFamily="18" charset="0"/>
              </a:rPr>
              <a:t>workplace. </a:t>
            </a:r>
          </a:p>
          <a:p>
            <a:pPr lvl="0"/>
            <a:r>
              <a:rPr lang="en-US" dirty="0" smtClean="0">
                <a:latin typeface="Times New Roman" pitchFamily="18" charset="0"/>
                <a:cs typeface="Times New Roman" pitchFamily="18" charset="0"/>
              </a:rPr>
              <a:t>Clear </a:t>
            </a:r>
            <a:r>
              <a:rPr lang="en-US" dirty="0">
                <a:latin typeface="Times New Roman" pitchFamily="18" charset="0"/>
                <a:cs typeface="Times New Roman" pitchFamily="18" charset="0"/>
              </a:rPr>
              <a:t>and concise communication can streamline processes, facilitate problem-solving, and improve overall productivity. By fostering a culture of open communication, organizations can create a cohesive and efficient work environment (Raman, et al. 2023</a:t>
            </a:r>
            <a:r>
              <a:rPr lang="en-US" dirty="0" smtClean="0">
                <a:latin typeface="Times New Roman" pitchFamily="18" charset="0"/>
                <a:cs typeface="Times New Roman" pitchFamily="18" charset="0"/>
              </a:rPr>
              <a:t>).</a:t>
            </a:r>
          </a:p>
          <a:p>
            <a:pPr lvl="0"/>
            <a:r>
              <a:rPr lang="en-US" dirty="0">
                <a:latin typeface="Times New Roman" pitchFamily="18" charset="0"/>
                <a:cs typeface="Times New Roman" pitchFamily="18" charset="0"/>
              </a:rPr>
              <a:t>O</a:t>
            </a:r>
            <a:r>
              <a:rPr lang="en-US" dirty="0" smtClean="0">
                <a:latin typeface="Times New Roman" pitchFamily="18" charset="0"/>
                <a:cs typeface="Times New Roman" pitchFamily="18" charset="0"/>
              </a:rPr>
              <a:t>rganizations </a:t>
            </a:r>
            <a:r>
              <a:rPr lang="en-US" dirty="0">
                <a:latin typeface="Times New Roman" pitchFamily="18" charset="0"/>
                <a:cs typeface="Times New Roman" pitchFamily="18" charset="0"/>
              </a:rPr>
              <a:t>that prioritize and promote effective communication are able to function more smoothly, resolve conflicts efficiently, and achieve their goals effectively.</a:t>
            </a:r>
            <a:endParaRPr lang="en-US" dirty="0" smtClean="0">
              <a:latin typeface="Times New Roman" pitchFamily="18" charset="0"/>
              <a:cs typeface="Times New Roman" pitchFamily="18" charset="0"/>
            </a:endParaRPr>
          </a:p>
          <a:p>
            <a:pPr lvl="0"/>
            <a:r>
              <a:rPr lang="en-US" dirty="0" smtClean="0">
                <a:latin typeface="Times New Roman" pitchFamily="18" charset="0"/>
                <a:cs typeface="Times New Roman" pitchFamily="18" charset="0"/>
              </a:rPr>
              <a:t>Effective </a:t>
            </a:r>
            <a:r>
              <a:rPr lang="en-US" dirty="0">
                <a:latin typeface="Times New Roman" pitchFamily="18" charset="0"/>
                <a:cs typeface="Times New Roman" pitchFamily="18" charset="0"/>
              </a:rPr>
              <a:t>communication is the cornerstone of every successful organization.</a:t>
            </a:r>
          </a:p>
          <a:p>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2340496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670" y="128471"/>
            <a:ext cx="6413610" cy="763524"/>
          </a:xfrm>
        </p:spPr>
        <p:txBody>
          <a:bodyPr>
            <a:normAutofit/>
          </a:bodyPr>
          <a:lstStyle/>
          <a:p>
            <a:pPr algn="ctr"/>
            <a:r>
              <a:rPr lang="en-US" sz="2800" b="1" dirty="0" smtClean="0">
                <a:solidFill>
                  <a:srgbClr val="FFFF00"/>
                </a:solidFill>
                <a:latin typeface="Times New Roman" pitchFamily="18" charset="0"/>
                <a:cs typeface="Times New Roman" pitchFamily="18" charset="0"/>
              </a:rPr>
              <a:t>References</a:t>
            </a:r>
            <a:endParaRPr lang="en-US" sz="2800" b="1" dirty="0">
              <a:solidFill>
                <a:srgbClr val="FFFF00"/>
              </a:solidFill>
              <a:latin typeface="Times New Roman" pitchFamily="18" charset="0"/>
              <a:cs typeface="Times New Roman" pitchFamily="18" charset="0"/>
            </a:endParaRPr>
          </a:p>
        </p:txBody>
      </p:sp>
      <p:sp>
        <p:nvSpPr>
          <p:cNvPr id="3" name="Content Placeholder 2"/>
          <p:cNvSpPr>
            <a:spLocks noGrp="1"/>
          </p:cNvSpPr>
          <p:nvPr>
            <p:ph idx="1"/>
          </p:nvPr>
        </p:nvSpPr>
        <p:spPr>
          <a:xfrm>
            <a:off x="601670" y="891996"/>
            <a:ext cx="6413610" cy="3664919"/>
          </a:xfrm>
        </p:spPr>
        <p:txBody>
          <a:bodyPr>
            <a:noAutofit/>
          </a:bodyPr>
          <a:lstStyle/>
          <a:p>
            <a:r>
              <a:rPr lang="en-US" sz="1200" dirty="0" err="1">
                <a:latin typeface="Times New Roman" pitchFamily="18" charset="0"/>
                <a:cs typeface="Times New Roman" pitchFamily="18" charset="0"/>
              </a:rPr>
              <a:t>Adham</a:t>
            </a:r>
            <a:r>
              <a:rPr lang="en-US" sz="1200" dirty="0">
                <a:latin typeface="Times New Roman" pitchFamily="18" charset="0"/>
                <a:cs typeface="Times New Roman" pitchFamily="18" charset="0"/>
              </a:rPr>
              <a:t>, T.K.I., 2023. Conflict Resolution in Team: Analyzing the of Conflicts and Best Skills for Resolution. </a:t>
            </a:r>
            <a:r>
              <a:rPr lang="en-US" sz="1200" dirty="0" err="1">
                <a:latin typeface="Times New Roman" pitchFamily="18" charset="0"/>
                <a:cs typeface="Times New Roman" pitchFamily="18" charset="0"/>
              </a:rPr>
              <a:t>Sch</a:t>
            </a:r>
            <a:r>
              <a:rPr lang="en-US" sz="1200" dirty="0">
                <a:latin typeface="Times New Roman" pitchFamily="18" charset="0"/>
                <a:cs typeface="Times New Roman" pitchFamily="18" charset="0"/>
              </a:rPr>
              <a:t> J </a:t>
            </a:r>
            <a:r>
              <a:rPr lang="en-US" sz="1200" dirty="0" err="1">
                <a:latin typeface="Times New Roman" pitchFamily="18" charset="0"/>
                <a:cs typeface="Times New Roman" pitchFamily="18" charset="0"/>
              </a:rPr>
              <a:t>Eng</a:t>
            </a:r>
            <a:r>
              <a:rPr lang="en-US" sz="1200" dirty="0">
                <a:latin typeface="Times New Roman" pitchFamily="18" charset="0"/>
                <a:cs typeface="Times New Roman" pitchFamily="18" charset="0"/>
              </a:rPr>
              <a:t> Tech, 8, pp.152-162.</a:t>
            </a:r>
          </a:p>
          <a:p>
            <a:r>
              <a:rPr lang="en-US" sz="1200" dirty="0" err="1">
                <a:latin typeface="Times New Roman" pitchFamily="18" charset="0"/>
                <a:cs typeface="Times New Roman" pitchFamily="18" charset="0"/>
              </a:rPr>
              <a:t>Emser</a:t>
            </a:r>
            <a:r>
              <a:rPr lang="en-US" sz="1200" dirty="0">
                <a:latin typeface="Times New Roman" pitchFamily="18" charset="0"/>
                <a:cs typeface="Times New Roman" pitchFamily="18" charset="0"/>
              </a:rPr>
              <a:t>, D., 2023. Positive Discipline Cross-Cultural Examples for Transforming and Empowering Collaborative Teams in the Workplace. The Journal of Individual Psychology, 79(2), pp.157-175.</a:t>
            </a:r>
          </a:p>
          <a:p>
            <a:r>
              <a:rPr lang="en-US" sz="1200" dirty="0">
                <a:latin typeface="Times New Roman" pitchFamily="18" charset="0"/>
                <a:cs typeface="Times New Roman" pitchFamily="18" charset="0"/>
              </a:rPr>
              <a:t>Franco, R.S., dos Santos Franco, C.A.G. and Miller, O.K., 2021. Deepening the teaching and learning of clinical communication: the importance of reflection and feedback in health education. </a:t>
            </a:r>
            <a:r>
              <a:rPr lang="en-US" sz="1200" i="1" dirty="0" err="1">
                <a:latin typeface="Times New Roman" pitchFamily="18" charset="0"/>
                <a:cs typeface="Times New Roman" pitchFamily="18" charset="0"/>
              </a:rPr>
              <a:t>Scientia</a:t>
            </a:r>
            <a:r>
              <a:rPr lang="en-US" sz="1200" i="1" dirty="0">
                <a:latin typeface="Times New Roman" pitchFamily="18" charset="0"/>
                <a:cs typeface="Times New Roman" pitchFamily="18" charset="0"/>
              </a:rPr>
              <a:t> </a:t>
            </a:r>
            <a:r>
              <a:rPr lang="en-US" sz="1200" i="1" dirty="0" err="1">
                <a:latin typeface="Times New Roman" pitchFamily="18" charset="0"/>
                <a:cs typeface="Times New Roman" pitchFamily="18" charset="0"/>
              </a:rPr>
              <a:t>Medica</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31</a:t>
            </a:r>
            <a:r>
              <a:rPr lang="en-US" sz="1200" dirty="0">
                <a:latin typeface="Times New Roman" pitchFamily="18" charset="0"/>
                <a:cs typeface="Times New Roman" pitchFamily="18" charset="0"/>
              </a:rPr>
              <a:t>(1), p.21.</a:t>
            </a:r>
          </a:p>
          <a:p>
            <a:r>
              <a:rPr lang="en-US" sz="1200" dirty="0">
                <a:latin typeface="Times New Roman" pitchFamily="18" charset="0"/>
                <a:cs typeface="Times New Roman" pitchFamily="18" charset="0"/>
              </a:rPr>
              <a:t>Lee, D., Huh, Y. and </a:t>
            </a:r>
            <a:r>
              <a:rPr lang="en-US" sz="1200" dirty="0" err="1">
                <a:latin typeface="Times New Roman" pitchFamily="18" charset="0"/>
                <a:cs typeface="Times New Roman" pitchFamily="18" charset="0"/>
              </a:rPr>
              <a:t>Reigeluth</a:t>
            </a:r>
            <a:r>
              <a:rPr lang="en-US" sz="1200" dirty="0">
                <a:latin typeface="Times New Roman" pitchFamily="18" charset="0"/>
                <a:cs typeface="Times New Roman" pitchFamily="18" charset="0"/>
              </a:rPr>
              <a:t>, C.M., 2015. Collaboration, intragroup conflict, and social skills in project-based learning. Instructional science, 43, pp.561-590</a:t>
            </a:r>
            <a:r>
              <a:rPr lang="en-US" sz="1200" dirty="0" smtClean="0">
                <a:latin typeface="Times New Roman" pitchFamily="18" charset="0"/>
                <a:cs typeface="Times New Roman" pitchFamily="18" charset="0"/>
              </a:rPr>
              <a:t>.</a:t>
            </a:r>
            <a:endParaRPr lang="en-US" sz="1200" dirty="0">
              <a:latin typeface="Times New Roman" pitchFamily="18" charset="0"/>
              <a:cs typeface="Times New Roman" pitchFamily="18" charset="0"/>
            </a:endParaRPr>
          </a:p>
          <a:p>
            <a:r>
              <a:rPr lang="en-US" sz="1200" dirty="0" err="1">
                <a:latin typeface="Times New Roman" pitchFamily="18" charset="0"/>
                <a:cs typeface="Times New Roman" pitchFamily="18" charset="0"/>
              </a:rPr>
              <a:t>Muneer</a:t>
            </a:r>
            <a:r>
              <a:rPr lang="en-US" sz="1200" dirty="0">
                <a:latin typeface="Times New Roman" pitchFamily="18" charset="0"/>
                <a:cs typeface="Times New Roman" pitchFamily="18" charset="0"/>
              </a:rPr>
              <a:t>, M., Khan, N., </a:t>
            </a:r>
            <a:r>
              <a:rPr lang="en-US" sz="1200" dirty="0" err="1">
                <a:latin typeface="Times New Roman" pitchFamily="18" charset="0"/>
                <a:cs typeface="Times New Roman" pitchFamily="18" charset="0"/>
              </a:rPr>
              <a:t>Awais</a:t>
            </a:r>
            <a:r>
              <a:rPr lang="en-US" sz="1200" dirty="0">
                <a:latin typeface="Times New Roman" pitchFamily="18" charset="0"/>
                <a:cs typeface="Times New Roman" pitchFamily="18" charset="0"/>
              </a:rPr>
              <a:t> </a:t>
            </a:r>
            <a:r>
              <a:rPr lang="en-US" sz="1200" dirty="0" err="1">
                <a:latin typeface="Times New Roman" pitchFamily="18" charset="0"/>
                <a:cs typeface="Times New Roman" pitchFamily="18" charset="0"/>
              </a:rPr>
              <a:t>Hussain</a:t>
            </a:r>
            <a:r>
              <a:rPr lang="en-US" sz="1200" dirty="0">
                <a:latin typeface="Times New Roman" pitchFamily="18" charset="0"/>
                <a:cs typeface="Times New Roman" pitchFamily="18" charset="0"/>
              </a:rPr>
              <a:t>, M., </a:t>
            </a:r>
            <a:r>
              <a:rPr lang="en-US" sz="1200" dirty="0" err="1">
                <a:latin typeface="Times New Roman" pitchFamily="18" charset="0"/>
                <a:cs typeface="Times New Roman" pitchFamily="18" charset="0"/>
              </a:rPr>
              <a:t>Shuai</a:t>
            </a:r>
            <a:r>
              <a:rPr lang="en-US" sz="1200" dirty="0">
                <a:latin typeface="Times New Roman" pitchFamily="18" charset="0"/>
                <a:cs typeface="Times New Roman" pitchFamily="18" charset="0"/>
              </a:rPr>
              <a:t>, Z., Khan, A.A., </a:t>
            </a:r>
            <a:r>
              <a:rPr lang="en-US" sz="1200" dirty="0" err="1">
                <a:latin typeface="Times New Roman" pitchFamily="18" charset="0"/>
                <a:cs typeface="Times New Roman" pitchFamily="18" charset="0"/>
              </a:rPr>
              <a:t>Farooq</a:t>
            </a:r>
            <a:r>
              <a:rPr lang="en-US" sz="1200" dirty="0">
                <a:latin typeface="Times New Roman" pitchFamily="18" charset="0"/>
                <a:cs typeface="Times New Roman" pitchFamily="18" charset="0"/>
              </a:rPr>
              <a:t>, R., </a:t>
            </a:r>
            <a:r>
              <a:rPr lang="en-US" sz="1200" dirty="0" err="1">
                <a:latin typeface="Times New Roman" pitchFamily="18" charset="0"/>
                <a:cs typeface="Times New Roman" pitchFamily="18" charset="0"/>
              </a:rPr>
              <a:t>Moawwez</a:t>
            </a:r>
            <a:r>
              <a:rPr lang="en-US" sz="1200" dirty="0">
                <a:latin typeface="Times New Roman" pitchFamily="18" charset="0"/>
                <a:cs typeface="Times New Roman" pitchFamily="18" charset="0"/>
              </a:rPr>
              <a:t>, M.A. and Tariq, M.A.U.R., 2022. A quantitative study of the impact of organizational culture, communication management, and clarity in project scope on constructions’ project success with moderating role of project manager’s competencies to enhance constructions management practices. Buildings, 12(11), p.1856.</a:t>
            </a:r>
          </a:p>
          <a:p>
            <a:r>
              <a:rPr lang="en-US" sz="1200" dirty="0">
                <a:latin typeface="Times New Roman" pitchFamily="18" charset="0"/>
                <a:cs typeface="Times New Roman" pitchFamily="18" charset="0"/>
              </a:rPr>
              <a:t>Raman, K., </a:t>
            </a:r>
            <a:r>
              <a:rPr lang="en-US" sz="1200" dirty="0" err="1">
                <a:latin typeface="Times New Roman" pitchFamily="18" charset="0"/>
                <a:cs typeface="Times New Roman" pitchFamily="18" charset="0"/>
              </a:rPr>
              <a:t>Hashim</a:t>
            </a:r>
            <a:r>
              <a:rPr lang="en-US" sz="1200" dirty="0">
                <a:latin typeface="Times New Roman" pitchFamily="18" charset="0"/>
                <a:cs typeface="Times New Roman" pitchFamily="18" charset="0"/>
              </a:rPr>
              <a:t>, H. and Ismail, H.H., 2023. Enhancing English Verbal Communication Skills through Virtual Reality: A Study on Engagement, Motivation, and Autonomy among English as a Second Language Learners. </a:t>
            </a:r>
            <a:r>
              <a:rPr lang="en-US" sz="1200" i="1" dirty="0">
                <a:latin typeface="Times New Roman" pitchFamily="18" charset="0"/>
                <a:cs typeface="Times New Roman" pitchFamily="18" charset="0"/>
              </a:rPr>
              <a:t>International Journal of Learning, Teaching and Educational Research</a:t>
            </a:r>
            <a:r>
              <a:rPr lang="en-US" sz="1200" dirty="0">
                <a:latin typeface="Times New Roman" pitchFamily="18" charset="0"/>
                <a:cs typeface="Times New Roman" pitchFamily="18" charset="0"/>
              </a:rPr>
              <a:t>, </a:t>
            </a:r>
            <a:r>
              <a:rPr lang="en-US" sz="1200" i="1" dirty="0">
                <a:latin typeface="Times New Roman" pitchFamily="18" charset="0"/>
                <a:cs typeface="Times New Roman" pitchFamily="18" charset="0"/>
              </a:rPr>
              <a:t>22</a:t>
            </a:r>
            <a:r>
              <a:rPr lang="en-US" sz="1200" dirty="0">
                <a:latin typeface="Times New Roman" pitchFamily="18" charset="0"/>
                <a:cs typeface="Times New Roman" pitchFamily="18" charset="0"/>
              </a:rPr>
              <a:t>(12), pp.237-261.</a:t>
            </a:r>
          </a:p>
          <a:p>
            <a:endParaRPr lang="en-US" sz="1400" dirty="0"/>
          </a:p>
        </p:txBody>
      </p:sp>
    </p:spTree>
    <p:extLst>
      <p:ext uri="{BB962C8B-B14F-4D97-AF65-F5344CB8AC3E}">
        <p14:creationId xmlns:p14="http://schemas.microsoft.com/office/powerpoint/2010/main" val="1213503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800</Words>
  <Application>Microsoft Office PowerPoint</Application>
  <PresentationFormat>On-screen Show (16:9)</PresentationFormat>
  <Paragraphs>42</Paragraphs>
  <Slides>9</Slides>
  <Notes>4</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Student Name: Pamela Zaludekova University Name: University of Wales trinity st David Date: 22 June 2024</vt:lpstr>
      <vt:lpstr>Examples of Effective Communication Skills to Resolve Conflicts, Facilitate Collaboration, and achieve Goals in the Workplace. </vt:lpstr>
      <vt:lpstr>Continued</vt:lpstr>
      <vt:lpstr>Impact of Clear and Concise Communication on Team Dynamics, Project Outcomes and overall Organizational success.  </vt:lpstr>
      <vt:lpstr>Continued</vt:lpstr>
      <vt:lpstr>Highlight the Importance of Continuous Improvement in communication skills through Feedback, Reflection, and Practice.  </vt:lpstr>
      <vt:lpstr>Continued</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2024-06-25T01:19:28Z</dcterms:modified>
</cp:coreProperties>
</file>