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7"/>
  </p:notesMasterIdLst>
  <p:handoutMasterIdLst>
    <p:handoutMasterId r:id="rId38"/>
  </p:handoutMasterIdLst>
  <p:sldIdLst>
    <p:sldId id="258" r:id="rId5"/>
    <p:sldId id="306" r:id="rId6"/>
    <p:sldId id="285" r:id="rId7"/>
    <p:sldId id="288" r:id="rId8"/>
    <p:sldId id="307" r:id="rId9"/>
    <p:sldId id="299" r:id="rId10"/>
    <p:sldId id="298" r:id="rId11"/>
    <p:sldId id="297" r:id="rId12"/>
    <p:sldId id="300" r:id="rId13"/>
    <p:sldId id="301" r:id="rId14"/>
    <p:sldId id="310" r:id="rId15"/>
    <p:sldId id="320" r:id="rId16"/>
    <p:sldId id="321" r:id="rId17"/>
    <p:sldId id="313" r:id="rId18"/>
    <p:sldId id="318" r:id="rId19"/>
    <p:sldId id="287" r:id="rId20"/>
    <p:sldId id="275" r:id="rId21"/>
    <p:sldId id="296" r:id="rId22"/>
    <p:sldId id="323" r:id="rId23"/>
    <p:sldId id="302" r:id="rId24"/>
    <p:sldId id="289" r:id="rId25"/>
    <p:sldId id="290" r:id="rId26"/>
    <p:sldId id="291" r:id="rId27"/>
    <p:sldId id="292" r:id="rId28"/>
    <p:sldId id="295" r:id="rId29"/>
    <p:sldId id="293" r:id="rId30"/>
    <p:sldId id="294" r:id="rId31"/>
    <p:sldId id="309" r:id="rId32"/>
    <p:sldId id="303" r:id="rId33"/>
    <p:sldId id="322" r:id="rId34"/>
    <p:sldId id="315" r:id="rId35"/>
    <p:sldId id="319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7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473A44-DA5A-C1C6-8ED7-80EB341652A6}" v="1113" dt="2025-03-21T12:20:30.065"/>
    <p1510:client id="{2DEAE52F-FFA2-4376-AAB3-6FE86777E734}" v="22" dt="2025-03-20T23:16:07.284"/>
    <p1510:client id="{41F8E507-06D6-39C3-B260-83E2D2527FC5}" v="1234" dt="2025-03-20T23:30:43.274"/>
    <p1510:client id="{46326D8F-87F8-3768-172E-D0429ABA3FB5}" v="213" dt="2025-03-19T22:22:15.682"/>
    <p1510:client id="{7AE2AE7E-EAEA-455C-86FC-367B0193451E}" v="24" dt="2025-03-20T18:26:29.084"/>
    <p1510:client id="{8775ADB6-27D4-6907-AB85-0BF88F0FC49E}" v="294" dt="2025-03-19T21:01:08.582"/>
    <p1510:client id="{9EF87639-25EA-7135-94B2-E59AE0AEE28B}" v="24" dt="2025-03-19T20:29:07.531"/>
    <p1510:client id="{A447428C-6230-A9BA-FF94-7DB0A958F115}" v="604" dt="2025-03-20T20:46:08.066"/>
    <p1510:client id="{CAE0E609-06CF-23DA-4625-527C99382602}" v="131" dt="2025-03-21T18:22:58.125"/>
    <p1510:client id="{D6494BFB-9A34-293C-8EA0-5122EDDAF2FC}" v="1" dt="2025-03-19T18:49:56.703"/>
    <p1510:client id="{DE928BB3-B48A-91D4-65C1-7E5CC7966B1F}" v="171" dt="2025-03-20T22:36:22.069"/>
    <p1510:client id="{F531E363-D7DD-4FA8-B6D7-A441F7C61A4B}" v="1203" dt="2025-03-19T22:56:50.862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handoutMaster" Target="handoutMasters/handoutMaster1.xml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4F5A22-C4F6-462D-8812-6053CB544E57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10CD7A8-D9D8-4BAF-A6BD-569837C98242}" type="pres">
      <dgm:prSet presAssocID="{474F5A22-C4F6-462D-8812-6053CB544E57}" presName="Name0" presStyleCnt="0">
        <dgm:presLayoutVars>
          <dgm:dir/>
          <dgm:resizeHandles val="exact"/>
        </dgm:presLayoutVars>
      </dgm:prSet>
      <dgm:spPr/>
    </dgm:pt>
    <dgm:pt modelId="{D60EAF17-7B9B-493F-9B2F-0699CD2712EB}" type="pres">
      <dgm:prSet presAssocID="{474F5A22-C4F6-462D-8812-6053CB544E57}" presName="cycle" presStyleCnt="0"/>
      <dgm:spPr/>
    </dgm:pt>
  </dgm:ptLst>
  <dgm:cxnLst>
    <dgm:cxn modelId="{090B04EB-2E70-4D12-AC32-73A45F9D847D}" type="presOf" srcId="{474F5A22-C4F6-462D-8812-6053CB544E57}" destId="{110CD7A8-D9D8-4BAF-A6BD-569837C98242}" srcOrd="0" destOrd="0" presId="urn:microsoft.com/office/officeart/2005/8/layout/cycle3"/>
    <dgm:cxn modelId="{8E626E9F-4174-4FF5-90E7-95C6D93A3E8E}" type="presParOf" srcId="{110CD7A8-D9D8-4BAF-A6BD-569837C98242}" destId="{D60EAF17-7B9B-493F-9B2F-0699CD2712EB}" srcOrd="0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4F5A22-C4F6-462D-8812-6053CB544E57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D0A7A0F-DBB5-4712-91A6-35E1C15744D7}">
      <dgm:prSet phldrT="[Text]"/>
      <dgm:spPr/>
      <dgm:t>
        <a:bodyPr/>
        <a:lstStyle/>
        <a:p>
          <a:r>
            <a:rPr lang="en-GB"/>
            <a:t>Mathew Soroka –Project Manager</a:t>
          </a:r>
        </a:p>
      </dgm:t>
    </dgm:pt>
    <dgm:pt modelId="{9016F173-D4CE-4CB0-9221-4AE9C3374AA1}" type="parTrans" cxnId="{786C969E-612B-4801-9AFC-5DCCAD21B75F}">
      <dgm:prSet/>
      <dgm:spPr/>
      <dgm:t>
        <a:bodyPr/>
        <a:lstStyle/>
        <a:p>
          <a:endParaRPr lang="en-GB"/>
        </a:p>
      </dgm:t>
    </dgm:pt>
    <dgm:pt modelId="{9C2794D9-1B19-4630-9A28-7E408263BE77}" type="sibTrans" cxnId="{786C969E-612B-4801-9AFC-5DCCAD21B75F}">
      <dgm:prSet/>
      <dgm:spPr/>
      <dgm:t>
        <a:bodyPr/>
        <a:lstStyle/>
        <a:p>
          <a:endParaRPr lang="en-GB"/>
        </a:p>
      </dgm:t>
    </dgm:pt>
    <dgm:pt modelId="{CCAC495E-662D-44FD-BBEB-90486A51B8AD}">
      <dgm:prSet phldrT="[Text]"/>
      <dgm:spPr/>
      <dgm:t>
        <a:bodyPr/>
        <a:lstStyle/>
        <a:p>
          <a:r>
            <a:rPr lang="en-GB"/>
            <a:t>Rhys O’Shea – Design </a:t>
          </a:r>
        </a:p>
      </dgm:t>
    </dgm:pt>
    <dgm:pt modelId="{03447055-08A0-4D68-88A1-91D03FB80CEA}" type="parTrans" cxnId="{FA7F2C03-DFC5-44B5-9763-51856D9C3557}">
      <dgm:prSet/>
      <dgm:spPr/>
      <dgm:t>
        <a:bodyPr/>
        <a:lstStyle/>
        <a:p>
          <a:endParaRPr lang="en-GB"/>
        </a:p>
      </dgm:t>
    </dgm:pt>
    <dgm:pt modelId="{D07B0AEF-CDF0-4E89-9995-0CCAD957E6EE}" type="sibTrans" cxnId="{FA7F2C03-DFC5-44B5-9763-51856D9C3557}">
      <dgm:prSet/>
      <dgm:spPr/>
      <dgm:t>
        <a:bodyPr/>
        <a:lstStyle/>
        <a:p>
          <a:endParaRPr lang="en-GB"/>
        </a:p>
      </dgm:t>
    </dgm:pt>
    <dgm:pt modelId="{9AFF1237-AE99-492F-80F0-6EACF4F2D050}">
      <dgm:prSet phldrT="[Text]"/>
      <dgm:spPr/>
      <dgm:t>
        <a:bodyPr/>
        <a:lstStyle/>
        <a:p>
          <a:r>
            <a:rPr lang="en-GB"/>
            <a:t>Parry Phillips – Control &amp; Automation </a:t>
          </a:r>
        </a:p>
      </dgm:t>
    </dgm:pt>
    <dgm:pt modelId="{E52F9D56-CC63-4913-8D01-D9C99EEA41DB}" type="parTrans" cxnId="{A322F7F1-4E21-43FD-AD35-C1642DD2F99D}">
      <dgm:prSet/>
      <dgm:spPr/>
      <dgm:t>
        <a:bodyPr/>
        <a:lstStyle/>
        <a:p>
          <a:endParaRPr lang="en-GB"/>
        </a:p>
      </dgm:t>
    </dgm:pt>
    <dgm:pt modelId="{7002EB42-0CEE-422A-8862-1CA6107AF60F}" type="sibTrans" cxnId="{A322F7F1-4E21-43FD-AD35-C1642DD2F99D}">
      <dgm:prSet/>
      <dgm:spPr/>
      <dgm:t>
        <a:bodyPr/>
        <a:lstStyle/>
        <a:p>
          <a:endParaRPr lang="en-GB"/>
        </a:p>
      </dgm:t>
    </dgm:pt>
    <dgm:pt modelId="{9BBB7D48-A33C-4B92-B670-088FC80CBCA3}">
      <dgm:prSet phldrT="[Text]"/>
      <dgm:spPr/>
      <dgm:t>
        <a:bodyPr/>
        <a:lstStyle/>
        <a:p>
          <a:r>
            <a:rPr lang="en-GB"/>
            <a:t>Gethin Davies – Procurement </a:t>
          </a:r>
        </a:p>
      </dgm:t>
    </dgm:pt>
    <dgm:pt modelId="{3FF7FF76-B3CF-466A-AAF1-4C171A2F4979}" type="parTrans" cxnId="{2E91FE58-9395-408D-B49C-87B10CE8B40C}">
      <dgm:prSet/>
      <dgm:spPr/>
      <dgm:t>
        <a:bodyPr/>
        <a:lstStyle/>
        <a:p>
          <a:endParaRPr lang="en-GB"/>
        </a:p>
      </dgm:t>
    </dgm:pt>
    <dgm:pt modelId="{74613191-077D-448A-9562-E8214D898E20}" type="sibTrans" cxnId="{2E91FE58-9395-408D-B49C-87B10CE8B40C}">
      <dgm:prSet/>
      <dgm:spPr/>
      <dgm:t>
        <a:bodyPr/>
        <a:lstStyle/>
        <a:p>
          <a:endParaRPr lang="en-GB"/>
        </a:p>
      </dgm:t>
    </dgm:pt>
    <dgm:pt modelId="{BCD3AADF-E565-4BC7-880A-F7E19A1142A6}">
      <dgm:prSet phldrT="[Text]" custT="1"/>
      <dgm:spPr/>
      <dgm:t>
        <a:bodyPr/>
        <a:lstStyle/>
        <a:p>
          <a:r>
            <a:rPr lang="en-GB" sz="1800"/>
            <a:t>Mohammed Thangeswaran – Sustainability and Legislation</a:t>
          </a:r>
        </a:p>
      </dgm:t>
    </dgm:pt>
    <dgm:pt modelId="{4C73C693-3535-4973-B6EC-F95DA804042B}" type="parTrans" cxnId="{5AD39210-D703-4B35-892A-C4C0FAB33EE5}">
      <dgm:prSet/>
      <dgm:spPr/>
      <dgm:t>
        <a:bodyPr/>
        <a:lstStyle/>
        <a:p>
          <a:endParaRPr lang="en-GB"/>
        </a:p>
      </dgm:t>
    </dgm:pt>
    <dgm:pt modelId="{4F74C133-ACDE-40D0-A57E-4B5EB4AB4B37}" type="sibTrans" cxnId="{5AD39210-D703-4B35-892A-C4C0FAB33EE5}">
      <dgm:prSet/>
      <dgm:spPr/>
      <dgm:t>
        <a:bodyPr/>
        <a:lstStyle/>
        <a:p>
          <a:endParaRPr lang="en-GB"/>
        </a:p>
      </dgm:t>
    </dgm:pt>
    <dgm:pt modelId="{A1D4EAF1-B62D-4FE0-845B-52D51566BC59}">
      <dgm:prSet phldrT="[Text]"/>
      <dgm:spPr/>
      <dgm:t>
        <a:bodyPr/>
        <a:lstStyle/>
        <a:p>
          <a:r>
            <a:rPr lang="en-GB"/>
            <a:t>Dale Gubbins – Research and Analysis </a:t>
          </a:r>
        </a:p>
      </dgm:t>
    </dgm:pt>
    <dgm:pt modelId="{D32A322D-5ADF-4D30-94BA-8F0CD1F329A8}" type="parTrans" cxnId="{34B22300-B4E8-4AF9-A023-113D45BF7BA1}">
      <dgm:prSet/>
      <dgm:spPr/>
      <dgm:t>
        <a:bodyPr/>
        <a:lstStyle/>
        <a:p>
          <a:endParaRPr lang="en-GB"/>
        </a:p>
      </dgm:t>
    </dgm:pt>
    <dgm:pt modelId="{81634E7F-19E7-49A4-B756-21D88AFEE2A3}" type="sibTrans" cxnId="{34B22300-B4E8-4AF9-A023-113D45BF7BA1}">
      <dgm:prSet/>
      <dgm:spPr/>
      <dgm:t>
        <a:bodyPr/>
        <a:lstStyle/>
        <a:p>
          <a:endParaRPr lang="en-GB"/>
        </a:p>
      </dgm:t>
    </dgm:pt>
    <dgm:pt modelId="{110CD7A8-D9D8-4BAF-A6BD-569837C98242}" type="pres">
      <dgm:prSet presAssocID="{474F5A22-C4F6-462D-8812-6053CB544E57}" presName="Name0" presStyleCnt="0">
        <dgm:presLayoutVars>
          <dgm:dir/>
          <dgm:resizeHandles val="exact"/>
        </dgm:presLayoutVars>
      </dgm:prSet>
      <dgm:spPr/>
    </dgm:pt>
    <dgm:pt modelId="{AA5891EF-A41F-4F16-B259-757F950261BA}" type="pres">
      <dgm:prSet presAssocID="{474F5A22-C4F6-462D-8812-6053CB544E57}" presName="cycle" presStyleCnt="0"/>
      <dgm:spPr/>
    </dgm:pt>
    <dgm:pt modelId="{F29E4BE6-7922-4885-B70B-18AE8E8A6C31}" type="pres">
      <dgm:prSet presAssocID="{BD0A7A0F-DBB5-4712-91A6-35E1C15744D7}" presName="nodeFirstNode" presStyleLbl="node1" presStyleIdx="0" presStyleCnt="6">
        <dgm:presLayoutVars>
          <dgm:bulletEnabled val="1"/>
        </dgm:presLayoutVars>
      </dgm:prSet>
      <dgm:spPr/>
    </dgm:pt>
    <dgm:pt modelId="{33D4A3E7-8423-4711-A749-D7B95E6F3274}" type="pres">
      <dgm:prSet presAssocID="{9C2794D9-1B19-4630-9A28-7E408263BE77}" presName="sibTransFirstNode" presStyleLbl="bgShp" presStyleIdx="0" presStyleCnt="1"/>
      <dgm:spPr/>
    </dgm:pt>
    <dgm:pt modelId="{4BA9F4DD-62E2-4AFF-89A5-F1E97F3DDEA4}" type="pres">
      <dgm:prSet presAssocID="{A1D4EAF1-B62D-4FE0-845B-52D51566BC59}" presName="nodeFollowingNodes" presStyleLbl="node1" presStyleIdx="1" presStyleCnt="6" custRadScaleRad="101008" custRadScaleInc="1665">
        <dgm:presLayoutVars>
          <dgm:bulletEnabled val="1"/>
        </dgm:presLayoutVars>
      </dgm:prSet>
      <dgm:spPr/>
    </dgm:pt>
    <dgm:pt modelId="{A9AE9C2D-A198-41B5-BB81-29DA37F4F67F}" type="pres">
      <dgm:prSet presAssocID="{CCAC495E-662D-44FD-BBEB-90486A51B8AD}" presName="nodeFollowingNodes" presStyleLbl="node1" presStyleIdx="2" presStyleCnt="6">
        <dgm:presLayoutVars>
          <dgm:bulletEnabled val="1"/>
        </dgm:presLayoutVars>
      </dgm:prSet>
      <dgm:spPr/>
    </dgm:pt>
    <dgm:pt modelId="{A17B033D-45F4-42E2-AA24-EEF7D4AE0B19}" type="pres">
      <dgm:prSet presAssocID="{9AFF1237-AE99-492F-80F0-6EACF4F2D050}" presName="nodeFollowingNodes" presStyleLbl="node1" presStyleIdx="3" presStyleCnt="6">
        <dgm:presLayoutVars>
          <dgm:bulletEnabled val="1"/>
        </dgm:presLayoutVars>
      </dgm:prSet>
      <dgm:spPr/>
    </dgm:pt>
    <dgm:pt modelId="{86B79606-34D4-4C92-B1BF-925226B72266}" type="pres">
      <dgm:prSet presAssocID="{9BBB7D48-A33C-4B92-B670-088FC80CBCA3}" presName="nodeFollowingNodes" presStyleLbl="node1" presStyleIdx="4" presStyleCnt="6">
        <dgm:presLayoutVars>
          <dgm:bulletEnabled val="1"/>
        </dgm:presLayoutVars>
      </dgm:prSet>
      <dgm:spPr/>
    </dgm:pt>
    <dgm:pt modelId="{86264FF5-385B-437C-9112-B927407EC9C5}" type="pres">
      <dgm:prSet presAssocID="{BCD3AADF-E565-4BC7-880A-F7E19A1142A6}" presName="nodeFollowingNodes" presStyleLbl="node1" presStyleIdx="5" presStyleCnt="6">
        <dgm:presLayoutVars>
          <dgm:bulletEnabled val="1"/>
        </dgm:presLayoutVars>
      </dgm:prSet>
      <dgm:spPr/>
    </dgm:pt>
  </dgm:ptLst>
  <dgm:cxnLst>
    <dgm:cxn modelId="{34B22300-B4E8-4AF9-A023-113D45BF7BA1}" srcId="{474F5A22-C4F6-462D-8812-6053CB544E57}" destId="{A1D4EAF1-B62D-4FE0-845B-52D51566BC59}" srcOrd="1" destOrd="0" parTransId="{D32A322D-5ADF-4D30-94BA-8F0CD1F329A8}" sibTransId="{81634E7F-19E7-49A4-B756-21D88AFEE2A3}"/>
    <dgm:cxn modelId="{DE33B302-29C1-4BD4-AD8A-9B85FDCCDCF5}" type="presOf" srcId="{9AFF1237-AE99-492F-80F0-6EACF4F2D050}" destId="{A17B033D-45F4-42E2-AA24-EEF7D4AE0B19}" srcOrd="0" destOrd="0" presId="urn:microsoft.com/office/officeart/2005/8/layout/cycle3"/>
    <dgm:cxn modelId="{FA7F2C03-DFC5-44B5-9763-51856D9C3557}" srcId="{474F5A22-C4F6-462D-8812-6053CB544E57}" destId="{CCAC495E-662D-44FD-BBEB-90486A51B8AD}" srcOrd="2" destOrd="0" parTransId="{03447055-08A0-4D68-88A1-91D03FB80CEA}" sibTransId="{D07B0AEF-CDF0-4E89-9995-0CCAD957E6EE}"/>
    <dgm:cxn modelId="{1E5B4D10-2405-4D15-9617-21FDF10FDD42}" type="presOf" srcId="{CCAC495E-662D-44FD-BBEB-90486A51B8AD}" destId="{A9AE9C2D-A198-41B5-BB81-29DA37F4F67F}" srcOrd="0" destOrd="0" presId="urn:microsoft.com/office/officeart/2005/8/layout/cycle3"/>
    <dgm:cxn modelId="{5AD39210-D703-4B35-892A-C4C0FAB33EE5}" srcId="{474F5A22-C4F6-462D-8812-6053CB544E57}" destId="{BCD3AADF-E565-4BC7-880A-F7E19A1142A6}" srcOrd="5" destOrd="0" parTransId="{4C73C693-3535-4973-B6EC-F95DA804042B}" sibTransId="{4F74C133-ACDE-40D0-A57E-4B5EB4AB4B37}"/>
    <dgm:cxn modelId="{3BE7DF22-E60E-4925-84AD-18363C1037E8}" type="presOf" srcId="{BCD3AADF-E565-4BC7-880A-F7E19A1142A6}" destId="{86264FF5-385B-437C-9112-B927407EC9C5}" srcOrd="0" destOrd="0" presId="urn:microsoft.com/office/officeart/2005/8/layout/cycle3"/>
    <dgm:cxn modelId="{A67F0740-0127-419A-8B20-1E7BC8D5A404}" type="presOf" srcId="{A1D4EAF1-B62D-4FE0-845B-52D51566BC59}" destId="{4BA9F4DD-62E2-4AFF-89A5-F1E97F3DDEA4}" srcOrd="0" destOrd="0" presId="urn:microsoft.com/office/officeart/2005/8/layout/cycle3"/>
    <dgm:cxn modelId="{A23A3B5B-C15F-4A63-835D-F21ADC75CEDE}" type="presOf" srcId="{9BBB7D48-A33C-4B92-B670-088FC80CBCA3}" destId="{86B79606-34D4-4C92-B1BF-925226B72266}" srcOrd="0" destOrd="0" presId="urn:microsoft.com/office/officeart/2005/8/layout/cycle3"/>
    <dgm:cxn modelId="{2E91FE58-9395-408D-B49C-87B10CE8B40C}" srcId="{474F5A22-C4F6-462D-8812-6053CB544E57}" destId="{9BBB7D48-A33C-4B92-B670-088FC80CBCA3}" srcOrd="4" destOrd="0" parTransId="{3FF7FF76-B3CF-466A-AAF1-4C171A2F4979}" sibTransId="{74613191-077D-448A-9562-E8214D898E20}"/>
    <dgm:cxn modelId="{0B2EDC8A-C151-4661-BEBA-06F0F6375875}" type="presOf" srcId="{9C2794D9-1B19-4630-9A28-7E408263BE77}" destId="{33D4A3E7-8423-4711-A749-D7B95E6F3274}" srcOrd="0" destOrd="0" presId="urn:microsoft.com/office/officeart/2005/8/layout/cycle3"/>
    <dgm:cxn modelId="{851AB592-DBA1-45A7-949E-AA7263BACD58}" type="presOf" srcId="{BD0A7A0F-DBB5-4712-91A6-35E1C15744D7}" destId="{F29E4BE6-7922-4885-B70B-18AE8E8A6C31}" srcOrd="0" destOrd="0" presId="urn:microsoft.com/office/officeart/2005/8/layout/cycle3"/>
    <dgm:cxn modelId="{786C969E-612B-4801-9AFC-5DCCAD21B75F}" srcId="{474F5A22-C4F6-462D-8812-6053CB544E57}" destId="{BD0A7A0F-DBB5-4712-91A6-35E1C15744D7}" srcOrd="0" destOrd="0" parTransId="{9016F173-D4CE-4CB0-9221-4AE9C3374AA1}" sibTransId="{9C2794D9-1B19-4630-9A28-7E408263BE77}"/>
    <dgm:cxn modelId="{090B04EB-2E70-4D12-AC32-73A45F9D847D}" type="presOf" srcId="{474F5A22-C4F6-462D-8812-6053CB544E57}" destId="{110CD7A8-D9D8-4BAF-A6BD-569837C98242}" srcOrd="0" destOrd="0" presId="urn:microsoft.com/office/officeart/2005/8/layout/cycle3"/>
    <dgm:cxn modelId="{A322F7F1-4E21-43FD-AD35-C1642DD2F99D}" srcId="{474F5A22-C4F6-462D-8812-6053CB544E57}" destId="{9AFF1237-AE99-492F-80F0-6EACF4F2D050}" srcOrd="3" destOrd="0" parTransId="{E52F9D56-CC63-4913-8D01-D9C99EEA41DB}" sibTransId="{7002EB42-0CEE-422A-8862-1CA6107AF60F}"/>
    <dgm:cxn modelId="{A6835815-8C46-4592-9CC2-9028D10ABDF1}" type="presParOf" srcId="{110CD7A8-D9D8-4BAF-A6BD-569837C98242}" destId="{AA5891EF-A41F-4F16-B259-757F950261BA}" srcOrd="0" destOrd="0" presId="urn:microsoft.com/office/officeart/2005/8/layout/cycle3"/>
    <dgm:cxn modelId="{86DDBB40-E159-4BF5-AD08-57B0A25EBF9E}" type="presParOf" srcId="{AA5891EF-A41F-4F16-B259-757F950261BA}" destId="{F29E4BE6-7922-4885-B70B-18AE8E8A6C31}" srcOrd="0" destOrd="0" presId="urn:microsoft.com/office/officeart/2005/8/layout/cycle3"/>
    <dgm:cxn modelId="{3F8BE1B3-E734-44A1-B43D-B31A79000A06}" type="presParOf" srcId="{AA5891EF-A41F-4F16-B259-757F950261BA}" destId="{33D4A3E7-8423-4711-A749-D7B95E6F3274}" srcOrd="1" destOrd="0" presId="urn:microsoft.com/office/officeart/2005/8/layout/cycle3"/>
    <dgm:cxn modelId="{76A1D886-7577-43F6-8344-71DE14FE8A24}" type="presParOf" srcId="{AA5891EF-A41F-4F16-B259-757F950261BA}" destId="{4BA9F4DD-62E2-4AFF-89A5-F1E97F3DDEA4}" srcOrd="2" destOrd="0" presId="urn:microsoft.com/office/officeart/2005/8/layout/cycle3"/>
    <dgm:cxn modelId="{B9A82B53-2521-459A-BC20-D93A9169A06C}" type="presParOf" srcId="{AA5891EF-A41F-4F16-B259-757F950261BA}" destId="{A9AE9C2D-A198-41B5-BB81-29DA37F4F67F}" srcOrd="3" destOrd="0" presId="urn:microsoft.com/office/officeart/2005/8/layout/cycle3"/>
    <dgm:cxn modelId="{3A351F7E-323A-451E-B58F-783A982EA3A2}" type="presParOf" srcId="{AA5891EF-A41F-4F16-B259-757F950261BA}" destId="{A17B033D-45F4-42E2-AA24-EEF7D4AE0B19}" srcOrd="4" destOrd="0" presId="urn:microsoft.com/office/officeart/2005/8/layout/cycle3"/>
    <dgm:cxn modelId="{873A094C-1A14-40E8-B9AE-F2212451D515}" type="presParOf" srcId="{AA5891EF-A41F-4F16-B259-757F950261BA}" destId="{86B79606-34D4-4C92-B1BF-925226B72266}" srcOrd="5" destOrd="0" presId="urn:microsoft.com/office/officeart/2005/8/layout/cycle3"/>
    <dgm:cxn modelId="{2CD5F24E-038C-4599-AA71-31742E4FA607}" type="presParOf" srcId="{AA5891EF-A41F-4F16-B259-757F950261BA}" destId="{86264FF5-385B-437C-9112-B927407EC9C5}" srcOrd="6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4F5A22-C4F6-462D-8812-6053CB544E57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10CD7A8-D9D8-4BAF-A6BD-569837C98242}" type="pres">
      <dgm:prSet presAssocID="{474F5A22-C4F6-462D-8812-6053CB544E57}" presName="Name0" presStyleCnt="0">
        <dgm:presLayoutVars>
          <dgm:dir/>
          <dgm:resizeHandles val="exact"/>
        </dgm:presLayoutVars>
      </dgm:prSet>
      <dgm:spPr/>
    </dgm:pt>
    <dgm:pt modelId="{D60EAF17-7B9B-493F-9B2F-0699CD2712EB}" type="pres">
      <dgm:prSet presAssocID="{474F5A22-C4F6-462D-8812-6053CB544E57}" presName="cycle" presStyleCnt="0"/>
      <dgm:spPr/>
    </dgm:pt>
  </dgm:ptLst>
  <dgm:cxnLst>
    <dgm:cxn modelId="{090B04EB-2E70-4D12-AC32-73A45F9D847D}" type="presOf" srcId="{474F5A22-C4F6-462D-8812-6053CB544E57}" destId="{110CD7A8-D9D8-4BAF-A6BD-569837C98242}" srcOrd="0" destOrd="0" presId="urn:microsoft.com/office/officeart/2005/8/layout/cycle3"/>
    <dgm:cxn modelId="{8E626E9F-4174-4FF5-90E7-95C6D93A3E8E}" type="presParOf" srcId="{110CD7A8-D9D8-4BAF-A6BD-569837C98242}" destId="{D60EAF17-7B9B-493F-9B2F-0699CD2712EB}" srcOrd="0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C1E93CC-7691-4029-8FFD-8F4F316C0FCD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41A6194-B2B1-4A58-AFC6-994242069D44}">
      <dgm:prSet phldrT="[Text]" phldr="0"/>
      <dgm:spPr/>
      <dgm:t>
        <a:bodyPr/>
        <a:lstStyle/>
        <a:p>
          <a:pPr algn="l">
            <a:lnSpc>
              <a:spcPct val="90000"/>
            </a:lnSpc>
          </a:pPr>
          <a:r>
            <a:rPr lang="en-US">
              <a:latin typeface="Corbel" panose="020B0503020204020204"/>
            </a:rPr>
            <a:t>Water Scarcity – Global challenge (CFR,2023)(GOV,2019)</a:t>
          </a:r>
          <a:endParaRPr lang="en-GB"/>
        </a:p>
      </dgm:t>
    </dgm:pt>
    <dgm:pt modelId="{9039C179-F2B8-4CF8-968A-72AD26B8C8F5}" type="parTrans" cxnId="{D6145057-4974-43E8-9657-E7549446B32E}">
      <dgm:prSet/>
      <dgm:spPr/>
      <dgm:t>
        <a:bodyPr/>
        <a:lstStyle/>
        <a:p>
          <a:endParaRPr lang="en-GB"/>
        </a:p>
      </dgm:t>
    </dgm:pt>
    <dgm:pt modelId="{B2214433-671B-4DC3-88F4-AACF9083FEA5}" type="sibTrans" cxnId="{D6145057-4974-43E8-9657-E7549446B32E}">
      <dgm:prSet/>
      <dgm:spPr/>
      <dgm:t>
        <a:bodyPr/>
        <a:lstStyle/>
        <a:p>
          <a:endParaRPr lang="en-GB"/>
        </a:p>
      </dgm:t>
    </dgm:pt>
    <dgm:pt modelId="{C810C31A-3D37-4D75-81E9-D7E1D8F06033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>
              <a:latin typeface="Corbel" panose="020B0503020204020204"/>
            </a:rPr>
            <a:t>Homes rely on local supply of water – Homeowners need to reduce dependance on this supply</a:t>
          </a:r>
        </a:p>
      </dgm:t>
    </dgm:pt>
    <dgm:pt modelId="{114A0A65-C5B3-4ED2-83E6-C052CEDFB00C}" type="parTrans" cxnId="{CBF6070E-E762-4D6E-AF8B-17009BFFDD9D}">
      <dgm:prSet/>
      <dgm:spPr/>
    </dgm:pt>
    <dgm:pt modelId="{792F5F1C-E4A3-45F1-A828-54A046A395F3}" type="sibTrans" cxnId="{CBF6070E-E762-4D6E-AF8B-17009BFFDD9D}">
      <dgm:prSet/>
      <dgm:spPr/>
    </dgm:pt>
    <dgm:pt modelId="{96D78FC1-4317-4A0F-90F1-B36FF1B2152B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US">
              <a:latin typeface="Corbel" panose="020B0503020204020204"/>
            </a:rPr>
            <a:t>High Water Costs for Households – Scope to save money </a:t>
          </a:r>
        </a:p>
      </dgm:t>
    </dgm:pt>
    <dgm:pt modelId="{A5B89982-45E3-4AFB-AEAD-C1EFE2A5988A}" type="parTrans" cxnId="{A6172232-4850-4987-9F1D-FF31CA78B991}">
      <dgm:prSet/>
      <dgm:spPr/>
    </dgm:pt>
    <dgm:pt modelId="{F30B0077-3108-495F-A1EE-A7773743C528}" type="sibTrans" cxnId="{A6172232-4850-4987-9F1D-FF31CA78B991}">
      <dgm:prSet/>
      <dgm:spPr/>
    </dgm:pt>
    <dgm:pt modelId="{D3F152E0-65E7-40E1-86C0-1E6C5C8D17AC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US">
              <a:latin typeface="Corbel" panose="020B0503020204020204"/>
            </a:rPr>
            <a:t>Environmental Impact – Surface Run-off causes floods (BBC,n.d)</a:t>
          </a:r>
        </a:p>
      </dgm:t>
    </dgm:pt>
    <dgm:pt modelId="{813214B4-CC68-40F7-AACF-5132D05FC984}" type="parTrans" cxnId="{76A63E97-512B-47A8-B40C-AC5AD75FD7C9}">
      <dgm:prSet/>
      <dgm:spPr/>
    </dgm:pt>
    <dgm:pt modelId="{D981D99B-238A-4103-BB79-EE741B8F340B}" type="sibTrans" cxnId="{76A63E97-512B-47A8-B40C-AC5AD75FD7C9}">
      <dgm:prSet/>
      <dgm:spPr/>
    </dgm:pt>
    <dgm:pt modelId="{B6311CD3-EEB1-4A38-8F43-86663F7EBAE2}" type="pres">
      <dgm:prSet presAssocID="{BC1E93CC-7691-4029-8FFD-8F4F316C0FCD}" presName="linear" presStyleCnt="0">
        <dgm:presLayoutVars>
          <dgm:animLvl val="lvl"/>
          <dgm:resizeHandles val="exact"/>
        </dgm:presLayoutVars>
      </dgm:prSet>
      <dgm:spPr/>
    </dgm:pt>
    <dgm:pt modelId="{11133B78-9C5A-45AA-92B9-8694E5725352}" type="pres">
      <dgm:prSet presAssocID="{C810C31A-3D37-4D75-81E9-D7E1D8F0603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B425937-698D-4B14-BF57-DD9C0850AF96}" type="pres">
      <dgm:prSet presAssocID="{792F5F1C-E4A3-45F1-A828-54A046A395F3}" presName="spacer" presStyleCnt="0"/>
      <dgm:spPr/>
    </dgm:pt>
    <dgm:pt modelId="{4AB75C7B-F7F9-4E6C-8DC7-586AFCEB52DB}" type="pres">
      <dgm:prSet presAssocID="{96D78FC1-4317-4A0F-90F1-B36FF1B2152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4342330-EC33-479A-8296-419B0CF7313A}" type="pres">
      <dgm:prSet presAssocID="{F30B0077-3108-495F-A1EE-A7773743C528}" presName="spacer" presStyleCnt="0"/>
      <dgm:spPr/>
    </dgm:pt>
    <dgm:pt modelId="{8CB8F350-6478-4C56-8F9A-F31552BAA9DD}" type="pres">
      <dgm:prSet presAssocID="{D3F152E0-65E7-40E1-86C0-1E6C5C8D17A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E88D46A-1068-4445-9FCE-3E8BB11908B6}" type="pres">
      <dgm:prSet presAssocID="{D981D99B-238A-4103-BB79-EE741B8F340B}" presName="spacer" presStyleCnt="0"/>
      <dgm:spPr/>
    </dgm:pt>
    <dgm:pt modelId="{1DB0A8DE-FB17-44D2-AD3E-09FC1D048BBC}" type="pres">
      <dgm:prSet presAssocID="{241A6194-B2B1-4A58-AFC6-994242069D4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FB7CD03-809A-423C-8F5B-E46AFE6A9B34}" type="presOf" srcId="{D3F152E0-65E7-40E1-86C0-1E6C5C8D17AC}" destId="{8CB8F350-6478-4C56-8F9A-F31552BAA9DD}" srcOrd="0" destOrd="0" presId="urn:microsoft.com/office/officeart/2005/8/layout/vList2"/>
    <dgm:cxn modelId="{CBF6070E-E762-4D6E-AF8B-17009BFFDD9D}" srcId="{BC1E93CC-7691-4029-8FFD-8F4F316C0FCD}" destId="{C810C31A-3D37-4D75-81E9-D7E1D8F06033}" srcOrd="0" destOrd="0" parTransId="{114A0A65-C5B3-4ED2-83E6-C052CEDFB00C}" sibTransId="{792F5F1C-E4A3-45F1-A828-54A046A395F3}"/>
    <dgm:cxn modelId="{4B84D018-909C-43FB-8B0D-53AF0E276CB6}" type="presOf" srcId="{96D78FC1-4317-4A0F-90F1-B36FF1B2152B}" destId="{4AB75C7B-F7F9-4E6C-8DC7-586AFCEB52DB}" srcOrd="0" destOrd="0" presId="urn:microsoft.com/office/officeart/2005/8/layout/vList2"/>
    <dgm:cxn modelId="{67B0111C-0897-45E1-A03D-8B000057A2E5}" type="presOf" srcId="{241A6194-B2B1-4A58-AFC6-994242069D44}" destId="{1DB0A8DE-FB17-44D2-AD3E-09FC1D048BBC}" srcOrd="0" destOrd="0" presId="urn:microsoft.com/office/officeart/2005/8/layout/vList2"/>
    <dgm:cxn modelId="{A6172232-4850-4987-9F1D-FF31CA78B991}" srcId="{BC1E93CC-7691-4029-8FFD-8F4F316C0FCD}" destId="{96D78FC1-4317-4A0F-90F1-B36FF1B2152B}" srcOrd="1" destOrd="0" parTransId="{A5B89982-45E3-4AFB-AEAD-C1EFE2A5988A}" sibTransId="{F30B0077-3108-495F-A1EE-A7773743C528}"/>
    <dgm:cxn modelId="{D6145057-4974-43E8-9657-E7549446B32E}" srcId="{BC1E93CC-7691-4029-8FFD-8F4F316C0FCD}" destId="{241A6194-B2B1-4A58-AFC6-994242069D44}" srcOrd="3" destOrd="0" parTransId="{9039C179-F2B8-4CF8-968A-72AD26B8C8F5}" sibTransId="{B2214433-671B-4DC3-88F4-AACF9083FEA5}"/>
    <dgm:cxn modelId="{CCB6DD7D-D28D-49C9-AC0F-42B5102795CA}" type="presOf" srcId="{BC1E93CC-7691-4029-8FFD-8F4F316C0FCD}" destId="{B6311CD3-EEB1-4A38-8F43-86663F7EBAE2}" srcOrd="0" destOrd="0" presId="urn:microsoft.com/office/officeart/2005/8/layout/vList2"/>
    <dgm:cxn modelId="{D18B9F93-015E-4299-A093-CC099D65CD58}" type="presOf" srcId="{C810C31A-3D37-4D75-81E9-D7E1D8F06033}" destId="{11133B78-9C5A-45AA-92B9-8694E5725352}" srcOrd="0" destOrd="0" presId="urn:microsoft.com/office/officeart/2005/8/layout/vList2"/>
    <dgm:cxn modelId="{76A63E97-512B-47A8-B40C-AC5AD75FD7C9}" srcId="{BC1E93CC-7691-4029-8FFD-8F4F316C0FCD}" destId="{D3F152E0-65E7-40E1-86C0-1E6C5C8D17AC}" srcOrd="2" destOrd="0" parTransId="{813214B4-CC68-40F7-AACF-5132D05FC984}" sibTransId="{D981D99B-238A-4103-BB79-EE741B8F340B}"/>
    <dgm:cxn modelId="{0E701C7B-C341-4CD5-8437-738A043674D6}" type="presParOf" srcId="{B6311CD3-EEB1-4A38-8F43-86663F7EBAE2}" destId="{11133B78-9C5A-45AA-92B9-8694E5725352}" srcOrd="0" destOrd="0" presId="urn:microsoft.com/office/officeart/2005/8/layout/vList2"/>
    <dgm:cxn modelId="{237F4BF4-F4D9-456C-8E24-C328F32258EB}" type="presParOf" srcId="{B6311CD3-EEB1-4A38-8F43-86663F7EBAE2}" destId="{5B425937-698D-4B14-BF57-DD9C0850AF96}" srcOrd="1" destOrd="0" presId="urn:microsoft.com/office/officeart/2005/8/layout/vList2"/>
    <dgm:cxn modelId="{6E04B1C5-C310-4AC4-BC11-D07BC1781F43}" type="presParOf" srcId="{B6311CD3-EEB1-4A38-8F43-86663F7EBAE2}" destId="{4AB75C7B-F7F9-4E6C-8DC7-586AFCEB52DB}" srcOrd="2" destOrd="0" presId="urn:microsoft.com/office/officeart/2005/8/layout/vList2"/>
    <dgm:cxn modelId="{D723E5FD-3240-4807-9BC9-FEE7B3A94CB1}" type="presParOf" srcId="{B6311CD3-EEB1-4A38-8F43-86663F7EBAE2}" destId="{34342330-EC33-479A-8296-419B0CF7313A}" srcOrd="3" destOrd="0" presId="urn:microsoft.com/office/officeart/2005/8/layout/vList2"/>
    <dgm:cxn modelId="{C01C0773-6542-46B3-896D-58E31829726C}" type="presParOf" srcId="{B6311CD3-EEB1-4A38-8F43-86663F7EBAE2}" destId="{8CB8F350-6478-4C56-8F9A-F31552BAA9DD}" srcOrd="4" destOrd="0" presId="urn:microsoft.com/office/officeart/2005/8/layout/vList2"/>
    <dgm:cxn modelId="{54CC858A-E4E0-46EE-A583-A1849544FBD6}" type="presParOf" srcId="{B6311CD3-EEB1-4A38-8F43-86663F7EBAE2}" destId="{DE88D46A-1068-4445-9FCE-3E8BB11908B6}" srcOrd="5" destOrd="0" presId="urn:microsoft.com/office/officeart/2005/8/layout/vList2"/>
    <dgm:cxn modelId="{9D21C66A-5E9A-4B18-BFE7-ED50D9934497}" type="presParOf" srcId="{B6311CD3-EEB1-4A38-8F43-86663F7EBAE2}" destId="{1DB0A8DE-FB17-44D2-AD3E-09FC1D048BB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1D369C4-0300-420F-9CE4-E9DF36E271A6}" type="doc">
      <dgm:prSet loTypeId="urn:microsoft.com/office/officeart/2005/8/layout/chevron1" loCatId="process" qsTypeId="urn:microsoft.com/office/officeart/2005/8/quickstyle/simple2" qsCatId="simple" csTypeId="urn:microsoft.com/office/officeart/2005/8/colors/accent1_2" csCatId="accent1" phldr="1"/>
      <dgm:spPr/>
    </dgm:pt>
    <dgm:pt modelId="{C26BB945-9E78-4316-920D-B804E06D6D8D}">
      <dgm:prSet phldrT="[Text]" phldr="0"/>
      <dgm:spPr/>
      <dgm:t>
        <a:bodyPr/>
        <a:lstStyle/>
        <a:p>
          <a:pPr algn="l"/>
          <a:r>
            <a:rPr lang="en-GB">
              <a:latin typeface="Corbel" panose="020B0503020204020204"/>
            </a:rPr>
            <a:t>Stakeholder Review</a:t>
          </a:r>
          <a:endParaRPr lang="en-GB"/>
        </a:p>
      </dgm:t>
    </dgm:pt>
    <dgm:pt modelId="{58A2598E-75D7-451C-A007-0743054B162B}" type="parTrans" cxnId="{7C076007-6804-4ECA-9C3E-04CC2ED9A4A6}">
      <dgm:prSet/>
      <dgm:spPr/>
    </dgm:pt>
    <dgm:pt modelId="{54B64B17-DDBD-47E5-9A6E-FCC694D64450}" type="sibTrans" cxnId="{7C076007-6804-4ECA-9C3E-04CC2ED9A4A6}">
      <dgm:prSet/>
      <dgm:spPr/>
    </dgm:pt>
    <dgm:pt modelId="{A6F2082F-56EA-4F7A-AF68-B9EE39418F4A}">
      <dgm:prSet phldr="0"/>
      <dgm:spPr/>
      <dgm:t>
        <a:bodyPr/>
        <a:lstStyle/>
        <a:p>
          <a:pPr algn="l" rtl="0"/>
          <a:r>
            <a:rPr lang="en-GB">
              <a:latin typeface="Corbel" panose="020B0503020204020204"/>
            </a:rPr>
            <a:t>Complete Design Specification</a:t>
          </a:r>
          <a:endParaRPr lang="en-US">
            <a:latin typeface="Corbel" panose="020B0503020204020204"/>
          </a:endParaRPr>
        </a:p>
      </dgm:t>
    </dgm:pt>
    <dgm:pt modelId="{3E2C13A4-F4D0-4C34-8BD0-A7F440F94140}" type="parTrans" cxnId="{26188E0B-8C2B-45EF-9A0D-A3561C2B4ADC}">
      <dgm:prSet/>
      <dgm:spPr/>
    </dgm:pt>
    <dgm:pt modelId="{E0BF75F3-C32F-4FAC-88D4-C5E38B6C0CD1}" type="sibTrans" cxnId="{26188E0B-8C2B-45EF-9A0D-A3561C2B4ADC}">
      <dgm:prSet/>
      <dgm:spPr/>
    </dgm:pt>
    <dgm:pt modelId="{2E3B4796-1068-4708-B5B1-BA8DFA24C54B}">
      <dgm:prSet phldr="0"/>
      <dgm:spPr/>
      <dgm:t>
        <a:bodyPr/>
        <a:lstStyle/>
        <a:p>
          <a:pPr algn="l"/>
          <a:r>
            <a:rPr lang="en-GB">
              <a:latin typeface="Corbel" panose="020B0503020204020204"/>
            </a:rPr>
            <a:t>Finalise Design/System</a:t>
          </a:r>
        </a:p>
      </dgm:t>
    </dgm:pt>
    <dgm:pt modelId="{32B52B6D-A6C8-4A5E-988D-9945775C1257}" type="parTrans" cxnId="{AC24A651-EBCB-4758-9D9C-E835D5940D0D}">
      <dgm:prSet/>
      <dgm:spPr/>
    </dgm:pt>
    <dgm:pt modelId="{349F6090-CCD6-453D-9862-DA0E9E97684F}" type="sibTrans" cxnId="{AC24A651-EBCB-4758-9D9C-E835D5940D0D}">
      <dgm:prSet/>
      <dgm:spPr/>
    </dgm:pt>
    <dgm:pt modelId="{7FA31D48-2CC0-40B5-AA4C-FDAFDD40D670}">
      <dgm:prSet phldr="0"/>
      <dgm:spPr/>
      <dgm:t>
        <a:bodyPr/>
        <a:lstStyle/>
        <a:p>
          <a:pPr algn="l"/>
          <a:r>
            <a:rPr lang="en-GB">
              <a:latin typeface="Corbel" panose="020B0503020204020204"/>
            </a:rPr>
            <a:t>Complete CAD Model</a:t>
          </a:r>
          <a:endParaRPr lang="en-US">
            <a:latin typeface="Corbel" panose="020B0503020204020204"/>
          </a:endParaRPr>
        </a:p>
      </dgm:t>
    </dgm:pt>
    <dgm:pt modelId="{CAC20646-CA67-4E19-8A36-4BCE9E53EA62}" type="parTrans" cxnId="{E2C2040C-38C5-40C9-A07B-B0D02D895036}">
      <dgm:prSet/>
      <dgm:spPr/>
    </dgm:pt>
    <dgm:pt modelId="{FED3E127-2CD4-48FC-AC3F-1946A56C6069}" type="sibTrans" cxnId="{E2C2040C-38C5-40C9-A07B-B0D02D895036}">
      <dgm:prSet/>
      <dgm:spPr/>
    </dgm:pt>
    <dgm:pt modelId="{17886C77-F8A3-435E-8780-F8F7BDF7D98C}">
      <dgm:prSet phldr="0"/>
      <dgm:spPr/>
      <dgm:t>
        <a:bodyPr/>
        <a:lstStyle/>
        <a:p>
          <a:pPr algn="l"/>
          <a:r>
            <a:rPr lang="en-GB">
              <a:latin typeface="Corbel" panose="020B0503020204020204"/>
            </a:rPr>
            <a:t>Complete technical drawings</a:t>
          </a:r>
          <a:endParaRPr lang="en-US">
            <a:latin typeface="Corbel" panose="020B0503020204020204"/>
          </a:endParaRPr>
        </a:p>
      </dgm:t>
    </dgm:pt>
    <dgm:pt modelId="{B8F427FE-AC39-496E-915A-FB512CA73784}" type="parTrans" cxnId="{E36AD902-4CD4-495B-B922-6DC3EE355FFD}">
      <dgm:prSet/>
      <dgm:spPr/>
    </dgm:pt>
    <dgm:pt modelId="{A5AD753A-BE29-4225-9BFB-B083876A2AB7}" type="sibTrans" cxnId="{E36AD902-4CD4-495B-B922-6DC3EE355FFD}">
      <dgm:prSet/>
      <dgm:spPr/>
    </dgm:pt>
    <dgm:pt modelId="{B7558CC0-E2D4-45A7-9738-6F4CC1AD6A9E}" type="pres">
      <dgm:prSet presAssocID="{81D369C4-0300-420F-9CE4-E9DF36E271A6}" presName="Name0" presStyleCnt="0">
        <dgm:presLayoutVars>
          <dgm:dir/>
          <dgm:animLvl val="lvl"/>
          <dgm:resizeHandles val="exact"/>
        </dgm:presLayoutVars>
      </dgm:prSet>
      <dgm:spPr/>
    </dgm:pt>
    <dgm:pt modelId="{3D7385AA-3444-483C-B5F8-C662CEE084DD}" type="pres">
      <dgm:prSet presAssocID="{A6F2082F-56EA-4F7A-AF68-B9EE39418F4A}" presName="parTxOnly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06FE3DF6-2349-48F6-8CC9-ED4FBAB9AAAD}" type="pres">
      <dgm:prSet presAssocID="{E0BF75F3-C32F-4FAC-88D4-C5E38B6C0CD1}" presName="parTxOnlySpace" presStyleCnt="0"/>
      <dgm:spPr/>
    </dgm:pt>
    <dgm:pt modelId="{4E575951-EC46-4CC1-AF56-D76D0EB04C29}" type="pres">
      <dgm:prSet presAssocID="{2E3B4796-1068-4708-B5B1-BA8DFA24C54B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F34E13D7-AB37-4E59-AECC-26BA4E2B2294}" type="pres">
      <dgm:prSet presAssocID="{349F6090-CCD6-453D-9862-DA0E9E97684F}" presName="parTxOnlySpace" presStyleCnt="0"/>
      <dgm:spPr/>
    </dgm:pt>
    <dgm:pt modelId="{573EF85B-C55B-424C-8EEF-02F4FCB70070}" type="pres">
      <dgm:prSet presAssocID="{7FA31D48-2CC0-40B5-AA4C-FDAFDD40D670}" presName="parTxOnly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F3863499-F5A0-437C-83AA-353FEBBB8FF9}" type="pres">
      <dgm:prSet presAssocID="{FED3E127-2CD4-48FC-AC3F-1946A56C6069}" presName="parTxOnlySpace" presStyleCnt="0"/>
      <dgm:spPr/>
    </dgm:pt>
    <dgm:pt modelId="{E049A554-3D6B-4F31-BA20-65FC8DB94D63}" type="pres">
      <dgm:prSet presAssocID="{17886C77-F8A3-435E-8780-F8F7BDF7D98C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CEC3C566-4120-4EE5-A268-02CEA050A3BC}" type="pres">
      <dgm:prSet presAssocID="{A5AD753A-BE29-4225-9BFB-B083876A2AB7}" presName="parTxOnlySpace" presStyleCnt="0"/>
      <dgm:spPr/>
    </dgm:pt>
    <dgm:pt modelId="{63ACEC85-8D98-484A-931F-0D040656D935}" type="pres">
      <dgm:prSet presAssocID="{C26BB945-9E78-4316-920D-B804E06D6D8D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E36AD902-4CD4-495B-B922-6DC3EE355FFD}" srcId="{81D369C4-0300-420F-9CE4-E9DF36E271A6}" destId="{17886C77-F8A3-435E-8780-F8F7BDF7D98C}" srcOrd="3" destOrd="0" parTransId="{B8F427FE-AC39-496E-915A-FB512CA73784}" sibTransId="{A5AD753A-BE29-4225-9BFB-B083876A2AB7}"/>
    <dgm:cxn modelId="{7C076007-6804-4ECA-9C3E-04CC2ED9A4A6}" srcId="{81D369C4-0300-420F-9CE4-E9DF36E271A6}" destId="{C26BB945-9E78-4316-920D-B804E06D6D8D}" srcOrd="4" destOrd="0" parTransId="{58A2598E-75D7-451C-A007-0743054B162B}" sibTransId="{54B64B17-DDBD-47E5-9A6E-FCC694D64450}"/>
    <dgm:cxn modelId="{26188E0B-8C2B-45EF-9A0D-A3561C2B4ADC}" srcId="{81D369C4-0300-420F-9CE4-E9DF36E271A6}" destId="{A6F2082F-56EA-4F7A-AF68-B9EE39418F4A}" srcOrd="0" destOrd="0" parTransId="{3E2C13A4-F4D0-4C34-8BD0-A7F440F94140}" sibTransId="{E0BF75F3-C32F-4FAC-88D4-C5E38B6C0CD1}"/>
    <dgm:cxn modelId="{E2C2040C-38C5-40C9-A07B-B0D02D895036}" srcId="{81D369C4-0300-420F-9CE4-E9DF36E271A6}" destId="{7FA31D48-2CC0-40B5-AA4C-FDAFDD40D670}" srcOrd="2" destOrd="0" parTransId="{CAC20646-CA67-4E19-8A36-4BCE9E53EA62}" sibTransId="{FED3E127-2CD4-48FC-AC3F-1946A56C6069}"/>
    <dgm:cxn modelId="{0462F242-364D-4B5D-9B8B-5BC57DB3C70E}" type="presOf" srcId="{7FA31D48-2CC0-40B5-AA4C-FDAFDD40D670}" destId="{573EF85B-C55B-424C-8EEF-02F4FCB70070}" srcOrd="0" destOrd="0" presId="urn:microsoft.com/office/officeart/2005/8/layout/chevron1"/>
    <dgm:cxn modelId="{C5BBD06A-6C57-4E4A-BC74-ED2CF741DFE4}" type="presOf" srcId="{81D369C4-0300-420F-9CE4-E9DF36E271A6}" destId="{B7558CC0-E2D4-45A7-9738-6F4CC1AD6A9E}" srcOrd="0" destOrd="0" presId="urn:microsoft.com/office/officeart/2005/8/layout/chevron1"/>
    <dgm:cxn modelId="{AC24A651-EBCB-4758-9D9C-E835D5940D0D}" srcId="{81D369C4-0300-420F-9CE4-E9DF36E271A6}" destId="{2E3B4796-1068-4708-B5B1-BA8DFA24C54B}" srcOrd="1" destOrd="0" parTransId="{32B52B6D-A6C8-4A5E-988D-9945775C1257}" sibTransId="{349F6090-CCD6-453D-9862-DA0E9E97684F}"/>
    <dgm:cxn modelId="{4858D455-9BF9-4763-BCFD-618CC6C21343}" type="presOf" srcId="{17886C77-F8A3-435E-8780-F8F7BDF7D98C}" destId="{E049A554-3D6B-4F31-BA20-65FC8DB94D63}" srcOrd="0" destOrd="0" presId="urn:microsoft.com/office/officeart/2005/8/layout/chevron1"/>
    <dgm:cxn modelId="{81430BC6-C55C-4082-B19E-97B032A88340}" type="presOf" srcId="{A6F2082F-56EA-4F7A-AF68-B9EE39418F4A}" destId="{3D7385AA-3444-483C-B5F8-C662CEE084DD}" srcOrd="0" destOrd="0" presId="urn:microsoft.com/office/officeart/2005/8/layout/chevron1"/>
    <dgm:cxn modelId="{DD4200DB-0D4D-4A39-AA19-B1716C36D8EE}" type="presOf" srcId="{C26BB945-9E78-4316-920D-B804E06D6D8D}" destId="{63ACEC85-8D98-484A-931F-0D040656D935}" srcOrd="0" destOrd="0" presId="urn:microsoft.com/office/officeart/2005/8/layout/chevron1"/>
    <dgm:cxn modelId="{C5AD97DF-C9CD-4C04-B783-1EF077E0014E}" type="presOf" srcId="{2E3B4796-1068-4708-B5B1-BA8DFA24C54B}" destId="{4E575951-EC46-4CC1-AF56-D76D0EB04C29}" srcOrd="0" destOrd="0" presId="urn:microsoft.com/office/officeart/2005/8/layout/chevron1"/>
    <dgm:cxn modelId="{A5A434B5-D1BE-423D-8A9F-C5F9C0501559}" type="presParOf" srcId="{B7558CC0-E2D4-45A7-9738-6F4CC1AD6A9E}" destId="{3D7385AA-3444-483C-B5F8-C662CEE084DD}" srcOrd="0" destOrd="0" presId="urn:microsoft.com/office/officeart/2005/8/layout/chevron1"/>
    <dgm:cxn modelId="{14E56C74-F7F5-48CB-9C3B-31E857006C52}" type="presParOf" srcId="{B7558CC0-E2D4-45A7-9738-6F4CC1AD6A9E}" destId="{06FE3DF6-2349-48F6-8CC9-ED4FBAB9AAAD}" srcOrd="1" destOrd="0" presId="urn:microsoft.com/office/officeart/2005/8/layout/chevron1"/>
    <dgm:cxn modelId="{D83D99C9-4CAA-4414-AB12-ECDAFBB9F031}" type="presParOf" srcId="{B7558CC0-E2D4-45A7-9738-6F4CC1AD6A9E}" destId="{4E575951-EC46-4CC1-AF56-D76D0EB04C29}" srcOrd="2" destOrd="0" presId="urn:microsoft.com/office/officeart/2005/8/layout/chevron1"/>
    <dgm:cxn modelId="{6E8F842F-F698-4B22-AD10-E1AE14C2033D}" type="presParOf" srcId="{B7558CC0-E2D4-45A7-9738-6F4CC1AD6A9E}" destId="{F34E13D7-AB37-4E59-AECC-26BA4E2B2294}" srcOrd="3" destOrd="0" presId="urn:microsoft.com/office/officeart/2005/8/layout/chevron1"/>
    <dgm:cxn modelId="{A517BF42-43C4-4F27-9DEB-1A486F322262}" type="presParOf" srcId="{B7558CC0-E2D4-45A7-9738-6F4CC1AD6A9E}" destId="{573EF85B-C55B-424C-8EEF-02F4FCB70070}" srcOrd="4" destOrd="0" presId="urn:microsoft.com/office/officeart/2005/8/layout/chevron1"/>
    <dgm:cxn modelId="{352A4D45-863B-486C-8EF3-77813BCB1B4A}" type="presParOf" srcId="{B7558CC0-E2D4-45A7-9738-6F4CC1AD6A9E}" destId="{F3863499-F5A0-437C-83AA-353FEBBB8FF9}" srcOrd="5" destOrd="0" presId="urn:microsoft.com/office/officeart/2005/8/layout/chevron1"/>
    <dgm:cxn modelId="{62B24F00-5773-497B-B8F3-E26F14B1D215}" type="presParOf" srcId="{B7558CC0-E2D4-45A7-9738-6F4CC1AD6A9E}" destId="{E049A554-3D6B-4F31-BA20-65FC8DB94D63}" srcOrd="6" destOrd="0" presId="urn:microsoft.com/office/officeart/2005/8/layout/chevron1"/>
    <dgm:cxn modelId="{8384F1C6-BA78-48C6-A941-028BDE2000A1}" type="presParOf" srcId="{B7558CC0-E2D4-45A7-9738-6F4CC1AD6A9E}" destId="{CEC3C566-4120-4EE5-A268-02CEA050A3BC}" srcOrd="7" destOrd="0" presId="urn:microsoft.com/office/officeart/2005/8/layout/chevron1"/>
    <dgm:cxn modelId="{30A6F72B-4367-4957-9E1F-06601B6AB059}" type="presParOf" srcId="{B7558CC0-E2D4-45A7-9738-6F4CC1AD6A9E}" destId="{63ACEC85-8D98-484A-931F-0D040656D935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8E968CB-9C4A-4ED1-A735-0545BC5BCF3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AD22165-3448-42CA-8459-BB60C11781A3}">
      <dgm:prSet/>
      <dgm:spPr/>
      <dgm:t>
        <a:bodyPr/>
        <a:lstStyle/>
        <a:p>
          <a:r>
            <a:rPr lang="en-GB"/>
            <a:t>Market research objectives:</a:t>
          </a:r>
        </a:p>
      </dgm:t>
    </dgm:pt>
    <dgm:pt modelId="{44FB74F7-E443-4276-A49C-A6D445BF98A4}" type="parTrans" cxnId="{6A2EA191-0397-4E84-B60D-B4A1F07232F2}">
      <dgm:prSet/>
      <dgm:spPr/>
      <dgm:t>
        <a:bodyPr/>
        <a:lstStyle/>
        <a:p>
          <a:endParaRPr lang="en-GB"/>
        </a:p>
      </dgm:t>
    </dgm:pt>
    <dgm:pt modelId="{C841B10E-8232-4ADA-839C-11B7F6C7A794}" type="sibTrans" cxnId="{6A2EA191-0397-4E84-B60D-B4A1F07232F2}">
      <dgm:prSet/>
      <dgm:spPr/>
      <dgm:t>
        <a:bodyPr/>
        <a:lstStyle/>
        <a:p>
          <a:endParaRPr lang="en-GB"/>
        </a:p>
      </dgm:t>
    </dgm:pt>
    <dgm:pt modelId="{0B44F5E5-6A36-48FA-8649-C654B4A4C487}">
      <dgm:prSet/>
      <dgm:spPr/>
      <dgm:t>
        <a:bodyPr/>
        <a:lstStyle/>
        <a:p>
          <a:r>
            <a:rPr lang="en-GB"/>
            <a:t>Ensure informed decision making by analysing existing systems and technologies </a:t>
          </a:r>
        </a:p>
      </dgm:t>
    </dgm:pt>
    <dgm:pt modelId="{8299458D-1D07-4AD5-AE08-3DD2307A881B}" type="parTrans" cxnId="{E130D854-EB58-4C1D-A641-58D4B9B0D798}">
      <dgm:prSet/>
      <dgm:spPr/>
      <dgm:t>
        <a:bodyPr/>
        <a:lstStyle/>
        <a:p>
          <a:endParaRPr lang="en-GB"/>
        </a:p>
      </dgm:t>
    </dgm:pt>
    <dgm:pt modelId="{8AAF0AE5-502E-46B6-9BD1-8AA5079823FA}" type="sibTrans" cxnId="{E130D854-EB58-4C1D-A641-58D4B9B0D798}">
      <dgm:prSet/>
      <dgm:spPr/>
      <dgm:t>
        <a:bodyPr/>
        <a:lstStyle/>
        <a:p>
          <a:endParaRPr lang="en-GB"/>
        </a:p>
      </dgm:t>
    </dgm:pt>
    <dgm:pt modelId="{A1DE9C98-C470-47F1-A40A-77A2111B1759}">
      <dgm:prSet/>
      <dgm:spPr/>
      <dgm:t>
        <a:bodyPr/>
        <a:lstStyle/>
        <a:p>
          <a:r>
            <a:rPr lang="en-GB"/>
            <a:t>Aids in identifying the most cost-effective, efficient and durable components </a:t>
          </a:r>
        </a:p>
      </dgm:t>
    </dgm:pt>
    <dgm:pt modelId="{D21532BD-1AB8-48C0-8DBC-2A0955B2895C}" type="parTrans" cxnId="{95BF5C3D-346D-4FE1-BAE6-C5E9B1BD0F53}">
      <dgm:prSet/>
      <dgm:spPr/>
      <dgm:t>
        <a:bodyPr/>
        <a:lstStyle/>
        <a:p>
          <a:endParaRPr lang="en-GB"/>
        </a:p>
      </dgm:t>
    </dgm:pt>
    <dgm:pt modelId="{A47521A7-2B10-4BDA-BA06-9012521EDA6E}" type="sibTrans" cxnId="{95BF5C3D-346D-4FE1-BAE6-C5E9B1BD0F53}">
      <dgm:prSet/>
      <dgm:spPr/>
      <dgm:t>
        <a:bodyPr/>
        <a:lstStyle/>
        <a:p>
          <a:endParaRPr lang="en-GB"/>
        </a:p>
      </dgm:t>
    </dgm:pt>
    <dgm:pt modelId="{E5CF91C9-5DC9-4996-8FF6-311BEE84449C}">
      <dgm:prSet/>
      <dgm:spPr/>
      <dgm:t>
        <a:bodyPr/>
        <a:lstStyle/>
        <a:p>
          <a:r>
            <a:rPr lang="en-GB"/>
            <a:t>Compliance with UK water quality standards and sustainability goals</a:t>
          </a:r>
        </a:p>
      </dgm:t>
    </dgm:pt>
    <dgm:pt modelId="{06C82D54-DE25-4083-9926-66DF36BD4BA0}" type="parTrans" cxnId="{86AE046A-C68A-48AB-9AD5-AF0DB1EBEF08}">
      <dgm:prSet/>
      <dgm:spPr/>
      <dgm:t>
        <a:bodyPr/>
        <a:lstStyle/>
        <a:p>
          <a:endParaRPr lang="en-GB"/>
        </a:p>
      </dgm:t>
    </dgm:pt>
    <dgm:pt modelId="{00ABE32E-65BF-4381-9917-E9F81CE8939D}" type="sibTrans" cxnId="{86AE046A-C68A-48AB-9AD5-AF0DB1EBEF08}">
      <dgm:prSet/>
      <dgm:spPr/>
      <dgm:t>
        <a:bodyPr/>
        <a:lstStyle/>
        <a:p>
          <a:endParaRPr lang="en-GB"/>
        </a:p>
      </dgm:t>
    </dgm:pt>
    <dgm:pt modelId="{508AA5CD-4576-427B-9798-6A9E8F429BC3}">
      <dgm:prSet/>
      <dgm:spPr/>
      <dgm:t>
        <a:bodyPr/>
        <a:lstStyle/>
        <a:p>
          <a:r>
            <a:rPr lang="en-GB"/>
            <a:t>Reduces risk – Early view of potential limitations or challenges before implementing</a:t>
          </a:r>
        </a:p>
      </dgm:t>
    </dgm:pt>
    <dgm:pt modelId="{2F8637BF-23D1-4B44-AF4E-8D7346FFA1FE}" type="parTrans" cxnId="{1F85EDA1-E600-4402-8950-FC3DD87C2C05}">
      <dgm:prSet/>
      <dgm:spPr/>
      <dgm:t>
        <a:bodyPr/>
        <a:lstStyle/>
        <a:p>
          <a:endParaRPr lang="en-GB"/>
        </a:p>
      </dgm:t>
    </dgm:pt>
    <dgm:pt modelId="{99E5C45B-6AAB-4FAF-A3D4-A2FB5957846C}" type="sibTrans" cxnId="{1F85EDA1-E600-4402-8950-FC3DD87C2C05}">
      <dgm:prSet/>
      <dgm:spPr/>
      <dgm:t>
        <a:bodyPr/>
        <a:lstStyle/>
        <a:p>
          <a:endParaRPr lang="en-GB"/>
        </a:p>
      </dgm:t>
    </dgm:pt>
    <dgm:pt modelId="{D2DF9CCA-3DB3-4506-840C-8E3695D6555E}">
      <dgm:prSet/>
      <dgm:spPr/>
      <dgm:t>
        <a:bodyPr/>
        <a:lstStyle/>
        <a:p>
          <a:r>
            <a:rPr lang="en-GB"/>
            <a:t>Comparison Analysis – Identify the best choices to meet efficiency, maintenance and budget constraints </a:t>
          </a:r>
        </a:p>
      </dgm:t>
    </dgm:pt>
    <dgm:pt modelId="{F701DC90-A625-443E-804D-D41BFAA11BF6}" type="parTrans" cxnId="{BB860092-3689-4E77-8FEF-3B031E28D01A}">
      <dgm:prSet/>
      <dgm:spPr/>
      <dgm:t>
        <a:bodyPr/>
        <a:lstStyle/>
        <a:p>
          <a:endParaRPr lang="en-GB"/>
        </a:p>
      </dgm:t>
    </dgm:pt>
    <dgm:pt modelId="{FAAD0931-F047-4DB9-B73E-F177D919A00C}" type="sibTrans" cxnId="{BB860092-3689-4E77-8FEF-3B031E28D01A}">
      <dgm:prSet/>
      <dgm:spPr/>
      <dgm:t>
        <a:bodyPr/>
        <a:lstStyle/>
        <a:p>
          <a:endParaRPr lang="en-GB"/>
        </a:p>
      </dgm:t>
    </dgm:pt>
    <dgm:pt modelId="{40BD65AD-9387-4136-AA92-9433309B5817}" type="pres">
      <dgm:prSet presAssocID="{68E968CB-9C4A-4ED1-A735-0545BC5BCF31}" presName="linear" presStyleCnt="0">
        <dgm:presLayoutVars>
          <dgm:animLvl val="lvl"/>
          <dgm:resizeHandles val="exact"/>
        </dgm:presLayoutVars>
      </dgm:prSet>
      <dgm:spPr/>
    </dgm:pt>
    <dgm:pt modelId="{25BD2B01-3064-4A18-AC83-F1FF8D1882BC}" type="pres">
      <dgm:prSet presAssocID="{3AD22165-3448-42CA-8459-BB60C11781A3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B0BED1B0-CE1B-42E4-8922-BB4531827BE3}" type="pres">
      <dgm:prSet presAssocID="{3AD22165-3448-42CA-8459-BB60C11781A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95BF5C3D-346D-4FE1-BAE6-C5E9B1BD0F53}" srcId="{3AD22165-3448-42CA-8459-BB60C11781A3}" destId="{A1DE9C98-C470-47F1-A40A-77A2111B1759}" srcOrd="1" destOrd="0" parTransId="{D21532BD-1AB8-48C0-8DBC-2A0955B2895C}" sibTransId="{A47521A7-2B10-4BDA-BA06-9012521EDA6E}"/>
    <dgm:cxn modelId="{86AE046A-C68A-48AB-9AD5-AF0DB1EBEF08}" srcId="{3AD22165-3448-42CA-8459-BB60C11781A3}" destId="{E5CF91C9-5DC9-4996-8FF6-311BEE84449C}" srcOrd="2" destOrd="0" parTransId="{06C82D54-DE25-4083-9926-66DF36BD4BA0}" sibTransId="{00ABE32E-65BF-4381-9917-E9F81CE8939D}"/>
    <dgm:cxn modelId="{A4F4F34C-C355-47DE-84E3-BEC962669B17}" type="presOf" srcId="{0B44F5E5-6A36-48FA-8649-C654B4A4C487}" destId="{B0BED1B0-CE1B-42E4-8922-BB4531827BE3}" srcOrd="0" destOrd="0" presId="urn:microsoft.com/office/officeart/2005/8/layout/vList2"/>
    <dgm:cxn modelId="{7AA0D973-5F06-4A07-AE6B-2CF8E7AC55C0}" type="presOf" srcId="{3AD22165-3448-42CA-8459-BB60C11781A3}" destId="{25BD2B01-3064-4A18-AC83-F1FF8D1882BC}" srcOrd="0" destOrd="0" presId="urn:microsoft.com/office/officeart/2005/8/layout/vList2"/>
    <dgm:cxn modelId="{E130D854-EB58-4C1D-A641-58D4B9B0D798}" srcId="{3AD22165-3448-42CA-8459-BB60C11781A3}" destId="{0B44F5E5-6A36-48FA-8649-C654B4A4C487}" srcOrd="0" destOrd="0" parTransId="{8299458D-1D07-4AD5-AE08-3DD2307A881B}" sibTransId="{8AAF0AE5-502E-46B6-9BD1-8AA5079823FA}"/>
    <dgm:cxn modelId="{E8DD2155-80FC-4212-BE14-CA4DB62BFC8A}" type="presOf" srcId="{508AA5CD-4576-427B-9798-6A9E8F429BC3}" destId="{B0BED1B0-CE1B-42E4-8922-BB4531827BE3}" srcOrd="0" destOrd="3" presId="urn:microsoft.com/office/officeart/2005/8/layout/vList2"/>
    <dgm:cxn modelId="{22E42287-3231-4B1F-97BD-90277B82779B}" type="presOf" srcId="{E5CF91C9-5DC9-4996-8FF6-311BEE84449C}" destId="{B0BED1B0-CE1B-42E4-8922-BB4531827BE3}" srcOrd="0" destOrd="2" presId="urn:microsoft.com/office/officeart/2005/8/layout/vList2"/>
    <dgm:cxn modelId="{D31B268D-D1A2-448A-B739-C3FB9BD268F8}" type="presOf" srcId="{D2DF9CCA-3DB3-4506-840C-8E3695D6555E}" destId="{B0BED1B0-CE1B-42E4-8922-BB4531827BE3}" srcOrd="0" destOrd="4" presId="urn:microsoft.com/office/officeart/2005/8/layout/vList2"/>
    <dgm:cxn modelId="{6A2EA191-0397-4E84-B60D-B4A1F07232F2}" srcId="{68E968CB-9C4A-4ED1-A735-0545BC5BCF31}" destId="{3AD22165-3448-42CA-8459-BB60C11781A3}" srcOrd="0" destOrd="0" parTransId="{44FB74F7-E443-4276-A49C-A6D445BF98A4}" sibTransId="{C841B10E-8232-4ADA-839C-11B7F6C7A794}"/>
    <dgm:cxn modelId="{BB860092-3689-4E77-8FEF-3B031E28D01A}" srcId="{3AD22165-3448-42CA-8459-BB60C11781A3}" destId="{D2DF9CCA-3DB3-4506-840C-8E3695D6555E}" srcOrd="4" destOrd="0" parTransId="{F701DC90-A625-443E-804D-D41BFAA11BF6}" sibTransId="{FAAD0931-F047-4DB9-B73E-F177D919A00C}"/>
    <dgm:cxn modelId="{6C1DC1A0-C809-4E82-9B2E-E8DC383524DA}" type="presOf" srcId="{A1DE9C98-C470-47F1-A40A-77A2111B1759}" destId="{B0BED1B0-CE1B-42E4-8922-BB4531827BE3}" srcOrd="0" destOrd="1" presId="urn:microsoft.com/office/officeart/2005/8/layout/vList2"/>
    <dgm:cxn modelId="{1F85EDA1-E600-4402-8950-FC3DD87C2C05}" srcId="{3AD22165-3448-42CA-8459-BB60C11781A3}" destId="{508AA5CD-4576-427B-9798-6A9E8F429BC3}" srcOrd="3" destOrd="0" parTransId="{2F8637BF-23D1-4B44-AF4E-8D7346FFA1FE}" sibTransId="{99E5C45B-6AAB-4FAF-A3D4-A2FB5957846C}"/>
    <dgm:cxn modelId="{EC6CE5E7-68B9-44EE-A716-47A22AEE0283}" type="presOf" srcId="{68E968CB-9C4A-4ED1-A735-0545BC5BCF31}" destId="{40BD65AD-9387-4136-AA92-9433309B5817}" srcOrd="0" destOrd="0" presId="urn:microsoft.com/office/officeart/2005/8/layout/vList2"/>
    <dgm:cxn modelId="{3D752929-C7BD-4E2D-A7B9-C2D0C3627C3E}" type="presParOf" srcId="{40BD65AD-9387-4136-AA92-9433309B5817}" destId="{25BD2B01-3064-4A18-AC83-F1FF8D1882BC}" srcOrd="0" destOrd="0" presId="urn:microsoft.com/office/officeart/2005/8/layout/vList2"/>
    <dgm:cxn modelId="{E9634D90-72F4-4A0A-ADE6-40FBD1FD7C54}" type="presParOf" srcId="{40BD65AD-9387-4136-AA92-9433309B5817}" destId="{B0BED1B0-CE1B-42E4-8922-BB4531827BE3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27630CC-97DD-447B-B2B7-C49B3E4FDF3B}" type="doc">
      <dgm:prSet loTypeId="urn:microsoft.com/office/officeart/2005/8/layout/radial5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478EE1F-73FA-456A-B1C0-71A7BF88BE60}">
      <dgm:prSet phldrT="[Text]"/>
      <dgm:spPr/>
      <dgm:t>
        <a:bodyPr/>
        <a:lstStyle/>
        <a:p>
          <a:r>
            <a:rPr lang="en-GB"/>
            <a:t>Final Selection</a:t>
          </a:r>
        </a:p>
      </dgm:t>
    </dgm:pt>
    <dgm:pt modelId="{9C2748DF-542F-466B-B213-123483CD7494}" type="parTrans" cxnId="{E872062D-82FA-4940-8E0E-E9110CEB22BD}">
      <dgm:prSet/>
      <dgm:spPr/>
      <dgm:t>
        <a:bodyPr/>
        <a:lstStyle/>
        <a:p>
          <a:endParaRPr lang="en-GB"/>
        </a:p>
      </dgm:t>
    </dgm:pt>
    <dgm:pt modelId="{99C868CF-69DA-4187-941C-B692D8CEC89A}" type="sibTrans" cxnId="{E872062D-82FA-4940-8E0E-E9110CEB22BD}">
      <dgm:prSet/>
      <dgm:spPr/>
      <dgm:t>
        <a:bodyPr/>
        <a:lstStyle/>
        <a:p>
          <a:endParaRPr lang="en-GB"/>
        </a:p>
      </dgm:t>
    </dgm:pt>
    <dgm:pt modelId="{5D9F31BB-93F6-43E3-8028-946DF6610958}">
      <dgm:prSet phldrT="[Text]"/>
      <dgm:spPr/>
      <dgm:t>
        <a:bodyPr/>
        <a:lstStyle/>
        <a:p>
          <a:r>
            <a:rPr lang="en-GB"/>
            <a:t>Filtration</a:t>
          </a:r>
        </a:p>
      </dgm:t>
    </dgm:pt>
    <dgm:pt modelId="{4B7BB6F2-FAEE-49EC-A6E9-D162F51F6A35}" type="parTrans" cxnId="{87A78387-5DF7-4B5B-B0B2-D36A1CD77E2B}">
      <dgm:prSet/>
      <dgm:spPr/>
      <dgm:t>
        <a:bodyPr/>
        <a:lstStyle/>
        <a:p>
          <a:endParaRPr lang="en-GB"/>
        </a:p>
      </dgm:t>
    </dgm:pt>
    <dgm:pt modelId="{44E4F5A5-DF65-4BEE-9461-78031E1EEDCA}" type="sibTrans" cxnId="{87A78387-5DF7-4B5B-B0B2-D36A1CD77E2B}">
      <dgm:prSet/>
      <dgm:spPr/>
      <dgm:t>
        <a:bodyPr/>
        <a:lstStyle/>
        <a:p>
          <a:endParaRPr lang="en-GB"/>
        </a:p>
      </dgm:t>
    </dgm:pt>
    <dgm:pt modelId="{46EDF5F4-0BAA-4C0C-9C85-889A337E6613}">
      <dgm:prSet phldrT="[Text]"/>
      <dgm:spPr/>
      <dgm:t>
        <a:bodyPr/>
        <a:lstStyle/>
        <a:p>
          <a:r>
            <a:rPr lang="en-GB"/>
            <a:t>Pumps  </a:t>
          </a:r>
        </a:p>
      </dgm:t>
    </dgm:pt>
    <dgm:pt modelId="{ED720382-3998-4C04-93DF-80602E0E2FAD}" type="parTrans" cxnId="{AA5860A6-BD62-4E7D-8271-F98AC3BE2FF2}">
      <dgm:prSet/>
      <dgm:spPr/>
      <dgm:t>
        <a:bodyPr/>
        <a:lstStyle/>
        <a:p>
          <a:endParaRPr lang="en-GB"/>
        </a:p>
      </dgm:t>
    </dgm:pt>
    <dgm:pt modelId="{342198A3-BF2A-4070-B89F-1E201D792071}" type="sibTrans" cxnId="{AA5860A6-BD62-4E7D-8271-F98AC3BE2FF2}">
      <dgm:prSet/>
      <dgm:spPr/>
      <dgm:t>
        <a:bodyPr/>
        <a:lstStyle/>
        <a:p>
          <a:endParaRPr lang="en-GB"/>
        </a:p>
      </dgm:t>
    </dgm:pt>
    <dgm:pt modelId="{C8331B7C-6805-4124-95F1-6DB0D3329B78}">
      <dgm:prSet phldrT="[Text]"/>
      <dgm:spPr/>
      <dgm:t>
        <a:bodyPr/>
        <a:lstStyle/>
        <a:p>
          <a:r>
            <a:rPr lang="en-GB"/>
            <a:t>Accumulator</a:t>
          </a:r>
        </a:p>
      </dgm:t>
    </dgm:pt>
    <dgm:pt modelId="{313BAF78-CB9E-41B3-8C84-F4FFAD3D745F}" type="parTrans" cxnId="{1B0A59A5-0E68-4D5D-A522-842F5DD55EA6}">
      <dgm:prSet/>
      <dgm:spPr/>
      <dgm:t>
        <a:bodyPr/>
        <a:lstStyle/>
        <a:p>
          <a:endParaRPr lang="en-GB"/>
        </a:p>
      </dgm:t>
    </dgm:pt>
    <dgm:pt modelId="{D5C3CAFB-2A03-44D2-926B-F74F7E61A7A9}" type="sibTrans" cxnId="{1B0A59A5-0E68-4D5D-A522-842F5DD55EA6}">
      <dgm:prSet/>
      <dgm:spPr/>
      <dgm:t>
        <a:bodyPr/>
        <a:lstStyle/>
        <a:p>
          <a:endParaRPr lang="en-GB"/>
        </a:p>
      </dgm:t>
    </dgm:pt>
    <dgm:pt modelId="{CA4CF86A-D916-4B7B-A096-92427191EC73}">
      <dgm:prSet phldrT="[Text]"/>
      <dgm:spPr/>
      <dgm:t>
        <a:bodyPr/>
        <a:lstStyle/>
        <a:p>
          <a:r>
            <a:rPr lang="en-GB"/>
            <a:t>Storage </a:t>
          </a:r>
        </a:p>
      </dgm:t>
    </dgm:pt>
    <dgm:pt modelId="{C5F222C9-D537-4BA3-8A71-994DF44C889E}" type="parTrans" cxnId="{4B3C0111-0F85-47DC-A481-43AE34FB2039}">
      <dgm:prSet/>
      <dgm:spPr/>
      <dgm:t>
        <a:bodyPr/>
        <a:lstStyle/>
        <a:p>
          <a:endParaRPr lang="en-GB"/>
        </a:p>
      </dgm:t>
    </dgm:pt>
    <dgm:pt modelId="{6B263D39-DBDB-431F-A8D0-142C202061A9}" type="sibTrans" cxnId="{4B3C0111-0F85-47DC-A481-43AE34FB2039}">
      <dgm:prSet/>
      <dgm:spPr/>
      <dgm:t>
        <a:bodyPr/>
        <a:lstStyle/>
        <a:p>
          <a:endParaRPr lang="en-GB"/>
        </a:p>
      </dgm:t>
    </dgm:pt>
    <dgm:pt modelId="{56027DCB-4147-4A5F-AE6F-E91B27CA1066}" type="pres">
      <dgm:prSet presAssocID="{A27630CC-97DD-447B-B2B7-C49B3E4FDF3B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041F37C-09BA-4277-A814-70019DB887F0}" type="pres">
      <dgm:prSet presAssocID="{C478EE1F-73FA-456A-B1C0-71A7BF88BE60}" presName="centerShape" presStyleLbl="node0" presStyleIdx="0" presStyleCnt="1"/>
      <dgm:spPr/>
    </dgm:pt>
    <dgm:pt modelId="{9B246AF2-A3EB-4366-A3F5-BF931A034420}" type="pres">
      <dgm:prSet presAssocID="{4B7BB6F2-FAEE-49EC-A6E9-D162F51F6A35}" presName="parTrans" presStyleLbl="sibTrans2D1" presStyleIdx="0" presStyleCnt="4" custLinFactY="200000" custLinFactNeighborX="0" custLinFactNeighborY="209994"/>
      <dgm:spPr/>
    </dgm:pt>
    <dgm:pt modelId="{344894F4-CD4F-4FE5-9DF0-490742A99B90}" type="pres">
      <dgm:prSet presAssocID="{4B7BB6F2-FAEE-49EC-A6E9-D162F51F6A35}" presName="connectorText" presStyleLbl="sibTrans2D1" presStyleIdx="0" presStyleCnt="4"/>
      <dgm:spPr/>
    </dgm:pt>
    <dgm:pt modelId="{0AE516BF-8F88-4A63-B787-BBAA02CE4F38}" type="pres">
      <dgm:prSet presAssocID="{5D9F31BB-93F6-43E3-8028-946DF6610958}" presName="node" presStyleLbl="node1" presStyleIdx="0" presStyleCnt="4">
        <dgm:presLayoutVars>
          <dgm:bulletEnabled val="1"/>
        </dgm:presLayoutVars>
      </dgm:prSet>
      <dgm:spPr/>
    </dgm:pt>
    <dgm:pt modelId="{540BB831-34D4-4A22-BFE2-17DB70CD9564}" type="pres">
      <dgm:prSet presAssocID="{ED720382-3998-4C04-93DF-80602E0E2FAD}" presName="parTrans" presStyleLbl="sibTrans2D1" presStyleIdx="1" presStyleCnt="4" custLinFactX="-222214" custLinFactNeighborX="-300000" custLinFactNeighborY="1925"/>
      <dgm:spPr/>
    </dgm:pt>
    <dgm:pt modelId="{FB95FFDA-C668-4178-816E-11A35E8473D4}" type="pres">
      <dgm:prSet presAssocID="{ED720382-3998-4C04-93DF-80602E0E2FAD}" presName="connectorText" presStyleLbl="sibTrans2D1" presStyleIdx="1" presStyleCnt="4"/>
      <dgm:spPr/>
    </dgm:pt>
    <dgm:pt modelId="{A2D76CC7-0AFA-435A-99B2-1B79DE411B3D}" type="pres">
      <dgm:prSet presAssocID="{46EDF5F4-0BAA-4C0C-9C85-889A337E6613}" presName="node" presStyleLbl="node1" presStyleIdx="1" presStyleCnt="4">
        <dgm:presLayoutVars>
          <dgm:bulletEnabled val="1"/>
        </dgm:presLayoutVars>
      </dgm:prSet>
      <dgm:spPr/>
    </dgm:pt>
    <dgm:pt modelId="{22A1F212-7CA1-4C21-8ACF-2A7964754204}" type="pres">
      <dgm:prSet presAssocID="{313BAF78-CB9E-41B3-8C84-F4FFAD3D745F}" presName="parTrans" presStyleLbl="sibTrans2D1" presStyleIdx="2" presStyleCnt="4" custLinFactY="-200000" custLinFactNeighborY="-205935"/>
      <dgm:spPr/>
    </dgm:pt>
    <dgm:pt modelId="{2922AC41-794D-4386-BF0B-22BEE1BD84AF}" type="pres">
      <dgm:prSet presAssocID="{313BAF78-CB9E-41B3-8C84-F4FFAD3D745F}" presName="connectorText" presStyleLbl="sibTrans2D1" presStyleIdx="2" presStyleCnt="4"/>
      <dgm:spPr/>
    </dgm:pt>
    <dgm:pt modelId="{4BBC6E0E-0251-4768-A1BB-BDC490FD1C1A}" type="pres">
      <dgm:prSet presAssocID="{C8331B7C-6805-4124-95F1-6DB0D3329B78}" presName="node" presStyleLbl="node1" presStyleIdx="2" presStyleCnt="4" custScaleX="110300" custScaleY="107471">
        <dgm:presLayoutVars>
          <dgm:bulletEnabled val="1"/>
        </dgm:presLayoutVars>
      </dgm:prSet>
      <dgm:spPr/>
    </dgm:pt>
    <dgm:pt modelId="{0A8DC9F8-F504-48D6-B08A-170743872886}" type="pres">
      <dgm:prSet presAssocID="{C5F222C9-D537-4BA3-8A71-994DF44C889E}" presName="parTrans" presStyleLbl="sibTrans2D1" presStyleIdx="3" presStyleCnt="4" custLinFactX="206656" custLinFactNeighborX="300000" custLinFactNeighborY="7700"/>
      <dgm:spPr/>
    </dgm:pt>
    <dgm:pt modelId="{51E5C9BE-A7BE-42E7-9ABA-109639837FD8}" type="pres">
      <dgm:prSet presAssocID="{C5F222C9-D537-4BA3-8A71-994DF44C889E}" presName="connectorText" presStyleLbl="sibTrans2D1" presStyleIdx="3" presStyleCnt="4"/>
      <dgm:spPr/>
    </dgm:pt>
    <dgm:pt modelId="{606AC452-1E54-4D0C-ACA6-CEDEF966DBD3}" type="pres">
      <dgm:prSet presAssocID="{CA4CF86A-D916-4B7B-A096-92427191EC73}" presName="node" presStyleLbl="node1" presStyleIdx="3" presStyleCnt="4">
        <dgm:presLayoutVars>
          <dgm:bulletEnabled val="1"/>
        </dgm:presLayoutVars>
      </dgm:prSet>
      <dgm:spPr/>
    </dgm:pt>
  </dgm:ptLst>
  <dgm:cxnLst>
    <dgm:cxn modelId="{8E74AF08-342B-41A4-9BF1-4A5C94A61C03}" type="presOf" srcId="{ED720382-3998-4C04-93DF-80602E0E2FAD}" destId="{540BB831-34D4-4A22-BFE2-17DB70CD9564}" srcOrd="0" destOrd="0" presId="urn:microsoft.com/office/officeart/2005/8/layout/radial5"/>
    <dgm:cxn modelId="{4B3C0111-0F85-47DC-A481-43AE34FB2039}" srcId="{C478EE1F-73FA-456A-B1C0-71A7BF88BE60}" destId="{CA4CF86A-D916-4B7B-A096-92427191EC73}" srcOrd="3" destOrd="0" parTransId="{C5F222C9-D537-4BA3-8A71-994DF44C889E}" sibTransId="{6B263D39-DBDB-431F-A8D0-142C202061A9}"/>
    <dgm:cxn modelId="{31D7B727-30A3-4B3F-B0AA-3C8A57A98486}" type="presOf" srcId="{5D9F31BB-93F6-43E3-8028-946DF6610958}" destId="{0AE516BF-8F88-4A63-B787-BBAA02CE4F38}" srcOrd="0" destOrd="0" presId="urn:microsoft.com/office/officeart/2005/8/layout/radial5"/>
    <dgm:cxn modelId="{E872062D-82FA-4940-8E0E-E9110CEB22BD}" srcId="{A27630CC-97DD-447B-B2B7-C49B3E4FDF3B}" destId="{C478EE1F-73FA-456A-B1C0-71A7BF88BE60}" srcOrd="0" destOrd="0" parTransId="{9C2748DF-542F-466B-B213-123483CD7494}" sibTransId="{99C868CF-69DA-4187-941C-B692D8CEC89A}"/>
    <dgm:cxn modelId="{E63C003F-1FCF-4BA5-9109-48A318B0BEC2}" type="presOf" srcId="{4B7BB6F2-FAEE-49EC-A6E9-D162F51F6A35}" destId="{344894F4-CD4F-4FE5-9DF0-490742A99B90}" srcOrd="1" destOrd="0" presId="urn:microsoft.com/office/officeart/2005/8/layout/radial5"/>
    <dgm:cxn modelId="{6FE00E5D-0261-409E-97EA-072DF6122552}" type="presOf" srcId="{CA4CF86A-D916-4B7B-A096-92427191EC73}" destId="{606AC452-1E54-4D0C-ACA6-CEDEF966DBD3}" srcOrd="0" destOrd="0" presId="urn:microsoft.com/office/officeart/2005/8/layout/radial5"/>
    <dgm:cxn modelId="{D17E6145-BF72-4D93-A87B-653EE0401DCF}" type="presOf" srcId="{46EDF5F4-0BAA-4C0C-9C85-889A337E6613}" destId="{A2D76CC7-0AFA-435A-99B2-1B79DE411B3D}" srcOrd="0" destOrd="0" presId="urn:microsoft.com/office/officeart/2005/8/layout/radial5"/>
    <dgm:cxn modelId="{D7C77E46-8FBC-44CD-824E-56527BDBCFE0}" type="presOf" srcId="{313BAF78-CB9E-41B3-8C84-F4FFAD3D745F}" destId="{2922AC41-794D-4386-BF0B-22BEE1BD84AF}" srcOrd="1" destOrd="0" presId="urn:microsoft.com/office/officeart/2005/8/layout/radial5"/>
    <dgm:cxn modelId="{A485E266-9D06-4EA5-97BD-C8EDE92E07ED}" type="presOf" srcId="{ED720382-3998-4C04-93DF-80602E0E2FAD}" destId="{FB95FFDA-C668-4178-816E-11A35E8473D4}" srcOrd="1" destOrd="0" presId="urn:microsoft.com/office/officeart/2005/8/layout/radial5"/>
    <dgm:cxn modelId="{05027A6A-9DE3-454A-8DEA-63B842DDB2ED}" type="presOf" srcId="{313BAF78-CB9E-41B3-8C84-F4FFAD3D745F}" destId="{22A1F212-7CA1-4C21-8ACF-2A7964754204}" srcOrd="0" destOrd="0" presId="urn:microsoft.com/office/officeart/2005/8/layout/radial5"/>
    <dgm:cxn modelId="{3A94006C-A12E-49E4-94B7-5FA9A8683E9C}" type="presOf" srcId="{C5F222C9-D537-4BA3-8A71-994DF44C889E}" destId="{0A8DC9F8-F504-48D6-B08A-170743872886}" srcOrd="0" destOrd="0" presId="urn:microsoft.com/office/officeart/2005/8/layout/radial5"/>
    <dgm:cxn modelId="{5ECE5754-ECA4-4A7C-80AF-7C60EC1BB9BD}" type="presOf" srcId="{C478EE1F-73FA-456A-B1C0-71A7BF88BE60}" destId="{8041F37C-09BA-4277-A814-70019DB887F0}" srcOrd="0" destOrd="0" presId="urn:microsoft.com/office/officeart/2005/8/layout/radial5"/>
    <dgm:cxn modelId="{57F5A158-E460-444F-B284-225672DE2542}" type="presOf" srcId="{4B7BB6F2-FAEE-49EC-A6E9-D162F51F6A35}" destId="{9B246AF2-A3EB-4366-A3F5-BF931A034420}" srcOrd="0" destOrd="0" presId="urn:microsoft.com/office/officeart/2005/8/layout/radial5"/>
    <dgm:cxn modelId="{1C79397C-E44B-4437-9788-94C6D1314D08}" type="presOf" srcId="{C5F222C9-D537-4BA3-8A71-994DF44C889E}" destId="{51E5C9BE-A7BE-42E7-9ABA-109639837FD8}" srcOrd="1" destOrd="0" presId="urn:microsoft.com/office/officeart/2005/8/layout/radial5"/>
    <dgm:cxn modelId="{87A78387-5DF7-4B5B-B0B2-D36A1CD77E2B}" srcId="{C478EE1F-73FA-456A-B1C0-71A7BF88BE60}" destId="{5D9F31BB-93F6-43E3-8028-946DF6610958}" srcOrd="0" destOrd="0" parTransId="{4B7BB6F2-FAEE-49EC-A6E9-D162F51F6A35}" sibTransId="{44E4F5A5-DF65-4BEE-9461-78031E1EEDCA}"/>
    <dgm:cxn modelId="{291FEE9C-8A78-4ABB-A149-22D1A44E212D}" type="presOf" srcId="{C8331B7C-6805-4124-95F1-6DB0D3329B78}" destId="{4BBC6E0E-0251-4768-A1BB-BDC490FD1C1A}" srcOrd="0" destOrd="0" presId="urn:microsoft.com/office/officeart/2005/8/layout/radial5"/>
    <dgm:cxn modelId="{1B0A59A5-0E68-4D5D-A522-842F5DD55EA6}" srcId="{C478EE1F-73FA-456A-B1C0-71A7BF88BE60}" destId="{C8331B7C-6805-4124-95F1-6DB0D3329B78}" srcOrd="2" destOrd="0" parTransId="{313BAF78-CB9E-41B3-8C84-F4FFAD3D745F}" sibTransId="{D5C3CAFB-2A03-44D2-926B-F74F7E61A7A9}"/>
    <dgm:cxn modelId="{AA5860A6-BD62-4E7D-8271-F98AC3BE2FF2}" srcId="{C478EE1F-73FA-456A-B1C0-71A7BF88BE60}" destId="{46EDF5F4-0BAA-4C0C-9C85-889A337E6613}" srcOrd="1" destOrd="0" parTransId="{ED720382-3998-4C04-93DF-80602E0E2FAD}" sibTransId="{342198A3-BF2A-4070-B89F-1E201D792071}"/>
    <dgm:cxn modelId="{1724AADA-2239-4581-B6F9-B2B00A4086D0}" type="presOf" srcId="{A27630CC-97DD-447B-B2B7-C49B3E4FDF3B}" destId="{56027DCB-4147-4A5F-AE6F-E91B27CA1066}" srcOrd="0" destOrd="0" presId="urn:microsoft.com/office/officeart/2005/8/layout/radial5"/>
    <dgm:cxn modelId="{E646D02A-4C5C-424A-BEDB-3B18B71F6950}" type="presParOf" srcId="{56027DCB-4147-4A5F-AE6F-E91B27CA1066}" destId="{8041F37C-09BA-4277-A814-70019DB887F0}" srcOrd="0" destOrd="0" presId="urn:microsoft.com/office/officeart/2005/8/layout/radial5"/>
    <dgm:cxn modelId="{6D7D8F10-B1A2-4A77-B4A1-FEF2F0B9E92E}" type="presParOf" srcId="{56027DCB-4147-4A5F-AE6F-E91B27CA1066}" destId="{9B246AF2-A3EB-4366-A3F5-BF931A034420}" srcOrd="1" destOrd="0" presId="urn:microsoft.com/office/officeart/2005/8/layout/radial5"/>
    <dgm:cxn modelId="{7B62AF67-93D3-4CB7-B798-A0D68ECAAEB7}" type="presParOf" srcId="{9B246AF2-A3EB-4366-A3F5-BF931A034420}" destId="{344894F4-CD4F-4FE5-9DF0-490742A99B90}" srcOrd="0" destOrd="0" presId="urn:microsoft.com/office/officeart/2005/8/layout/radial5"/>
    <dgm:cxn modelId="{C6BE96E4-8861-46A7-B916-E02FFD42CB97}" type="presParOf" srcId="{56027DCB-4147-4A5F-AE6F-E91B27CA1066}" destId="{0AE516BF-8F88-4A63-B787-BBAA02CE4F38}" srcOrd="2" destOrd="0" presId="urn:microsoft.com/office/officeart/2005/8/layout/radial5"/>
    <dgm:cxn modelId="{A81D69B1-77B2-4E83-9374-2E63DBCCF36A}" type="presParOf" srcId="{56027DCB-4147-4A5F-AE6F-E91B27CA1066}" destId="{540BB831-34D4-4A22-BFE2-17DB70CD9564}" srcOrd="3" destOrd="0" presId="urn:microsoft.com/office/officeart/2005/8/layout/radial5"/>
    <dgm:cxn modelId="{41F25254-FB8A-4346-9F40-ECF897C38D75}" type="presParOf" srcId="{540BB831-34D4-4A22-BFE2-17DB70CD9564}" destId="{FB95FFDA-C668-4178-816E-11A35E8473D4}" srcOrd="0" destOrd="0" presId="urn:microsoft.com/office/officeart/2005/8/layout/radial5"/>
    <dgm:cxn modelId="{7B7A2DB1-4458-4814-933C-44BC87C1E6A6}" type="presParOf" srcId="{56027DCB-4147-4A5F-AE6F-E91B27CA1066}" destId="{A2D76CC7-0AFA-435A-99B2-1B79DE411B3D}" srcOrd="4" destOrd="0" presId="urn:microsoft.com/office/officeart/2005/8/layout/radial5"/>
    <dgm:cxn modelId="{D411D834-5752-4176-A6EA-C6E695D7ECC5}" type="presParOf" srcId="{56027DCB-4147-4A5F-AE6F-E91B27CA1066}" destId="{22A1F212-7CA1-4C21-8ACF-2A7964754204}" srcOrd="5" destOrd="0" presId="urn:microsoft.com/office/officeart/2005/8/layout/radial5"/>
    <dgm:cxn modelId="{F68BAFDD-551D-4D0E-B1B7-BECA7C6C2D44}" type="presParOf" srcId="{22A1F212-7CA1-4C21-8ACF-2A7964754204}" destId="{2922AC41-794D-4386-BF0B-22BEE1BD84AF}" srcOrd="0" destOrd="0" presId="urn:microsoft.com/office/officeart/2005/8/layout/radial5"/>
    <dgm:cxn modelId="{A266BBD8-BFBA-4076-A75B-73C543FEE64F}" type="presParOf" srcId="{56027DCB-4147-4A5F-AE6F-E91B27CA1066}" destId="{4BBC6E0E-0251-4768-A1BB-BDC490FD1C1A}" srcOrd="6" destOrd="0" presId="urn:microsoft.com/office/officeart/2005/8/layout/radial5"/>
    <dgm:cxn modelId="{4B694D7A-64B4-450B-9624-33D5082A67E8}" type="presParOf" srcId="{56027DCB-4147-4A5F-AE6F-E91B27CA1066}" destId="{0A8DC9F8-F504-48D6-B08A-170743872886}" srcOrd="7" destOrd="0" presId="urn:microsoft.com/office/officeart/2005/8/layout/radial5"/>
    <dgm:cxn modelId="{FFD17574-9C9C-47D9-871D-27DB09138E52}" type="presParOf" srcId="{0A8DC9F8-F504-48D6-B08A-170743872886}" destId="{51E5C9BE-A7BE-42E7-9ABA-109639837FD8}" srcOrd="0" destOrd="0" presId="urn:microsoft.com/office/officeart/2005/8/layout/radial5"/>
    <dgm:cxn modelId="{806214CC-32DF-4D3E-B19A-FA7DD1D4BD5C}" type="presParOf" srcId="{56027DCB-4147-4A5F-AE6F-E91B27CA1066}" destId="{606AC452-1E54-4D0C-ACA6-CEDEF966DBD3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76B70D4-3037-4048-A75A-C42261FB5E4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D9A57F2-EC20-4D53-9900-732657D17485}">
      <dgm:prSet custT="1"/>
      <dgm:spPr/>
      <dgm:t>
        <a:bodyPr/>
        <a:lstStyle/>
        <a:p>
          <a:r>
            <a:rPr lang="en-GB" sz="1700"/>
            <a:t>Design &amp; Installation standards: </a:t>
          </a:r>
          <a:r>
            <a:rPr lang="en-GB" sz="1700" b="1"/>
            <a:t>British Standard BS EN 16941-1:2024:</a:t>
          </a:r>
          <a:r>
            <a:rPr lang="en-GB" sz="1700"/>
            <a:t> Provides guidelines for the design installation, testing and maintenance of rainwater harvesting system. </a:t>
          </a:r>
          <a:r>
            <a:rPr lang="en-GB" sz="1400" i="1">
              <a:latin typeface="Times New Roman" panose="02020603050405020304" pitchFamily="18" charset="0"/>
              <a:cs typeface="Times New Roman" panose="02020603050405020304" pitchFamily="18" charset="0"/>
            </a:rPr>
            <a:t>(BSI  Group, n.d.)</a:t>
          </a:r>
          <a:endParaRPr lang="en-GB" sz="1700" i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C85254A-6958-4438-8A78-F5B9E4836845}" type="parTrans" cxnId="{39F8D687-CC80-4779-82E7-C0BC54D0E22D}">
      <dgm:prSet/>
      <dgm:spPr/>
      <dgm:t>
        <a:bodyPr/>
        <a:lstStyle/>
        <a:p>
          <a:endParaRPr lang="en-GB"/>
        </a:p>
      </dgm:t>
    </dgm:pt>
    <dgm:pt modelId="{CF0830A9-841B-4108-9589-772A83E9477E}" type="sibTrans" cxnId="{39F8D687-CC80-4779-82E7-C0BC54D0E22D}">
      <dgm:prSet/>
      <dgm:spPr/>
      <dgm:t>
        <a:bodyPr/>
        <a:lstStyle/>
        <a:p>
          <a:endParaRPr lang="en-GB"/>
        </a:p>
      </dgm:t>
    </dgm:pt>
    <dgm:pt modelId="{9B7329F1-C2CA-4E20-97AB-2C9C5D475486}">
      <dgm:prSet custT="1"/>
      <dgm:spPr/>
      <dgm:t>
        <a:bodyPr/>
        <a:lstStyle/>
        <a:p>
          <a:r>
            <a:rPr lang="en-GB" sz="1700"/>
            <a:t>Environmental Impact: </a:t>
          </a:r>
          <a:r>
            <a:rPr lang="en-GB" sz="1700" b="1"/>
            <a:t>Rainwater harvesting: regulatory position statement: </a:t>
          </a:r>
          <a:r>
            <a:rPr lang="en-GB" sz="1700"/>
            <a:t>The system should be designed to prevent any potential environmental harm.</a:t>
          </a:r>
          <a:r>
            <a:rPr lang="en-GB" sz="1400" i="1">
              <a:latin typeface="Times New Roman" panose="02020603050405020304" pitchFamily="18" charset="0"/>
              <a:cs typeface="Times New Roman" panose="02020603050405020304" pitchFamily="18" charset="0"/>
            </a:rPr>
            <a:t>(UK Government, n.d.)</a:t>
          </a:r>
          <a:endParaRPr lang="en-GB" sz="1700" i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67B9A30-59AB-414F-9AB3-1E3F02E4E666}" type="parTrans" cxnId="{5694E338-9D03-4A64-A35E-4D3C1FDF38CA}">
      <dgm:prSet/>
      <dgm:spPr/>
      <dgm:t>
        <a:bodyPr/>
        <a:lstStyle/>
        <a:p>
          <a:endParaRPr lang="en-GB"/>
        </a:p>
      </dgm:t>
    </dgm:pt>
    <dgm:pt modelId="{AE83DDA1-4A4D-493E-9470-E3C4116B7B34}" type="sibTrans" cxnId="{5694E338-9D03-4A64-A35E-4D3C1FDF38CA}">
      <dgm:prSet/>
      <dgm:spPr/>
      <dgm:t>
        <a:bodyPr/>
        <a:lstStyle/>
        <a:p>
          <a:endParaRPr lang="en-GB"/>
        </a:p>
      </dgm:t>
    </dgm:pt>
    <dgm:pt modelId="{6F9CD2EA-6832-4EC8-AB42-08AE14F24171}">
      <dgm:prSet custT="1"/>
      <dgm:spPr/>
      <dgm:t>
        <a:bodyPr/>
        <a:lstStyle/>
        <a:p>
          <a:r>
            <a:rPr lang="en-GB" sz="1700"/>
            <a:t>Water Supply regulations: </a:t>
          </a:r>
          <a:r>
            <a:rPr lang="en-GB" sz="1700" b="1"/>
            <a:t>Water Supply (Water Fittings) Regulations 1999</a:t>
          </a:r>
          <a:r>
            <a:rPr lang="en-GB" sz="1700"/>
            <a:t>: To prevent contamination of public water supplies by ensuring that rainwater harvesting systems are correctly installed and maintained. </a:t>
          </a:r>
          <a:r>
            <a:rPr lang="en-GB" sz="1400" i="1">
              <a:latin typeface="Times New Roman" panose="02020603050405020304" pitchFamily="18" charset="0"/>
              <a:cs typeface="Times New Roman" panose="02020603050405020304" pitchFamily="18" charset="0"/>
            </a:rPr>
            <a:t>(UK Government, 1999)</a:t>
          </a:r>
          <a:endParaRPr lang="en-GB" sz="1700" i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BF2D9B0-72E0-4903-873A-2EBA594BC067}" type="parTrans" cxnId="{D65148B6-43C1-4EFC-8EDE-FBA340A5BAF3}">
      <dgm:prSet/>
      <dgm:spPr/>
      <dgm:t>
        <a:bodyPr/>
        <a:lstStyle/>
        <a:p>
          <a:endParaRPr lang="en-GB"/>
        </a:p>
      </dgm:t>
    </dgm:pt>
    <dgm:pt modelId="{A8A86D2E-FA43-408E-B3E8-D4AECC436978}" type="sibTrans" cxnId="{D65148B6-43C1-4EFC-8EDE-FBA340A5BAF3}">
      <dgm:prSet/>
      <dgm:spPr/>
      <dgm:t>
        <a:bodyPr/>
        <a:lstStyle/>
        <a:p>
          <a:endParaRPr lang="en-GB"/>
        </a:p>
      </dgm:t>
    </dgm:pt>
    <dgm:pt modelId="{A2034C2A-738B-4475-B340-D40B7A6464CD}">
      <dgm:prSet custT="1"/>
      <dgm:spPr/>
      <dgm:t>
        <a:bodyPr/>
        <a:lstStyle/>
        <a:p>
          <a:r>
            <a:rPr lang="en-GB" sz="1700"/>
            <a:t>Building Regulations: </a:t>
          </a:r>
          <a:r>
            <a:rPr lang="en-GB" sz="1700" b="1"/>
            <a:t>HM Government: The Building Regulations 2010: Drainage and waste disposal:</a:t>
          </a:r>
          <a:r>
            <a:rPr lang="en-GB" sz="1700"/>
            <a:t> For legal &amp; safety reasons, drainage systems must be compliant with building regulations </a:t>
          </a:r>
          <a:r>
            <a:rPr lang="en-GB" sz="1400" i="1">
              <a:latin typeface="Times New Roman" panose="02020603050405020304" pitchFamily="18" charset="0"/>
              <a:cs typeface="Times New Roman" panose="02020603050405020304" pitchFamily="18" charset="0"/>
            </a:rPr>
            <a:t>(UK Government, The Building Regulations, 2015)</a:t>
          </a:r>
          <a:endParaRPr lang="en-GB" sz="1700" i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57ECC68-4E88-4C30-8F4F-25A21D907293}" type="parTrans" cxnId="{39E7ED77-E3AE-4E9E-BE26-C5B423BB9960}">
      <dgm:prSet/>
      <dgm:spPr/>
      <dgm:t>
        <a:bodyPr/>
        <a:lstStyle/>
        <a:p>
          <a:endParaRPr lang="en-GB"/>
        </a:p>
      </dgm:t>
    </dgm:pt>
    <dgm:pt modelId="{A9F14539-BA9D-48CF-81D3-49BA69B1F5AF}" type="sibTrans" cxnId="{39E7ED77-E3AE-4E9E-BE26-C5B423BB9960}">
      <dgm:prSet/>
      <dgm:spPr/>
      <dgm:t>
        <a:bodyPr/>
        <a:lstStyle/>
        <a:p>
          <a:endParaRPr lang="en-GB"/>
        </a:p>
      </dgm:t>
    </dgm:pt>
    <dgm:pt modelId="{2618F38C-2E4B-41A2-A745-760DEC4220D2}" type="pres">
      <dgm:prSet presAssocID="{776B70D4-3037-4048-A75A-C42261FB5E4D}" presName="linear" presStyleCnt="0">
        <dgm:presLayoutVars>
          <dgm:animLvl val="lvl"/>
          <dgm:resizeHandles val="exact"/>
        </dgm:presLayoutVars>
      </dgm:prSet>
      <dgm:spPr/>
    </dgm:pt>
    <dgm:pt modelId="{D22966E4-7269-4FD8-B181-2E93FABE40C0}" type="pres">
      <dgm:prSet presAssocID="{0D9A57F2-EC20-4D53-9900-732657D1748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EE48B9E-B419-4E73-B6CB-5A1DDACEF964}" type="pres">
      <dgm:prSet presAssocID="{CF0830A9-841B-4108-9589-772A83E9477E}" presName="spacer" presStyleCnt="0"/>
      <dgm:spPr/>
    </dgm:pt>
    <dgm:pt modelId="{1DDD8099-6C07-45C8-8FAC-9BE5170E5B6E}" type="pres">
      <dgm:prSet presAssocID="{9B7329F1-C2CA-4E20-97AB-2C9C5D47548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183C6E7-F6C2-47A1-9579-102AB6E204B2}" type="pres">
      <dgm:prSet presAssocID="{AE83DDA1-4A4D-493E-9470-E3C4116B7B34}" presName="spacer" presStyleCnt="0"/>
      <dgm:spPr/>
    </dgm:pt>
    <dgm:pt modelId="{22566B88-36A6-4218-AB5A-3993A56DFB87}" type="pres">
      <dgm:prSet presAssocID="{6F9CD2EA-6832-4EC8-AB42-08AE14F2417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42F944F-D718-4ECA-B8E0-68B5D7ECB1D3}" type="pres">
      <dgm:prSet presAssocID="{A8A86D2E-FA43-408E-B3E8-D4AECC436978}" presName="spacer" presStyleCnt="0"/>
      <dgm:spPr/>
    </dgm:pt>
    <dgm:pt modelId="{D04A6F40-52C7-4D56-A317-2E25322968BB}" type="pres">
      <dgm:prSet presAssocID="{A2034C2A-738B-4475-B340-D40B7A6464C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46F4C10-7EE7-454E-B45C-7802EA128B45}" type="presOf" srcId="{776B70D4-3037-4048-A75A-C42261FB5E4D}" destId="{2618F38C-2E4B-41A2-A745-760DEC4220D2}" srcOrd="0" destOrd="0" presId="urn:microsoft.com/office/officeart/2005/8/layout/vList2"/>
    <dgm:cxn modelId="{EF0E3D15-C6ED-42F4-AA8B-1E29E35DCF11}" type="presOf" srcId="{0D9A57F2-EC20-4D53-9900-732657D17485}" destId="{D22966E4-7269-4FD8-B181-2E93FABE40C0}" srcOrd="0" destOrd="0" presId="urn:microsoft.com/office/officeart/2005/8/layout/vList2"/>
    <dgm:cxn modelId="{94839219-658C-4DC7-BE84-EB53CAA9FF3B}" type="presOf" srcId="{6F9CD2EA-6832-4EC8-AB42-08AE14F24171}" destId="{22566B88-36A6-4218-AB5A-3993A56DFB87}" srcOrd="0" destOrd="0" presId="urn:microsoft.com/office/officeart/2005/8/layout/vList2"/>
    <dgm:cxn modelId="{5694E338-9D03-4A64-A35E-4D3C1FDF38CA}" srcId="{776B70D4-3037-4048-A75A-C42261FB5E4D}" destId="{9B7329F1-C2CA-4E20-97AB-2C9C5D475486}" srcOrd="1" destOrd="0" parTransId="{567B9A30-59AB-414F-9AB3-1E3F02E4E666}" sibTransId="{AE83DDA1-4A4D-493E-9470-E3C4116B7B34}"/>
    <dgm:cxn modelId="{F8D9B149-0F76-4783-815B-778C0589ABA8}" type="presOf" srcId="{A2034C2A-738B-4475-B340-D40B7A6464CD}" destId="{D04A6F40-52C7-4D56-A317-2E25322968BB}" srcOrd="0" destOrd="0" presId="urn:microsoft.com/office/officeart/2005/8/layout/vList2"/>
    <dgm:cxn modelId="{B5649A70-C54D-489B-9F6A-54FEDABEF30C}" type="presOf" srcId="{9B7329F1-C2CA-4E20-97AB-2C9C5D475486}" destId="{1DDD8099-6C07-45C8-8FAC-9BE5170E5B6E}" srcOrd="0" destOrd="0" presId="urn:microsoft.com/office/officeart/2005/8/layout/vList2"/>
    <dgm:cxn modelId="{39E7ED77-E3AE-4E9E-BE26-C5B423BB9960}" srcId="{776B70D4-3037-4048-A75A-C42261FB5E4D}" destId="{A2034C2A-738B-4475-B340-D40B7A6464CD}" srcOrd="3" destOrd="0" parTransId="{557ECC68-4E88-4C30-8F4F-25A21D907293}" sibTransId="{A9F14539-BA9D-48CF-81D3-49BA69B1F5AF}"/>
    <dgm:cxn modelId="{39F8D687-CC80-4779-82E7-C0BC54D0E22D}" srcId="{776B70D4-3037-4048-A75A-C42261FB5E4D}" destId="{0D9A57F2-EC20-4D53-9900-732657D17485}" srcOrd="0" destOrd="0" parTransId="{6C85254A-6958-4438-8A78-F5B9E4836845}" sibTransId="{CF0830A9-841B-4108-9589-772A83E9477E}"/>
    <dgm:cxn modelId="{D65148B6-43C1-4EFC-8EDE-FBA340A5BAF3}" srcId="{776B70D4-3037-4048-A75A-C42261FB5E4D}" destId="{6F9CD2EA-6832-4EC8-AB42-08AE14F24171}" srcOrd="2" destOrd="0" parTransId="{3BF2D9B0-72E0-4903-873A-2EBA594BC067}" sibTransId="{A8A86D2E-FA43-408E-B3E8-D4AECC436978}"/>
    <dgm:cxn modelId="{FCF5B0CB-C27F-451D-88FB-57A2827EC8F3}" type="presParOf" srcId="{2618F38C-2E4B-41A2-A745-760DEC4220D2}" destId="{D22966E4-7269-4FD8-B181-2E93FABE40C0}" srcOrd="0" destOrd="0" presId="urn:microsoft.com/office/officeart/2005/8/layout/vList2"/>
    <dgm:cxn modelId="{6F20666A-A16A-4E51-83D6-6EAA1180923A}" type="presParOf" srcId="{2618F38C-2E4B-41A2-A745-760DEC4220D2}" destId="{4EE48B9E-B419-4E73-B6CB-5A1DDACEF964}" srcOrd="1" destOrd="0" presId="urn:microsoft.com/office/officeart/2005/8/layout/vList2"/>
    <dgm:cxn modelId="{3E9729E7-ED34-4423-9FDF-32AA359535F2}" type="presParOf" srcId="{2618F38C-2E4B-41A2-A745-760DEC4220D2}" destId="{1DDD8099-6C07-45C8-8FAC-9BE5170E5B6E}" srcOrd="2" destOrd="0" presId="urn:microsoft.com/office/officeart/2005/8/layout/vList2"/>
    <dgm:cxn modelId="{2786582E-5290-480E-9FCA-1C37CFD735D1}" type="presParOf" srcId="{2618F38C-2E4B-41A2-A745-760DEC4220D2}" destId="{2183C6E7-F6C2-47A1-9579-102AB6E204B2}" srcOrd="3" destOrd="0" presId="urn:microsoft.com/office/officeart/2005/8/layout/vList2"/>
    <dgm:cxn modelId="{EB622A24-E059-4356-B379-330E0E95CAF0}" type="presParOf" srcId="{2618F38C-2E4B-41A2-A745-760DEC4220D2}" destId="{22566B88-36A6-4218-AB5A-3993A56DFB87}" srcOrd="4" destOrd="0" presId="urn:microsoft.com/office/officeart/2005/8/layout/vList2"/>
    <dgm:cxn modelId="{74E90922-503A-44CB-8855-C6C1F0263CBB}" type="presParOf" srcId="{2618F38C-2E4B-41A2-A745-760DEC4220D2}" destId="{742F944F-D718-4ECA-B8E0-68B5D7ECB1D3}" srcOrd="5" destOrd="0" presId="urn:microsoft.com/office/officeart/2005/8/layout/vList2"/>
    <dgm:cxn modelId="{5830F8B9-D6EB-465B-8CF9-969321583035}" type="presParOf" srcId="{2618F38C-2E4B-41A2-A745-760DEC4220D2}" destId="{D04A6F40-52C7-4D56-A317-2E25322968B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ADAA8D5-686F-4C9B-9C90-49A9A8C61D3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F00121-A3A0-4852-9EBE-31633D92523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/>
            <a:t>The system provides feedback from sensors to adjust operations in real time. utilizes closed-loop control. Or manual inputs from user. (Franklin, Powell and Emami-</a:t>
          </a:r>
          <a:r>
            <a:rPr lang="en-US" sz="1400" err="1"/>
            <a:t>Naeini</a:t>
          </a:r>
          <a:r>
            <a:rPr lang="en-US" sz="1400"/>
            <a:t>, 2009)</a:t>
          </a:r>
        </a:p>
      </dgm:t>
    </dgm:pt>
    <dgm:pt modelId="{F7EBE8BA-5450-422B-B7B7-5C2A288DB750}" type="parTrans" cxnId="{28018D7A-4BAF-4C64-9141-54EA9099C9BE}">
      <dgm:prSet/>
      <dgm:spPr/>
      <dgm:t>
        <a:bodyPr/>
        <a:lstStyle/>
        <a:p>
          <a:endParaRPr lang="en-US"/>
        </a:p>
      </dgm:t>
    </dgm:pt>
    <dgm:pt modelId="{54DA6898-06AD-41FE-860B-266826D0C206}" type="sibTrans" cxnId="{28018D7A-4BAF-4C64-9141-54EA9099C9BE}">
      <dgm:prSet/>
      <dgm:spPr/>
      <dgm:t>
        <a:bodyPr/>
        <a:lstStyle/>
        <a:p>
          <a:endParaRPr lang="en-US"/>
        </a:p>
      </dgm:t>
    </dgm:pt>
    <dgm:pt modelId="{8F5469E3-3EE9-4488-AF24-08E5E5304FD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/>
            <a:t>Pressure Control –</a:t>
          </a:r>
        </a:p>
        <a:p>
          <a:pPr>
            <a:lnSpc>
              <a:spcPct val="100000"/>
            </a:lnSpc>
          </a:pPr>
          <a:r>
            <a:rPr lang="en-US" sz="1400"/>
            <a:t> Sufficient pressure is maintained via pump and diaphragm which is controlled by feedback from system.</a:t>
          </a:r>
        </a:p>
      </dgm:t>
    </dgm:pt>
    <dgm:pt modelId="{1CF3C319-28DC-404C-9182-24DD567AB233}" type="parTrans" cxnId="{5A169D8A-4B4D-45C4-921D-2A02D614BA2D}">
      <dgm:prSet/>
      <dgm:spPr/>
      <dgm:t>
        <a:bodyPr/>
        <a:lstStyle/>
        <a:p>
          <a:endParaRPr lang="en-US"/>
        </a:p>
      </dgm:t>
    </dgm:pt>
    <dgm:pt modelId="{40142EEE-8792-4E5E-BD29-2CE01F8A8046}" type="sibTrans" cxnId="{5A169D8A-4B4D-45C4-921D-2A02D614BA2D}">
      <dgm:prSet/>
      <dgm:spPr/>
      <dgm:t>
        <a:bodyPr/>
        <a:lstStyle/>
        <a:p>
          <a:endParaRPr lang="en-US"/>
        </a:p>
      </dgm:t>
    </dgm:pt>
    <dgm:pt modelId="{447315D9-4504-4907-A6E4-F8214C4817E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/>
            <a:t>Level Monitoring – </a:t>
          </a:r>
        </a:p>
        <a:p>
          <a:pPr>
            <a:lnSpc>
              <a:spcPct val="100000"/>
            </a:lnSpc>
          </a:pPr>
          <a:r>
            <a:rPr lang="en-US" sz="1400"/>
            <a:t>Level sensors are utilized to measure level in tank providing feedback to system.</a:t>
          </a:r>
        </a:p>
      </dgm:t>
    </dgm:pt>
    <dgm:pt modelId="{6C6C6DE6-F02D-4995-8EB8-9AD7702D1889}" type="parTrans" cxnId="{E9D75C59-1CA8-4271-851B-1091B9978378}">
      <dgm:prSet/>
      <dgm:spPr/>
      <dgm:t>
        <a:bodyPr/>
        <a:lstStyle/>
        <a:p>
          <a:endParaRPr lang="en-US"/>
        </a:p>
      </dgm:t>
    </dgm:pt>
    <dgm:pt modelId="{466A00E7-5B9A-403B-8F08-E5075E6F8788}" type="sibTrans" cxnId="{E9D75C59-1CA8-4271-851B-1091B9978378}">
      <dgm:prSet/>
      <dgm:spPr/>
      <dgm:t>
        <a:bodyPr/>
        <a:lstStyle/>
        <a:p>
          <a:endParaRPr lang="en-US"/>
        </a:p>
      </dgm:t>
    </dgm:pt>
    <dgm:pt modelId="{C1ED52FE-E5AF-45AA-B8D5-85C9FD93698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/>
            <a:t>Human Machine Interface Management – </a:t>
          </a:r>
        </a:p>
        <a:p>
          <a:pPr>
            <a:lnSpc>
              <a:spcPct val="100000"/>
            </a:lnSpc>
          </a:pPr>
          <a:r>
            <a:rPr lang="en-US" sz="1400"/>
            <a:t>Shows diagnostics and performance of the system with manual interaction </a:t>
          </a:r>
          <a:r>
            <a:rPr lang="en-GB" sz="1400"/>
            <a:t>(</a:t>
          </a:r>
          <a:r>
            <a:rPr lang="en-GB" sz="1400" err="1"/>
            <a:t>Papcun</a:t>
          </a:r>
          <a:r>
            <a:rPr lang="en-GB" sz="1400"/>
            <a:t>, </a:t>
          </a:r>
          <a:r>
            <a:rPr lang="en-GB" sz="1400" err="1"/>
            <a:t>Kajati</a:t>
          </a:r>
          <a:r>
            <a:rPr lang="en-GB" sz="1400"/>
            <a:t> and </a:t>
          </a:r>
          <a:r>
            <a:rPr lang="en-GB" sz="1400" err="1"/>
            <a:t>Koziorek</a:t>
          </a:r>
          <a:r>
            <a:rPr lang="en-GB" sz="1400"/>
            <a:t>, 2018)</a:t>
          </a:r>
          <a:r>
            <a:rPr lang="en-US" sz="1400"/>
            <a:t>.</a:t>
          </a:r>
        </a:p>
      </dgm:t>
    </dgm:pt>
    <dgm:pt modelId="{C8E1F26F-A214-40AC-B5CB-B157D1E85DFA}" type="parTrans" cxnId="{80EE285B-AE5F-49EF-858A-F1D3CA4892E7}">
      <dgm:prSet/>
      <dgm:spPr/>
      <dgm:t>
        <a:bodyPr/>
        <a:lstStyle/>
        <a:p>
          <a:endParaRPr lang="en-US"/>
        </a:p>
      </dgm:t>
    </dgm:pt>
    <dgm:pt modelId="{7740B98C-40A1-40C2-9B29-82DF20D46A04}" type="sibTrans" cxnId="{80EE285B-AE5F-49EF-858A-F1D3CA4892E7}">
      <dgm:prSet/>
      <dgm:spPr/>
      <dgm:t>
        <a:bodyPr/>
        <a:lstStyle/>
        <a:p>
          <a:endParaRPr lang="en-US"/>
        </a:p>
      </dgm:t>
    </dgm:pt>
    <dgm:pt modelId="{63EF40F2-B488-4701-947B-2418BCB8329D}" type="pres">
      <dgm:prSet presAssocID="{0ADAA8D5-686F-4C9B-9C90-49A9A8C61D3B}" presName="root" presStyleCnt="0">
        <dgm:presLayoutVars>
          <dgm:dir/>
          <dgm:resizeHandles val="exact"/>
        </dgm:presLayoutVars>
      </dgm:prSet>
      <dgm:spPr/>
    </dgm:pt>
    <dgm:pt modelId="{0C78687B-9836-47DD-843B-236B9AD8E7EE}" type="pres">
      <dgm:prSet presAssocID="{0FF00121-A3A0-4852-9EBE-31633D92523C}" presName="compNode" presStyleCnt="0"/>
      <dgm:spPr/>
    </dgm:pt>
    <dgm:pt modelId="{CD381D30-C49E-49E0-966E-6A77861189BB}" type="pres">
      <dgm:prSet presAssocID="{0FF00121-A3A0-4852-9EBE-31633D92523C}" presName="iconRect" presStyleLbl="node1" presStyleIdx="0" presStyleCnt="4" custLinFactX="100000" custLinFactNeighborX="143324" custLinFactNeighborY="-7274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BF5E219E-8861-43C7-BE0F-9F8E0B61838A}" type="pres">
      <dgm:prSet presAssocID="{0FF00121-A3A0-4852-9EBE-31633D92523C}" presName="spaceRect" presStyleCnt="0"/>
      <dgm:spPr/>
    </dgm:pt>
    <dgm:pt modelId="{523DDC56-1FE5-4AF8-9D15-02FD48792E57}" type="pres">
      <dgm:prSet presAssocID="{0FF00121-A3A0-4852-9EBE-31633D92523C}" presName="textRect" presStyleLbl="revTx" presStyleIdx="0" presStyleCnt="4" custAng="0" custScaleX="109871" custScaleY="40157" custLinFactX="14772" custLinFactY="-368431" custLinFactNeighborX="100000" custLinFactNeighborY="-400000">
        <dgm:presLayoutVars>
          <dgm:chMax val="1"/>
          <dgm:chPref val="1"/>
        </dgm:presLayoutVars>
      </dgm:prSet>
      <dgm:spPr/>
    </dgm:pt>
    <dgm:pt modelId="{CA087094-C46A-40E0-A6D6-1798D0D97507}" type="pres">
      <dgm:prSet presAssocID="{54DA6898-06AD-41FE-860B-266826D0C206}" presName="sibTrans" presStyleCnt="0"/>
      <dgm:spPr/>
    </dgm:pt>
    <dgm:pt modelId="{BCD00925-A483-4527-A09C-1000DB8D9DCB}" type="pres">
      <dgm:prSet presAssocID="{8F5469E3-3EE9-4488-AF24-08E5E5304FD7}" presName="compNode" presStyleCnt="0"/>
      <dgm:spPr/>
    </dgm:pt>
    <dgm:pt modelId="{9EF99905-8126-4ADA-A632-134E09BBC39E}" type="pres">
      <dgm:prSet presAssocID="{8F5469E3-3EE9-4488-AF24-08E5E5304FD7}" presName="iconRect" presStyleLbl="node1" presStyleIdx="1" presStyleCnt="4" custLinFactX="-100000" custLinFactY="100000" custLinFactNeighborX="-183713" custLinFactNeighborY="10177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BCB2F42E-69EA-4705-82DF-A2AB304FE0F2}" type="pres">
      <dgm:prSet presAssocID="{8F5469E3-3EE9-4488-AF24-08E5E5304FD7}" presName="spaceRect" presStyleCnt="0"/>
      <dgm:spPr/>
    </dgm:pt>
    <dgm:pt modelId="{5C6D5CD1-0EC5-4F36-A421-0CBB89789765}" type="pres">
      <dgm:prSet presAssocID="{8F5469E3-3EE9-4488-AF24-08E5E5304FD7}" presName="textRect" presStyleLbl="revTx" presStyleIdx="1" presStyleCnt="4" custLinFactX="-28928" custLinFactY="682534" custLinFactNeighborX="-100000" custLinFactNeighborY="700000">
        <dgm:presLayoutVars>
          <dgm:chMax val="1"/>
          <dgm:chPref val="1"/>
        </dgm:presLayoutVars>
      </dgm:prSet>
      <dgm:spPr/>
    </dgm:pt>
    <dgm:pt modelId="{8C0D113E-8640-4B46-9FCA-B3AB21943E55}" type="pres">
      <dgm:prSet presAssocID="{40142EEE-8792-4E5E-BD29-2CE01F8A8046}" presName="sibTrans" presStyleCnt="0"/>
      <dgm:spPr/>
    </dgm:pt>
    <dgm:pt modelId="{6DB586C7-DA54-4D5A-AC8F-1CA3EB0DF611}" type="pres">
      <dgm:prSet presAssocID="{447315D9-4504-4907-A6E4-F8214C4817ED}" presName="compNode" presStyleCnt="0"/>
      <dgm:spPr/>
    </dgm:pt>
    <dgm:pt modelId="{9A9C6757-B311-44BA-B697-C70A7E85C63A}" type="pres">
      <dgm:prSet presAssocID="{447315D9-4504-4907-A6E4-F8214C4817ED}" presName="iconRect" presStyleLbl="node1" presStyleIdx="2" presStyleCnt="4" custLinFactY="100000" custLinFactNeighborX="5412" custLinFactNeighborY="105892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ter"/>
        </a:ext>
      </dgm:extLst>
    </dgm:pt>
    <dgm:pt modelId="{2EB373D9-3C35-4A1E-A539-4B367BDD349B}" type="pres">
      <dgm:prSet presAssocID="{447315D9-4504-4907-A6E4-F8214C4817ED}" presName="spaceRect" presStyleCnt="0"/>
      <dgm:spPr/>
    </dgm:pt>
    <dgm:pt modelId="{A939D07B-FE77-44F3-B85F-0D48DEB55DFA}" type="pres">
      <dgm:prSet presAssocID="{447315D9-4504-4907-A6E4-F8214C4817ED}" presName="textRect" presStyleLbl="revTx" presStyleIdx="2" presStyleCnt="4" custLinFactY="691822" custLinFactNeighborX="5023" custLinFactNeighborY="700000">
        <dgm:presLayoutVars>
          <dgm:chMax val="1"/>
          <dgm:chPref val="1"/>
        </dgm:presLayoutVars>
      </dgm:prSet>
      <dgm:spPr/>
    </dgm:pt>
    <dgm:pt modelId="{6DF95134-68D6-4E17-8B3F-4094940118C3}" type="pres">
      <dgm:prSet presAssocID="{466A00E7-5B9A-403B-8F08-E5075E6F8788}" presName="sibTrans" presStyleCnt="0"/>
      <dgm:spPr/>
    </dgm:pt>
    <dgm:pt modelId="{D78A879C-2077-46C6-AF9F-9452B8D6CCD6}" type="pres">
      <dgm:prSet presAssocID="{C1ED52FE-E5AF-45AA-B8D5-85C9FD936981}" presName="compNode" presStyleCnt="0"/>
      <dgm:spPr/>
    </dgm:pt>
    <dgm:pt modelId="{6000ECF0-0586-4509-8A42-3A1720709108}" type="pres">
      <dgm:prSet presAssocID="{C1ED52FE-E5AF-45AA-B8D5-85C9FD936981}" presName="iconRect" presStyleLbl="node1" presStyleIdx="3" presStyleCnt="4" custLinFactNeighborX="-17787" custLinFactNeighborY="1694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lter"/>
        </a:ext>
      </dgm:extLst>
    </dgm:pt>
    <dgm:pt modelId="{0A218BA0-B8E2-4F60-9790-EB54518F125A}" type="pres">
      <dgm:prSet presAssocID="{C1ED52FE-E5AF-45AA-B8D5-85C9FD936981}" presName="spaceRect" presStyleCnt="0"/>
      <dgm:spPr/>
    </dgm:pt>
    <dgm:pt modelId="{9218D0B7-1ACF-4C98-A9F6-0C9CA9906048}" type="pres">
      <dgm:prSet presAssocID="{C1ED52FE-E5AF-45AA-B8D5-85C9FD936981}" presName="textRect" presStyleLbl="revTx" presStyleIdx="3" presStyleCnt="4" custScaleX="115534" custLinFactY="-84523" custLinFactNeighborX="-2728" custLinFactNeighborY="-100000">
        <dgm:presLayoutVars>
          <dgm:chMax val="1"/>
          <dgm:chPref val="1"/>
        </dgm:presLayoutVars>
      </dgm:prSet>
      <dgm:spPr/>
    </dgm:pt>
  </dgm:ptLst>
  <dgm:cxnLst>
    <dgm:cxn modelId="{7B55DD1D-B4CF-44BB-BC2D-09272229DB91}" type="presOf" srcId="{8F5469E3-3EE9-4488-AF24-08E5E5304FD7}" destId="{5C6D5CD1-0EC5-4F36-A421-0CBB89789765}" srcOrd="0" destOrd="0" presId="urn:microsoft.com/office/officeart/2018/2/layout/IconLabelList"/>
    <dgm:cxn modelId="{76948B20-6936-4D6F-8337-C5222BF27AE5}" type="presOf" srcId="{0ADAA8D5-686F-4C9B-9C90-49A9A8C61D3B}" destId="{63EF40F2-B488-4701-947B-2418BCB8329D}" srcOrd="0" destOrd="0" presId="urn:microsoft.com/office/officeart/2018/2/layout/IconLabelList"/>
    <dgm:cxn modelId="{80EE285B-AE5F-49EF-858A-F1D3CA4892E7}" srcId="{0ADAA8D5-686F-4C9B-9C90-49A9A8C61D3B}" destId="{C1ED52FE-E5AF-45AA-B8D5-85C9FD936981}" srcOrd="3" destOrd="0" parTransId="{C8E1F26F-A214-40AC-B5CB-B157D1E85DFA}" sibTransId="{7740B98C-40A1-40C2-9B29-82DF20D46A04}"/>
    <dgm:cxn modelId="{1F3E6D71-63D7-43EC-8355-E862B25A52D3}" type="presOf" srcId="{0FF00121-A3A0-4852-9EBE-31633D92523C}" destId="{523DDC56-1FE5-4AF8-9D15-02FD48792E57}" srcOrd="0" destOrd="0" presId="urn:microsoft.com/office/officeart/2018/2/layout/IconLabelList"/>
    <dgm:cxn modelId="{E9D75C59-1CA8-4271-851B-1091B9978378}" srcId="{0ADAA8D5-686F-4C9B-9C90-49A9A8C61D3B}" destId="{447315D9-4504-4907-A6E4-F8214C4817ED}" srcOrd="2" destOrd="0" parTransId="{6C6C6DE6-F02D-4995-8EB8-9AD7702D1889}" sibTransId="{466A00E7-5B9A-403B-8F08-E5075E6F8788}"/>
    <dgm:cxn modelId="{28018D7A-4BAF-4C64-9141-54EA9099C9BE}" srcId="{0ADAA8D5-686F-4C9B-9C90-49A9A8C61D3B}" destId="{0FF00121-A3A0-4852-9EBE-31633D92523C}" srcOrd="0" destOrd="0" parTransId="{F7EBE8BA-5450-422B-B7B7-5C2A288DB750}" sibTransId="{54DA6898-06AD-41FE-860B-266826D0C206}"/>
    <dgm:cxn modelId="{5A169D8A-4B4D-45C4-921D-2A02D614BA2D}" srcId="{0ADAA8D5-686F-4C9B-9C90-49A9A8C61D3B}" destId="{8F5469E3-3EE9-4488-AF24-08E5E5304FD7}" srcOrd="1" destOrd="0" parTransId="{1CF3C319-28DC-404C-9182-24DD567AB233}" sibTransId="{40142EEE-8792-4E5E-BD29-2CE01F8A8046}"/>
    <dgm:cxn modelId="{2D5FD4AE-9C52-41CC-8E69-D1AAC975FD67}" type="presOf" srcId="{447315D9-4504-4907-A6E4-F8214C4817ED}" destId="{A939D07B-FE77-44F3-B85F-0D48DEB55DFA}" srcOrd="0" destOrd="0" presId="urn:microsoft.com/office/officeart/2018/2/layout/IconLabelList"/>
    <dgm:cxn modelId="{843AB3FE-F963-4747-B017-7EA1885795E9}" type="presOf" srcId="{C1ED52FE-E5AF-45AA-B8D5-85C9FD936981}" destId="{9218D0B7-1ACF-4C98-A9F6-0C9CA9906048}" srcOrd="0" destOrd="0" presId="urn:microsoft.com/office/officeart/2018/2/layout/IconLabelList"/>
    <dgm:cxn modelId="{B2103C07-6630-4370-81B1-5D9FDF00025B}" type="presParOf" srcId="{63EF40F2-B488-4701-947B-2418BCB8329D}" destId="{0C78687B-9836-47DD-843B-236B9AD8E7EE}" srcOrd="0" destOrd="0" presId="urn:microsoft.com/office/officeart/2018/2/layout/IconLabelList"/>
    <dgm:cxn modelId="{CA2987E7-6D67-4106-8EBA-0A891772A20B}" type="presParOf" srcId="{0C78687B-9836-47DD-843B-236B9AD8E7EE}" destId="{CD381D30-C49E-49E0-966E-6A77861189BB}" srcOrd="0" destOrd="0" presId="urn:microsoft.com/office/officeart/2018/2/layout/IconLabelList"/>
    <dgm:cxn modelId="{F4D5EF82-90A8-4E75-9D27-34BABB070789}" type="presParOf" srcId="{0C78687B-9836-47DD-843B-236B9AD8E7EE}" destId="{BF5E219E-8861-43C7-BE0F-9F8E0B61838A}" srcOrd="1" destOrd="0" presId="urn:microsoft.com/office/officeart/2018/2/layout/IconLabelList"/>
    <dgm:cxn modelId="{9FCEADEA-709A-4ECE-ACD4-86BB5DFC0E41}" type="presParOf" srcId="{0C78687B-9836-47DD-843B-236B9AD8E7EE}" destId="{523DDC56-1FE5-4AF8-9D15-02FD48792E57}" srcOrd="2" destOrd="0" presId="urn:microsoft.com/office/officeart/2018/2/layout/IconLabelList"/>
    <dgm:cxn modelId="{F778690D-3BB4-45D7-81C4-FEEF97762FF5}" type="presParOf" srcId="{63EF40F2-B488-4701-947B-2418BCB8329D}" destId="{CA087094-C46A-40E0-A6D6-1798D0D97507}" srcOrd="1" destOrd="0" presId="urn:microsoft.com/office/officeart/2018/2/layout/IconLabelList"/>
    <dgm:cxn modelId="{ED5027B5-386A-4028-B19F-8625554B9890}" type="presParOf" srcId="{63EF40F2-B488-4701-947B-2418BCB8329D}" destId="{BCD00925-A483-4527-A09C-1000DB8D9DCB}" srcOrd="2" destOrd="0" presId="urn:microsoft.com/office/officeart/2018/2/layout/IconLabelList"/>
    <dgm:cxn modelId="{D268E56E-6D61-42F7-8B47-6BF76DE3DBD8}" type="presParOf" srcId="{BCD00925-A483-4527-A09C-1000DB8D9DCB}" destId="{9EF99905-8126-4ADA-A632-134E09BBC39E}" srcOrd="0" destOrd="0" presId="urn:microsoft.com/office/officeart/2018/2/layout/IconLabelList"/>
    <dgm:cxn modelId="{CB63285C-AB63-4979-B13E-7DA0D4195557}" type="presParOf" srcId="{BCD00925-A483-4527-A09C-1000DB8D9DCB}" destId="{BCB2F42E-69EA-4705-82DF-A2AB304FE0F2}" srcOrd="1" destOrd="0" presId="urn:microsoft.com/office/officeart/2018/2/layout/IconLabelList"/>
    <dgm:cxn modelId="{EBAA16D4-63CF-43ED-9897-A6A75385CCE4}" type="presParOf" srcId="{BCD00925-A483-4527-A09C-1000DB8D9DCB}" destId="{5C6D5CD1-0EC5-4F36-A421-0CBB89789765}" srcOrd="2" destOrd="0" presId="urn:microsoft.com/office/officeart/2018/2/layout/IconLabelList"/>
    <dgm:cxn modelId="{489E617C-4231-40E6-B85F-1AAB1222D3EC}" type="presParOf" srcId="{63EF40F2-B488-4701-947B-2418BCB8329D}" destId="{8C0D113E-8640-4B46-9FCA-B3AB21943E55}" srcOrd="3" destOrd="0" presId="urn:microsoft.com/office/officeart/2018/2/layout/IconLabelList"/>
    <dgm:cxn modelId="{BE6A193D-009A-4076-9699-26A523FFE85A}" type="presParOf" srcId="{63EF40F2-B488-4701-947B-2418BCB8329D}" destId="{6DB586C7-DA54-4D5A-AC8F-1CA3EB0DF611}" srcOrd="4" destOrd="0" presId="urn:microsoft.com/office/officeart/2018/2/layout/IconLabelList"/>
    <dgm:cxn modelId="{D3CA590B-6B54-4D47-9D33-0A5E51DF73A8}" type="presParOf" srcId="{6DB586C7-DA54-4D5A-AC8F-1CA3EB0DF611}" destId="{9A9C6757-B311-44BA-B697-C70A7E85C63A}" srcOrd="0" destOrd="0" presId="urn:microsoft.com/office/officeart/2018/2/layout/IconLabelList"/>
    <dgm:cxn modelId="{5D0D8DD2-7DB1-4FA1-9773-B08494E29140}" type="presParOf" srcId="{6DB586C7-DA54-4D5A-AC8F-1CA3EB0DF611}" destId="{2EB373D9-3C35-4A1E-A539-4B367BDD349B}" srcOrd="1" destOrd="0" presId="urn:microsoft.com/office/officeart/2018/2/layout/IconLabelList"/>
    <dgm:cxn modelId="{9B08CC99-95B4-4F10-856D-87F308805924}" type="presParOf" srcId="{6DB586C7-DA54-4D5A-AC8F-1CA3EB0DF611}" destId="{A939D07B-FE77-44F3-B85F-0D48DEB55DFA}" srcOrd="2" destOrd="0" presId="urn:microsoft.com/office/officeart/2018/2/layout/IconLabelList"/>
    <dgm:cxn modelId="{21306537-C9D2-4FD1-9E35-C128458EE2EB}" type="presParOf" srcId="{63EF40F2-B488-4701-947B-2418BCB8329D}" destId="{6DF95134-68D6-4E17-8B3F-4094940118C3}" srcOrd="5" destOrd="0" presId="urn:microsoft.com/office/officeart/2018/2/layout/IconLabelList"/>
    <dgm:cxn modelId="{B3A7D660-C5F7-49FA-948E-0CD1F0959B94}" type="presParOf" srcId="{63EF40F2-B488-4701-947B-2418BCB8329D}" destId="{D78A879C-2077-46C6-AF9F-9452B8D6CCD6}" srcOrd="6" destOrd="0" presId="urn:microsoft.com/office/officeart/2018/2/layout/IconLabelList"/>
    <dgm:cxn modelId="{143DDFB7-C6E9-4544-BC97-AAE1FFD1810C}" type="presParOf" srcId="{D78A879C-2077-46C6-AF9F-9452B8D6CCD6}" destId="{6000ECF0-0586-4509-8A42-3A1720709108}" srcOrd="0" destOrd="0" presId="urn:microsoft.com/office/officeart/2018/2/layout/IconLabelList"/>
    <dgm:cxn modelId="{1C2CB84B-B719-4C56-94EF-E912421D5592}" type="presParOf" srcId="{D78A879C-2077-46C6-AF9F-9452B8D6CCD6}" destId="{0A218BA0-B8E2-4F60-9790-EB54518F125A}" srcOrd="1" destOrd="0" presId="urn:microsoft.com/office/officeart/2018/2/layout/IconLabelList"/>
    <dgm:cxn modelId="{9F837E23-41E4-4DC7-9F26-D5740DF808FB}" type="presParOf" srcId="{D78A879C-2077-46C6-AF9F-9452B8D6CCD6}" destId="{9218D0B7-1ACF-4C98-A9F6-0C9CA990604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7CFD1F0-F752-49AE-A83F-968A754B41CE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18DBFF-EF7E-42C6-948B-458F0243121A}">
      <dgm:prSet/>
      <dgm:spPr/>
      <dgm:t>
        <a:bodyPr/>
        <a:lstStyle/>
        <a:p>
          <a:r>
            <a:rPr lang="en-US"/>
            <a:t>1. Detailed Hardware Specification – To verify combability .</a:t>
          </a:r>
        </a:p>
      </dgm:t>
    </dgm:pt>
    <dgm:pt modelId="{684F400F-2811-4467-B6A9-5690B4519BB0}" type="parTrans" cxnId="{248315C9-758D-42BC-A0C8-349FCCEEC67A}">
      <dgm:prSet/>
      <dgm:spPr/>
      <dgm:t>
        <a:bodyPr/>
        <a:lstStyle/>
        <a:p>
          <a:endParaRPr lang="en-US"/>
        </a:p>
      </dgm:t>
    </dgm:pt>
    <dgm:pt modelId="{17714972-8318-4992-AC65-3698363F513A}" type="sibTrans" cxnId="{248315C9-758D-42BC-A0C8-349FCCEEC67A}">
      <dgm:prSet/>
      <dgm:spPr/>
      <dgm:t>
        <a:bodyPr/>
        <a:lstStyle/>
        <a:p>
          <a:endParaRPr lang="en-US"/>
        </a:p>
      </dgm:t>
    </dgm:pt>
    <dgm:pt modelId="{3DDF5CC7-355E-4D48-8BA1-301A80AFC781}">
      <dgm:prSet/>
      <dgm:spPr/>
      <dgm:t>
        <a:bodyPr/>
        <a:lstStyle/>
        <a:p>
          <a:r>
            <a:rPr lang="en-US"/>
            <a:t>2. Control Logic Programming – Develop control logic.</a:t>
          </a:r>
        </a:p>
      </dgm:t>
    </dgm:pt>
    <dgm:pt modelId="{7B489A0E-E7D0-4D85-A082-1882E7FAF1E3}" type="parTrans" cxnId="{D9C94B0B-4B87-44BF-A1B1-33149A98F4DA}">
      <dgm:prSet/>
      <dgm:spPr/>
      <dgm:t>
        <a:bodyPr/>
        <a:lstStyle/>
        <a:p>
          <a:endParaRPr lang="en-US"/>
        </a:p>
      </dgm:t>
    </dgm:pt>
    <dgm:pt modelId="{3F6E9023-9A60-4328-BBA8-3F31EFC53EDD}" type="sibTrans" cxnId="{D9C94B0B-4B87-44BF-A1B1-33149A98F4DA}">
      <dgm:prSet/>
      <dgm:spPr/>
      <dgm:t>
        <a:bodyPr/>
        <a:lstStyle/>
        <a:p>
          <a:endParaRPr lang="en-US"/>
        </a:p>
      </dgm:t>
    </dgm:pt>
    <dgm:pt modelId="{50D95DC4-3029-45B5-A4B2-240046437660}">
      <dgm:prSet/>
      <dgm:spPr/>
      <dgm:t>
        <a:bodyPr/>
        <a:lstStyle/>
        <a:p>
          <a:r>
            <a:rPr lang="en-US"/>
            <a:t>3. System Simulation – Test and fine tune function of system.</a:t>
          </a:r>
        </a:p>
      </dgm:t>
    </dgm:pt>
    <dgm:pt modelId="{4CF1D7A6-5A55-489F-BECD-9E61F84D0802}" type="parTrans" cxnId="{AC75AB97-5267-449B-8FA5-DB10589D490A}">
      <dgm:prSet/>
      <dgm:spPr/>
      <dgm:t>
        <a:bodyPr/>
        <a:lstStyle/>
        <a:p>
          <a:endParaRPr lang="en-US"/>
        </a:p>
      </dgm:t>
    </dgm:pt>
    <dgm:pt modelId="{853B507F-5CB8-48BB-A162-24FF7B5B5430}" type="sibTrans" cxnId="{AC75AB97-5267-449B-8FA5-DB10589D490A}">
      <dgm:prSet/>
      <dgm:spPr/>
      <dgm:t>
        <a:bodyPr/>
        <a:lstStyle/>
        <a:p>
          <a:endParaRPr lang="en-US"/>
        </a:p>
      </dgm:t>
    </dgm:pt>
    <dgm:pt modelId="{BF78C965-CB77-4280-89F3-E365E05BFC37}" type="pres">
      <dgm:prSet presAssocID="{37CFD1F0-F752-49AE-A83F-968A754B41C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55B0D13-73D3-4E7C-8B45-8A337AAF293D}" type="pres">
      <dgm:prSet presAssocID="{7C18DBFF-EF7E-42C6-948B-458F0243121A}" presName="hierRoot1" presStyleCnt="0"/>
      <dgm:spPr/>
    </dgm:pt>
    <dgm:pt modelId="{E55D5D69-68A4-452D-9885-AB9B52FD84EC}" type="pres">
      <dgm:prSet presAssocID="{7C18DBFF-EF7E-42C6-948B-458F0243121A}" presName="composite" presStyleCnt="0"/>
      <dgm:spPr/>
    </dgm:pt>
    <dgm:pt modelId="{D33742DD-0E57-4CDC-B7D7-8A54F2EE1781}" type="pres">
      <dgm:prSet presAssocID="{7C18DBFF-EF7E-42C6-948B-458F0243121A}" presName="background" presStyleLbl="node0" presStyleIdx="0" presStyleCnt="3"/>
      <dgm:spPr/>
    </dgm:pt>
    <dgm:pt modelId="{BBBC2843-694E-4955-B868-EFC6985670BB}" type="pres">
      <dgm:prSet presAssocID="{7C18DBFF-EF7E-42C6-948B-458F0243121A}" presName="text" presStyleLbl="fgAcc0" presStyleIdx="0" presStyleCnt="3">
        <dgm:presLayoutVars>
          <dgm:chPref val="3"/>
        </dgm:presLayoutVars>
      </dgm:prSet>
      <dgm:spPr/>
    </dgm:pt>
    <dgm:pt modelId="{9F6E9925-3D96-4567-A61E-F2CC48E662BD}" type="pres">
      <dgm:prSet presAssocID="{7C18DBFF-EF7E-42C6-948B-458F0243121A}" presName="hierChild2" presStyleCnt="0"/>
      <dgm:spPr/>
    </dgm:pt>
    <dgm:pt modelId="{BA6B6D65-0CD4-42EA-84B1-3CE432FD93C1}" type="pres">
      <dgm:prSet presAssocID="{3DDF5CC7-355E-4D48-8BA1-301A80AFC781}" presName="hierRoot1" presStyleCnt="0"/>
      <dgm:spPr/>
    </dgm:pt>
    <dgm:pt modelId="{A783F5ED-1C2D-44BC-880A-68A7745726E1}" type="pres">
      <dgm:prSet presAssocID="{3DDF5CC7-355E-4D48-8BA1-301A80AFC781}" presName="composite" presStyleCnt="0"/>
      <dgm:spPr/>
    </dgm:pt>
    <dgm:pt modelId="{1D955081-8E77-4653-90FC-935BF64A2EEB}" type="pres">
      <dgm:prSet presAssocID="{3DDF5CC7-355E-4D48-8BA1-301A80AFC781}" presName="background" presStyleLbl="node0" presStyleIdx="1" presStyleCnt="3"/>
      <dgm:spPr/>
    </dgm:pt>
    <dgm:pt modelId="{A4259C2E-77C5-4C26-9ECF-CAA50A2FBEA1}" type="pres">
      <dgm:prSet presAssocID="{3DDF5CC7-355E-4D48-8BA1-301A80AFC781}" presName="text" presStyleLbl="fgAcc0" presStyleIdx="1" presStyleCnt="3">
        <dgm:presLayoutVars>
          <dgm:chPref val="3"/>
        </dgm:presLayoutVars>
      </dgm:prSet>
      <dgm:spPr/>
    </dgm:pt>
    <dgm:pt modelId="{AFA0E7D2-090F-40F6-8D69-45ABE46F1D84}" type="pres">
      <dgm:prSet presAssocID="{3DDF5CC7-355E-4D48-8BA1-301A80AFC781}" presName="hierChild2" presStyleCnt="0"/>
      <dgm:spPr/>
    </dgm:pt>
    <dgm:pt modelId="{9F4731E9-1418-4D2B-8BD8-AD7CECF2ABA9}" type="pres">
      <dgm:prSet presAssocID="{50D95DC4-3029-45B5-A4B2-240046437660}" presName="hierRoot1" presStyleCnt="0"/>
      <dgm:spPr/>
    </dgm:pt>
    <dgm:pt modelId="{C718CC74-3B57-4D67-B6E5-89641A340E1F}" type="pres">
      <dgm:prSet presAssocID="{50D95DC4-3029-45B5-A4B2-240046437660}" presName="composite" presStyleCnt="0"/>
      <dgm:spPr/>
    </dgm:pt>
    <dgm:pt modelId="{C28ECCA3-DECD-49AB-9580-7B21E601E583}" type="pres">
      <dgm:prSet presAssocID="{50D95DC4-3029-45B5-A4B2-240046437660}" presName="background" presStyleLbl="node0" presStyleIdx="2" presStyleCnt="3"/>
      <dgm:spPr/>
    </dgm:pt>
    <dgm:pt modelId="{44793C47-FD24-4969-BD24-D0257DC6C557}" type="pres">
      <dgm:prSet presAssocID="{50D95DC4-3029-45B5-A4B2-240046437660}" presName="text" presStyleLbl="fgAcc0" presStyleIdx="2" presStyleCnt="3" custLinFactNeighborX="-2042" custLinFactNeighborY="1310">
        <dgm:presLayoutVars>
          <dgm:chPref val="3"/>
        </dgm:presLayoutVars>
      </dgm:prSet>
      <dgm:spPr/>
    </dgm:pt>
    <dgm:pt modelId="{4090AAF6-5382-4629-A9D1-D5BAB07643C9}" type="pres">
      <dgm:prSet presAssocID="{50D95DC4-3029-45B5-A4B2-240046437660}" presName="hierChild2" presStyleCnt="0"/>
      <dgm:spPr/>
    </dgm:pt>
  </dgm:ptLst>
  <dgm:cxnLst>
    <dgm:cxn modelId="{D9C94B0B-4B87-44BF-A1B1-33149A98F4DA}" srcId="{37CFD1F0-F752-49AE-A83F-968A754B41CE}" destId="{3DDF5CC7-355E-4D48-8BA1-301A80AFC781}" srcOrd="1" destOrd="0" parTransId="{7B489A0E-E7D0-4D85-A082-1882E7FAF1E3}" sibTransId="{3F6E9023-9A60-4328-BBA8-3F31EFC53EDD}"/>
    <dgm:cxn modelId="{E3C51169-1414-4C48-90D2-A4EF755B4BB5}" type="presOf" srcId="{37CFD1F0-F752-49AE-A83F-968A754B41CE}" destId="{BF78C965-CB77-4280-89F3-E365E05BFC37}" srcOrd="0" destOrd="0" presId="urn:microsoft.com/office/officeart/2005/8/layout/hierarchy1"/>
    <dgm:cxn modelId="{AC75AB97-5267-449B-8FA5-DB10589D490A}" srcId="{37CFD1F0-F752-49AE-A83F-968A754B41CE}" destId="{50D95DC4-3029-45B5-A4B2-240046437660}" srcOrd="2" destOrd="0" parTransId="{4CF1D7A6-5A55-489F-BECD-9E61F84D0802}" sibTransId="{853B507F-5CB8-48BB-A162-24FF7B5B5430}"/>
    <dgm:cxn modelId="{B42239A7-B699-4736-99E9-C150B7DC2DFF}" type="presOf" srcId="{50D95DC4-3029-45B5-A4B2-240046437660}" destId="{44793C47-FD24-4969-BD24-D0257DC6C557}" srcOrd="0" destOrd="0" presId="urn:microsoft.com/office/officeart/2005/8/layout/hierarchy1"/>
    <dgm:cxn modelId="{5FF95FBC-16BC-429B-85D3-0C690456E7A9}" type="presOf" srcId="{7C18DBFF-EF7E-42C6-948B-458F0243121A}" destId="{BBBC2843-694E-4955-B868-EFC6985670BB}" srcOrd="0" destOrd="0" presId="urn:microsoft.com/office/officeart/2005/8/layout/hierarchy1"/>
    <dgm:cxn modelId="{248315C9-758D-42BC-A0C8-349FCCEEC67A}" srcId="{37CFD1F0-F752-49AE-A83F-968A754B41CE}" destId="{7C18DBFF-EF7E-42C6-948B-458F0243121A}" srcOrd="0" destOrd="0" parTransId="{684F400F-2811-4467-B6A9-5690B4519BB0}" sibTransId="{17714972-8318-4992-AC65-3698363F513A}"/>
    <dgm:cxn modelId="{330725DC-23E7-4B86-B436-D09E4C6906F5}" type="presOf" srcId="{3DDF5CC7-355E-4D48-8BA1-301A80AFC781}" destId="{A4259C2E-77C5-4C26-9ECF-CAA50A2FBEA1}" srcOrd="0" destOrd="0" presId="urn:microsoft.com/office/officeart/2005/8/layout/hierarchy1"/>
    <dgm:cxn modelId="{D2CD10FC-E8BC-4ADB-9318-F2C3DE61576E}" type="presParOf" srcId="{BF78C965-CB77-4280-89F3-E365E05BFC37}" destId="{155B0D13-73D3-4E7C-8B45-8A337AAF293D}" srcOrd="0" destOrd="0" presId="urn:microsoft.com/office/officeart/2005/8/layout/hierarchy1"/>
    <dgm:cxn modelId="{069E4333-66D1-439A-8BC1-CF56E26CD27B}" type="presParOf" srcId="{155B0D13-73D3-4E7C-8B45-8A337AAF293D}" destId="{E55D5D69-68A4-452D-9885-AB9B52FD84EC}" srcOrd="0" destOrd="0" presId="urn:microsoft.com/office/officeart/2005/8/layout/hierarchy1"/>
    <dgm:cxn modelId="{D5B0CE06-ADB1-4FD8-B834-980E10761E7D}" type="presParOf" srcId="{E55D5D69-68A4-452D-9885-AB9B52FD84EC}" destId="{D33742DD-0E57-4CDC-B7D7-8A54F2EE1781}" srcOrd="0" destOrd="0" presId="urn:microsoft.com/office/officeart/2005/8/layout/hierarchy1"/>
    <dgm:cxn modelId="{3865DCD6-5265-48C1-8573-87719076F5B2}" type="presParOf" srcId="{E55D5D69-68A4-452D-9885-AB9B52FD84EC}" destId="{BBBC2843-694E-4955-B868-EFC6985670BB}" srcOrd="1" destOrd="0" presId="urn:microsoft.com/office/officeart/2005/8/layout/hierarchy1"/>
    <dgm:cxn modelId="{CAC3C456-E618-47BE-8276-1BCBC4CF3E61}" type="presParOf" srcId="{155B0D13-73D3-4E7C-8B45-8A337AAF293D}" destId="{9F6E9925-3D96-4567-A61E-F2CC48E662BD}" srcOrd="1" destOrd="0" presId="urn:microsoft.com/office/officeart/2005/8/layout/hierarchy1"/>
    <dgm:cxn modelId="{3DFD6E4D-7F20-4AD8-B5DF-A0C02B59E929}" type="presParOf" srcId="{BF78C965-CB77-4280-89F3-E365E05BFC37}" destId="{BA6B6D65-0CD4-42EA-84B1-3CE432FD93C1}" srcOrd="1" destOrd="0" presId="urn:microsoft.com/office/officeart/2005/8/layout/hierarchy1"/>
    <dgm:cxn modelId="{BEFE7372-755B-4BB1-86CA-52DEFB764C8E}" type="presParOf" srcId="{BA6B6D65-0CD4-42EA-84B1-3CE432FD93C1}" destId="{A783F5ED-1C2D-44BC-880A-68A7745726E1}" srcOrd="0" destOrd="0" presId="urn:microsoft.com/office/officeart/2005/8/layout/hierarchy1"/>
    <dgm:cxn modelId="{B6F6E99A-9ADE-401B-9AAC-F8D02E67B848}" type="presParOf" srcId="{A783F5ED-1C2D-44BC-880A-68A7745726E1}" destId="{1D955081-8E77-4653-90FC-935BF64A2EEB}" srcOrd="0" destOrd="0" presId="urn:microsoft.com/office/officeart/2005/8/layout/hierarchy1"/>
    <dgm:cxn modelId="{2E8CCCE7-2182-422B-A96F-962BC5A2DE3E}" type="presParOf" srcId="{A783F5ED-1C2D-44BC-880A-68A7745726E1}" destId="{A4259C2E-77C5-4C26-9ECF-CAA50A2FBEA1}" srcOrd="1" destOrd="0" presId="urn:microsoft.com/office/officeart/2005/8/layout/hierarchy1"/>
    <dgm:cxn modelId="{26D8A799-45EA-4CF1-A0AF-0C75C051789B}" type="presParOf" srcId="{BA6B6D65-0CD4-42EA-84B1-3CE432FD93C1}" destId="{AFA0E7D2-090F-40F6-8D69-45ABE46F1D84}" srcOrd="1" destOrd="0" presId="urn:microsoft.com/office/officeart/2005/8/layout/hierarchy1"/>
    <dgm:cxn modelId="{3858D981-5C0F-4EBF-97C0-0FFAA835D49D}" type="presParOf" srcId="{BF78C965-CB77-4280-89F3-E365E05BFC37}" destId="{9F4731E9-1418-4D2B-8BD8-AD7CECF2ABA9}" srcOrd="2" destOrd="0" presId="urn:microsoft.com/office/officeart/2005/8/layout/hierarchy1"/>
    <dgm:cxn modelId="{D1314B99-3147-40B5-88FA-239E7D76019B}" type="presParOf" srcId="{9F4731E9-1418-4D2B-8BD8-AD7CECF2ABA9}" destId="{C718CC74-3B57-4D67-B6E5-89641A340E1F}" srcOrd="0" destOrd="0" presId="urn:microsoft.com/office/officeart/2005/8/layout/hierarchy1"/>
    <dgm:cxn modelId="{350B0667-C489-4582-B9C3-2519541BBB7C}" type="presParOf" srcId="{C718CC74-3B57-4D67-B6E5-89641A340E1F}" destId="{C28ECCA3-DECD-49AB-9580-7B21E601E583}" srcOrd="0" destOrd="0" presId="urn:microsoft.com/office/officeart/2005/8/layout/hierarchy1"/>
    <dgm:cxn modelId="{28EC4C75-702F-44F7-923D-F4D38BC657DA}" type="presParOf" srcId="{C718CC74-3B57-4D67-B6E5-89641A340E1F}" destId="{44793C47-FD24-4969-BD24-D0257DC6C557}" srcOrd="1" destOrd="0" presId="urn:microsoft.com/office/officeart/2005/8/layout/hierarchy1"/>
    <dgm:cxn modelId="{24BDD6F7-49A9-4D66-8FE6-9560A65BCC3A}" type="presParOf" srcId="{9F4731E9-1418-4D2B-8BD8-AD7CECF2ABA9}" destId="{4090AAF6-5382-4629-A9D1-D5BAB07643C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3624A2A-9F05-422F-B4A0-D5A2576576E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624A678-D528-4431-8EA2-CD2E0662D5FC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1">
              <a:solidFill>
                <a:srgbClr val="000000"/>
              </a:solidFill>
              <a:latin typeface="Aptos"/>
            </a:rPr>
            <a:t>Potential Incentives &amp; Legislation </a:t>
          </a:r>
          <a:r>
            <a:rPr lang="en-GB">
              <a:solidFill>
                <a:srgbClr val="000000"/>
              </a:solidFill>
              <a:latin typeface="Aptos"/>
            </a:rPr>
            <a:t>​</a:t>
          </a:r>
          <a:endParaRPr lang="en-GB">
            <a:solidFill>
              <a:srgbClr val="000000"/>
            </a:solidFill>
            <a:latin typeface="Segoe UI" panose="020B0502040204020203" pitchFamily="34" charset="0"/>
          </a:endParaRPr>
        </a:p>
        <a:p>
          <a:pPr>
            <a:buFont typeface="Arial" panose="020B0604020202020204" pitchFamily="34" charset="0"/>
            <a:buChar char="•"/>
          </a:pPr>
          <a:r>
            <a:rPr lang="cy-GB">
              <a:solidFill>
                <a:srgbClr val="000000"/>
              </a:solidFill>
              <a:latin typeface="Aptos"/>
            </a:rPr>
            <a:t>Decrease in house insurance</a:t>
          </a:r>
          <a:r>
            <a:rPr lang="en-US">
              <a:solidFill>
                <a:srgbClr val="000000"/>
              </a:solidFill>
              <a:latin typeface="Aptos"/>
            </a:rPr>
            <a:t>​</a:t>
          </a:r>
          <a:endParaRPr lang="en-US">
            <a:solidFill>
              <a:srgbClr val="000000"/>
            </a:solidFill>
            <a:latin typeface="Arial" panose="020B0604020202020204" pitchFamily="34" charset="0"/>
          </a:endParaRPr>
        </a:p>
        <a:p>
          <a:pPr>
            <a:buFont typeface="Arial" panose="020B0604020202020204" pitchFamily="34" charset="0"/>
            <a:buChar char="•"/>
          </a:pPr>
          <a:r>
            <a:rPr lang="cy-GB">
              <a:solidFill>
                <a:srgbClr val="000000"/>
              </a:solidFill>
              <a:latin typeface="Aptos"/>
            </a:rPr>
            <a:t>Compulsory instalment in new builds</a:t>
          </a:r>
          <a:r>
            <a:rPr lang="en-US">
              <a:solidFill>
                <a:srgbClr val="000000"/>
              </a:solidFill>
              <a:latin typeface="Aptos"/>
            </a:rPr>
            <a:t>​</a:t>
          </a:r>
          <a:endParaRPr lang="en-US">
            <a:solidFill>
              <a:srgbClr val="000000"/>
            </a:solidFill>
            <a:latin typeface="Arial" panose="020B0604020202020204" pitchFamily="34" charset="0"/>
          </a:endParaRPr>
        </a:p>
        <a:p>
          <a:pPr>
            <a:buFont typeface="Arial" panose="020B0604020202020204" pitchFamily="34" charset="0"/>
            <a:buChar char="•"/>
          </a:pPr>
          <a:r>
            <a:rPr lang="cy-GB">
              <a:solidFill>
                <a:srgbClr val="000000"/>
              </a:solidFill>
              <a:latin typeface="Aptos"/>
            </a:rPr>
            <a:t>Government instalment grant</a:t>
          </a:r>
          <a:endParaRPr lang="en-GB"/>
        </a:p>
      </dgm:t>
    </dgm:pt>
    <dgm:pt modelId="{5C6518EC-19B4-4A7E-AF4C-2922C1338D00}" type="parTrans" cxnId="{416F8DBE-0623-49ED-A70E-2FB15D2C6923}">
      <dgm:prSet/>
      <dgm:spPr/>
      <dgm:t>
        <a:bodyPr/>
        <a:lstStyle/>
        <a:p>
          <a:endParaRPr lang="en-GB"/>
        </a:p>
      </dgm:t>
    </dgm:pt>
    <dgm:pt modelId="{7F17BBCA-AC72-4926-82F8-57480FA50611}" type="sibTrans" cxnId="{416F8DBE-0623-49ED-A70E-2FB15D2C6923}">
      <dgm:prSet/>
      <dgm:spPr/>
      <dgm:t>
        <a:bodyPr/>
        <a:lstStyle/>
        <a:p>
          <a:endParaRPr lang="en-GB"/>
        </a:p>
      </dgm:t>
    </dgm:pt>
    <dgm:pt modelId="{1E0E2AAD-574F-4C03-9E0B-46BE730C3AA3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cy-GB" b="1">
              <a:solidFill>
                <a:srgbClr val="000000"/>
              </a:solidFill>
              <a:latin typeface="Aptos"/>
            </a:rPr>
            <a:t>New Builds</a:t>
          </a:r>
          <a:r>
            <a:rPr lang="en-US">
              <a:solidFill>
                <a:srgbClr val="000000"/>
              </a:solidFill>
              <a:latin typeface="Aptos"/>
            </a:rPr>
            <a:t>​</a:t>
          </a:r>
          <a:endParaRPr lang="en-US">
            <a:solidFill>
              <a:srgbClr val="000000"/>
            </a:solidFill>
            <a:latin typeface="Segoe UI" panose="020B0502040204020203" pitchFamily="34" charset="0"/>
          </a:endParaRPr>
        </a:p>
        <a:p>
          <a:pPr>
            <a:buFont typeface="Arial" panose="020B0604020202020204" pitchFamily="34" charset="0"/>
            <a:buChar char="•"/>
          </a:pPr>
          <a:r>
            <a:rPr lang="cy-GB">
              <a:solidFill>
                <a:srgbClr val="000000"/>
              </a:solidFill>
              <a:latin typeface="Aptos"/>
            </a:rPr>
            <a:t>Approx 5000 new dwellings are built each year in Wales (2025, STATSWALES)</a:t>
          </a:r>
          <a:r>
            <a:rPr lang="en-US">
              <a:solidFill>
                <a:srgbClr val="000000"/>
              </a:solidFill>
              <a:latin typeface="Aptos"/>
            </a:rPr>
            <a:t>​</a:t>
          </a:r>
          <a:endParaRPr lang="en-US">
            <a:solidFill>
              <a:srgbClr val="000000"/>
            </a:solidFill>
            <a:latin typeface="Arial" panose="020B0604020202020204" pitchFamily="34" charset="0"/>
          </a:endParaRPr>
        </a:p>
        <a:p>
          <a:pPr>
            <a:buFont typeface="Arial" panose="020B0604020202020204" pitchFamily="34" charset="0"/>
            <a:buChar char="•"/>
          </a:pPr>
          <a:r>
            <a:rPr lang="cy-GB">
              <a:solidFill>
                <a:srgbClr val="000000"/>
              </a:solidFill>
              <a:latin typeface="Aptos"/>
            </a:rPr>
            <a:t>England and Wales build approx more than 247,000 each year (2020, BBCNEWS)</a:t>
          </a:r>
          <a:r>
            <a:rPr lang="en-US">
              <a:solidFill>
                <a:srgbClr val="000000"/>
              </a:solidFill>
              <a:latin typeface="Aptos"/>
            </a:rPr>
            <a:t>​</a:t>
          </a:r>
          <a:endParaRPr lang="en-GB"/>
        </a:p>
      </dgm:t>
    </dgm:pt>
    <dgm:pt modelId="{BD27406E-FDFA-49B6-A376-BFDA81978E78}" type="parTrans" cxnId="{01F06904-C251-4188-9D43-CBC171927BD7}">
      <dgm:prSet/>
      <dgm:spPr/>
      <dgm:t>
        <a:bodyPr/>
        <a:lstStyle/>
        <a:p>
          <a:endParaRPr lang="en-GB"/>
        </a:p>
      </dgm:t>
    </dgm:pt>
    <dgm:pt modelId="{ACFDAF72-FF5B-4040-BCCC-70EB877392C0}" type="sibTrans" cxnId="{01F06904-C251-4188-9D43-CBC171927BD7}">
      <dgm:prSet/>
      <dgm:spPr/>
      <dgm:t>
        <a:bodyPr/>
        <a:lstStyle/>
        <a:p>
          <a:endParaRPr lang="en-GB"/>
        </a:p>
      </dgm:t>
    </dgm:pt>
    <dgm:pt modelId="{31D73043-8553-4B9C-B076-390EB9D1FDB5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cy-GB">
              <a:solidFill>
                <a:srgbClr val="000000"/>
              </a:solidFill>
              <a:latin typeface="Aptos"/>
            </a:rPr>
            <a:t>Example of green and cost saving incentives are solar panels.</a:t>
          </a:r>
          <a:r>
            <a:rPr lang="en-US">
              <a:solidFill>
                <a:srgbClr val="000000"/>
              </a:solidFill>
              <a:latin typeface="Aptos"/>
            </a:rPr>
            <a:t>​</a:t>
          </a:r>
          <a:endParaRPr lang="en-US">
            <a:solidFill>
              <a:srgbClr val="000000"/>
            </a:solidFill>
            <a:latin typeface="Arial" panose="020B0604020202020204" pitchFamily="34" charset="0"/>
          </a:endParaRPr>
        </a:p>
        <a:p>
          <a:pPr>
            <a:buFont typeface="Arial" panose="020B0604020202020204" pitchFamily="34" charset="0"/>
            <a:buChar char="•"/>
          </a:pPr>
          <a:r>
            <a:rPr lang="cy-GB">
              <a:solidFill>
                <a:srgbClr val="000000"/>
              </a:solidFill>
              <a:latin typeface="Aptos"/>
            </a:rPr>
            <a:t>1.6 million houses in the UK have Solar Panels installed   (2025, solaradvice)</a:t>
          </a:r>
          <a:r>
            <a:rPr lang="en-US">
              <a:solidFill>
                <a:srgbClr val="000000"/>
              </a:solidFill>
              <a:latin typeface="Aptos"/>
            </a:rPr>
            <a:t>​</a:t>
          </a:r>
          <a:endParaRPr lang="en-GB"/>
        </a:p>
      </dgm:t>
    </dgm:pt>
    <dgm:pt modelId="{174E6488-400E-46B5-8DB3-55F5AD40CB80}" type="parTrans" cxnId="{9BAEEE6F-3406-4721-AB52-6272D68D1B5F}">
      <dgm:prSet/>
      <dgm:spPr/>
      <dgm:t>
        <a:bodyPr/>
        <a:lstStyle/>
        <a:p>
          <a:endParaRPr lang="en-GB"/>
        </a:p>
      </dgm:t>
    </dgm:pt>
    <dgm:pt modelId="{9781F21C-2308-419E-9645-98DA70AD5ED5}" type="sibTrans" cxnId="{9BAEEE6F-3406-4721-AB52-6272D68D1B5F}">
      <dgm:prSet/>
      <dgm:spPr/>
      <dgm:t>
        <a:bodyPr/>
        <a:lstStyle/>
        <a:p>
          <a:endParaRPr lang="en-GB"/>
        </a:p>
      </dgm:t>
    </dgm:pt>
    <dgm:pt modelId="{24242E0A-70CA-48A9-9241-676F6712A09F}" type="pres">
      <dgm:prSet presAssocID="{83624A2A-9F05-422F-B4A0-D5A2576576E1}" presName="diagram" presStyleCnt="0">
        <dgm:presLayoutVars>
          <dgm:dir/>
          <dgm:resizeHandles val="exact"/>
        </dgm:presLayoutVars>
      </dgm:prSet>
      <dgm:spPr/>
    </dgm:pt>
    <dgm:pt modelId="{D8A03EBD-9A28-425C-A4A6-4CBC5816DFD0}" type="pres">
      <dgm:prSet presAssocID="{4624A678-D528-4431-8EA2-CD2E0662D5FC}" presName="node" presStyleLbl="node1" presStyleIdx="0" presStyleCnt="3" custScaleX="110327" custScaleY="96868" custLinFactNeighborX="688" custLinFactNeighborY="171">
        <dgm:presLayoutVars>
          <dgm:bulletEnabled val="1"/>
        </dgm:presLayoutVars>
      </dgm:prSet>
      <dgm:spPr/>
    </dgm:pt>
    <dgm:pt modelId="{6BCACCFD-C4A3-434F-B791-88C29596E232}" type="pres">
      <dgm:prSet presAssocID="{7F17BBCA-AC72-4926-82F8-57480FA50611}" presName="sibTrans" presStyleCnt="0"/>
      <dgm:spPr/>
    </dgm:pt>
    <dgm:pt modelId="{DA46914B-3D91-4409-93F5-4B7315BBFBC9}" type="pres">
      <dgm:prSet presAssocID="{1E0E2AAD-574F-4C03-9E0B-46BE730C3AA3}" presName="node" presStyleLbl="node1" presStyleIdx="1" presStyleCnt="3" custScaleX="119966" custLinFactNeighborX="-26" custLinFactNeighborY="1147">
        <dgm:presLayoutVars>
          <dgm:bulletEnabled val="1"/>
        </dgm:presLayoutVars>
      </dgm:prSet>
      <dgm:spPr/>
    </dgm:pt>
    <dgm:pt modelId="{8A820647-58F0-41A6-89C9-D894932F08C9}" type="pres">
      <dgm:prSet presAssocID="{ACFDAF72-FF5B-4040-BCCC-70EB877392C0}" presName="sibTrans" presStyleCnt="0"/>
      <dgm:spPr/>
    </dgm:pt>
    <dgm:pt modelId="{008ED691-591E-4B96-ABD5-3AA369F3BD1C}" type="pres">
      <dgm:prSet presAssocID="{31D73043-8553-4B9C-B076-390EB9D1FDB5}" presName="node" presStyleLbl="node1" presStyleIdx="2" presStyleCnt="3" custScaleX="120617" custLinFactNeighborX="60662" custLinFactNeighborY="-5283">
        <dgm:presLayoutVars>
          <dgm:bulletEnabled val="1"/>
        </dgm:presLayoutVars>
      </dgm:prSet>
      <dgm:spPr/>
    </dgm:pt>
  </dgm:ptLst>
  <dgm:cxnLst>
    <dgm:cxn modelId="{01F06904-C251-4188-9D43-CBC171927BD7}" srcId="{83624A2A-9F05-422F-B4A0-D5A2576576E1}" destId="{1E0E2AAD-574F-4C03-9E0B-46BE730C3AA3}" srcOrd="1" destOrd="0" parTransId="{BD27406E-FDFA-49B6-A376-BFDA81978E78}" sibTransId="{ACFDAF72-FF5B-4040-BCCC-70EB877392C0}"/>
    <dgm:cxn modelId="{9BAEEE6F-3406-4721-AB52-6272D68D1B5F}" srcId="{83624A2A-9F05-422F-B4A0-D5A2576576E1}" destId="{31D73043-8553-4B9C-B076-390EB9D1FDB5}" srcOrd="2" destOrd="0" parTransId="{174E6488-400E-46B5-8DB3-55F5AD40CB80}" sibTransId="{9781F21C-2308-419E-9645-98DA70AD5ED5}"/>
    <dgm:cxn modelId="{F76D1F56-DAC7-4818-8249-412AF5BB8CE9}" type="presOf" srcId="{1E0E2AAD-574F-4C03-9E0B-46BE730C3AA3}" destId="{DA46914B-3D91-4409-93F5-4B7315BBFBC9}" srcOrd="0" destOrd="0" presId="urn:microsoft.com/office/officeart/2005/8/layout/default"/>
    <dgm:cxn modelId="{6E925179-EA1E-46C0-9BDE-A62D09F51286}" type="presOf" srcId="{83624A2A-9F05-422F-B4A0-D5A2576576E1}" destId="{24242E0A-70CA-48A9-9241-676F6712A09F}" srcOrd="0" destOrd="0" presId="urn:microsoft.com/office/officeart/2005/8/layout/default"/>
    <dgm:cxn modelId="{978EB298-D397-43D9-9A98-868F57842EC9}" type="presOf" srcId="{31D73043-8553-4B9C-B076-390EB9D1FDB5}" destId="{008ED691-591E-4B96-ABD5-3AA369F3BD1C}" srcOrd="0" destOrd="0" presId="urn:microsoft.com/office/officeart/2005/8/layout/default"/>
    <dgm:cxn modelId="{416F8DBE-0623-49ED-A70E-2FB15D2C6923}" srcId="{83624A2A-9F05-422F-B4A0-D5A2576576E1}" destId="{4624A678-D528-4431-8EA2-CD2E0662D5FC}" srcOrd="0" destOrd="0" parTransId="{5C6518EC-19B4-4A7E-AF4C-2922C1338D00}" sibTransId="{7F17BBCA-AC72-4926-82F8-57480FA50611}"/>
    <dgm:cxn modelId="{5B0E4FD7-B9BE-4040-BFDF-5A49F990A2B8}" type="presOf" srcId="{4624A678-D528-4431-8EA2-CD2E0662D5FC}" destId="{D8A03EBD-9A28-425C-A4A6-4CBC5816DFD0}" srcOrd="0" destOrd="0" presId="urn:microsoft.com/office/officeart/2005/8/layout/default"/>
    <dgm:cxn modelId="{8BC1A1E2-E958-4D4E-A3A1-7540E49D1145}" type="presParOf" srcId="{24242E0A-70CA-48A9-9241-676F6712A09F}" destId="{D8A03EBD-9A28-425C-A4A6-4CBC5816DFD0}" srcOrd="0" destOrd="0" presId="urn:microsoft.com/office/officeart/2005/8/layout/default"/>
    <dgm:cxn modelId="{739ED806-679D-4D72-9737-5843D675BE2F}" type="presParOf" srcId="{24242E0A-70CA-48A9-9241-676F6712A09F}" destId="{6BCACCFD-C4A3-434F-B791-88C29596E232}" srcOrd="1" destOrd="0" presId="urn:microsoft.com/office/officeart/2005/8/layout/default"/>
    <dgm:cxn modelId="{8DB02B80-A22D-40DE-A8DC-C5534174B5BC}" type="presParOf" srcId="{24242E0A-70CA-48A9-9241-676F6712A09F}" destId="{DA46914B-3D91-4409-93F5-4B7315BBFBC9}" srcOrd="2" destOrd="0" presId="urn:microsoft.com/office/officeart/2005/8/layout/default"/>
    <dgm:cxn modelId="{DBD3254A-94B0-40A2-A439-53EFFBDFC9A1}" type="presParOf" srcId="{24242E0A-70CA-48A9-9241-676F6712A09F}" destId="{8A820647-58F0-41A6-89C9-D894932F08C9}" srcOrd="3" destOrd="0" presId="urn:microsoft.com/office/officeart/2005/8/layout/default"/>
    <dgm:cxn modelId="{008D3FA0-D609-4422-8D0C-16531900B522}" type="presParOf" srcId="{24242E0A-70CA-48A9-9241-676F6712A09F}" destId="{008ED691-591E-4B96-ABD5-3AA369F3BD1C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D4A3E7-8423-4711-A749-D7B95E6F3274}">
      <dsp:nvSpPr>
        <dsp:cNvPr id="0" name=""/>
        <dsp:cNvSpPr/>
      </dsp:nvSpPr>
      <dsp:spPr>
        <a:xfrm>
          <a:off x="1358799" y="-6120"/>
          <a:ext cx="5410400" cy="5410400"/>
        </a:xfrm>
        <a:prstGeom prst="circularArrow">
          <a:avLst>
            <a:gd name="adj1" fmla="val 5274"/>
            <a:gd name="adj2" fmla="val 312630"/>
            <a:gd name="adj3" fmla="val 14229145"/>
            <a:gd name="adj4" fmla="val 17126425"/>
            <a:gd name="adj5" fmla="val 547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9E4BE6-7922-4885-B70B-18AE8E8A6C31}">
      <dsp:nvSpPr>
        <dsp:cNvPr id="0" name=""/>
        <dsp:cNvSpPr/>
      </dsp:nvSpPr>
      <dsp:spPr>
        <a:xfrm>
          <a:off x="3036093" y="491"/>
          <a:ext cx="2055812" cy="10279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Mathew Soroka –Project Manager</a:t>
          </a:r>
        </a:p>
      </dsp:txBody>
      <dsp:txXfrm>
        <a:off x="3086271" y="50669"/>
        <a:ext cx="1955456" cy="927550"/>
      </dsp:txXfrm>
    </dsp:sp>
    <dsp:sp modelId="{4BA9F4DD-62E2-4AFF-89A5-F1E97F3DDEA4}">
      <dsp:nvSpPr>
        <dsp:cNvPr id="0" name=""/>
        <dsp:cNvSpPr/>
      </dsp:nvSpPr>
      <dsp:spPr>
        <a:xfrm>
          <a:off x="4972434" y="1115690"/>
          <a:ext cx="2055812" cy="10279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Dale Gubbins – Research and Analysis </a:t>
          </a:r>
        </a:p>
      </dsp:txBody>
      <dsp:txXfrm>
        <a:off x="5022612" y="1165868"/>
        <a:ext cx="1955456" cy="927550"/>
      </dsp:txXfrm>
    </dsp:sp>
    <dsp:sp modelId="{A9AE9C2D-A198-41B5-BB81-29DA37F4F67F}">
      <dsp:nvSpPr>
        <dsp:cNvPr id="0" name=""/>
        <dsp:cNvSpPr/>
      </dsp:nvSpPr>
      <dsp:spPr>
        <a:xfrm>
          <a:off x="4936922" y="3292824"/>
          <a:ext cx="2055812" cy="10279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Rhys O’Shea – Design </a:t>
          </a:r>
        </a:p>
      </dsp:txBody>
      <dsp:txXfrm>
        <a:off x="4987100" y="3343002"/>
        <a:ext cx="1955456" cy="927550"/>
      </dsp:txXfrm>
    </dsp:sp>
    <dsp:sp modelId="{A17B033D-45F4-42E2-AA24-EEF7D4AE0B19}">
      <dsp:nvSpPr>
        <dsp:cNvPr id="0" name=""/>
        <dsp:cNvSpPr/>
      </dsp:nvSpPr>
      <dsp:spPr>
        <a:xfrm>
          <a:off x="3036093" y="4390268"/>
          <a:ext cx="2055812" cy="10279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Parry Phillips – Control &amp; Automation </a:t>
          </a:r>
        </a:p>
      </dsp:txBody>
      <dsp:txXfrm>
        <a:off x="3086271" y="4440446"/>
        <a:ext cx="1955456" cy="927550"/>
      </dsp:txXfrm>
    </dsp:sp>
    <dsp:sp modelId="{86B79606-34D4-4C92-B1BF-925226B72266}">
      <dsp:nvSpPr>
        <dsp:cNvPr id="0" name=""/>
        <dsp:cNvSpPr/>
      </dsp:nvSpPr>
      <dsp:spPr>
        <a:xfrm>
          <a:off x="1135264" y="3292824"/>
          <a:ext cx="2055812" cy="10279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Gethin Davies – Procurement </a:t>
          </a:r>
        </a:p>
      </dsp:txBody>
      <dsp:txXfrm>
        <a:off x="1185442" y="3343002"/>
        <a:ext cx="1955456" cy="927550"/>
      </dsp:txXfrm>
    </dsp:sp>
    <dsp:sp modelId="{86264FF5-385B-437C-9112-B927407EC9C5}">
      <dsp:nvSpPr>
        <dsp:cNvPr id="0" name=""/>
        <dsp:cNvSpPr/>
      </dsp:nvSpPr>
      <dsp:spPr>
        <a:xfrm>
          <a:off x="1135264" y="1097936"/>
          <a:ext cx="2055812" cy="10279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Mohammed Thangeswaran – Sustainability and Legislation</a:t>
          </a:r>
        </a:p>
      </dsp:txBody>
      <dsp:txXfrm>
        <a:off x="1185442" y="1148114"/>
        <a:ext cx="1955456" cy="9275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133B78-9C5A-45AA-92B9-8694E5725352}">
      <dsp:nvSpPr>
        <dsp:cNvPr id="0" name=""/>
        <dsp:cNvSpPr/>
      </dsp:nvSpPr>
      <dsp:spPr>
        <a:xfrm>
          <a:off x="0" y="17425"/>
          <a:ext cx="4950046" cy="104480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Corbel" panose="020B0503020204020204"/>
            </a:rPr>
            <a:t>Homes rely on local supply of water – Homeowners need to reduce dependance on this supply</a:t>
          </a:r>
        </a:p>
      </dsp:txBody>
      <dsp:txXfrm>
        <a:off x="51003" y="68428"/>
        <a:ext cx="4848040" cy="942803"/>
      </dsp:txXfrm>
    </dsp:sp>
    <dsp:sp modelId="{4AB75C7B-F7F9-4E6C-8DC7-586AFCEB52DB}">
      <dsp:nvSpPr>
        <dsp:cNvPr id="0" name=""/>
        <dsp:cNvSpPr/>
      </dsp:nvSpPr>
      <dsp:spPr>
        <a:xfrm>
          <a:off x="0" y="1116955"/>
          <a:ext cx="4950046" cy="104480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Corbel" panose="020B0503020204020204"/>
            </a:rPr>
            <a:t>High Water Costs for Households – Scope to save money </a:t>
          </a:r>
        </a:p>
      </dsp:txBody>
      <dsp:txXfrm>
        <a:off x="51003" y="1167958"/>
        <a:ext cx="4848040" cy="942803"/>
      </dsp:txXfrm>
    </dsp:sp>
    <dsp:sp modelId="{8CB8F350-6478-4C56-8F9A-F31552BAA9DD}">
      <dsp:nvSpPr>
        <dsp:cNvPr id="0" name=""/>
        <dsp:cNvSpPr/>
      </dsp:nvSpPr>
      <dsp:spPr>
        <a:xfrm>
          <a:off x="0" y="2216485"/>
          <a:ext cx="4950046" cy="104480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Corbel" panose="020B0503020204020204"/>
            </a:rPr>
            <a:t>Environmental Impact – Surface Run-off causes floods (BBC,n.d)</a:t>
          </a:r>
        </a:p>
      </dsp:txBody>
      <dsp:txXfrm>
        <a:off x="51003" y="2267488"/>
        <a:ext cx="4848040" cy="942803"/>
      </dsp:txXfrm>
    </dsp:sp>
    <dsp:sp modelId="{1DB0A8DE-FB17-44D2-AD3E-09FC1D048BBC}">
      <dsp:nvSpPr>
        <dsp:cNvPr id="0" name=""/>
        <dsp:cNvSpPr/>
      </dsp:nvSpPr>
      <dsp:spPr>
        <a:xfrm>
          <a:off x="0" y="3316015"/>
          <a:ext cx="4950046" cy="104480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Corbel" panose="020B0503020204020204"/>
            </a:rPr>
            <a:t>Water Scarcity – Global challenge (CFR,2023)(GOV,2019)</a:t>
          </a:r>
          <a:endParaRPr lang="en-GB" sz="1900" kern="1200"/>
        </a:p>
      </dsp:txBody>
      <dsp:txXfrm>
        <a:off x="51003" y="3367018"/>
        <a:ext cx="4848040" cy="94280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7385AA-3444-483C-B5F8-C662CEE084DD}">
      <dsp:nvSpPr>
        <dsp:cNvPr id="0" name=""/>
        <dsp:cNvSpPr/>
      </dsp:nvSpPr>
      <dsp:spPr>
        <a:xfrm>
          <a:off x="1963" y="1701510"/>
          <a:ext cx="1747696" cy="6990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orbel" panose="020B0503020204020204"/>
            </a:rPr>
            <a:t>Complete Design Specification</a:t>
          </a:r>
          <a:endParaRPr lang="en-US" sz="1200" kern="1200">
            <a:latin typeface="Corbel" panose="020B0503020204020204"/>
          </a:endParaRPr>
        </a:p>
      </dsp:txBody>
      <dsp:txXfrm>
        <a:off x="351502" y="1701510"/>
        <a:ext cx="1048618" cy="699078"/>
      </dsp:txXfrm>
    </dsp:sp>
    <dsp:sp modelId="{4E575951-EC46-4CC1-AF56-D76D0EB04C29}">
      <dsp:nvSpPr>
        <dsp:cNvPr id="0" name=""/>
        <dsp:cNvSpPr/>
      </dsp:nvSpPr>
      <dsp:spPr>
        <a:xfrm>
          <a:off x="1574890" y="1701510"/>
          <a:ext cx="1747696" cy="6990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orbel" panose="020B0503020204020204"/>
            </a:rPr>
            <a:t>Finalise Design/System</a:t>
          </a:r>
        </a:p>
      </dsp:txBody>
      <dsp:txXfrm>
        <a:off x="1924429" y="1701510"/>
        <a:ext cx="1048618" cy="699078"/>
      </dsp:txXfrm>
    </dsp:sp>
    <dsp:sp modelId="{573EF85B-C55B-424C-8EEF-02F4FCB70070}">
      <dsp:nvSpPr>
        <dsp:cNvPr id="0" name=""/>
        <dsp:cNvSpPr/>
      </dsp:nvSpPr>
      <dsp:spPr>
        <a:xfrm>
          <a:off x="3147818" y="1701510"/>
          <a:ext cx="1747696" cy="6990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orbel" panose="020B0503020204020204"/>
            </a:rPr>
            <a:t>Complete CAD Model</a:t>
          </a:r>
          <a:endParaRPr lang="en-US" sz="1200" kern="1200">
            <a:latin typeface="Corbel" panose="020B0503020204020204"/>
          </a:endParaRPr>
        </a:p>
      </dsp:txBody>
      <dsp:txXfrm>
        <a:off x="3497357" y="1701510"/>
        <a:ext cx="1048618" cy="699078"/>
      </dsp:txXfrm>
    </dsp:sp>
    <dsp:sp modelId="{E049A554-3D6B-4F31-BA20-65FC8DB94D63}">
      <dsp:nvSpPr>
        <dsp:cNvPr id="0" name=""/>
        <dsp:cNvSpPr/>
      </dsp:nvSpPr>
      <dsp:spPr>
        <a:xfrm>
          <a:off x="4720745" y="1701510"/>
          <a:ext cx="1747696" cy="6990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orbel" panose="020B0503020204020204"/>
            </a:rPr>
            <a:t>Complete technical drawings</a:t>
          </a:r>
          <a:endParaRPr lang="en-US" sz="1200" kern="1200">
            <a:latin typeface="Corbel" panose="020B0503020204020204"/>
          </a:endParaRPr>
        </a:p>
      </dsp:txBody>
      <dsp:txXfrm>
        <a:off x="5070284" y="1701510"/>
        <a:ext cx="1048618" cy="699078"/>
      </dsp:txXfrm>
    </dsp:sp>
    <dsp:sp modelId="{63ACEC85-8D98-484A-931F-0D040656D935}">
      <dsp:nvSpPr>
        <dsp:cNvPr id="0" name=""/>
        <dsp:cNvSpPr/>
      </dsp:nvSpPr>
      <dsp:spPr>
        <a:xfrm>
          <a:off x="6293672" y="1701510"/>
          <a:ext cx="1747696" cy="6990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orbel" panose="020B0503020204020204"/>
            </a:rPr>
            <a:t>Stakeholder Review</a:t>
          </a:r>
          <a:endParaRPr lang="en-GB" sz="1200" kern="1200"/>
        </a:p>
      </dsp:txBody>
      <dsp:txXfrm>
        <a:off x="6643211" y="1701510"/>
        <a:ext cx="1048618" cy="6990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BD2B01-3064-4A18-AC83-F1FF8D1882BC}">
      <dsp:nvSpPr>
        <dsp:cNvPr id="0" name=""/>
        <dsp:cNvSpPr/>
      </dsp:nvSpPr>
      <dsp:spPr>
        <a:xfrm>
          <a:off x="0" y="55905"/>
          <a:ext cx="11388308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Market research objectives:</a:t>
          </a:r>
        </a:p>
      </dsp:txBody>
      <dsp:txXfrm>
        <a:off x="36296" y="92201"/>
        <a:ext cx="11315716" cy="670943"/>
      </dsp:txXfrm>
    </dsp:sp>
    <dsp:sp modelId="{B0BED1B0-CE1B-42E4-8922-BB4531827BE3}">
      <dsp:nvSpPr>
        <dsp:cNvPr id="0" name=""/>
        <dsp:cNvSpPr/>
      </dsp:nvSpPr>
      <dsp:spPr>
        <a:xfrm>
          <a:off x="0" y="799440"/>
          <a:ext cx="11388308" cy="2438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579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Ensure informed decision making by analysing existing systems and technologies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Aids in identifying the most cost-effective, efficient and durable components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Compliance with UK water quality standards and sustainability goals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Reduces risk – Early view of potential limitations or challenges before implementing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Comparison Analysis – Identify the best choices to meet efficiency, maintenance and budget constraints </a:t>
          </a:r>
        </a:p>
      </dsp:txBody>
      <dsp:txXfrm>
        <a:off x="0" y="799440"/>
        <a:ext cx="11388308" cy="24384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41F37C-09BA-4277-A814-70019DB887F0}">
      <dsp:nvSpPr>
        <dsp:cNvPr id="0" name=""/>
        <dsp:cNvSpPr/>
      </dsp:nvSpPr>
      <dsp:spPr>
        <a:xfrm>
          <a:off x="2932414" y="2193325"/>
          <a:ext cx="1277661" cy="127766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Final Selection</a:t>
          </a:r>
        </a:p>
      </dsp:txBody>
      <dsp:txXfrm>
        <a:off x="3119523" y="2380434"/>
        <a:ext cx="903443" cy="903443"/>
      </dsp:txXfrm>
    </dsp:sp>
    <dsp:sp modelId="{9B246AF2-A3EB-4366-A3F5-BF931A034420}">
      <dsp:nvSpPr>
        <dsp:cNvPr id="0" name=""/>
        <dsp:cNvSpPr/>
      </dsp:nvSpPr>
      <dsp:spPr>
        <a:xfrm rot="16200000">
          <a:off x="3381928" y="3686643"/>
          <a:ext cx="378632" cy="51106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3438723" y="3845651"/>
        <a:ext cx="265042" cy="306638"/>
      </dsp:txXfrm>
    </dsp:sp>
    <dsp:sp modelId="{0AE516BF-8F88-4A63-B787-BBAA02CE4F38}">
      <dsp:nvSpPr>
        <dsp:cNvPr id="0" name=""/>
        <dsp:cNvSpPr/>
      </dsp:nvSpPr>
      <dsp:spPr>
        <a:xfrm>
          <a:off x="2819679" y="-24206"/>
          <a:ext cx="1503131" cy="150313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Filtration</a:t>
          </a:r>
        </a:p>
      </dsp:txBody>
      <dsp:txXfrm>
        <a:off x="3039807" y="195922"/>
        <a:ext cx="1062875" cy="1062875"/>
      </dsp:txXfrm>
    </dsp:sp>
    <dsp:sp modelId="{540BB831-34D4-4A22-BFE2-17DB70CD9564}">
      <dsp:nvSpPr>
        <dsp:cNvPr id="0" name=""/>
        <dsp:cNvSpPr/>
      </dsp:nvSpPr>
      <dsp:spPr>
        <a:xfrm>
          <a:off x="2389971" y="2586462"/>
          <a:ext cx="378632" cy="51106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389971" y="2688675"/>
        <a:ext cx="265042" cy="306638"/>
      </dsp:txXfrm>
    </dsp:sp>
    <dsp:sp modelId="{A2D76CC7-0AFA-435A-99B2-1B79DE411B3D}">
      <dsp:nvSpPr>
        <dsp:cNvPr id="0" name=""/>
        <dsp:cNvSpPr/>
      </dsp:nvSpPr>
      <dsp:spPr>
        <a:xfrm>
          <a:off x="4924477" y="2080591"/>
          <a:ext cx="1503131" cy="150313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Pumps  </a:t>
          </a:r>
        </a:p>
      </dsp:txBody>
      <dsp:txXfrm>
        <a:off x="5144605" y="2300719"/>
        <a:ext cx="1062875" cy="1062875"/>
      </dsp:txXfrm>
    </dsp:sp>
    <dsp:sp modelId="{22A1F212-7CA1-4C21-8ACF-2A7964754204}">
      <dsp:nvSpPr>
        <dsp:cNvPr id="0" name=""/>
        <dsp:cNvSpPr/>
      </dsp:nvSpPr>
      <dsp:spPr>
        <a:xfrm rot="5400000">
          <a:off x="3396808" y="1460116"/>
          <a:ext cx="348873" cy="51106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3449139" y="1509998"/>
        <a:ext cx="244211" cy="306638"/>
      </dsp:txXfrm>
    </dsp:sp>
    <dsp:sp modelId="{4BBC6E0E-0251-4768-A1BB-BDC490FD1C1A}">
      <dsp:nvSpPr>
        <dsp:cNvPr id="0" name=""/>
        <dsp:cNvSpPr/>
      </dsp:nvSpPr>
      <dsp:spPr>
        <a:xfrm>
          <a:off x="2742268" y="4129239"/>
          <a:ext cx="1657953" cy="161543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Accumulator</a:t>
          </a:r>
        </a:p>
      </dsp:txBody>
      <dsp:txXfrm>
        <a:off x="2985070" y="4365813"/>
        <a:ext cx="1172349" cy="1142282"/>
      </dsp:txXfrm>
    </dsp:sp>
    <dsp:sp modelId="{0A8DC9F8-F504-48D6-B08A-170743872886}">
      <dsp:nvSpPr>
        <dsp:cNvPr id="0" name=""/>
        <dsp:cNvSpPr/>
      </dsp:nvSpPr>
      <dsp:spPr>
        <a:xfrm rot="10800000">
          <a:off x="4314978" y="2615976"/>
          <a:ext cx="378632" cy="51106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4428568" y="2718189"/>
        <a:ext cx="265042" cy="306638"/>
      </dsp:txXfrm>
    </dsp:sp>
    <dsp:sp modelId="{606AC452-1E54-4D0C-ACA6-CEDEF966DBD3}">
      <dsp:nvSpPr>
        <dsp:cNvPr id="0" name=""/>
        <dsp:cNvSpPr/>
      </dsp:nvSpPr>
      <dsp:spPr>
        <a:xfrm>
          <a:off x="714881" y="2080591"/>
          <a:ext cx="1503131" cy="150313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Storage </a:t>
          </a:r>
        </a:p>
      </dsp:txBody>
      <dsp:txXfrm>
        <a:off x="935009" y="2300719"/>
        <a:ext cx="1062875" cy="106287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2966E4-7269-4FD8-B181-2E93FABE40C0}">
      <dsp:nvSpPr>
        <dsp:cNvPr id="0" name=""/>
        <dsp:cNvSpPr/>
      </dsp:nvSpPr>
      <dsp:spPr>
        <a:xfrm>
          <a:off x="0" y="10719"/>
          <a:ext cx="11582400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Design &amp; Installation standards: </a:t>
          </a:r>
          <a:r>
            <a:rPr lang="en-GB" sz="1700" b="1" kern="1200"/>
            <a:t>British Standard BS EN 16941-1:2024:</a:t>
          </a:r>
          <a:r>
            <a:rPr lang="en-GB" sz="1700" kern="1200"/>
            <a:t> Provides guidelines for the design installation, testing and maintenance of rainwater harvesting system. </a:t>
          </a:r>
          <a:r>
            <a:rPr lang="en-GB" sz="14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(BSI  Group, n.d.)</a:t>
          </a:r>
          <a:endParaRPr lang="en-GB" sz="1700" i="1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2784" y="43503"/>
        <a:ext cx="11516832" cy="606012"/>
      </dsp:txXfrm>
    </dsp:sp>
    <dsp:sp modelId="{1DDD8099-6C07-45C8-8FAC-9BE5170E5B6E}">
      <dsp:nvSpPr>
        <dsp:cNvPr id="0" name=""/>
        <dsp:cNvSpPr/>
      </dsp:nvSpPr>
      <dsp:spPr>
        <a:xfrm>
          <a:off x="0" y="762939"/>
          <a:ext cx="11582400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Environmental Impact: </a:t>
          </a:r>
          <a:r>
            <a:rPr lang="en-GB" sz="1700" b="1" kern="1200"/>
            <a:t>Rainwater harvesting: regulatory position statement: </a:t>
          </a:r>
          <a:r>
            <a:rPr lang="en-GB" sz="1700" kern="1200"/>
            <a:t>The system should be designed to prevent any potential environmental harm.</a:t>
          </a:r>
          <a:r>
            <a:rPr lang="en-GB" sz="14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(UK Government, n.d.)</a:t>
          </a:r>
          <a:endParaRPr lang="en-GB" sz="1700" i="1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2784" y="795723"/>
        <a:ext cx="11516832" cy="606012"/>
      </dsp:txXfrm>
    </dsp:sp>
    <dsp:sp modelId="{22566B88-36A6-4218-AB5A-3993A56DFB87}">
      <dsp:nvSpPr>
        <dsp:cNvPr id="0" name=""/>
        <dsp:cNvSpPr/>
      </dsp:nvSpPr>
      <dsp:spPr>
        <a:xfrm>
          <a:off x="0" y="1515159"/>
          <a:ext cx="11582400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Water Supply regulations: </a:t>
          </a:r>
          <a:r>
            <a:rPr lang="en-GB" sz="1700" b="1" kern="1200"/>
            <a:t>Water Supply (Water Fittings) Regulations 1999</a:t>
          </a:r>
          <a:r>
            <a:rPr lang="en-GB" sz="1700" kern="1200"/>
            <a:t>: To prevent contamination of public water supplies by ensuring that rainwater harvesting systems are correctly installed and maintained. </a:t>
          </a:r>
          <a:r>
            <a:rPr lang="en-GB" sz="14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(UK Government, 1999)</a:t>
          </a:r>
          <a:endParaRPr lang="en-GB" sz="1700" i="1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2784" y="1547943"/>
        <a:ext cx="11516832" cy="606012"/>
      </dsp:txXfrm>
    </dsp:sp>
    <dsp:sp modelId="{D04A6F40-52C7-4D56-A317-2E25322968BB}">
      <dsp:nvSpPr>
        <dsp:cNvPr id="0" name=""/>
        <dsp:cNvSpPr/>
      </dsp:nvSpPr>
      <dsp:spPr>
        <a:xfrm>
          <a:off x="0" y="2267379"/>
          <a:ext cx="11582400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Building Regulations: </a:t>
          </a:r>
          <a:r>
            <a:rPr lang="en-GB" sz="1700" b="1" kern="1200"/>
            <a:t>HM Government: The Building Regulations 2010: Drainage and waste disposal:</a:t>
          </a:r>
          <a:r>
            <a:rPr lang="en-GB" sz="1700" kern="1200"/>
            <a:t> For legal &amp; safety reasons, drainage systems must be compliant with building regulations </a:t>
          </a:r>
          <a:r>
            <a:rPr lang="en-GB" sz="14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(UK Government, The Building Regulations, 2015)</a:t>
          </a:r>
          <a:endParaRPr lang="en-GB" sz="1700" i="1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2784" y="2300163"/>
        <a:ext cx="11516832" cy="60601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81D30-C49E-49E0-966E-6A77861189BB}">
      <dsp:nvSpPr>
        <dsp:cNvPr id="0" name=""/>
        <dsp:cNvSpPr/>
      </dsp:nvSpPr>
      <dsp:spPr>
        <a:xfrm>
          <a:off x="3985253" y="0"/>
          <a:ext cx="1135249" cy="1135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DDC56-1FE5-4AF8-9D15-02FD48792E57}">
      <dsp:nvSpPr>
        <dsp:cNvPr id="0" name=""/>
        <dsp:cNvSpPr/>
      </dsp:nvSpPr>
      <dsp:spPr>
        <a:xfrm>
          <a:off x="3300084" y="1218038"/>
          <a:ext cx="2771799" cy="581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system provides feedback from sensors to adjust operations in real time. utilizes closed-loop control. Or manual inputs from user. (Franklin, Powell and Emami-</a:t>
          </a:r>
          <a:r>
            <a:rPr lang="en-US" sz="1400" kern="1200" err="1"/>
            <a:t>Naeini</a:t>
          </a:r>
          <a:r>
            <a:rPr lang="en-US" sz="1400" kern="1200"/>
            <a:t>, 2009)</a:t>
          </a:r>
        </a:p>
      </dsp:txBody>
      <dsp:txXfrm>
        <a:off x="3300084" y="1218038"/>
        <a:ext cx="2771799" cy="58196"/>
      </dsp:txXfrm>
    </dsp:sp>
    <dsp:sp modelId="{9EF99905-8126-4ADA-A632-134E09BBC39E}">
      <dsp:nvSpPr>
        <dsp:cNvPr id="0" name=""/>
        <dsp:cNvSpPr/>
      </dsp:nvSpPr>
      <dsp:spPr>
        <a:xfrm>
          <a:off x="1090843" y="3094835"/>
          <a:ext cx="1135249" cy="1135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6D5CD1-0EC5-4F36-A421-0CBB89789765}">
      <dsp:nvSpPr>
        <dsp:cNvPr id="0" name=""/>
        <dsp:cNvSpPr/>
      </dsp:nvSpPr>
      <dsp:spPr>
        <a:xfrm>
          <a:off x="365364" y="4270203"/>
          <a:ext cx="2522776" cy="14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Pressure Control –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 Sufficient pressure is maintained via pump and diaphragm which is controlled by feedback from system.</a:t>
          </a:r>
        </a:p>
      </dsp:txBody>
      <dsp:txXfrm>
        <a:off x="365364" y="4270203"/>
        <a:ext cx="2522776" cy="144921"/>
      </dsp:txXfrm>
    </dsp:sp>
    <dsp:sp modelId="{9A9C6757-B311-44BA-B697-C70A7E85C63A}">
      <dsp:nvSpPr>
        <dsp:cNvPr id="0" name=""/>
        <dsp:cNvSpPr/>
      </dsp:nvSpPr>
      <dsp:spPr>
        <a:xfrm>
          <a:off x="7337394" y="3141528"/>
          <a:ext cx="1135249" cy="1135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39D07B-FE77-44F3-B85F-0D48DEB55DFA}">
      <dsp:nvSpPr>
        <dsp:cNvPr id="0" name=""/>
        <dsp:cNvSpPr/>
      </dsp:nvSpPr>
      <dsp:spPr>
        <a:xfrm>
          <a:off x="6708910" y="4283664"/>
          <a:ext cx="2522776" cy="14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Level Monitoring – 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Level sensors are utilized to measure level in tank providing feedback to system.</a:t>
          </a:r>
        </a:p>
      </dsp:txBody>
      <dsp:txXfrm>
        <a:off x="6708910" y="4283664"/>
        <a:ext cx="2522776" cy="144921"/>
      </dsp:txXfrm>
    </dsp:sp>
    <dsp:sp modelId="{6000ECF0-0586-4509-8A42-3A1720709108}">
      <dsp:nvSpPr>
        <dsp:cNvPr id="0" name=""/>
        <dsp:cNvSpPr/>
      </dsp:nvSpPr>
      <dsp:spPr>
        <a:xfrm>
          <a:off x="3985254" y="3234622"/>
          <a:ext cx="1135249" cy="1135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18D0B7-1ACF-4C98-A9F6-0C9CA9906048}">
      <dsp:nvSpPr>
        <dsp:cNvPr id="0" name=""/>
        <dsp:cNvSpPr/>
      </dsp:nvSpPr>
      <dsp:spPr>
        <a:xfrm>
          <a:off x="3228652" y="4237293"/>
          <a:ext cx="2914664" cy="14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Human Machine Interface Management – 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Shows diagnostics and performance of the system with manual interaction </a:t>
          </a:r>
          <a:r>
            <a:rPr lang="en-GB" sz="1400" kern="1200"/>
            <a:t>(</a:t>
          </a:r>
          <a:r>
            <a:rPr lang="en-GB" sz="1400" kern="1200" err="1"/>
            <a:t>Papcun</a:t>
          </a:r>
          <a:r>
            <a:rPr lang="en-GB" sz="1400" kern="1200"/>
            <a:t>, </a:t>
          </a:r>
          <a:r>
            <a:rPr lang="en-GB" sz="1400" kern="1200" err="1"/>
            <a:t>Kajati</a:t>
          </a:r>
          <a:r>
            <a:rPr lang="en-GB" sz="1400" kern="1200"/>
            <a:t> and </a:t>
          </a:r>
          <a:r>
            <a:rPr lang="en-GB" sz="1400" kern="1200" err="1"/>
            <a:t>Koziorek</a:t>
          </a:r>
          <a:r>
            <a:rPr lang="en-GB" sz="1400" kern="1200"/>
            <a:t>, 2018)</a:t>
          </a:r>
          <a:r>
            <a:rPr lang="en-US" sz="1400" kern="1200"/>
            <a:t>.</a:t>
          </a:r>
        </a:p>
      </dsp:txBody>
      <dsp:txXfrm>
        <a:off x="3228652" y="4237293"/>
        <a:ext cx="2914664" cy="14492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3742DD-0E57-4CDC-B7D7-8A54F2EE1781}">
      <dsp:nvSpPr>
        <dsp:cNvPr id="0" name=""/>
        <dsp:cNvSpPr/>
      </dsp:nvSpPr>
      <dsp:spPr>
        <a:xfrm>
          <a:off x="0" y="747597"/>
          <a:ext cx="1595041" cy="10128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BC2843-694E-4955-B868-EFC6985670BB}">
      <dsp:nvSpPr>
        <dsp:cNvPr id="0" name=""/>
        <dsp:cNvSpPr/>
      </dsp:nvSpPr>
      <dsp:spPr>
        <a:xfrm>
          <a:off x="177226" y="915963"/>
          <a:ext cx="1595041" cy="10128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1. Detailed Hardware Specification – To verify combability .</a:t>
          </a:r>
        </a:p>
      </dsp:txBody>
      <dsp:txXfrm>
        <a:off x="206891" y="945628"/>
        <a:ext cx="1535711" cy="953521"/>
      </dsp:txXfrm>
    </dsp:sp>
    <dsp:sp modelId="{1D955081-8E77-4653-90FC-935BF64A2EEB}">
      <dsp:nvSpPr>
        <dsp:cNvPr id="0" name=""/>
        <dsp:cNvSpPr/>
      </dsp:nvSpPr>
      <dsp:spPr>
        <a:xfrm>
          <a:off x="1949495" y="747597"/>
          <a:ext cx="1595041" cy="10128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259C2E-77C5-4C26-9ECF-CAA50A2FBEA1}">
      <dsp:nvSpPr>
        <dsp:cNvPr id="0" name=""/>
        <dsp:cNvSpPr/>
      </dsp:nvSpPr>
      <dsp:spPr>
        <a:xfrm>
          <a:off x="2126722" y="915963"/>
          <a:ext cx="1595041" cy="10128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2. Control Logic Programming – Develop control logic.</a:t>
          </a:r>
        </a:p>
      </dsp:txBody>
      <dsp:txXfrm>
        <a:off x="2156387" y="945628"/>
        <a:ext cx="1535711" cy="953521"/>
      </dsp:txXfrm>
    </dsp:sp>
    <dsp:sp modelId="{C28ECCA3-DECD-49AB-9580-7B21E601E583}">
      <dsp:nvSpPr>
        <dsp:cNvPr id="0" name=""/>
        <dsp:cNvSpPr/>
      </dsp:nvSpPr>
      <dsp:spPr>
        <a:xfrm>
          <a:off x="3866419" y="760865"/>
          <a:ext cx="1595041" cy="10128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793C47-FD24-4969-BD24-D0257DC6C557}">
      <dsp:nvSpPr>
        <dsp:cNvPr id="0" name=""/>
        <dsp:cNvSpPr/>
      </dsp:nvSpPr>
      <dsp:spPr>
        <a:xfrm>
          <a:off x="4043646" y="929231"/>
          <a:ext cx="1595041" cy="10128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3. System Simulation – Test and fine tune function of system.</a:t>
          </a:r>
        </a:p>
      </dsp:txBody>
      <dsp:txXfrm>
        <a:off x="4073311" y="958896"/>
        <a:ext cx="1535711" cy="95352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A03EBD-9A28-425C-A4A6-4CBC5816DFD0}">
      <dsp:nvSpPr>
        <dsp:cNvPr id="0" name=""/>
        <dsp:cNvSpPr/>
      </dsp:nvSpPr>
      <dsp:spPr>
        <a:xfrm>
          <a:off x="782241" y="43721"/>
          <a:ext cx="4606938" cy="24269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200" b="1" kern="1200">
              <a:solidFill>
                <a:srgbClr val="000000"/>
              </a:solidFill>
              <a:latin typeface="Aptos"/>
            </a:rPr>
            <a:t>Potential Incentives &amp; Legislation </a:t>
          </a:r>
          <a:r>
            <a:rPr lang="en-GB" sz="2200" kern="1200">
              <a:solidFill>
                <a:srgbClr val="000000"/>
              </a:solidFill>
              <a:latin typeface="Aptos"/>
            </a:rPr>
            <a:t>​</a:t>
          </a:r>
          <a:endParaRPr lang="en-GB" sz="2200" kern="1200">
            <a:solidFill>
              <a:srgbClr val="000000"/>
            </a:solidFill>
            <a:latin typeface="Segoe UI" panose="020B0502040204020203" pitchFamily="34" charset="0"/>
          </a:endParaRP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cy-GB" sz="2200" kern="1200">
              <a:solidFill>
                <a:srgbClr val="000000"/>
              </a:solidFill>
              <a:latin typeface="Aptos"/>
            </a:rPr>
            <a:t>Decrease in house insurance</a:t>
          </a:r>
          <a:r>
            <a:rPr lang="en-US" sz="2200" kern="1200">
              <a:solidFill>
                <a:srgbClr val="000000"/>
              </a:solidFill>
              <a:latin typeface="Aptos"/>
            </a:rPr>
            <a:t>​</a:t>
          </a:r>
          <a:endParaRPr lang="en-US" sz="2200" kern="1200">
            <a:solidFill>
              <a:srgbClr val="000000"/>
            </a:solidFill>
            <a:latin typeface="Arial" panose="020B0604020202020204" pitchFamily="34" charset="0"/>
          </a:endParaRP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cy-GB" sz="2200" kern="1200">
              <a:solidFill>
                <a:srgbClr val="000000"/>
              </a:solidFill>
              <a:latin typeface="Aptos"/>
            </a:rPr>
            <a:t>Compulsory instalment in new builds</a:t>
          </a:r>
          <a:r>
            <a:rPr lang="en-US" sz="2200" kern="1200">
              <a:solidFill>
                <a:srgbClr val="000000"/>
              </a:solidFill>
              <a:latin typeface="Aptos"/>
            </a:rPr>
            <a:t>​</a:t>
          </a:r>
          <a:endParaRPr lang="en-US" sz="2200" kern="1200">
            <a:solidFill>
              <a:srgbClr val="000000"/>
            </a:solidFill>
            <a:latin typeface="Arial" panose="020B0604020202020204" pitchFamily="34" charset="0"/>
          </a:endParaRP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cy-GB" sz="2200" kern="1200">
              <a:solidFill>
                <a:srgbClr val="000000"/>
              </a:solidFill>
              <a:latin typeface="Aptos"/>
            </a:rPr>
            <a:t>Government instalment grant</a:t>
          </a:r>
          <a:endParaRPr lang="en-GB" sz="2200" kern="1200"/>
        </a:p>
      </dsp:txBody>
      <dsp:txXfrm>
        <a:off x="782241" y="43721"/>
        <a:ext cx="4606938" cy="2426957"/>
      </dsp:txXfrm>
    </dsp:sp>
    <dsp:sp modelId="{DA46914B-3D91-4409-93F5-4B7315BBFBC9}">
      <dsp:nvSpPr>
        <dsp:cNvPr id="0" name=""/>
        <dsp:cNvSpPr/>
      </dsp:nvSpPr>
      <dsp:spPr>
        <a:xfrm>
          <a:off x="5776936" y="28939"/>
          <a:ext cx="5009435" cy="25054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cy-GB" sz="2200" b="1" kern="1200">
              <a:solidFill>
                <a:srgbClr val="000000"/>
              </a:solidFill>
              <a:latin typeface="Aptos"/>
            </a:rPr>
            <a:t>New Builds</a:t>
          </a:r>
          <a:r>
            <a:rPr lang="en-US" sz="2200" kern="1200">
              <a:solidFill>
                <a:srgbClr val="000000"/>
              </a:solidFill>
              <a:latin typeface="Aptos"/>
            </a:rPr>
            <a:t>​</a:t>
          </a:r>
          <a:endParaRPr lang="en-US" sz="2200" kern="1200">
            <a:solidFill>
              <a:srgbClr val="000000"/>
            </a:solidFill>
            <a:latin typeface="Segoe UI" panose="020B0502040204020203" pitchFamily="34" charset="0"/>
          </a:endParaRP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cy-GB" sz="2200" kern="1200">
              <a:solidFill>
                <a:srgbClr val="000000"/>
              </a:solidFill>
              <a:latin typeface="Aptos"/>
            </a:rPr>
            <a:t>Approx 5000 new dwellings are built each year in Wales (2025, STATSWALES)</a:t>
          </a:r>
          <a:r>
            <a:rPr lang="en-US" sz="2200" kern="1200">
              <a:solidFill>
                <a:srgbClr val="000000"/>
              </a:solidFill>
              <a:latin typeface="Aptos"/>
            </a:rPr>
            <a:t>​</a:t>
          </a:r>
          <a:endParaRPr lang="en-US" sz="2200" kern="1200">
            <a:solidFill>
              <a:srgbClr val="000000"/>
            </a:solidFill>
            <a:latin typeface="Arial" panose="020B0604020202020204" pitchFamily="34" charset="0"/>
          </a:endParaRP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cy-GB" sz="2200" kern="1200">
              <a:solidFill>
                <a:srgbClr val="000000"/>
              </a:solidFill>
              <a:latin typeface="Aptos"/>
            </a:rPr>
            <a:t>England and Wales build approx more than 247,000 each year (2020, BBCNEWS)</a:t>
          </a:r>
          <a:r>
            <a:rPr lang="en-US" sz="2200" kern="1200">
              <a:solidFill>
                <a:srgbClr val="000000"/>
              </a:solidFill>
              <a:latin typeface="Aptos"/>
            </a:rPr>
            <a:t>​</a:t>
          </a:r>
          <a:endParaRPr lang="en-GB" sz="2200" kern="1200"/>
        </a:p>
      </dsp:txBody>
      <dsp:txXfrm>
        <a:off x="5776936" y="28939"/>
        <a:ext cx="5009435" cy="2505427"/>
      </dsp:txXfrm>
    </dsp:sp>
    <dsp:sp modelId="{008ED691-591E-4B96-ABD5-3AA369F3BD1C}">
      <dsp:nvSpPr>
        <dsp:cNvPr id="0" name=""/>
        <dsp:cNvSpPr/>
      </dsp:nvSpPr>
      <dsp:spPr>
        <a:xfrm>
          <a:off x="5785246" y="2790838"/>
          <a:ext cx="5036619" cy="25054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cy-GB" sz="2200" kern="1200">
              <a:solidFill>
                <a:srgbClr val="000000"/>
              </a:solidFill>
              <a:latin typeface="Aptos"/>
            </a:rPr>
            <a:t>Example of green and cost saving incentives are solar panels.</a:t>
          </a:r>
          <a:r>
            <a:rPr lang="en-US" sz="2200" kern="1200">
              <a:solidFill>
                <a:srgbClr val="000000"/>
              </a:solidFill>
              <a:latin typeface="Aptos"/>
            </a:rPr>
            <a:t>​</a:t>
          </a:r>
          <a:endParaRPr lang="en-US" sz="2200" kern="1200">
            <a:solidFill>
              <a:srgbClr val="000000"/>
            </a:solidFill>
            <a:latin typeface="Arial" panose="020B0604020202020204" pitchFamily="34" charset="0"/>
          </a:endParaRP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cy-GB" sz="2200" kern="1200">
              <a:solidFill>
                <a:srgbClr val="000000"/>
              </a:solidFill>
              <a:latin typeface="Aptos"/>
            </a:rPr>
            <a:t>1.6 million houses in the UK have Solar Panels installed   (2025, solaradvice)</a:t>
          </a:r>
          <a:r>
            <a:rPr lang="en-US" sz="2200" kern="1200">
              <a:solidFill>
                <a:srgbClr val="000000"/>
              </a:solidFill>
              <a:latin typeface="Aptos"/>
            </a:rPr>
            <a:t>​</a:t>
          </a:r>
          <a:endParaRPr lang="en-GB" sz="2200" kern="1200"/>
        </a:p>
      </dsp:txBody>
      <dsp:txXfrm>
        <a:off x="5785246" y="2790838"/>
        <a:ext cx="5036619" cy="25054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08F2E-5F06-4CE2-A139-452A1382A6F0}" type="datetimeFigureOut">
              <a:rPr lang="en-US"/>
              <a:t>3/21/2025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28588A-5C4E-401A-AECC-B6F63A9DE96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599797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4C5DC6-1594-414D-9341-ABA08739246C}" type="datetimeFigureOut">
              <a:rPr lang="en-US"/>
              <a:t>3/21/2025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42409-6A04-4DC6-AC3A-D3758287A8F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1150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fr.org/backgrounder/water-stress-global-problem-thats-getting-worse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istockphoto.com/photos/rain-house" TargetMode="External"/><Relationship Id="rId5" Type="http://schemas.openxmlformats.org/officeDocument/2006/relationships/hyperlink" Target="https://www.bbc.co.uk/bitesize/guides/zg4tfrd/revision/1#:~:text=Causes%20of%20flooding&amp;text=If%20there%20is%20more%20rainfall,is%20unable%20to%20absorb%20it.." TargetMode="External"/><Relationship Id="rId4" Type="http://schemas.openxmlformats.org/officeDocument/2006/relationships/hyperlink" Target="https://www.gov.uk/government/speeches/escaping-the-jaws-of-death-ensuring-enough-water-in-2050#:~:text=By%202040%2C%20we%20expect%20more,water%20during%20the%20summer%20months.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action-design.org/literature/topics/design-specifications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542409-6A04-4DC6-AC3A-D3758287A8F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298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https://www.cfr.org/backgrounder/water-stress-global-problem-thats-getting-worse</a:t>
            </a:r>
          </a:p>
          <a:p>
            <a:r>
              <a:rPr lang="en-US">
                <a:hlinkClick r:id="rId4"/>
              </a:rPr>
              <a:t>https://www.gov.uk/government/speeches/escaping-the-jaws-of-death-ensuring-enough-water-in-2050#:~:text=By%202040%2C%20we%20expect%20more,water%20during%20the%20summer%20months.</a:t>
            </a:r>
          </a:p>
          <a:p>
            <a:r>
              <a:rPr lang="en-US">
                <a:hlinkClick r:id="rId5"/>
              </a:rPr>
              <a:t>https://www.bbc.co.uk/bitesize/guides/zg4tfrd/revision/1#:~:text=Causes%20of%20flooding&amp;text=If%20there%20is%20more%20rainfall,is%20unable%20to%20absorb%20it..</a:t>
            </a:r>
          </a:p>
          <a:p>
            <a:r>
              <a:rPr lang="en-US">
                <a:hlinkClick r:id="rId6"/>
              </a:rPr>
              <a:t>https://www.istockphoto.com/photos/rain-house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542409-6A04-4DC6-AC3A-D3758287A8F2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800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Calibri,Sans-Serif"/>
              <a:buChar char="-"/>
            </a:pPr>
            <a:r>
              <a:rPr lang="en-GB">
                <a:hlinkClick r:id="rId3"/>
              </a:rPr>
              <a:t>https://www.interaction-design.org/literature/topics/design-specifications</a:t>
            </a:r>
            <a:endParaRPr lang="en-GB"/>
          </a:p>
          <a:p>
            <a:pPr marL="285750" indent="-285750">
              <a:buFont typeface="Calibri,Sans-Serif"/>
              <a:buChar char="-"/>
            </a:pPr>
            <a:endParaRPr lang="en-GB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Design Specification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Finalise Design/System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CAD Model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Complete technical drawings</a:t>
            </a:r>
            <a:endParaRPr lang="en-US"/>
          </a:p>
          <a:p>
            <a:pPr marL="285750" indent="-285750">
              <a:buFont typeface="Calibri,Sans-Serif"/>
              <a:buChar char="-"/>
            </a:pPr>
            <a:r>
              <a:rPr lang="en-GB"/>
              <a:t>Stakeholder Review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542409-6A04-4DC6-AC3A-D3758287A8F2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192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600200" y="0"/>
            <a:ext cx="5029200" cy="5943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777" y="3019706"/>
            <a:ext cx="4846320" cy="23876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777" y="5381894"/>
            <a:ext cx="4846320" cy="448056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pic>
        <p:nvPicPr>
          <p:cNvPr id="8" name="Picture 7" descr="Puffy white clouds in deep blue s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7400"/>
            <a:ext cx="1490472" cy="3886200"/>
          </a:xfrm>
          <a:prstGeom prst="rect">
            <a:avLst/>
          </a:prstGeom>
        </p:spPr>
      </p:pic>
      <p:pic>
        <p:nvPicPr>
          <p:cNvPr id="10" name="Picture 9" descr="Closeup of plant shoot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39128" y="2057400"/>
            <a:ext cx="2060767" cy="3886200"/>
          </a:xfrm>
          <a:prstGeom prst="rect">
            <a:avLst/>
          </a:prstGeom>
        </p:spPr>
      </p:pic>
      <p:pic>
        <p:nvPicPr>
          <p:cNvPr id="11" name="Picture 10" descr="Waves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7400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731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3/21/2025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05116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00199" y="2059146"/>
            <a:ext cx="7199696" cy="3886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2263913"/>
            <a:ext cx="6949440" cy="3143393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777" y="5381893"/>
            <a:ext cx="6949440" cy="44952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pic>
        <p:nvPicPr>
          <p:cNvPr id="11" name="Picture 10" descr="Closeup of green plants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9146"/>
            <a:ext cx="1490472" cy="3886200"/>
          </a:xfrm>
          <a:prstGeom prst="rect">
            <a:avLst/>
          </a:prstGeom>
        </p:spPr>
      </p:pic>
      <p:pic>
        <p:nvPicPr>
          <p:cNvPr id="9" name="Picture 8" descr="Waves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9146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94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768">
          <p15:clr>
            <a:srgbClr val="FDE53C"/>
          </p15:clr>
        </p15:guide>
        <p15:guide id="2" orient="horz" pos="1296">
          <p15:clr>
            <a:srgbClr val="FDE53C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4610099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3/21/2025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81687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9699" y="1554480"/>
            <a:ext cx="4608576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9699" y="2434147"/>
            <a:ext cx="4608576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54480"/>
            <a:ext cx="4610100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34147"/>
            <a:ext cx="4610100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3/21/2025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27180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3/21/2025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465877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3/21/2025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107393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699" y="915923"/>
            <a:ext cx="5216979" cy="506577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4" y="3502152"/>
            <a:ext cx="4155622" cy="2479548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3/21/2025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23549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5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915923"/>
            <a:ext cx="6626677" cy="5065776"/>
          </a:xfrm>
        </p:spPr>
        <p:txBody>
          <a:bodyPr tIns="1371600">
            <a:normAutofit/>
          </a:bodyPr>
          <a:lstStyle>
            <a:lvl1pPr marL="0" indent="0" algn="ctr">
              <a:spcBef>
                <a:spcPts val="0"/>
              </a:spcBef>
              <a:buNone/>
              <a:defRPr sz="2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5" y="3502152"/>
            <a:ext cx="4155622" cy="2479547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7A63-5E3D-469C-A0D1-119323F4F95E}" type="datetime1">
              <a:rPr lang="en-US" smtClean="0"/>
              <a:pPr/>
              <a:t>3/21/2025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16422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5A74-0919-413E-865C-E0E8D1722ED7}" type="datetime1">
              <a:rPr lang="en-US" smtClean="0"/>
              <a:pPr/>
              <a:t>3/21/2025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720709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90500"/>
            <a:ext cx="2057400" cy="59864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90500"/>
            <a:ext cx="7734300" cy="598646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FE46A-5893-4F80-829A-F37AF8AAC03B}" type="datetime1">
              <a:rPr lang="en-US" smtClean="0"/>
              <a:pPr/>
              <a:t>3/21/2025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021014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629400"/>
            <a:ext cx="1499616" cy="228600"/>
          </a:xfrm>
          <a:prstGeom prst="rect">
            <a:avLst/>
          </a:prstGeom>
          <a:gradFill>
            <a:gsLst>
              <a:gs pos="0">
                <a:schemeClr val="accent1">
                  <a:lumMod val="15000"/>
                  <a:lumOff val="85000"/>
                </a:schemeClr>
              </a:gs>
              <a:gs pos="100000">
                <a:schemeClr val="accent1">
                  <a:lumMod val="15000"/>
                  <a:lumOff val="8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1609344" y="6629400"/>
            <a:ext cx="10582656" cy="228600"/>
          </a:xfrm>
          <a:prstGeom prst="rect">
            <a:avLst/>
          </a:prstGeom>
          <a:gradFill>
            <a:gsLst>
              <a:gs pos="0">
                <a:schemeClr val="accent1">
                  <a:lumMod val="35000"/>
                  <a:lumOff val="65000"/>
                </a:schemeClr>
              </a:gs>
              <a:gs pos="100000">
                <a:schemeClr val="accent1">
                  <a:lumMod val="35000"/>
                  <a:lumOff val="6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0027" y="1566001"/>
            <a:ext cx="9371948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</a:t>
            </a:r>
            <a:r>
              <a:t>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CD8D479-8942-46E8-A226-A4E01F7A105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E56E745-E731-42F7-BC46-83DD513FC98F}" type="datetime1">
              <a:rPr lang="en-US" smtClean="0"/>
              <a:pPr/>
              <a:t>3/21/2025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66046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hf hdr="0"/>
  <p:txStyles>
    <p:titleStyle>
      <a:lvl1pPr algn="l" defTabSz="914400" rtl="0" eaLnBrk="1" latinLnBrk="0" hangingPunct="1">
        <a:spcBef>
          <a:spcPct val="0"/>
        </a:spcBef>
        <a:buNone/>
        <a:defRPr sz="34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10312" indent="-210312" algn="l" defTabSz="91440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38912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76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05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338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3624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5910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19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048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8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12.jpeg"/><Relationship Id="rId7" Type="http://schemas.openxmlformats.org/officeDocument/2006/relationships/diagramQuickStyle" Target="../diagrams/quickStyl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13.jpeg"/><Relationship Id="rId9" Type="http://schemas.microsoft.com/office/2007/relationships/diagramDrawing" Target="../diagrams/drawing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11" Type="http://schemas.openxmlformats.org/officeDocument/2006/relationships/image" Target="../media/image21.png"/><Relationship Id="rId5" Type="http://schemas.openxmlformats.org/officeDocument/2006/relationships/diagramQuickStyle" Target="../diagrams/quickStyle5.xml"/><Relationship Id="rId10" Type="http://schemas.openxmlformats.org/officeDocument/2006/relationships/image" Target="../media/image20.svg"/><Relationship Id="rId4" Type="http://schemas.openxmlformats.org/officeDocument/2006/relationships/diagramLayout" Target="../diagrams/layout5.xml"/><Relationship Id="rId9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diagramLayout" Target="../diagrams/layout6.xml"/><Relationship Id="rId7" Type="http://schemas.openxmlformats.org/officeDocument/2006/relationships/image" Target="../media/image22.png"/><Relationship Id="rId12" Type="http://schemas.openxmlformats.org/officeDocument/2006/relationships/image" Target="../media/image27.sv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11" Type="http://schemas.openxmlformats.org/officeDocument/2006/relationships/image" Target="../media/image26.png"/><Relationship Id="rId5" Type="http://schemas.openxmlformats.org/officeDocument/2006/relationships/diagramColors" Target="../diagrams/colors6.xml"/><Relationship Id="rId10" Type="http://schemas.openxmlformats.org/officeDocument/2006/relationships/image" Target="../media/image25.svg"/><Relationship Id="rId4" Type="http://schemas.openxmlformats.org/officeDocument/2006/relationships/diagramQuickStyle" Target="../diagrams/quickStyle6.xml"/><Relationship Id="rId9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emf"/><Relationship Id="rId4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7" Type="http://schemas.openxmlformats.org/officeDocument/2006/relationships/image" Target="../media/image50.pn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7" Type="http://schemas.openxmlformats.org/officeDocument/2006/relationships/image" Target="../media/image53.pn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explainers-51577853" TargetMode="External"/><Relationship Id="rId2" Type="http://schemas.openxmlformats.org/officeDocument/2006/relationships/hyperlink" Target="https://www.verywellmind.com/what-is-democratic-leadership-279531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atswales.gov.wales/Catalogue/Housing/New-House-Building" TargetMode="External"/><Relationship Id="rId5" Type="http://schemas.openxmlformats.org/officeDocument/2006/relationships/hyperlink" Target="https://solaradvice.co.uk/how-many-homes-in-the-uk-have-solar-panels" TargetMode="External"/><Relationship Id="rId4" Type="http://schemas.openxmlformats.org/officeDocument/2006/relationships/hyperlink" Target="https://www.dwrcymru.com/en/your-bill-2025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inharvesting.co.uk/" TargetMode="External"/><Relationship Id="rId3" Type="http://schemas.openxmlformats.org/officeDocument/2006/relationships/hyperlink" Target="https://www.cotterillcivils.co.uk/products/300mm-catchpit-chamber-for-110mm-pipework" TargetMode="External"/><Relationship Id="rId7" Type="http://schemas.openxmlformats.org/officeDocument/2006/relationships/hyperlink" Target="http://www.water-tanks.net/" TargetMode="External"/><Relationship Id="rId2" Type="http://schemas.openxmlformats.org/officeDocument/2006/relationships/hyperlink" Target="https://www.polydraincivil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anksforeverything.co.uk/1500-litre-underground-water-tank-shallow-dig-eco1500und" TargetMode="External"/><Relationship Id="rId5" Type="http://schemas.openxmlformats.org/officeDocument/2006/relationships/hyperlink" Target="https://pumpexpress.co.uk/shop/hydra_rainwater_filtering_kit/" TargetMode="External"/><Relationship Id="rId4" Type="http://schemas.openxmlformats.org/officeDocument/2006/relationships/hyperlink" Target="https://www.uk-water-filters.co.uk/products/reverse_osmosis_system_with_pump" TargetMode="External"/><Relationship Id="rId9" Type="http://schemas.openxmlformats.org/officeDocument/2006/relationships/hyperlink" Target="https://product-selection.grundfos.com/products.gotoproduct.json?productnumber=93013254&amp;custid=GHK&amp;frequency=0" TargetMode="Externa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" TargetMode="External"/><Relationship Id="rId3" Type="http://schemas.openxmlformats.org/officeDocument/2006/relationships/hyperlink" Target="https://www.zilmet.co.uk/" TargetMode="External"/><Relationship Id="rId7" Type="http://schemas.openxmlformats.org/officeDocument/2006/relationships/hyperlink" Target="https://www.legislation.gov.uk/uksi/1999/1148/contents" TargetMode="External"/><Relationship Id="rId2" Type="http://schemas.openxmlformats.org/officeDocument/2006/relationships/hyperlink" Target="https://product-selection.grundfo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rainwater-harvesting-regulatory-position-statement/rainwater-harvesting-regulatory-position-statement" TargetMode="External"/><Relationship Id="rId5" Type="http://schemas.openxmlformats.org/officeDocument/2006/relationships/hyperlink" Target="https://knowledge.bsigroup.com/products/on-site-non-potable-water-systems-systems-for-the-use-of-rainwater-2" TargetMode="External"/><Relationship Id="rId4" Type="http://schemas.openxmlformats.org/officeDocument/2006/relationships/hyperlink" Target="https://www.globalwatersolutions.com/" TargetMode="External"/><Relationship Id="rId9" Type="http://schemas.openxmlformats.org/officeDocument/2006/relationships/hyperlink" Target="https://www.grafuk.co.uk/rainwater-harvesting-solutions-uk/commission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80753" y="457783"/>
            <a:ext cx="4881832" cy="769672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/>
              <a:t>Team 4 Presentation - Group Project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80753" y="3429000"/>
            <a:ext cx="4846320" cy="24036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u="sng"/>
              <a:t>Project Team</a:t>
            </a:r>
            <a:endParaRPr lang="en-US" sz="2400" u="sng"/>
          </a:p>
          <a:p>
            <a:endParaRPr lang="en-US" u="sng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Mathew Soroka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Dale Gubbins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Rhys O’Shea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Parry Phillips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Gethin Davies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Mohammed </a:t>
            </a:r>
            <a:r>
              <a:rPr lang="en-US" err="1"/>
              <a:t>Thangeswaran</a:t>
            </a:r>
            <a:r>
              <a:rPr lang="en-US"/>
              <a:t> 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AD6C2F5E-63F4-474F-A06D-1054BF1E6251}"/>
              </a:ext>
            </a:extLst>
          </p:cNvPr>
          <p:cNvSpPr txBox="1">
            <a:spLocks/>
          </p:cNvSpPr>
          <p:nvPr/>
        </p:nvSpPr>
        <p:spPr>
          <a:xfrm>
            <a:off x="1616697" y="1966380"/>
            <a:ext cx="4855730" cy="117840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500"/>
              <a:t>Sustainable Water</a:t>
            </a:r>
            <a:endParaRPr lang="en-US"/>
          </a:p>
          <a:p>
            <a:pPr algn="ctr"/>
            <a:r>
              <a:rPr lang="en-US" sz="3500"/>
              <a:t> Purification System</a:t>
            </a:r>
            <a:r>
              <a:rPr lang="en-US" sz="3200"/>
              <a:t> </a:t>
            </a:r>
            <a:endParaRPr lang="en-US"/>
          </a:p>
          <a:p>
            <a:endParaRPr lang="en-US" sz="3200"/>
          </a:p>
          <a:p>
            <a:endParaRPr lang="en-US" sz="280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B5E4DD39-4918-A296-0BF9-12D71BFA2955}"/>
              </a:ext>
            </a:extLst>
          </p:cNvPr>
          <p:cNvSpPr txBox="1">
            <a:spLocks/>
          </p:cNvSpPr>
          <p:nvPr/>
        </p:nvSpPr>
        <p:spPr>
          <a:xfrm>
            <a:off x="1680196" y="2120595"/>
            <a:ext cx="4737802" cy="11784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>
                <a:solidFill>
                  <a:schemeClr val="tx1"/>
                </a:solidFill>
              </a:rPr>
              <a:t> </a:t>
            </a:r>
          </a:p>
          <a:p>
            <a:endParaRPr lang="en-US" sz="3200"/>
          </a:p>
          <a:p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4261546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27A9A0-2E71-83A7-2D5A-DEE25A1A45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F74D8AA-FBEC-3D2F-5FA4-E9EBAC4782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2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768720-D5EE-66A0-5822-FCBA8B700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28/03/2025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F61E01-B410-70EB-523F-B3EA729CCA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Project Manager – Mathew Soroka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46CD583A-CC61-C98D-5F4C-995C850F92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4271408"/>
              </p:ext>
            </p:extLst>
          </p:nvPr>
        </p:nvGraphicFramePr>
        <p:xfrm>
          <a:off x="212871" y="1183443"/>
          <a:ext cx="11771790" cy="54353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3441B986-65E5-0886-1B72-F70A8B41EE44}"/>
              </a:ext>
            </a:extLst>
          </p:cNvPr>
          <p:cNvSpPr txBox="1">
            <a:spLocks/>
          </p:cNvSpPr>
          <p:nvPr/>
        </p:nvSpPr>
        <p:spPr>
          <a:xfrm>
            <a:off x="674206" y="276087"/>
            <a:ext cx="9371949" cy="118356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</a:rPr>
              <a:t>Project Introduction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76438F4-FBBD-D494-4244-0CA98EAD8918}"/>
              </a:ext>
            </a:extLst>
          </p:cNvPr>
          <p:cNvSpPr txBox="1"/>
          <p:nvPr/>
        </p:nvSpPr>
        <p:spPr>
          <a:xfrm>
            <a:off x="409699" y="1061192"/>
            <a:ext cx="5509984" cy="64325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/>
              <a:t>Aim - Design a system to purify water Sustainably </a:t>
            </a:r>
          </a:p>
          <a:p>
            <a:pPr marL="342900" indent="-342900">
              <a:buFont typeface="Arial"/>
              <a:buChar char="•"/>
            </a:pPr>
            <a:endParaRPr lang="en-US" sz="2400"/>
          </a:p>
          <a:p>
            <a:pPr marL="342900" indent="-342900">
              <a:buFont typeface="Arial"/>
              <a:buChar char="•"/>
            </a:pPr>
            <a:r>
              <a:rPr lang="en-US" sz="2400"/>
              <a:t>Target Market - Domestic</a:t>
            </a:r>
          </a:p>
          <a:p>
            <a:pPr marL="342900" indent="-342900">
              <a:buFont typeface="Arial"/>
              <a:buChar char="•"/>
            </a:pPr>
            <a:endParaRPr lang="en-US" sz="2400"/>
          </a:p>
          <a:p>
            <a:r>
              <a:rPr lang="en-US" sz="2400"/>
              <a:t>Existing Systems Usage </a:t>
            </a:r>
          </a:p>
          <a:p>
            <a:pPr marL="342900" indent="-342900">
              <a:buFont typeface="Arial"/>
              <a:buChar char="•"/>
            </a:pPr>
            <a:r>
              <a:rPr lang="en-US" sz="2400"/>
              <a:t>Clothes Washing</a:t>
            </a:r>
          </a:p>
          <a:p>
            <a:pPr marL="342900" indent="-342900">
              <a:buFont typeface="Arial"/>
              <a:buChar char="•"/>
            </a:pPr>
            <a:r>
              <a:rPr lang="en-US" sz="2400"/>
              <a:t>Car Washing</a:t>
            </a:r>
          </a:p>
          <a:p>
            <a:pPr marL="342900" indent="-342900">
              <a:buFont typeface="Arial"/>
              <a:buChar char="•"/>
            </a:pPr>
            <a:r>
              <a:rPr lang="en-US" sz="2400"/>
              <a:t>Garden Watering</a:t>
            </a:r>
          </a:p>
          <a:p>
            <a:pPr marL="342900" indent="-342900">
              <a:buFont typeface="Arial"/>
              <a:buChar char="•"/>
            </a:pPr>
            <a:r>
              <a:rPr lang="en-US" sz="2400"/>
              <a:t>Toilet Flushing </a:t>
            </a:r>
          </a:p>
          <a:p>
            <a:pPr marL="342900" indent="-342900">
              <a:buFont typeface="Arial"/>
              <a:buChar char="•"/>
            </a:pPr>
            <a:endParaRPr lang="en-US" sz="2400"/>
          </a:p>
          <a:p>
            <a:r>
              <a:rPr lang="en-US" sz="2400"/>
              <a:t>Market Opportunity </a:t>
            </a:r>
          </a:p>
          <a:p>
            <a:pPr marL="342900" indent="-342900">
              <a:buFont typeface="Arial"/>
              <a:buChar char="•"/>
            </a:pPr>
            <a:r>
              <a:rPr lang="en-US" sz="2400"/>
              <a:t>Potable water </a:t>
            </a:r>
          </a:p>
          <a:p>
            <a:pPr marL="342900" indent="-342900">
              <a:buFont typeface="Arial"/>
              <a:buChar char="•"/>
            </a:pPr>
            <a:endParaRPr lang="en-US" sz="2000"/>
          </a:p>
          <a:p>
            <a:r>
              <a:rPr lang="en-US" sz="2000"/>
              <a:t> </a:t>
            </a:r>
            <a:endParaRPr lang="en-US"/>
          </a:p>
          <a:p>
            <a:pPr marL="342900" indent="-342900">
              <a:buFont typeface="Arial"/>
              <a:buChar char="•"/>
            </a:pPr>
            <a:endParaRPr lang="en-US" sz="2000"/>
          </a:p>
          <a:p>
            <a:pPr marL="342900" indent="-342900">
              <a:buFont typeface="Arial"/>
              <a:buChar char="•"/>
            </a:pPr>
            <a:endParaRPr lang="en-US" sz="2000"/>
          </a:p>
          <a:p>
            <a:endParaRPr lang="en-US" sz="2000"/>
          </a:p>
        </p:txBody>
      </p:sp>
      <p:pic>
        <p:nvPicPr>
          <p:cNvPr id="8" name="Picture 7" descr="A diagram of a house&#10;&#10;AI-generated content may be incorrect.">
            <a:extLst>
              <a:ext uri="{FF2B5EF4-FFF2-40B4-BE49-F238E27FC236}">
                <a16:creationId xmlns:a16="http://schemas.microsoft.com/office/drawing/2014/main" id="{16A3E923-CE2C-3F28-1EB3-559E30C9037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081" y="360363"/>
            <a:ext cx="6006193" cy="6137275"/>
          </a:xfrm>
          <a:prstGeom prst="rect">
            <a:avLst/>
          </a:prstGeom>
        </p:spPr>
      </p:pic>
      <p:pic>
        <p:nvPicPr>
          <p:cNvPr id="14" name="Picture 13" descr="A black check mark in a square&#10;&#10;AI-generated content may be incorrect.">
            <a:extLst>
              <a:ext uri="{FF2B5EF4-FFF2-40B4-BE49-F238E27FC236}">
                <a16:creationId xmlns:a16="http://schemas.microsoft.com/office/drawing/2014/main" id="{8BD8509D-7C0D-3248-4045-BDB16C79ED7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75417" y="5077981"/>
            <a:ext cx="934138" cy="904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982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3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28/03/2025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Project Manager – Mathew Soroka 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9E08603-E12D-4AB0-944F-D4C1C0A4EB52}"/>
              </a:ext>
            </a:extLst>
          </p:cNvPr>
          <p:cNvGraphicFramePr/>
          <p:nvPr/>
        </p:nvGraphicFramePr>
        <p:xfrm>
          <a:off x="760928" y="1073129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4A08CC0F-BB00-4606-B4B2-35A30E02F254}"/>
              </a:ext>
            </a:extLst>
          </p:cNvPr>
          <p:cNvSpPr txBox="1">
            <a:spLocks/>
          </p:cNvSpPr>
          <p:nvPr/>
        </p:nvSpPr>
        <p:spPr>
          <a:xfrm>
            <a:off x="674206" y="276087"/>
            <a:ext cx="9371949" cy="118356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</a:rPr>
              <a:t>Project Team Roles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5D45E770-2C4C-43DE-80E4-4F6A55675A0E}"/>
              </a:ext>
            </a:extLst>
          </p:cNvPr>
          <p:cNvGrpSpPr/>
          <p:nvPr/>
        </p:nvGrpSpPr>
        <p:grpSpPr>
          <a:xfrm>
            <a:off x="9101022" y="4356294"/>
            <a:ext cx="2055812" cy="1027906"/>
            <a:chOff x="3036093" y="491"/>
            <a:chExt cx="2055812" cy="1027906"/>
          </a:xfrm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26B7A3FF-A77A-4CCE-A5D2-71F95288B5BF}"/>
                </a:ext>
              </a:extLst>
            </p:cNvPr>
            <p:cNvSpPr/>
            <p:nvPr/>
          </p:nvSpPr>
          <p:spPr>
            <a:xfrm>
              <a:off x="3036093" y="491"/>
              <a:ext cx="2055812" cy="1027906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Rectangle: Rounded Corners 4">
              <a:extLst>
                <a:ext uri="{FF2B5EF4-FFF2-40B4-BE49-F238E27FC236}">
                  <a16:creationId xmlns:a16="http://schemas.microsoft.com/office/drawing/2014/main" id="{E5FC8AF1-1CA7-48E8-86F4-F92A3AB7F38E}"/>
                </a:ext>
              </a:extLst>
            </p:cNvPr>
            <p:cNvSpPr txBox="1"/>
            <p:nvPr/>
          </p:nvSpPr>
          <p:spPr>
            <a:xfrm>
              <a:off x="3086271" y="50669"/>
              <a:ext cx="1955456" cy="92755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/>
                <a:t>Group Role</a:t>
              </a:r>
              <a:r>
                <a:rPr lang="en-GB" sz="1800" kern="1200"/>
                <a:t> –</a:t>
              </a:r>
              <a:r>
                <a:rPr lang="en-GB"/>
                <a:t> Material Selection</a:t>
              </a:r>
              <a:endParaRPr lang="en-GB" sz="1800" kern="1200"/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728724DC-CF22-43A3-B11C-D9C54D237FD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15578" y="1612082"/>
            <a:ext cx="2861153" cy="265678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E90995A-048A-BD3C-576A-396620DA26B7}"/>
              </a:ext>
            </a:extLst>
          </p:cNvPr>
          <p:cNvSpPr txBox="1"/>
          <p:nvPr/>
        </p:nvSpPr>
        <p:spPr>
          <a:xfrm>
            <a:off x="6098701" y="279807"/>
            <a:ext cx="585122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Assigning roles leveraged on strengths and skills:</a:t>
            </a:r>
            <a:endParaRPr lang="en-US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 Enhances productivity, satisfaction, and motivation.</a:t>
            </a:r>
            <a:r>
              <a:rPr lang="en-GB" sz="1600">
                <a:latin typeface="Corbel"/>
                <a:ea typeface="Roboto"/>
                <a:cs typeface="Roboto"/>
              </a:rPr>
              <a:t>(Asana, 2021)</a:t>
            </a:r>
            <a:endParaRPr lang="en-US" sz="1600">
              <a:latin typeface="Corbel"/>
            </a:endParaRPr>
          </a:p>
        </p:txBody>
      </p:sp>
    </p:spTree>
    <p:extLst>
      <p:ext uri="{BB962C8B-B14F-4D97-AF65-F5344CB8AC3E}">
        <p14:creationId xmlns:p14="http://schemas.microsoft.com/office/powerpoint/2010/main" val="1301710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4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28/03/2025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Project Manager – Mathew Soroka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A08CC0F-BB00-4606-B4B2-35A30E02F254}"/>
              </a:ext>
            </a:extLst>
          </p:cNvPr>
          <p:cNvSpPr txBox="1">
            <a:spLocks/>
          </p:cNvSpPr>
          <p:nvPr/>
        </p:nvSpPr>
        <p:spPr>
          <a:xfrm>
            <a:off x="2410773" y="4189"/>
            <a:ext cx="4373591" cy="739067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u="sng">
                <a:solidFill>
                  <a:srgbClr val="687F00"/>
                </a:solidFill>
              </a:rPr>
              <a:t>Project Management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B9611DE-1A6D-5062-41DF-3B24ADA51034}"/>
              </a:ext>
            </a:extLst>
          </p:cNvPr>
          <p:cNvSpPr txBox="1">
            <a:spLocks/>
          </p:cNvSpPr>
          <p:nvPr/>
        </p:nvSpPr>
        <p:spPr>
          <a:xfrm>
            <a:off x="6983124" y="844260"/>
            <a:ext cx="4137734" cy="648353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u="sng"/>
              <a:t>Management Styles </a:t>
            </a:r>
            <a:endParaRPr lang="en-US"/>
          </a:p>
          <a:p>
            <a:pPr marL="342900" indent="-342900" algn="ctr">
              <a:buFont typeface="Arial"/>
              <a:buChar char="•"/>
            </a:pPr>
            <a:endParaRPr lang="en-US" sz="2400"/>
          </a:p>
          <a:p>
            <a:pPr algn="ctr"/>
            <a:endParaRPr lang="en-US" sz="3600" b="1" u="sng"/>
          </a:p>
          <a:p>
            <a:pPr algn="ctr"/>
            <a:endParaRPr lang="en-US" sz="3600" b="1" u="sng"/>
          </a:p>
          <a:p>
            <a:pPr algn="ctr"/>
            <a:r>
              <a:rPr lang="en-US" sz="3600" b="1" u="sng"/>
              <a:t> </a:t>
            </a:r>
            <a:endParaRPr lang="en-US" sz="3600">
              <a:solidFill>
                <a:srgbClr val="4D3E2F"/>
              </a:solidFill>
            </a:endParaRPr>
          </a:p>
          <a:p>
            <a:pPr algn="ctr"/>
            <a:endParaRPr lang="en-US" sz="3600">
              <a:solidFill>
                <a:srgbClr val="4D3E2F"/>
              </a:solidFill>
            </a:endParaRPr>
          </a:p>
          <a:p>
            <a:pPr algn="ctr"/>
            <a:endParaRPr lang="en-US" sz="3600" b="1" u="sng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65464E3-8562-E7CA-5178-2B87326D8B49}"/>
              </a:ext>
            </a:extLst>
          </p:cNvPr>
          <p:cNvSpPr txBox="1">
            <a:spLocks/>
          </p:cNvSpPr>
          <p:nvPr/>
        </p:nvSpPr>
        <p:spPr>
          <a:xfrm>
            <a:off x="415739" y="847041"/>
            <a:ext cx="4137734" cy="648353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u="sng"/>
              <a:t>Management Tools </a:t>
            </a:r>
            <a:endParaRPr lang="en-US"/>
          </a:p>
          <a:p>
            <a:pPr algn="ctr"/>
            <a:endParaRPr lang="en-GB" sz="2000" b="1">
              <a:solidFill>
                <a:srgbClr val="FF0000"/>
              </a:solidFill>
            </a:endParaRPr>
          </a:p>
          <a:p>
            <a:pPr algn="ctr"/>
            <a:r>
              <a:rPr lang="en-GB" sz="2000" b="1">
                <a:solidFill>
                  <a:srgbClr val="FF0000"/>
                </a:solidFill>
              </a:rPr>
              <a:t>Gantt Chart – Visual representation</a:t>
            </a:r>
            <a:endParaRPr lang="en-US" sz="3600" b="1" u="sng">
              <a:solidFill>
                <a:srgbClr val="687F00"/>
              </a:solidFill>
            </a:endParaRPr>
          </a:p>
          <a:p>
            <a:pPr marL="285750" indent="-285750">
              <a:spcBef>
                <a:spcPts val="0"/>
              </a:spcBef>
              <a:buFont typeface="Arial,Sans-Serif"/>
              <a:buChar char="•"/>
            </a:pPr>
            <a:r>
              <a:rPr lang="en-GB" sz="1800">
                <a:solidFill>
                  <a:srgbClr val="4D3E2F"/>
                </a:solidFill>
              </a:rPr>
              <a:t>Allocation of time and resources</a:t>
            </a:r>
          </a:p>
          <a:p>
            <a:pPr marL="285750" indent="-285750">
              <a:spcBef>
                <a:spcPts val="0"/>
              </a:spcBef>
              <a:buFont typeface="Arial,Sans-Serif"/>
              <a:buChar char="•"/>
            </a:pPr>
            <a:r>
              <a:rPr lang="en-GB" sz="1800">
                <a:solidFill>
                  <a:srgbClr val="4D3E2F"/>
                </a:solidFill>
              </a:rPr>
              <a:t>Milestones and deadlines</a:t>
            </a:r>
          </a:p>
          <a:p>
            <a:pPr marL="285750" indent="-285750">
              <a:spcBef>
                <a:spcPts val="0"/>
              </a:spcBef>
              <a:buFont typeface="Arial,Sans-Serif"/>
              <a:buChar char="•"/>
            </a:pPr>
            <a:r>
              <a:rPr lang="en-GB" sz="1800">
                <a:solidFill>
                  <a:srgbClr val="4D3E2F"/>
                </a:solidFill>
              </a:rPr>
              <a:t>Time estimation and Monitoring</a:t>
            </a:r>
          </a:p>
          <a:p>
            <a:pPr>
              <a:spcBef>
                <a:spcPts val="0"/>
              </a:spcBef>
            </a:pPr>
            <a:endParaRPr lang="en-GB" sz="1600">
              <a:solidFill>
                <a:srgbClr val="2C3E50"/>
              </a:solidFill>
              <a:ea typeface="Roboto"/>
              <a:cs typeface="Roboto"/>
            </a:endParaRPr>
          </a:p>
          <a:p>
            <a:pPr marL="285750" indent="-285750">
              <a:spcBef>
                <a:spcPts val="0"/>
              </a:spcBef>
              <a:buFont typeface="Arial,Sans-Serif"/>
              <a:buChar char="•"/>
            </a:pPr>
            <a:endParaRPr lang="en-GB" sz="1800">
              <a:solidFill>
                <a:srgbClr val="4D3E2F"/>
              </a:solidFill>
            </a:endParaRPr>
          </a:p>
          <a:p>
            <a:pPr marL="285750" indent="-285750">
              <a:spcBef>
                <a:spcPts val="0"/>
              </a:spcBef>
              <a:buFont typeface="Arial,Sans-Serif"/>
              <a:buChar char="•"/>
            </a:pPr>
            <a:endParaRPr lang="en-GB" sz="1800">
              <a:solidFill>
                <a:srgbClr val="4D3E2F"/>
              </a:solidFill>
            </a:endParaRPr>
          </a:p>
          <a:p>
            <a:pPr algn="ctr"/>
            <a:endParaRPr lang="en-US" sz="3600">
              <a:solidFill>
                <a:srgbClr val="4D3E2F"/>
              </a:solidFill>
            </a:endParaRPr>
          </a:p>
          <a:p>
            <a:pPr algn="ctr"/>
            <a:endParaRPr lang="en-US" sz="3600" b="1" u="sng">
              <a:solidFill>
                <a:srgbClr val="687F00"/>
              </a:solidFill>
            </a:endParaRPr>
          </a:p>
        </p:txBody>
      </p:sp>
      <p:pic>
        <p:nvPicPr>
          <p:cNvPr id="187" name="Picture 186" descr="A person pointing at a white board&#10;&#10;AI-generated content may be incorrect.">
            <a:extLst>
              <a:ext uri="{FF2B5EF4-FFF2-40B4-BE49-F238E27FC236}">
                <a16:creationId xmlns:a16="http://schemas.microsoft.com/office/drawing/2014/main" id="{C6108C1A-8721-DB99-08F1-DC9E196BFB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" t="18909" r="-198" b="364"/>
          <a:stretch/>
        </p:blipFill>
        <p:spPr>
          <a:xfrm>
            <a:off x="482438" y="2964533"/>
            <a:ext cx="4496321" cy="19602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1CE1BAE-0EEC-3CAA-ADE9-DBD961DD017F}"/>
              </a:ext>
            </a:extLst>
          </p:cNvPr>
          <p:cNvSpPr txBox="1"/>
          <p:nvPr/>
        </p:nvSpPr>
        <p:spPr>
          <a:xfrm>
            <a:off x="6605430" y="4610890"/>
            <a:ext cx="5209730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/>
          </a:p>
          <a:p>
            <a:pPr>
              <a:buFont typeface="Arial"/>
              <a:buChar char="•"/>
            </a:pPr>
            <a:endParaRPr lang="en-GB" sz="2000">
              <a:solidFill>
                <a:srgbClr val="212121"/>
              </a:solidFill>
              <a:latin typeface="Corbel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rgbClr val="212121"/>
                </a:solidFill>
                <a:latin typeface="Corbel"/>
              </a:rPr>
              <a:t> Contributes to improved working relationships between employee's and management</a:t>
            </a:r>
            <a:r>
              <a:rPr lang="en-GB" sz="2000">
                <a:solidFill>
                  <a:srgbClr val="212121"/>
                </a:solidFill>
                <a:latin typeface="Corbel"/>
                <a:ea typeface="Roboto"/>
                <a:cs typeface="Roboto"/>
              </a:rPr>
              <a:t>       </a:t>
            </a:r>
            <a:r>
              <a:rPr lang="en-GB" sz="1600">
                <a:solidFill>
                  <a:srgbClr val="2C3E50"/>
                </a:solidFill>
                <a:latin typeface="Corbel"/>
                <a:ea typeface="Roboto"/>
                <a:cs typeface="Roboto"/>
              </a:rPr>
              <a:t>(Cherry, 2024).</a:t>
            </a:r>
            <a:endParaRPr lang="en-GB" sz="1600">
              <a:solidFill>
                <a:srgbClr val="212121"/>
              </a:solidFill>
              <a:latin typeface="Corbel"/>
            </a:endParaRP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pic>
        <p:nvPicPr>
          <p:cNvPr id="10" name="Picture 9" descr="A group of people standing in front of a whiteboard&#10;&#10;AI-generated content may be incorrect.">
            <a:extLst>
              <a:ext uri="{FF2B5EF4-FFF2-40B4-BE49-F238E27FC236}">
                <a16:creationId xmlns:a16="http://schemas.microsoft.com/office/drawing/2014/main" id="{2B5BACDB-89BF-351D-89E6-2879F187EE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4127" y="1682618"/>
            <a:ext cx="5213780" cy="324339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00C6DCD-DD5B-6B93-7040-40B5C52DD730}"/>
              </a:ext>
            </a:extLst>
          </p:cNvPr>
          <p:cNvSpPr txBox="1"/>
          <p:nvPr/>
        </p:nvSpPr>
        <p:spPr>
          <a:xfrm>
            <a:off x="373102" y="4332191"/>
            <a:ext cx="5723251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/>
          </a:p>
          <a:p>
            <a:pPr>
              <a:buFont typeface="Arial"/>
              <a:buChar char="•"/>
            </a:pPr>
            <a:endParaRPr lang="en-GB" sz="2000">
              <a:solidFill>
                <a:srgbClr val="212121"/>
              </a:solidFill>
              <a:latin typeface="Corbel"/>
            </a:endParaRPr>
          </a:p>
          <a:p>
            <a:pPr>
              <a:buFont typeface="Arial"/>
              <a:buChar char="•"/>
            </a:pPr>
            <a:r>
              <a:rPr lang="en-GB" sz="2000">
                <a:latin typeface="Corbel"/>
              </a:rPr>
              <a:t> </a:t>
            </a:r>
            <a:r>
              <a:rPr lang="en-GB">
                <a:latin typeface="Corbel"/>
              </a:rPr>
              <a:t>Henry </a:t>
            </a:r>
            <a:r>
              <a:rPr lang="en-GB">
                <a:ea typeface="+mn-lt"/>
                <a:cs typeface="+mn-lt"/>
              </a:rPr>
              <a:t>Gantt understood that projects often need adjustments and changes. Project managers should remain flexible, welcome feedback, and pursue ongoing improvement.</a:t>
            </a:r>
            <a:r>
              <a:rPr lang="en-GB" sz="1600">
                <a:latin typeface="Corbel"/>
              </a:rPr>
              <a:t>(Gutierrez, 2023)</a:t>
            </a:r>
            <a:endParaRPr lang="en-GB" sz="1600">
              <a:latin typeface="Corbel"/>
              <a:ea typeface="Roboto"/>
              <a:cs typeface="Roboto"/>
            </a:endParaRP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721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BC0401-9080-696B-A617-481DF0E1B1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FAE4EA1-95DE-FD67-E83E-B7E08E382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5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8ACBFB-276C-953C-03A4-A9E6D359E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28/03/2025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3FBE5C-C8DA-74C6-2A4E-BD85E694A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Project Manager – Mathew Soroka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01FB3A2-11DD-B3A8-C63A-78D5BC91BCDD}"/>
              </a:ext>
            </a:extLst>
          </p:cNvPr>
          <p:cNvGraphicFramePr/>
          <p:nvPr/>
        </p:nvGraphicFramePr>
        <p:xfrm>
          <a:off x="221942" y="1056443"/>
          <a:ext cx="11771790" cy="54353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7A3A3535-2C0D-FB58-AA8F-5863876DC89F}"/>
              </a:ext>
            </a:extLst>
          </p:cNvPr>
          <p:cNvSpPr txBox="1">
            <a:spLocks/>
          </p:cNvSpPr>
          <p:nvPr/>
        </p:nvSpPr>
        <p:spPr>
          <a:xfrm>
            <a:off x="4085064" y="130945"/>
            <a:ext cx="4246591" cy="584853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u="sng">
                <a:solidFill>
                  <a:srgbClr val="687F00"/>
                </a:solidFill>
              </a:rPr>
              <a:t>Project Gantt Chart</a:t>
            </a:r>
            <a:endParaRPr lang="en-US"/>
          </a:p>
        </p:txBody>
      </p:sp>
      <p:pic>
        <p:nvPicPr>
          <p:cNvPr id="8" name="Picture 7" descr="A screenshot of a graph&#10;&#10;AI-generated content may be incorrect.">
            <a:extLst>
              <a:ext uri="{FF2B5EF4-FFF2-40B4-BE49-F238E27FC236}">
                <a16:creationId xmlns:a16="http://schemas.microsoft.com/office/drawing/2014/main" id="{9AD050A8-C1DB-4887-67B8-532B86A63D2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77950" y="721632"/>
            <a:ext cx="9844314" cy="5732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894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710AA48F-4BE6-2717-0A4B-2DBC00280E44}"/>
              </a:ext>
            </a:extLst>
          </p:cNvPr>
          <p:cNvSpPr txBox="1">
            <a:spLocks/>
          </p:cNvSpPr>
          <p:nvPr/>
        </p:nvSpPr>
        <p:spPr>
          <a:xfrm>
            <a:off x="1131545" y="585260"/>
            <a:ext cx="4061435" cy="7091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b="1" u="sng"/>
              <a:t>The Problem</a:t>
            </a:r>
            <a:endParaRPr lang="en-US"/>
          </a:p>
        </p:txBody>
      </p:sp>
      <p:pic>
        <p:nvPicPr>
          <p:cNvPr id="6" name="Picture 5" descr="Stacks of gold coins">
            <a:extLst>
              <a:ext uri="{FF2B5EF4-FFF2-40B4-BE49-F238E27FC236}">
                <a16:creationId xmlns:a16="http://schemas.microsoft.com/office/drawing/2014/main" id="{6CE6AF57-1731-E7F6-94F5-4F4D7A7976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751" r="13657"/>
          <a:stretch/>
        </p:blipFill>
        <p:spPr>
          <a:xfrm>
            <a:off x="6408057" y="2814185"/>
            <a:ext cx="3249061" cy="32599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DEEADD7-A86E-B935-06C6-D52ACC2D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6</a:t>
            </a:r>
            <a:endParaRPr lang="en-GB" sz="1000" kern="1200">
              <a:latin typeface="+mn-lt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24EC4C-05F7-388A-06E2-F56B0AE298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81B9673-AC7F-4F1F-84E4-F0E5EAAE106D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3/21/2025</a:t>
            </a:fld>
            <a:endParaRPr lang="en-US" sz="10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A03039-7B63-2AC1-5A78-9B04946E2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 kern="1200">
                <a:latin typeface="+mn-lt"/>
                <a:ea typeface="+mn-ea"/>
                <a:cs typeface="+mn-cs"/>
              </a:rPr>
              <a:t>Rhys O'Shea - Design</a:t>
            </a:r>
          </a:p>
        </p:txBody>
      </p:sp>
      <p:pic>
        <p:nvPicPr>
          <p:cNvPr id="9" name="Picture 8" descr="85,800+ Rain House Stock Photos ...">
            <a:extLst>
              <a:ext uri="{FF2B5EF4-FFF2-40B4-BE49-F238E27FC236}">
                <a16:creationId xmlns:a16="http://schemas.microsoft.com/office/drawing/2014/main" id="{083951B7-80CE-BD4C-F3EF-D790957B07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8216" y="293461"/>
            <a:ext cx="3870778" cy="25362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86E9B515-B8BA-EC2B-65A8-F7B743895F5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2156363"/>
              </p:ext>
            </p:extLst>
          </p:nvPr>
        </p:nvGraphicFramePr>
        <p:xfrm>
          <a:off x="738547" y="1714431"/>
          <a:ext cx="4950046" cy="43782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4" name="TextBox 33">
            <a:extLst>
              <a:ext uri="{FF2B5EF4-FFF2-40B4-BE49-F238E27FC236}">
                <a16:creationId xmlns:a16="http://schemas.microsoft.com/office/drawing/2014/main" id="{9DD888E1-119D-A3AF-5D33-2F789C66EF25}"/>
              </a:ext>
            </a:extLst>
          </p:cNvPr>
          <p:cNvSpPr txBox="1"/>
          <p:nvPr/>
        </p:nvSpPr>
        <p:spPr>
          <a:xfrm>
            <a:off x="7429500" y="283368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(istockphoto,2016)</a:t>
            </a:r>
          </a:p>
        </p:txBody>
      </p:sp>
    </p:spTree>
    <p:extLst>
      <p:ext uri="{BB962C8B-B14F-4D97-AF65-F5344CB8AC3E}">
        <p14:creationId xmlns:p14="http://schemas.microsoft.com/office/powerpoint/2010/main" val="2182569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7934C8E-B8B2-9577-4E0D-9EAD03453926}"/>
              </a:ext>
            </a:extLst>
          </p:cNvPr>
          <p:cNvSpPr txBox="1">
            <a:spLocks/>
          </p:cNvSpPr>
          <p:nvPr/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u="sng"/>
              <a:t>Design</a:t>
            </a:r>
            <a:r>
              <a:rPr lang="en-US" b="1" u="sng"/>
              <a:t> Needs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15B1B5C-87F4-7557-E8D7-7E1A0D2D8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7</a:t>
            </a:r>
            <a:endParaRPr lang="en-GB" sz="1000" kern="1200">
              <a:latin typeface="+mn-lt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4B13C2-8B8E-F8FA-672D-5C4F97693C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81B9673-AC7F-4F1F-84E4-F0E5EAAE106D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3/21/2025</a:t>
            </a:fld>
            <a:endParaRPr lang="en-US" sz="10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EBF1AE-3955-92CC-51C4-C233F0476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 kern="1200">
                <a:latin typeface="+mn-lt"/>
                <a:ea typeface="+mn-ea"/>
                <a:cs typeface="+mn-cs"/>
              </a:rPr>
              <a:t>Rhys O'Shea - Design</a:t>
            </a:r>
          </a:p>
        </p:txBody>
      </p:sp>
      <p:pic>
        <p:nvPicPr>
          <p:cNvPr id="697" name="Picture 696" descr="A group of icons with text&#10;&#10;AI-generated content may be incorrect.">
            <a:extLst>
              <a:ext uri="{FF2B5EF4-FFF2-40B4-BE49-F238E27FC236}">
                <a16:creationId xmlns:a16="http://schemas.microsoft.com/office/drawing/2014/main" id="{0047FF2E-FB87-F3E1-777F-BB84DC7ED5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32" b="1822"/>
          <a:stretch/>
        </p:blipFill>
        <p:spPr>
          <a:xfrm>
            <a:off x="515697" y="1823948"/>
            <a:ext cx="11160607" cy="36375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57154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CB4859D-24EB-BD50-A02E-7AACE5580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8</a:t>
            </a:fld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FE1DCE-0313-3AD2-4435-0B1224D79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3/21/2025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B81ACD-588F-0B90-4104-6466DF452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Rhys O'Shea - Design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6836F5F-9D44-A134-E90C-C4081A87DC86}"/>
              </a:ext>
            </a:extLst>
          </p:cNvPr>
          <p:cNvSpPr txBox="1">
            <a:spLocks/>
          </p:cNvSpPr>
          <p:nvPr/>
        </p:nvSpPr>
        <p:spPr>
          <a:xfrm>
            <a:off x="674206" y="276087"/>
            <a:ext cx="9371949" cy="118356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</a:rPr>
              <a:t>Concept Ideas</a:t>
            </a:r>
          </a:p>
        </p:txBody>
      </p:sp>
      <p:pic>
        <p:nvPicPr>
          <p:cNvPr id="5" name="Picture 4" descr="A paper with writing on it&#10;&#10;AI-generated content may be incorrect.">
            <a:extLst>
              <a:ext uri="{FF2B5EF4-FFF2-40B4-BE49-F238E27FC236}">
                <a16:creationId xmlns:a16="http://schemas.microsoft.com/office/drawing/2014/main" id="{33A8F598-CFC4-3527-686E-36C5FBAE2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1456" y="868455"/>
            <a:ext cx="3711646" cy="509867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 descr="A diagram of a tank&#10;&#10;AI-generated content may be incorrect.">
            <a:extLst>
              <a:ext uri="{FF2B5EF4-FFF2-40B4-BE49-F238E27FC236}">
                <a16:creationId xmlns:a16="http://schemas.microsoft.com/office/drawing/2014/main" id="{004CC034-6AE5-3184-F6B4-28C6D6D0E6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6262" y="1149915"/>
            <a:ext cx="3493373" cy="48185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 descr="A diagram of a tank&#10;&#10;AI-generated content may be incorrect.">
            <a:extLst>
              <a:ext uri="{FF2B5EF4-FFF2-40B4-BE49-F238E27FC236}">
                <a16:creationId xmlns:a16="http://schemas.microsoft.com/office/drawing/2014/main" id="{C1CFE7F9-F0DE-AF00-5BC2-E3285D0B87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129" y="1246023"/>
            <a:ext cx="3731331" cy="471767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A5C1A45-BCDE-83D9-A305-92E124A086AD}"/>
              </a:ext>
            </a:extLst>
          </p:cNvPr>
          <p:cNvSpPr txBox="1"/>
          <p:nvPr/>
        </p:nvSpPr>
        <p:spPr>
          <a:xfrm>
            <a:off x="411891" y="5999892"/>
            <a:ext cx="11848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Concept 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E0D036-B4CF-38F5-DB01-C78E519D6A39}"/>
              </a:ext>
            </a:extLst>
          </p:cNvPr>
          <p:cNvSpPr txBox="1"/>
          <p:nvPr/>
        </p:nvSpPr>
        <p:spPr>
          <a:xfrm>
            <a:off x="4469026" y="5999892"/>
            <a:ext cx="11848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Concept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5B21ED3-9A56-7B74-435C-9EB96B3B8D71}"/>
              </a:ext>
            </a:extLst>
          </p:cNvPr>
          <p:cNvSpPr txBox="1"/>
          <p:nvPr/>
        </p:nvSpPr>
        <p:spPr>
          <a:xfrm>
            <a:off x="8203512" y="5999892"/>
            <a:ext cx="11848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Concept 3</a:t>
            </a:r>
          </a:p>
        </p:txBody>
      </p:sp>
    </p:spTree>
    <p:extLst>
      <p:ext uri="{BB962C8B-B14F-4D97-AF65-F5344CB8AC3E}">
        <p14:creationId xmlns:p14="http://schemas.microsoft.com/office/powerpoint/2010/main" val="1974537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B738C22-AB56-C642-4003-2749D217F03A}"/>
              </a:ext>
            </a:extLst>
          </p:cNvPr>
          <p:cNvSpPr txBox="1">
            <a:spLocks/>
          </p:cNvSpPr>
          <p:nvPr/>
        </p:nvSpPr>
        <p:spPr>
          <a:xfrm>
            <a:off x="1410026" y="500204"/>
            <a:ext cx="9371949" cy="6905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u="sng"/>
              <a:t>Matrix Analysis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6FB04A6-B6DB-68C3-A98E-7697BBD28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GB" sz="10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GB" sz="1000" kern="1200">
              <a:latin typeface="+mn-lt"/>
              <a:ea typeface="+mn-ea"/>
              <a:cs typeface="+mn-cs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E4F2D0-848F-FD29-5C43-46B496D8A1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81B9673-AC7F-4F1F-84E4-F0E5EAAE106D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3/21/2025</a:t>
            </a:fld>
            <a:endParaRPr lang="en-US" sz="10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3E5C77-71F2-14B6-A6A2-2BDF7CBD89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 kern="1200">
                <a:latin typeface="+mn-lt"/>
                <a:ea typeface="+mn-ea"/>
                <a:cs typeface="+mn-cs"/>
              </a:rPr>
              <a:t>Rhys O'Shea - Design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0C823569-9599-7710-2ADA-5C7AA6A730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8825215"/>
              </p:ext>
            </p:extLst>
          </p:nvPr>
        </p:nvGraphicFramePr>
        <p:xfrm>
          <a:off x="1920686" y="1566001"/>
          <a:ext cx="8350632" cy="4659771"/>
        </p:xfrm>
        <a:graphic>
          <a:graphicData uri="http://schemas.openxmlformats.org/drawingml/2006/table">
            <a:tbl>
              <a:tblPr firstRow="1" bandRow="1">
                <a:solidFill>
                  <a:srgbClr val="F7F7F7"/>
                </a:solidFill>
                <a:tableStyleId>{3B4B98B0-60AC-42C2-AFA5-B58CD77FA1E5}</a:tableStyleId>
              </a:tblPr>
              <a:tblGrid>
                <a:gridCol w="2006976">
                  <a:extLst>
                    <a:ext uri="{9D8B030D-6E8A-4147-A177-3AD203B41FA5}">
                      <a16:colId xmlns:a16="http://schemas.microsoft.com/office/drawing/2014/main" val="3125739257"/>
                    </a:ext>
                  </a:extLst>
                </a:gridCol>
                <a:gridCol w="1986805">
                  <a:extLst>
                    <a:ext uri="{9D8B030D-6E8A-4147-A177-3AD203B41FA5}">
                      <a16:colId xmlns:a16="http://schemas.microsoft.com/office/drawing/2014/main" val="383991658"/>
                    </a:ext>
                  </a:extLst>
                </a:gridCol>
                <a:gridCol w="2269193">
                  <a:extLst>
                    <a:ext uri="{9D8B030D-6E8A-4147-A177-3AD203B41FA5}">
                      <a16:colId xmlns:a16="http://schemas.microsoft.com/office/drawing/2014/main" val="1310736980"/>
                    </a:ext>
                  </a:extLst>
                </a:gridCol>
                <a:gridCol w="2087658">
                  <a:extLst>
                    <a:ext uri="{9D8B030D-6E8A-4147-A177-3AD203B41FA5}">
                      <a16:colId xmlns:a16="http://schemas.microsoft.com/office/drawing/2014/main" val="1394693501"/>
                    </a:ext>
                  </a:extLst>
                </a:gridCol>
              </a:tblGrid>
              <a:tr h="392117">
                <a:tc>
                  <a:txBody>
                    <a:bodyPr/>
                    <a:lstStyle/>
                    <a:p>
                      <a:pPr marL="0" rtl="0" fontAlgn="t" latinLnBrk="0">
                        <a:buNone/>
                      </a:pPr>
                      <a:r>
                        <a:rPr lang="en-GB" sz="1400" b="1" cap="all" spc="6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Criteria</a:t>
                      </a:r>
                    </a:p>
                  </a:txBody>
                  <a:tcPr marL="108921" marR="108921" marT="108921" marB="108921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rtl="0" fontAlgn="t" latinLnBrk="0">
                        <a:buNone/>
                      </a:pPr>
                      <a:r>
                        <a:rPr lang="en-GB" sz="1400" b="1" cap="all" spc="6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Concept 1</a:t>
                      </a:r>
                    </a:p>
                  </a:txBody>
                  <a:tcPr marL="108921" marR="108921" marT="108921" marB="108921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rtl="0" fontAlgn="t" latinLnBrk="0">
                        <a:buNone/>
                      </a:pPr>
                      <a:r>
                        <a:rPr lang="en-GB" sz="1400" b="1" cap="all" spc="6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Concept 2</a:t>
                      </a:r>
                    </a:p>
                  </a:txBody>
                  <a:tcPr marL="108921" marR="108921" marT="108921" marB="108921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rtl="0" fontAlgn="t" latinLnBrk="0">
                        <a:buNone/>
                      </a:pPr>
                      <a:r>
                        <a:rPr lang="en-GB" sz="1400" b="1" cap="all" spc="6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Concept 3</a:t>
                      </a:r>
                    </a:p>
                  </a:txBody>
                  <a:tcPr marL="108921" marR="108921" marT="108921" marB="108921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3506774"/>
                  </a:ext>
                </a:extLst>
              </a:tr>
              <a:tr h="718881">
                <a:tc>
                  <a:txBody>
                    <a:bodyPr/>
                    <a:lstStyle/>
                    <a:p>
                      <a:pPr marL="0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Description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0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Above ground water tank/filtration system 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0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Below ground water tank/filtration system (Filtration before storage)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0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Below ground water tank/filtration system (Filtration after storage)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1917863"/>
                  </a:ext>
                </a:extLst>
              </a:tr>
              <a:tr h="331605">
                <a:tc>
                  <a:txBody>
                    <a:bodyPr/>
                    <a:lstStyle/>
                    <a:p>
                      <a:pPr marL="0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Water Quality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8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7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9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3108530"/>
                  </a:ext>
                </a:extLst>
              </a:tr>
              <a:tr h="331605">
                <a:tc>
                  <a:txBody>
                    <a:bodyPr/>
                    <a:lstStyle/>
                    <a:p>
                      <a:pPr marL="0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Maintenance 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10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5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5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4283051"/>
                  </a:ext>
                </a:extLst>
              </a:tr>
              <a:tr h="331605">
                <a:tc>
                  <a:txBody>
                    <a:bodyPr/>
                    <a:lstStyle/>
                    <a:p>
                      <a:pPr marL="0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Durability and Lifespan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5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9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9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8912494"/>
                  </a:ext>
                </a:extLst>
              </a:tr>
              <a:tr h="331605">
                <a:tc>
                  <a:txBody>
                    <a:bodyPr/>
                    <a:lstStyle/>
                    <a:p>
                      <a:pPr marL="0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Regulatory Compliance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7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5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5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0417414"/>
                  </a:ext>
                </a:extLst>
              </a:tr>
              <a:tr h="525243">
                <a:tc>
                  <a:txBody>
                    <a:bodyPr/>
                    <a:lstStyle/>
                    <a:p>
                      <a:pPr marL="0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Aesthetics and Space Utilization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4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10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10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4900471"/>
                  </a:ext>
                </a:extLst>
              </a:tr>
              <a:tr h="331605">
                <a:tc>
                  <a:txBody>
                    <a:bodyPr/>
                    <a:lstStyle/>
                    <a:p>
                      <a:pPr marL="0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Safety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5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8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8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8308600"/>
                  </a:ext>
                </a:extLst>
              </a:tr>
              <a:tr h="331605">
                <a:tc>
                  <a:txBody>
                    <a:bodyPr/>
                    <a:lstStyle/>
                    <a:p>
                      <a:pPr marL="0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Installation Complexity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3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10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10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7555594"/>
                  </a:ext>
                </a:extLst>
              </a:tr>
              <a:tr h="331605">
                <a:tc>
                  <a:txBody>
                    <a:bodyPr/>
                    <a:lstStyle/>
                    <a:p>
                      <a:pPr marL="0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Cost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6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8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8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2882268"/>
                  </a:ext>
                </a:extLst>
              </a:tr>
              <a:tr h="331605">
                <a:tc>
                  <a:txBody>
                    <a:bodyPr/>
                    <a:lstStyle/>
                    <a:p>
                      <a:pPr marL="0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Score / 80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48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62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64</a:t>
                      </a:r>
                      <a:endParaRPr lang="en-US"/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9032412"/>
                  </a:ext>
                </a:extLst>
              </a:tr>
              <a:tr h="331605">
                <a:tc>
                  <a:txBody>
                    <a:bodyPr/>
                    <a:lstStyle/>
                    <a:p>
                      <a:pPr marL="0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Ranking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3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2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fontAlgn="t" latinLnBrk="0"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1</a:t>
                      </a:r>
                    </a:p>
                  </a:txBody>
                  <a:tcPr marL="72614" marR="72614" marT="36307" marB="726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91775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0051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3CF222F-14C5-1698-D6AA-674715893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10</a:t>
            </a:fld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3D0091-EA56-DAC6-EE91-2A35FB911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3/21/2025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4D00AD-BBBE-84F4-A686-5BE3CE77B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Rhys O'Shea - Design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D88DF27-1919-B9BE-C728-4C810E102FED}"/>
              </a:ext>
            </a:extLst>
          </p:cNvPr>
          <p:cNvSpPr txBox="1">
            <a:spLocks/>
          </p:cNvSpPr>
          <p:nvPr/>
        </p:nvSpPr>
        <p:spPr>
          <a:xfrm>
            <a:off x="552802" y="283140"/>
            <a:ext cx="9371949" cy="118356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</a:rPr>
              <a:t>Final Concept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000D14C-6C0E-DBFA-4D6A-549765B77FDA}"/>
              </a:ext>
            </a:extLst>
          </p:cNvPr>
          <p:cNvSpPr txBox="1">
            <a:spLocks/>
          </p:cNvSpPr>
          <p:nvPr/>
        </p:nvSpPr>
        <p:spPr>
          <a:xfrm>
            <a:off x="555453" y="2937314"/>
            <a:ext cx="9371949" cy="1183566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</a:rPr>
              <a:t>Next Steps</a:t>
            </a:r>
          </a:p>
        </p:txBody>
      </p:sp>
      <p:graphicFrame>
        <p:nvGraphicFramePr>
          <p:cNvPr id="103" name="Diagram 102">
            <a:extLst>
              <a:ext uri="{FF2B5EF4-FFF2-40B4-BE49-F238E27FC236}">
                <a16:creationId xmlns:a16="http://schemas.microsoft.com/office/drawing/2014/main" id="{67D6E845-8564-CCD0-3CB4-1C5300A2A3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25346235"/>
              </p:ext>
            </p:extLst>
          </p:nvPr>
        </p:nvGraphicFramePr>
        <p:xfrm>
          <a:off x="3748264" y="2892248"/>
          <a:ext cx="8043333" cy="41020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59" name="Picture 158" descr="Illustration diagramming how design specs are at the center of six factors: Introduction and overview, user requirements and personas, functional requirements, non-functional requirements, technical specifications, validation and testing. ">
            <a:extLst>
              <a:ext uri="{FF2B5EF4-FFF2-40B4-BE49-F238E27FC236}">
                <a16:creationId xmlns:a16="http://schemas.microsoft.com/office/drawing/2014/main" id="{8685E14C-488C-A2AE-80E9-671262D55AB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5736" y="3663950"/>
            <a:ext cx="2832341" cy="2568515"/>
          </a:xfrm>
          <a:prstGeom prst="rect">
            <a:avLst/>
          </a:prstGeom>
        </p:spPr>
      </p:pic>
      <p:pic>
        <p:nvPicPr>
          <p:cNvPr id="184" name="Graphic 183" descr="Shoe footprints with solid fill">
            <a:extLst>
              <a:ext uri="{FF2B5EF4-FFF2-40B4-BE49-F238E27FC236}">
                <a16:creationId xmlns:a16="http://schemas.microsoft.com/office/drawing/2014/main" id="{B9C458C3-9142-FFDA-6A47-F24A39C3104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5400000">
            <a:off x="4900612" y="3662363"/>
            <a:ext cx="914400" cy="914400"/>
          </a:xfrm>
          <a:prstGeom prst="rect">
            <a:avLst/>
          </a:prstGeom>
        </p:spPr>
      </p:pic>
      <p:pic>
        <p:nvPicPr>
          <p:cNvPr id="197" name="Graphic 196" descr="Shoe footprints with solid fill">
            <a:extLst>
              <a:ext uri="{FF2B5EF4-FFF2-40B4-BE49-F238E27FC236}">
                <a16:creationId xmlns:a16="http://schemas.microsoft.com/office/drawing/2014/main" id="{DF5548A6-A853-F714-C646-F379ACC1A5F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5400000">
            <a:off x="6464298" y="3662362"/>
            <a:ext cx="914400" cy="914400"/>
          </a:xfrm>
          <a:prstGeom prst="rect">
            <a:avLst/>
          </a:prstGeom>
        </p:spPr>
      </p:pic>
      <p:pic>
        <p:nvPicPr>
          <p:cNvPr id="218" name="Graphic 217" descr="Shoe footprints with solid fill">
            <a:extLst>
              <a:ext uri="{FF2B5EF4-FFF2-40B4-BE49-F238E27FC236}">
                <a16:creationId xmlns:a16="http://schemas.microsoft.com/office/drawing/2014/main" id="{2547C8AA-8C42-21F1-97FD-6083B152A6D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5400000">
            <a:off x="9591674" y="3662362"/>
            <a:ext cx="914400" cy="914400"/>
          </a:xfrm>
          <a:prstGeom prst="rect">
            <a:avLst/>
          </a:prstGeom>
        </p:spPr>
      </p:pic>
      <p:pic>
        <p:nvPicPr>
          <p:cNvPr id="219" name="Graphic 218" descr="Shoe footprints with solid fill">
            <a:extLst>
              <a:ext uri="{FF2B5EF4-FFF2-40B4-BE49-F238E27FC236}">
                <a16:creationId xmlns:a16="http://schemas.microsoft.com/office/drawing/2014/main" id="{9695B1F0-395C-F281-D1D7-262CF9EB579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5400000">
            <a:off x="8059735" y="3662361"/>
            <a:ext cx="914400" cy="914400"/>
          </a:xfrm>
          <a:prstGeom prst="rect">
            <a:avLst/>
          </a:prstGeom>
        </p:spPr>
      </p:pic>
      <p:sp>
        <p:nvSpPr>
          <p:cNvPr id="220" name="TextBox 219">
            <a:extLst>
              <a:ext uri="{FF2B5EF4-FFF2-40B4-BE49-F238E27FC236}">
                <a16:creationId xmlns:a16="http://schemas.microsoft.com/office/drawing/2014/main" id="{E65A8AA5-7C40-05E7-207D-C15A0C715EF7}"/>
              </a:ext>
            </a:extLst>
          </p:cNvPr>
          <p:cNvSpPr txBox="1"/>
          <p:nvPr/>
        </p:nvSpPr>
        <p:spPr>
          <a:xfrm>
            <a:off x="762000" y="626268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(</a:t>
            </a:r>
            <a:r>
              <a:rPr lang="en-GB" err="1"/>
              <a:t>IDF,n.d</a:t>
            </a:r>
            <a:r>
              <a:rPr lang="en-GB"/>
              <a:t>)</a:t>
            </a:r>
          </a:p>
        </p:txBody>
      </p:sp>
      <p:pic>
        <p:nvPicPr>
          <p:cNvPr id="246" name="Picture 245" descr="A diagram of a water storage tank&#10;&#10;AI-generated content may be incorrect.">
            <a:extLst>
              <a:ext uri="{FF2B5EF4-FFF2-40B4-BE49-F238E27FC236}">
                <a16:creationId xmlns:a16="http://schemas.microsoft.com/office/drawing/2014/main" id="{59381872-3AEB-7B3D-F2B2-29F7B531BFC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26919" y="278810"/>
            <a:ext cx="6871731" cy="3204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8194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ABDB06-9031-5906-69CC-16C75064EE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EC4E431-B033-F73C-6F2A-407B10B33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D8D479-8942-46E8-A226-A4E01F7A105C}" type="slidenum">
              <a:rPr kumimoji="0" lang="en-GB" sz="11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C38908-41F9-9024-9F62-FCEDA94D9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81B9673-AC7F-4F1F-84E4-F0E5EAAE106D}" type="datetime1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3/21/2025</a:t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2A03A2-EF7A-898C-3644-F9488CF2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Dale Gubbins - Research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BD031B-EDB6-0AD4-27FF-FC8472291889}"/>
              </a:ext>
            </a:extLst>
          </p:cNvPr>
          <p:cNvSpPr txBox="1"/>
          <p:nvPr/>
        </p:nvSpPr>
        <p:spPr>
          <a:xfrm>
            <a:off x="205201" y="143867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sng" strike="noStrike" kern="1200" cap="none" spc="0" normalizeH="0" baseline="0" noProof="0">
                <a:ln>
                  <a:noFill/>
                </a:ln>
                <a:solidFill>
                  <a:srgbClr val="687F00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Research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95B0AEDF-F3DE-CFD5-02FC-9DD6491E2467}"/>
              </a:ext>
            </a:extLst>
          </p:cNvPr>
          <p:cNvGraphicFramePr/>
          <p:nvPr/>
        </p:nvGraphicFramePr>
        <p:xfrm>
          <a:off x="410402" y="914400"/>
          <a:ext cx="11388308" cy="32938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7" name="Graphic 16" descr="Research with solid fill">
            <a:extLst>
              <a:ext uri="{FF2B5EF4-FFF2-40B4-BE49-F238E27FC236}">
                <a16:creationId xmlns:a16="http://schemas.microsoft.com/office/drawing/2014/main" id="{EF313356-DE71-2169-37CF-8FE341492F6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75368" y="4287510"/>
            <a:ext cx="1764245" cy="1764245"/>
          </a:xfrm>
          <a:prstGeom prst="rect">
            <a:avLst/>
          </a:prstGeom>
        </p:spPr>
      </p:pic>
      <p:pic>
        <p:nvPicPr>
          <p:cNvPr id="19" name="Graphic 18" descr="Sustainability with solid fill">
            <a:extLst>
              <a:ext uri="{FF2B5EF4-FFF2-40B4-BE49-F238E27FC236}">
                <a16:creationId xmlns:a16="http://schemas.microsoft.com/office/drawing/2014/main" id="{B12D33FB-CC5A-A141-8F23-5B01F133CD6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852189" y="4287509"/>
            <a:ext cx="1764245" cy="1764245"/>
          </a:xfrm>
          <a:prstGeom prst="rect">
            <a:avLst/>
          </a:prstGeom>
        </p:spPr>
      </p:pic>
      <p:pic>
        <p:nvPicPr>
          <p:cNvPr id="21" name="Graphic 20" descr="Rain outline">
            <a:extLst>
              <a:ext uri="{FF2B5EF4-FFF2-40B4-BE49-F238E27FC236}">
                <a16:creationId xmlns:a16="http://schemas.microsoft.com/office/drawing/2014/main" id="{A61E28C8-1DEE-03C4-3D90-74BEF2409E5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213877" y="4379156"/>
            <a:ext cx="1764245" cy="1764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920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7588A2-F19F-A378-5B7C-D5AC2D37C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D8D479-8942-46E8-A226-A4E01F7A105C}" type="slidenum">
              <a:rPr kumimoji="0" lang="en-GB" sz="11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372544-1BC3-D87B-8FBD-E90E45EB2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81B9673-AC7F-4F1F-84E4-F0E5EAAE106D}" type="datetime1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3/21/2025</a:t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79353D-0EFA-BC60-BEC9-D0B2E4D11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Dale Gubbins - Research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91FB34-3229-DAC4-DD9D-FB4545E3814E}"/>
              </a:ext>
            </a:extLst>
          </p:cNvPr>
          <p:cNvSpPr txBox="1"/>
          <p:nvPr/>
        </p:nvSpPr>
        <p:spPr>
          <a:xfrm>
            <a:off x="205201" y="143867"/>
            <a:ext cx="736563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sng" strike="noStrike" kern="1200" cap="none" spc="0" normalizeH="0" baseline="0" noProof="0">
                <a:ln>
                  <a:noFill/>
                </a:ln>
                <a:solidFill>
                  <a:srgbClr val="687F00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Component Research - Requirements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7ADFD65-C590-B765-26E4-E862AB307CE1}"/>
              </a:ext>
            </a:extLst>
          </p:cNvPr>
          <p:cNvSpPr txBox="1"/>
          <p:nvPr/>
        </p:nvSpPr>
        <p:spPr>
          <a:xfrm>
            <a:off x="324465" y="939447"/>
            <a:ext cx="11533238" cy="1866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BF8F00"/>
                </a:solidFill>
                <a:effectLst/>
                <a:uLnTx/>
                <a:uFillTx/>
                <a:latin typeface="Aptos"/>
                <a:ea typeface="Calibri" panose="020F0502020204030204" pitchFamily="34" charset="0"/>
                <a:cs typeface="Arial" panose="020B0604020202020204" pitchFamily="34" charset="0"/>
              </a:rPr>
              <a:t>Ground level coarse filter with run-off </a:t>
            </a:r>
            <a:endParaRPr kumimoji="0" lang="en-GB" sz="1600" b="0" i="0" u="none" strike="noStrike" kern="1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/>
                <a:ea typeface="Calibri" panose="020F0502020204030204" pitchFamily="34" charset="0"/>
                <a:cs typeface="Arial" panose="020B0604020202020204" pitchFamily="34" charset="0"/>
              </a:rPr>
              <a:t>The design must a suitable filter size to remove larger debris from </a:t>
            </a:r>
            <a:b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/>
                <a:ea typeface="Calibri" panose="020F0502020204030204" pitchFamily="34" charset="0"/>
                <a:cs typeface="Arial" panose="020B0604020202020204" pitchFamily="34" charset="0"/>
              </a:rPr>
              <a:t>the collected rainwater (leaves/twigs)</a:t>
            </a:r>
            <a:endParaRPr kumimoji="0" lang="en-GB" sz="1600" b="0" i="0" u="none" strike="noStrike" kern="1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/>
                <a:ea typeface="Calibri" panose="020F0502020204030204" pitchFamily="34" charset="0"/>
                <a:cs typeface="Arial" panose="020B0604020202020204" pitchFamily="34" charset="0"/>
              </a:rPr>
              <a:t>Must be easily accessible for regular cleaning/maintenance</a:t>
            </a:r>
            <a:endParaRPr kumimoji="0" lang="en-GB" sz="1600" b="0" i="0" u="none" strike="noStrike" kern="1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/>
                <a:ea typeface="Calibri" panose="020F0502020204030204" pitchFamily="34" charset="0"/>
                <a:cs typeface="Arial" panose="020B0604020202020204" pitchFamily="34" charset="0"/>
              </a:rPr>
              <a:t>Must include drain-off to divert the debris </a:t>
            </a:r>
          </a:p>
          <a:p>
            <a:pPr marR="0" lvl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tabLst/>
              <a:defRPr/>
            </a:pPr>
            <a:r>
              <a:rPr kumimoji="0" lang="en-GB" sz="1200" b="0" i="1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kumimoji="0" lang="en-GB" sz="1200" b="0" i="1" u="none" strike="noStrike" kern="100" cap="none" spc="0" normalizeH="0" baseline="0" noProof="0" err="1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Polydrain</a:t>
            </a:r>
            <a:r>
              <a:rPr kumimoji="0" lang="en-GB" sz="1200" b="0" i="1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n.d.) (Cotterill Civils, n.d.)</a:t>
            </a:r>
          </a:p>
        </p:txBody>
      </p:sp>
      <p:pic>
        <p:nvPicPr>
          <p:cNvPr id="30" name="Picture 29" descr="A black square metal cover&#10;&#10;AI-generated content may be incorrect.">
            <a:extLst>
              <a:ext uri="{FF2B5EF4-FFF2-40B4-BE49-F238E27FC236}">
                <a16:creationId xmlns:a16="http://schemas.microsoft.com/office/drawing/2014/main" id="{CE632AED-9936-03B4-F384-67B193C13D8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6575" y="842800"/>
            <a:ext cx="1247775" cy="1200150"/>
          </a:xfrm>
          <a:prstGeom prst="rect">
            <a:avLst/>
          </a:prstGeom>
        </p:spPr>
      </p:pic>
      <p:pic>
        <p:nvPicPr>
          <p:cNvPr id="31" name="Picture 30" descr="A black plastic pipe with three holes&#10;&#10;AI-generated content may be incorrect.">
            <a:extLst>
              <a:ext uri="{FF2B5EF4-FFF2-40B4-BE49-F238E27FC236}">
                <a16:creationId xmlns:a16="http://schemas.microsoft.com/office/drawing/2014/main" id="{C952B43F-9936-D3F7-12DA-96BF532DDE4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2310" y="939039"/>
            <a:ext cx="1152525" cy="1152525"/>
          </a:xfrm>
          <a:prstGeom prst="rect">
            <a:avLst/>
          </a:prstGeom>
        </p:spPr>
      </p:pic>
      <p:pic>
        <p:nvPicPr>
          <p:cNvPr id="36" name="Picture 35" descr="A black plastic container with holes&#10;&#10;AI-generated content may be incorrect.">
            <a:extLst>
              <a:ext uri="{FF2B5EF4-FFF2-40B4-BE49-F238E27FC236}">
                <a16:creationId xmlns:a16="http://schemas.microsoft.com/office/drawing/2014/main" id="{6A77393D-737C-1574-7689-A355F92098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3210" y="750089"/>
            <a:ext cx="1565633" cy="1565633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610A3A74-5CAD-7A92-F842-91699DB15AA6}"/>
              </a:ext>
            </a:extLst>
          </p:cNvPr>
          <p:cNvSpPr txBox="1"/>
          <p:nvPr/>
        </p:nvSpPr>
        <p:spPr>
          <a:xfrm>
            <a:off x="324465" y="2876675"/>
            <a:ext cx="6096000" cy="3440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BF8F00"/>
                </a:solidFill>
                <a:effectLst/>
                <a:uLnTx/>
                <a:uFillTx/>
                <a:latin typeface="Aptos"/>
                <a:ea typeface="Calibri" panose="020F0502020204030204" pitchFamily="34" charset="0"/>
                <a:cs typeface="Arial" panose="020B0604020202020204" pitchFamily="34" charset="0"/>
              </a:rPr>
              <a:t>Filtration System (Potable Water)</a:t>
            </a:r>
            <a:endParaRPr kumimoji="0" lang="en-GB" sz="1600" b="0" i="0" u="none" strike="noStrike" kern="1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189025F-A3A3-E27F-2321-9FCCE5F203DB}"/>
              </a:ext>
            </a:extLst>
          </p:cNvPr>
          <p:cNvSpPr txBox="1"/>
          <p:nvPr/>
        </p:nvSpPr>
        <p:spPr>
          <a:xfrm>
            <a:off x="310491" y="3243517"/>
            <a:ext cx="6247625" cy="11696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Filtration system must meet UK drinking water standards</a:t>
            </a:r>
            <a:endParaRPr kumimoji="0" lang="en-GB" sz="1600" b="0" i="0" u="none" strike="noStrike" kern="1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Multi-stage filtration system for drinking, cooking &amp; household use</a:t>
            </a:r>
            <a:endParaRPr kumimoji="0" lang="en-GB" sz="1600" b="0" i="0" u="none" strike="noStrike" kern="1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Low maintenance due to accessibility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kumimoji="0" lang="en-GB" sz="1200" b="0" i="1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(Pump Express, n.d.) (UK Water Filters, n.d.)</a:t>
            </a:r>
          </a:p>
        </p:txBody>
      </p:sp>
      <p:pic>
        <p:nvPicPr>
          <p:cNvPr id="53" name="Picture 52" descr="A group of clear plastic tubes with blue caps&#10;&#10;AI-generated content may be incorrect.">
            <a:extLst>
              <a:ext uri="{FF2B5EF4-FFF2-40B4-BE49-F238E27FC236}">
                <a16:creationId xmlns:a16="http://schemas.microsoft.com/office/drawing/2014/main" id="{02B5030E-8BEA-EEDF-3C5D-B9DC3F1D790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097" y="2613000"/>
            <a:ext cx="1650008" cy="1650008"/>
          </a:xfrm>
          <a:prstGeom prst="rect">
            <a:avLst/>
          </a:prstGeom>
        </p:spPr>
      </p:pic>
      <p:pic>
        <p:nvPicPr>
          <p:cNvPr id="55" name="Picture 54" descr="A group of white water filters&#10;&#10;AI-generated content may be incorrect.">
            <a:extLst>
              <a:ext uri="{FF2B5EF4-FFF2-40B4-BE49-F238E27FC236}">
                <a16:creationId xmlns:a16="http://schemas.microsoft.com/office/drawing/2014/main" id="{35DD89FF-7750-EF96-4378-0624504B915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0941" y="2448477"/>
            <a:ext cx="1873885" cy="1873885"/>
          </a:xfrm>
          <a:prstGeom prst="rect">
            <a:avLst/>
          </a:prstGeom>
        </p:spPr>
      </p:pic>
      <p:sp>
        <p:nvSpPr>
          <p:cNvPr id="57" name="TextBox 56">
            <a:extLst>
              <a:ext uri="{FF2B5EF4-FFF2-40B4-BE49-F238E27FC236}">
                <a16:creationId xmlns:a16="http://schemas.microsoft.com/office/drawing/2014/main" id="{4D31AB04-488E-96B5-60C1-2160841C8A76}"/>
              </a:ext>
            </a:extLst>
          </p:cNvPr>
          <p:cNvSpPr txBox="1"/>
          <p:nvPr/>
        </p:nvSpPr>
        <p:spPr>
          <a:xfrm>
            <a:off x="324465" y="4727889"/>
            <a:ext cx="11533238" cy="15356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BF8F00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1500Litre underground water storage tank</a:t>
            </a:r>
            <a:endParaRPr kumimoji="0" lang="en-GB" sz="1200" b="0" i="0" u="none" strike="noStrike" kern="1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Suitably robust &amp; resistant enough to safely store filter rainwater until required</a:t>
            </a:r>
            <a:endParaRPr kumimoji="0" lang="en-GB" sz="1600" b="0" i="0" u="none" strike="noStrike" kern="1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Must be easily accessible for maintenance</a:t>
            </a:r>
            <a:endParaRPr kumimoji="0" lang="en-GB" sz="1600" b="0" i="0" u="none" strike="noStrike" kern="1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Must be compatible with filtration/piping/pump system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kumimoji="0" lang="en-GB" sz="1200" b="0" i="1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(Tanks for Everything, n.d.) (</a:t>
            </a:r>
            <a:r>
              <a:rPr kumimoji="0" lang="en-GB" sz="1200" b="0" i="1" u="none" strike="noStrike" kern="100" cap="none" spc="0" normalizeH="0" baseline="0" noProof="0" err="1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Ecosure</a:t>
            </a:r>
            <a:r>
              <a:rPr kumimoji="0" lang="en-GB" sz="1200" b="0" i="1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n.d.)</a:t>
            </a:r>
          </a:p>
        </p:txBody>
      </p:sp>
      <p:pic>
        <p:nvPicPr>
          <p:cNvPr id="58" name="Picture 57" descr="A black plastic container with a cylinder&#10;&#10;AI-generated content may be incorrect.">
            <a:extLst>
              <a:ext uri="{FF2B5EF4-FFF2-40B4-BE49-F238E27FC236}">
                <a16:creationId xmlns:a16="http://schemas.microsoft.com/office/drawing/2014/main" id="{C7B6C259-4B92-A1D0-838B-84C2417AD0A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8909" y="4527331"/>
            <a:ext cx="1650008" cy="2126383"/>
          </a:xfrm>
          <a:prstGeom prst="rect">
            <a:avLst/>
          </a:prstGeom>
        </p:spPr>
      </p:pic>
      <p:pic>
        <p:nvPicPr>
          <p:cNvPr id="59" name="Picture 58" descr="A large white tank with a pipe&#10;&#10;AI-generated content may be incorrect.">
            <a:extLst>
              <a:ext uri="{FF2B5EF4-FFF2-40B4-BE49-F238E27FC236}">
                <a16:creationId xmlns:a16="http://schemas.microsoft.com/office/drawing/2014/main" id="{FCD9F105-680A-84A7-5E53-CD419C104E7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7718" y="4682344"/>
            <a:ext cx="1816100" cy="1362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8562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C47801-5539-622C-21F7-59EDCEEEBC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F0434BE-438F-6DDB-4426-D7748DEEF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D8D479-8942-46E8-A226-A4E01F7A105C}" type="slidenum">
              <a:rPr kumimoji="0" lang="en-GB" sz="11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2B0A9E-5AFF-BE84-55D8-6DD00EADF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81B9673-AC7F-4F1F-84E4-F0E5EAAE106D}" type="datetime1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3/21/2025</a:t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2BE85D-A8CF-BB60-401C-C650FCB53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Dale Gubbins - Research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8BB8E3-1478-58A8-636C-191C67948ED2}"/>
              </a:ext>
            </a:extLst>
          </p:cNvPr>
          <p:cNvSpPr txBox="1"/>
          <p:nvPr/>
        </p:nvSpPr>
        <p:spPr>
          <a:xfrm>
            <a:off x="205201" y="143867"/>
            <a:ext cx="736563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sng" strike="noStrike" kern="1200" cap="none" spc="0" normalizeH="0" baseline="0" noProof="0">
                <a:ln>
                  <a:noFill/>
                </a:ln>
                <a:solidFill>
                  <a:srgbClr val="687F00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Component Research - Requirements 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A787C0F-FE1A-BB74-6248-E4967B878B66}"/>
              </a:ext>
            </a:extLst>
          </p:cNvPr>
          <p:cNvSpPr txBox="1"/>
          <p:nvPr/>
        </p:nvSpPr>
        <p:spPr>
          <a:xfrm>
            <a:off x="205201" y="918291"/>
            <a:ext cx="6096000" cy="3440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BF8F00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Water pump (Inc. integrated flow sensors &amp; NRV)</a:t>
            </a:r>
            <a:endParaRPr kumimoji="0" lang="en-GB" sz="1200" b="0" i="0" u="none" strike="noStrike" kern="1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FB54D7B-3B71-AFDA-A4D2-973856B74D6A}"/>
              </a:ext>
            </a:extLst>
          </p:cNvPr>
          <p:cNvSpPr txBox="1"/>
          <p:nvPr/>
        </p:nvSpPr>
        <p:spPr>
          <a:xfrm>
            <a:off x="205201" y="1427642"/>
            <a:ext cx="6096000" cy="17579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Suitably robust &amp; resistant enough to pump while stored underground</a:t>
            </a:r>
            <a:endParaRPr kumimoji="0" lang="en-GB" sz="1600" b="0" i="0" u="none" strike="noStrike" kern="1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Low maintenance, quiet and efficient</a:t>
            </a:r>
            <a:endParaRPr kumimoji="0" lang="en-GB" sz="1600" b="0" i="0" u="none" strike="noStrike" kern="1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If possible, incorporate flow sensor &amp; one way valve to prevent mains backflow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kumimoji="0" lang="en-GB" sz="1200" b="0" i="1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(Grundfos, 2024) (Grundfos, </a:t>
            </a:r>
            <a:r>
              <a:rPr lang="en-GB" sz="1200" i="1" kern="100">
                <a:solidFill>
                  <a:srgbClr val="4D3E2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2023</a:t>
            </a:r>
            <a:r>
              <a:rPr kumimoji="0" lang="en-GB" sz="1200" b="0" i="1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</p:txBody>
      </p:sp>
      <p:pic>
        <p:nvPicPr>
          <p:cNvPr id="7" name="Picture 6" descr="A black cylinder with a red stripe&#10;&#10;AI-generated content may be incorrect.">
            <a:extLst>
              <a:ext uri="{FF2B5EF4-FFF2-40B4-BE49-F238E27FC236}">
                <a16:creationId xmlns:a16="http://schemas.microsoft.com/office/drawing/2014/main" id="{8B402764-845D-385C-EBDB-E73B87B909A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374729" y="1276380"/>
            <a:ext cx="1559560" cy="1559560"/>
          </a:xfrm>
          <a:prstGeom prst="rect">
            <a:avLst/>
          </a:prstGeom>
        </p:spPr>
      </p:pic>
      <p:pic>
        <p:nvPicPr>
          <p:cNvPr id="9" name="Picture 8" descr="A black plastic pump with buttons&#10;&#10;AI-generated content may be incorrect.">
            <a:extLst>
              <a:ext uri="{FF2B5EF4-FFF2-40B4-BE49-F238E27FC236}">
                <a16:creationId xmlns:a16="http://schemas.microsoft.com/office/drawing/2014/main" id="{EE449222-6B17-EF63-5DBA-7868395989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1638" y="1372573"/>
            <a:ext cx="1739900" cy="130492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7557111-3731-2D80-F65E-7105D8312ED0}"/>
              </a:ext>
            </a:extLst>
          </p:cNvPr>
          <p:cNvSpPr txBox="1"/>
          <p:nvPr/>
        </p:nvSpPr>
        <p:spPr>
          <a:xfrm>
            <a:off x="205201" y="3291197"/>
            <a:ext cx="6096000" cy="3440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BF8F00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Accumulator</a:t>
            </a:r>
            <a:endParaRPr kumimoji="0" lang="en-GB" sz="1200" b="0" i="0" u="none" strike="noStrike" kern="1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16BF99-786D-24FE-47ED-4AF112AE6396}"/>
              </a:ext>
            </a:extLst>
          </p:cNvPr>
          <p:cNvSpPr txBox="1"/>
          <p:nvPr/>
        </p:nvSpPr>
        <p:spPr>
          <a:xfrm>
            <a:off x="205201" y="3719561"/>
            <a:ext cx="6096000" cy="22849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Must ensure continuous water supply with mains water at a consistent pressure</a:t>
            </a:r>
            <a:endParaRPr kumimoji="0" lang="en-GB" sz="1600" b="0" i="0" u="none" strike="noStrike" kern="1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Must be low maintenance, robust &amp; resistive to degradation.</a:t>
            </a:r>
            <a:endParaRPr kumimoji="0" lang="en-GB" sz="1600" b="0" i="0" u="none" strike="noStrike" kern="1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Holds a reserve of pressurised water to allow small water demands (hand washing/flush) without needing to use the pump, increasing lifespan &amp; reducing energy consumption </a:t>
            </a:r>
            <a:endParaRPr kumimoji="0" lang="en-GB" sz="1600" b="0" i="0" u="none" strike="noStrike" kern="100" cap="none" spc="0" normalizeH="0" baseline="0" noProof="0">
              <a:ln>
                <a:noFill/>
              </a:ln>
              <a:solidFill>
                <a:srgbClr val="4D3E2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600" b="1" i="0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Aptos" panose="02110004020202020204"/>
                <a:ea typeface="Calibri" panose="020F0502020204030204" pitchFamily="34" charset="0"/>
                <a:cs typeface="Times New Roman" panose="02020603050405020304" pitchFamily="18" charset="0"/>
              </a:rPr>
              <a:t>Suitable for small/medium size households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kumimoji="0" lang="en-GB" sz="1200" b="0" i="1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(Global Water Solutions, 2024) (</a:t>
            </a:r>
            <a:r>
              <a:rPr kumimoji="0" lang="en-GB" sz="1200" b="0" i="1" u="none" strike="noStrike" kern="100" cap="none" spc="0" normalizeH="0" baseline="0" noProof="0" err="1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Zilmet</a:t>
            </a:r>
            <a:r>
              <a:rPr kumimoji="0" lang="en-GB" sz="1200" b="0" i="1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UK Limited, </a:t>
            </a:r>
            <a:r>
              <a:rPr lang="en-GB" sz="1200" i="1" kern="100">
                <a:solidFill>
                  <a:srgbClr val="4D3E2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2023</a:t>
            </a:r>
            <a:r>
              <a:rPr kumimoji="0" lang="en-GB" sz="1200" b="0" i="1" u="none" strike="noStrike" kern="1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</p:txBody>
      </p:sp>
      <p:pic>
        <p:nvPicPr>
          <p:cNvPr id="20" name="Picture 19" descr="A white cylinder with a blue label&#10;&#10;AI-generated content may be incorrect.">
            <a:extLst>
              <a:ext uri="{FF2B5EF4-FFF2-40B4-BE49-F238E27FC236}">
                <a16:creationId xmlns:a16="http://schemas.microsoft.com/office/drawing/2014/main" id="{2F2CA6EF-33F9-2DC1-504C-EC670FC0215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210264" y="3719561"/>
            <a:ext cx="1724025" cy="165354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0223669-A6C9-48F0-D6F6-B5E38AD7740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3371" y="3688786"/>
            <a:ext cx="2247265" cy="14763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27000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D04DCC-53E4-49BB-59DE-506725C611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A724073-E88C-75A3-55F1-591A44525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D8D479-8942-46E8-A226-A4E01F7A105C}" type="slidenum">
              <a:rPr kumimoji="0" lang="en-GB" sz="11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5A3788-143B-1B42-7D56-7800FAE6C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81B9673-AC7F-4F1F-84E4-F0E5EAAE106D}" type="datetime1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3/21/2025</a:t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76B1E7-ACF4-8F21-7223-DDDEFA1AA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Dale Gubbins - Research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B639EB-12C6-A280-75E3-E97DBA69838E}"/>
              </a:ext>
            </a:extLst>
          </p:cNvPr>
          <p:cNvSpPr txBox="1"/>
          <p:nvPr/>
        </p:nvSpPr>
        <p:spPr>
          <a:xfrm>
            <a:off x="205201" y="143867"/>
            <a:ext cx="736563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sng" strike="noStrike" kern="1200" cap="none" spc="0" normalizeH="0" baseline="0" noProof="0">
                <a:ln>
                  <a:noFill/>
                </a:ln>
                <a:solidFill>
                  <a:srgbClr val="687F00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Component Comparison 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06B78EF-861C-3EDA-3375-6DF0B97FBA08}"/>
              </a:ext>
            </a:extLst>
          </p:cNvPr>
          <p:cNvGraphicFramePr/>
          <p:nvPr/>
        </p:nvGraphicFramePr>
        <p:xfrm>
          <a:off x="4656220" y="568768"/>
          <a:ext cx="7142490" cy="5720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09DB303B-DEA4-E6AE-B1B8-1A7DA0583C62}"/>
              </a:ext>
            </a:extLst>
          </p:cNvPr>
          <p:cNvSpPr txBox="1"/>
          <p:nvPr/>
        </p:nvSpPr>
        <p:spPr>
          <a:xfrm>
            <a:off x="314632" y="865239"/>
            <a:ext cx="479814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Filtration method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: Comparing effectiveness, cost and maintenance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Storage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: MDPE Vs GRP tanks durability &amp; installation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Pumps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: Submersible Vs Surface booster pumps – noise energy consumption, suitability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Accumulator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: Steel Vs Diaphragm tanks – Performance &amp; Pressure stability</a:t>
            </a:r>
          </a:p>
        </p:txBody>
      </p:sp>
    </p:spTree>
    <p:extLst>
      <p:ext uri="{BB962C8B-B14F-4D97-AF65-F5344CB8AC3E}">
        <p14:creationId xmlns:p14="http://schemas.microsoft.com/office/powerpoint/2010/main" val="450174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4A016A-24BC-73A8-C367-BF98EBEAA3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2C5F898-23A4-5860-B67F-7C88DF8B7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D8D479-8942-46E8-A226-A4E01F7A105C}" type="slidenum">
              <a:rPr kumimoji="0" lang="en-GB" sz="11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FF95EF-4683-D269-4DDB-A27879F2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81B9673-AC7F-4F1F-84E4-F0E5EAAE106D}" type="datetime1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3/21/2025</a:t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ACD661-7A2A-6FCF-5BB0-F509B2F2F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Dale Gubbins - Research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E02859-33AE-398D-E9AC-6744DA3BF3DF}"/>
              </a:ext>
            </a:extLst>
          </p:cNvPr>
          <p:cNvSpPr txBox="1"/>
          <p:nvPr/>
        </p:nvSpPr>
        <p:spPr>
          <a:xfrm>
            <a:off x="205201" y="143867"/>
            <a:ext cx="736563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sng" strike="noStrike" kern="1200" cap="none" spc="0" normalizeH="0" baseline="0" noProof="0">
                <a:ln>
                  <a:noFill/>
                </a:ln>
                <a:solidFill>
                  <a:srgbClr val="687F00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Considerations 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1298073D-CD8E-A5E9-502D-5CE83EED8158}"/>
              </a:ext>
            </a:extLst>
          </p:cNvPr>
          <p:cNvGraphicFramePr/>
          <p:nvPr/>
        </p:nvGraphicFramePr>
        <p:xfrm>
          <a:off x="205201" y="3429000"/>
          <a:ext cx="11582400" cy="29496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AC8EE6ED-F746-5B4B-E315-BC039723BBA7}"/>
              </a:ext>
            </a:extLst>
          </p:cNvPr>
          <p:cNvSpPr txBox="1"/>
          <p:nvPr/>
        </p:nvSpPr>
        <p:spPr>
          <a:xfrm>
            <a:off x="205201" y="2934307"/>
            <a:ext cx="4050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sng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Legislation &amp; Regulations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AA2D3B4-B88D-878A-903E-D1CDDAF55734}"/>
              </a:ext>
            </a:extLst>
          </p:cNvPr>
          <p:cNvSpPr txBox="1"/>
          <p:nvPr/>
        </p:nvSpPr>
        <p:spPr>
          <a:xfrm>
            <a:off x="205201" y="66687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sng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System Test &amp; Commissioning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D5185B6-6120-F41A-1937-A65AAD02A21A}"/>
              </a:ext>
            </a:extLst>
          </p:cNvPr>
          <p:cNvSpPr txBox="1"/>
          <p:nvPr/>
        </p:nvSpPr>
        <p:spPr>
          <a:xfrm>
            <a:off x="410402" y="1036211"/>
            <a:ext cx="609600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Verify system functionality through: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Leak Tests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Water Quality Tests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Pump Performance Testing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Ensuring compliance with regulations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200" b="0" i="1" u="none" strike="noStrike" kern="1200" cap="none" spc="0" normalizeH="0" baseline="0" noProof="0">
                <a:ln>
                  <a:noFill/>
                </a:ln>
                <a:solidFill>
                  <a:srgbClr val="4D3E2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(GRAF UK, n.d.)</a:t>
            </a:r>
            <a:endParaRPr lang="en-GB" sz="1200">
              <a:solidFill>
                <a:srgbClr val="4D3E2F"/>
              </a:solidFill>
              <a:latin typeface="Corbel" panose="020B0503020204020204"/>
            </a:endParaRPr>
          </a:p>
        </p:txBody>
      </p:sp>
    </p:spTree>
    <p:extLst>
      <p:ext uri="{BB962C8B-B14F-4D97-AF65-F5344CB8AC3E}">
        <p14:creationId xmlns:p14="http://schemas.microsoft.com/office/powerpoint/2010/main" val="29088662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u="sng">
                <a:solidFill>
                  <a:srgbClr val="687F00"/>
                </a:solidFill>
                <a:latin typeface="Corbel"/>
              </a:rPr>
              <a:t>Defining Control System Requirements</a:t>
            </a:r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16</a:t>
            </a:fld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3/21/2025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Control &amp; Automation – Parry Phillips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3006D6-8624-F52C-3ED1-58CF7E8EC9CF}"/>
              </a:ext>
            </a:extLst>
          </p:cNvPr>
          <p:cNvSpPr txBox="1"/>
          <p:nvPr/>
        </p:nvSpPr>
        <p:spPr>
          <a:xfrm>
            <a:off x="1276152" y="4110054"/>
            <a:ext cx="455302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0" i="0" u="none" strike="noStrike">
                <a:solidFill>
                  <a:srgbClr val="262626"/>
                </a:solidFill>
                <a:effectLst/>
              </a:rPr>
              <a:t>Functionality of the Control System: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/>
              <a:t>Collect and store rainwater.</a:t>
            </a:r>
          </a:p>
          <a:p>
            <a:pPr marL="285750" indent="-285750">
              <a:buSzPct val="114999"/>
              <a:buFont typeface="Arial" panose="020B0604020202020204" pitchFamily="34" charset="0"/>
              <a:buChar char="•"/>
            </a:pPr>
            <a:r>
              <a:rPr lang="en-US" sz="1600"/>
              <a:t>Filter the rainwater to potable standards.</a:t>
            </a:r>
          </a:p>
          <a:p>
            <a:pPr marL="285750" indent="-285750">
              <a:buSzPct val="114999"/>
              <a:buFont typeface="Arial" panose="020B0604020202020204" pitchFamily="34" charset="0"/>
              <a:buChar char="•"/>
            </a:pPr>
            <a:r>
              <a:rPr lang="en-US" sz="1600"/>
              <a:t>Deliver the recycled water to house on demand.</a:t>
            </a:r>
          </a:p>
          <a:p>
            <a:pPr marL="285750" indent="-285750">
              <a:buSzPct val="114999"/>
              <a:buFont typeface="Arial" panose="020B0604020202020204" pitchFamily="34" charset="0"/>
              <a:buChar char="•"/>
            </a:pPr>
            <a:r>
              <a:rPr lang="en-US" sz="1600"/>
              <a:t>Automatically switch to mains water if tank level runs low or system fails.</a:t>
            </a:r>
          </a:p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64DE90-2B65-6817-7F72-A32B90187437}"/>
              </a:ext>
            </a:extLst>
          </p:cNvPr>
          <p:cNvSpPr txBox="1"/>
          <p:nvPr/>
        </p:nvSpPr>
        <p:spPr>
          <a:xfrm>
            <a:off x="6362822" y="4880831"/>
            <a:ext cx="398378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ea typeface="+mn-lt"/>
                <a:cs typeface="+mn-lt"/>
              </a:rPr>
              <a:t>Constraints:</a:t>
            </a:r>
            <a:endParaRPr lang="en-US" sz="1600"/>
          </a:p>
          <a:p>
            <a:pPr marL="285750" indent="-285750"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Fit within the available space and budget.</a:t>
            </a:r>
            <a:endParaRPr lang="en-US" sz="1600"/>
          </a:p>
          <a:p>
            <a:pPr marL="285750" indent="-285750"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Integrate with existing plumbing.</a:t>
            </a:r>
            <a:endParaRPr lang="en-US" sz="1600"/>
          </a:p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169F0AC-66FA-617E-9908-0756582AE309}"/>
              </a:ext>
            </a:extLst>
          </p:cNvPr>
          <p:cNvSpPr txBox="1"/>
          <p:nvPr/>
        </p:nvSpPr>
        <p:spPr>
          <a:xfrm>
            <a:off x="6362822" y="3471106"/>
            <a:ext cx="45530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>
                <a:ea typeface="+mn-lt"/>
                <a:cs typeface="+mn-lt"/>
              </a:rPr>
              <a:t>Performance of Control System: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Maintain a steady water pressure.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Ensure water quality meets Regulations.</a:t>
            </a:r>
            <a:endParaRPr lang="en-US" sz="1600"/>
          </a:p>
          <a:p>
            <a:pPr marL="285750" indent="-285750"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Operate efficiently to reduce energy use.</a:t>
            </a:r>
            <a:endParaRPr lang="en-US" sz="16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4FA8114-1D18-0A8D-1F25-A12DC5EA0F67}"/>
              </a:ext>
            </a:extLst>
          </p:cNvPr>
          <p:cNvSpPr txBox="1"/>
          <p:nvPr/>
        </p:nvSpPr>
        <p:spPr>
          <a:xfrm>
            <a:off x="6317063" y="1884783"/>
            <a:ext cx="421935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>
                <a:ea typeface="+mn-lt"/>
                <a:cs typeface="+mn-lt"/>
              </a:rPr>
              <a:t>Safety:</a:t>
            </a:r>
            <a:endParaRPr lang="en-US" sz="1600"/>
          </a:p>
          <a:p>
            <a:pPr marL="285750" indent="-285750"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Prevent contamination of the mains water supply.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Ensure electrical components are safe around water.</a:t>
            </a:r>
            <a:endParaRPr lang="en-US" sz="16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AE70F1-34DC-BC41-59B1-2D48BC5014A1}"/>
              </a:ext>
            </a:extLst>
          </p:cNvPr>
          <p:cNvSpPr txBox="1"/>
          <p:nvPr/>
        </p:nvSpPr>
        <p:spPr>
          <a:xfrm>
            <a:off x="2091119" y="11678578"/>
            <a:ext cx="7995382" cy="467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16" name="Rectangle 3">
            <a:extLst>
              <a:ext uri="{FF2B5EF4-FFF2-40B4-BE49-F238E27FC236}">
                <a16:creationId xmlns:a16="http://schemas.microsoft.com/office/drawing/2014/main" id="{20B049EA-A2E7-F628-5D06-8560B4D9CD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21910" y="6042052"/>
            <a:ext cx="5259643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Lewis, R. (2015).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Modelling Control Systems Using IEC 61499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0915FC8-11F4-6D25-7DD7-FD3CC940E4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6151" y="1617047"/>
            <a:ext cx="4553028" cy="2115819"/>
          </a:xfrm>
          <a:prstGeom prst="rect">
            <a:avLst/>
          </a:prstGeom>
        </p:spPr>
      </p:pic>
      <p:sp>
        <p:nvSpPr>
          <p:cNvPr id="19" name="Rectangle 4">
            <a:extLst>
              <a:ext uri="{FF2B5EF4-FFF2-40B4-BE49-F238E27FC236}">
                <a16:creationId xmlns:a16="http://schemas.microsoft.com/office/drawing/2014/main" id="{3B0C0A80-9A4C-3493-9520-5D7C6AB67B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21910" y="3898776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(APAI CRVS, 2015)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1337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025" y="-430706"/>
            <a:ext cx="9371949" cy="1183566"/>
          </a:xfrm>
        </p:spPr>
        <p:txBody>
          <a:bodyPr anchor="b">
            <a:normAutofit/>
          </a:bodyPr>
          <a:lstStyle/>
          <a:p>
            <a:r>
              <a:rPr lang="en-US" u="sng"/>
              <a:t>Control Strategy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17</a:t>
            </a:fld>
            <a:endParaRPr lang="en-US" sz="10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28/03/2025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Control &amp; Automation – Parry Phillips 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90B3909-0329-18F0-BDC9-B438B95574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2880644"/>
              </p:ext>
            </p:extLst>
          </p:nvPr>
        </p:nvGraphicFramePr>
        <p:xfrm>
          <a:off x="1410025" y="627321"/>
          <a:ext cx="9509612" cy="54537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Arrow: Left-Right 17">
            <a:extLst>
              <a:ext uri="{FF2B5EF4-FFF2-40B4-BE49-F238E27FC236}">
                <a16:creationId xmlns:a16="http://schemas.microsoft.com/office/drawing/2014/main" id="{21C92AAA-DFFD-3A44-B52F-9444C5F9FB39}"/>
              </a:ext>
            </a:extLst>
          </p:cNvPr>
          <p:cNvSpPr/>
          <p:nvPr/>
        </p:nvSpPr>
        <p:spPr>
          <a:xfrm rot="2960329">
            <a:off x="7518927" y="2737611"/>
            <a:ext cx="1705527" cy="465432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8C1DD02F-88AD-12BF-6DA7-E402BD22A8A5}"/>
              </a:ext>
            </a:extLst>
          </p:cNvPr>
          <p:cNvSpPr/>
          <p:nvPr/>
        </p:nvSpPr>
        <p:spPr>
          <a:xfrm rot="16200000">
            <a:off x="5529964" y="3182062"/>
            <a:ext cx="865888" cy="49387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Up 22">
            <a:extLst>
              <a:ext uri="{FF2B5EF4-FFF2-40B4-BE49-F238E27FC236}">
                <a16:creationId xmlns:a16="http://schemas.microsoft.com/office/drawing/2014/main" id="{DDA6C253-A31E-A657-AD6A-927FC88A165D}"/>
              </a:ext>
            </a:extLst>
          </p:cNvPr>
          <p:cNvSpPr/>
          <p:nvPr/>
        </p:nvSpPr>
        <p:spPr>
          <a:xfrm rot="2436219">
            <a:off x="3565703" y="2138428"/>
            <a:ext cx="493875" cy="1612249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619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BA941-6499-4B8A-8829-173C0512E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u="sng"/>
              <a:t>System Components and Their Roles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810EF5-95A2-3BAB-1ABB-364E1C40C2DF}"/>
              </a:ext>
            </a:extLst>
          </p:cNvPr>
          <p:cNvSpPr txBox="1"/>
          <p:nvPr/>
        </p:nvSpPr>
        <p:spPr>
          <a:xfrm>
            <a:off x="904327" y="1761929"/>
            <a:ext cx="4610099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100"/>
              </a:spcBef>
              <a:buSzPct val="114999"/>
            </a:pPr>
            <a:endParaRPr lang="en-US" sz="2000"/>
          </a:p>
          <a:p>
            <a:pPr marL="342900" indent="-342900">
              <a:lnSpc>
                <a:spcPct val="90000"/>
              </a:lnSpc>
              <a:spcBef>
                <a:spcPts val="1100"/>
              </a:spcBef>
              <a:buSzPct val="114999"/>
              <a:buFont typeface="Arial" panose="020B0604020202020204" pitchFamily="34" charset="0"/>
              <a:buChar char="•"/>
            </a:pPr>
            <a:r>
              <a:rPr lang="en-US" sz="2000"/>
              <a:t>Potable Water Filter </a:t>
            </a:r>
          </a:p>
          <a:p>
            <a:pPr marL="210312" indent="-210312">
              <a:lnSpc>
                <a:spcPct val="90000"/>
              </a:lnSpc>
              <a:spcBef>
                <a:spcPts val="1100"/>
              </a:spcBef>
              <a:buSzPct val="114999"/>
              <a:buFont typeface="Arial" panose="020B0604020202020204" pitchFamily="34" charset="0"/>
              <a:buChar char="•"/>
            </a:pPr>
            <a:r>
              <a:rPr lang="en-US" sz="2000"/>
              <a:t>Pump </a:t>
            </a:r>
          </a:p>
          <a:p>
            <a:pPr marL="210312" indent="-210312">
              <a:lnSpc>
                <a:spcPct val="90000"/>
              </a:lnSpc>
              <a:spcBef>
                <a:spcPts val="1100"/>
              </a:spcBef>
              <a:buSzPct val="114999"/>
              <a:buFont typeface="Arial" panose="020B0604020202020204" pitchFamily="34" charset="0"/>
              <a:buChar char="•"/>
            </a:pPr>
            <a:r>
              <a:rPr lang="en-US" sz="2000"/>
              <a:t>DP Sensor </a:t>
            </a:r>
          </a:p>
          <a:p>
            <a:pPr marL="210312" indent="-210312">
              <a:lnSpc>
                <a:spcPct val="90000"/>
              </a:lnSpc>
              <a:spcBef>
                <a:spcPts val="1100"/>
              </a:spcBef>
              <a:buSzPct val="114999"/>
              <a:buFont typeface="Arial" panose="020B0604020202020204" pitchFamily="34" charset="0"/>
              <a:buChar char="•"/>
            </a:pPr>
            <a:r>
              <a:rPr lang="en-US" sz="2000"/>
              <a:t>NRV (Non-Return Valve)</a:t>
            </a:r>
          </a:p>
          <a:p>
            <a:pPr marL="210312" indent="-210312">
              <a:lnSpc>
                <a:spcPct val="90000"/>
              </a:lnSpc>
              <a:spcBef>
                <a:spcPts val="1100"/>
              </a:spcBef>
              <a:buSzPct val="114999"/>
              <a:buFont typeface="Arial" panose="020B0604020202020204" pitchFamily="34" charset="0"/>
              <a:buChar char="•"/>
            </a:pPr>
            <a:r>
              <a:rPr lang="en-US" sz="2000"/>
              <a:t>Solenoid Valves</a:t>
            </a:r>
          </a:p>
          <a:p>
            <a:pPr marL="210312" indent="-210312">
              <a:lnSpc>
                <a:spcPct val="90000"/>
              </a:lnSpc>
              <a:spcBef>
                <a:spcPts val="1100"/>
              </a:spcBef>
              <a:buSzPct val="114999"/>
              <a:buFont typeface="Arial" panose="020B0604020202020204" pitchFamily="34" charset="0"/>
              <a:buChar char="•"/>
            </a:pPr>
            <a:r>
              <a:rPr lang="en-US" sz="2000"/>
              <a:t>Pressure Sensor</a:t>
            </a:r>
          </a:p>
          <a:p>
            <a:pPr marL="210312" indent="-210312">
              <a:lnSpc>
                <a:spcPct val="90000"/>
              </a:lnSpc>
              <a:spcBef>
                <a:spcPts val="1100"/>
              </a:spcBef>
              <a:buSzPct val="114999"/>
              <a:buFont typeface="Arial" panose="020B0604020202020204" pitchFamily="34" charset="0"/>
              <a:buChar char="•"/>
            </a:pPr>
            <a:r>
              <a:rPr lang="en-US" sz="2000"/>
              <a:t>Level Sensor </a:t>
            </a:r>
          </a:p>
          <a:p>
            <a:pPr marL="210312" indent="-210312">
              <a:lnSpc>
                <a:spcPct val="90000"/>
              </a:lnSpc>
              <a:spcBef>
                <a:spcPts val="1100"/>
              </a:spcBef>
              <a:buSzPct val="114999"/>
              <a:buFont typeface="Arial" panose="020B0604020202020204" pitchFamily="34" charset="0"/>
              <a:buChar char="•"/>
            </a:pPr>
            <a:r>
              <a:rPr lang="en-US" sz="2000"/>
              <a:t>Human Machine Interface</a:t>
            </a:r>
          </a:p>
          <a:p>
            <a:pPr marL="210312" indent="-210312">
              <a:lnSpc>
                <a:spcPct val="90000"/>
              </a:lnSpc>
              <a:spcBef>
                <a:spcPts val="1100"/>
              </a:spcBef>
              <a:buSzPct val="114999"/>
              <a:buFont typeface="Arial" panose="020B0604020202020204" pitchFamily="34" charset="0"/>
              <a:buChar char="•"/>
            </a:pPr>
            <a:r>
              <a:rPr lang="en-US" sz="2000"/>
              <a:t>Pressure Diaphragm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DC979A1-125F-8DF2-C579-805E08AC9A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9417" y="2012624"/>
            <a:ext cx="4609775" cy="3353611"/>
          </a:xfrm>
          <a:prstGeom prst="rect">
            <a:avLst/>
          </a:prstGeom>
          <a:noFill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D5DE027-7669-4DFD-ACAB-73D574E3A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GB" sz="10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18</a:t>
            </a:fld>
            <a:endParaRPr lang="en-GB" sz="1000" kern="1200">
              <a:latin typeface="+mn-lt"/>
              <a:ea typeface="+mn-ea"/>
              <a:cs typeface="+mn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B122A-D1ED-48A2-B4CA-18CD093B20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86AC23-C97B-41FB-9B89-C7FE0FB631CA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3/21/2025</a:t>
            </a:fld>
            <a:endParaRPr lang="en-US" sz="10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0ACE65-D068-47C7-9DFF-EAA5FD0AB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Control &amp; Automation – Parry Phillips</a:t>
            </a:r>
            <a:endParaRPr lang="en-US" sz="1000" kern="1200">
              <a:latin typeface="+mn-lt"/>
            </a:endParaRP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81D10A1C-89E0-356C-FEA8-0BC8927929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36088" y="2350941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(DWI.GOV, n.d.)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FD409175-9443-18D4-A9DE-E2B0BEE22E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8801" y="2785729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(The Editors of </a:t>
            </a:r>
            <a:r>
              <a:rPr kumimoji="0" lang="en-US" altLang="en-US" sz="12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Encyclopædia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Britannica, 2019)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57DC2E78-C799-AF1C-9102-E04259B178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4770" y="316857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(Strain Sense, n.d.)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4">
            <a:extLst>
              <a:ext uri="{FF2B5EF4-FFF2-40B4-BE49-F238E27FC236}">
                <a16:creationId xmlns:a16="http://schemas.microsoft.com/office/drawing/2014/main" id="{E9E9446F-6C34-528C-13C6-C9012FD06F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5495" y="357574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(Water Regs UK, n.d.)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9FBA63E3-FA9F-514C-662A-8149053EC6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1852" y="3997842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(Hopkinson, 2019)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4982AC0A-8F23-C3AC-2034-DD506B7801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7623" y="4401879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(Omron Industrial Automation, 2016)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7">
            <a:extLst>
              <a:ext uri="{FF2B5EF4-FFF2-40B4-BE49-F238E27FC236}">
                <a16:creationId xmlns:a16="http://schemas.microsoft.com/office/drawing/2014/main" id="{8ABF2C39-06AB-DB7C-E779-FECAF48897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0422" y="481655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kumimoji="0" lang="en-US" altLang="en-US" sz="12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Sensata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Technologies, Inc., 2024)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 8">
            <a:extLst>
              <a:ext uri="{FF2B5EF4-FFF2-40B4-BE49-F238E27FC236}">
                <a16:creationId xmlns:a16="http://schemas.microsoft.com/office/drawing/2014/main" id="{74989289-FAA5-1588-2A7C-6B853BDA1CB2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3867984" y="5102813"/>
            <a:ext cx="4325402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kumimoji="0" lang="en-US" altLang="en-US" sz="11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Papcun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1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Kajati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kumimoji="0" lang="en-US" altLang="en-US" sz="11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Koziorek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2018)</a:t>
            </a:r>
            <a:endParaRPr kumimoji="0" lang="en-US" altLang="en-US" sz="11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0D516100-47CC-E665-C3E0-CC21A6BAD3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49256" y="570968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(Xylem UK, 2021)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7413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F04F29-E7FE-802C-716D-0FB4CC0AC8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B76CA-0CDF-E55C-9A3E-FA1D5FE67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338" y="107853"/>
            <a:ext cx="9371949" cy="9460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u="sng"/>
              <a:t>Concept Design Schematic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1E572B-576D-9A7D-174A-1F753E745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GB" sz="10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19</a:t>
            </a:fld>
            <a:endParaRPr lang="en-GB" sz="1000" kern="1200">
              <a:latin typeface="+mn-lt"/>
              <a:ea typeface="+mn-ea"/>
              <a:cs typeface="+mn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BB5C6-BDA9-DF2A-8A07-8C4DD17EA4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86AC23-C97B-41FB-9B89-C7FE0FB631CA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3/21/2025</a:t>
            </a:fld>
            <a:endParaRPr lang="en-US" sz="10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D3736D-82D6-0549-0721-1A8D99C0E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Control &amp; Automation – Parry Phillips</a:t>
            </a:r>
            <a:endParaRPr lang="en-US" sz="1000" kern="1200">
              <a:latin typeface="+mn-lt"/>
            </a:endParaRPr>
          </a:p>
        </p:txBody>
      </p:sp>
      <p:sp>
        <p:nvSpPr>
          <p:cNvPr id="15" name="Rectangle 8">
            <a:extLst>
              <a:ext uri="{FF2B5EF4-FFF2-40B4-BE49-F238E27FC236}">
                <a16:creationId xmlns:a16="http://schemas.microsoft.com/office/drawing/2014/main" id="{9D2A0564-AC07-0A8B-4A0D-35DE283090F3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3867984" y="5102813"/>
            <a:ext cx="4325402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100" b="0" i="0" u="none" strike="noStrike" cap="none" normalizeH="0" baseline="0">
              <a:ln>
                <a:noFill/>
              </a:ln>
              <a:effectLst/>
              <a:latin typeface="Times New Roman"/>
              <a:cs typeface="Times New Roman"/>
            </a:endParaRPr>
          </a:p>
        </p:txBody>
      </p:sp>
      <p:pic>
        <p:nvPicPr>
          <p:cNvPr id="17" name="Picture 16" descr="A diagram of a system&#10;&#10;AI-generated content may be incorrect.">
            <a:extLst>
              <a:ext uri="{FF2B5EF4-FFF2-40B4-BE49-F238E27FC236}">
                <a16:creationId xmlns:a16="http://schemas.microsoft.com/office/drawing/2014/main" id="{8131685A-FE2D-53FF-0E07-3E4EA802D0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1206" y="1127723"/>
            <a:ext cx="8286132" cy="5305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134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DAF70-7397-6EAB-BC75-6D2270533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Next Steps for Control and Automation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E36A23-AF96-7254-4A54-9A82BA6EB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20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CCD354-8D68-ACFD-A09D-1DD416557D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3/21/2025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D5BB07-EC6B-3DCC-33DC-B6E0B2297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Control &amp; Automation – Parry Phillips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F9D0228-E9B5-2669-1B23-5D04E0CF1B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1126206"/>
              </p:ext>
            </p:extLst>
          </p:nvPr>
        </p:nvGraphicFramePr>
        <p:xfrm>
          <a:off x="2930483" y="1368114"/>
          <a:ext cx="5671259" cy="2676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22CB0C42-7EDF-72A5-85A1-AA7FD8CBCD3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47530" y="3904472"/>
            <a:ext cx="9492343" cy="2024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183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DED60A43-418D-4C15-B651-26337EEC5E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699" y="1311928"/>
            <a:ext cx="2805945" cy="1000951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21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28/03/2025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Procurement – Gethin Davies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A08CC0F-BB00-4606-B4B2-35A30E02F254}"/>
              </a:ext>
            </a:extLst>
          </p:cNvPr>
          <p:cNvSpPr txBox="1">
            <a:spLocks/>
          </p:cNvSpPr>
          <p:nvPr/>
        </p:nvSpPr>
        <p:spPr>
          <a:xfrm>
            <a:off x="674206" y="276087"/>
            <a:ext cx="9371949" cy="118356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  <a:cs typeface="Arial" panose="020B0604020202020204" pitchFamily="34" charset="0"/>
              </a:rPr>
              <a:t>Current Customer Cost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D6B7BC8-3886-4167-ABCD-C7E4F6560909}"/>
              </a:ext>
            </a:extLst>
          </p:cNvPr>
          <p:cNvSpPr/>
          <p:nvPr/>
        </p:nvSpPr>
        <p:spPr>
          <a:xfrm>
            <a:off x="3138644" y="1343194"/>
            <a:ext cx="8561371" cy="923330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cy-GB">
                <a:solidFill>
                  <a:srgbClr val="000000"/>
                </a:solidFill>
                <a:cs typeface="Arial"/>
              </a:rPr>
              <a:t>The average household water bill </a:t>
            </a:r>
            <a:r>
              <a:rPr lang="cy-GB" err="1">
                <a:solidFill>
                  <a:srgbClr val="000000"/>
                </a:solidFill>
                <a:cs typeface="Arial"/>
              </a:rPr>
              <a:t>for</a:t>
            </a:r>
            <a:r>
              <a:rPr lang="cy-GB">
                <a:solidFill>
                  <a:srgbClr val="000000"/>
                </a:solidFill>
                <a:cs typeface="Arial"/>
              </a:rPr>
              <a:t> Welsh </a:t>
            </a:r>
            <a:r>
              <a:rPr lang="cy-GB" err="1">
                <a:solidFill>
                  <a:srgbClr val="000000"/>
                </a:solidFill>
                <a:cs typeface="Arial"/>
              </a:rPr>
              <a:t>Water</a:t>
            </a:r>
            <a:r>
              <a:rPr lang="cy-GB">
                <a:solidFill>
                  <a:srgbClr val="000000"/>
                </a:solidFill>
                <a:cs typeface="Arial"/>
              </a:rPr>
              <a:t> </a:t>
            </a:r>
            <a:r>
              <a:rPr lang="cy-GB" err="1">
                <a:solidFill>
                  <a:srgbClr val="000000"/>
                </a:solidFill>
                <a:cs typeface="Arial"/>
              </a:rPr>
              <a:t>customer</a:t>
            </a:r>
            <a:r>
              <a:rPr lang="cy-GB">
                <a:solidFill>
                  <a:srgbClr val="000000"/>
                </a:solidFill>
                <a:cs typeface="Arial"/>
              </a:rPr>
              <a:t> </a:t>
            </a:r>
            <a:r>
              <a:rPr lang="cy-GB" err="1">
                <a:solidFill>
                  <a:srgbClr val="000000"/>
                </a:solidFill>
                <a:cs typeface="Arial"/>
              </a:rPr>
              <a:t>will</a:t>
            </a:r>
            <a:r>
              <a:rPr lang="cy-GB">
                <a:solidFill>
                  <a:srgbClr val="000000"/>
                </a:solidFill>
                <a:cs typeface="Arial"/>
              </a:rPr>
              <a:t> </a:t>
            </a:r>
            <a:r>
              <a:rPr lang="cy-GB" err="1">
                <a:solidFill>
                  <a:srgbClr val="000000"/>
                </a:solidFill>
                <a:cs typeface="Arial"/>
              </a:rPr>
              <a:t>increse</a:t>
            </a:r>
            <a:r>
              <a:rPr lang="cy-GB">
                <a:solidFill>
                  <a:srgbClr val="000000"/>
                </a:solidFill>
                <a:cs typeface="Arial"/>
              </a:rPr>
              <a:t> by 27% </a:t>
            </a:r>
            <a:r>
              <a:rPr lang="cy-GB" err="1">
                <a:solidFill>
                  <a:srgbClr val="000000"/>
                </a:solidFill>
                <a:cs typeface="Arial"/>
              </a:rPr>
              <a:t>for</a:t>
            </a:r>
            <a:r>
              <a:rPr lang="cy-GB">
                <a:solidFill>
                  <a:srgbClr val="000000"/>
                </a:solidFill>
                <a:cs typeface="Arial"/>
              </a:rPr>
              <a:t> 2026/27 </a:t>
            </a:r>
            <a:r>
              <a:rPr lang="cy-GB" err="1">
                <a:solidFill>
                  <a:srgbClr val="000000"/>
                </a:solidFill>
                <a:cs typeface="Arial"/>
              </a:rPr>
              <a:t>meaning</a:t>
            </a:r>
            <a:r>
              <a:rPr lang="cy-GB">
                <a:solidFill>
                  <a:srgbClr val="000000"/>
                </a:solidFill>
                <a:cs typeface="Arial"/>
              </a:rPr>
              <a:t> </a:t>
            </a:r>
            <a:r>
              <a:rPr lang="cy-GB" err="1">
                <a:solidFill>
                  <a:srgbClr val="000000"/>
                </a:solidFill>
                <a:cs typeface="Arial"/>
              </a:rPr>
              <a:t>that</a:t>
            </a:r>
            <a:r>
              <a:rPr lang="cy-GB">
                <a:solidFill>
                  <a:srgbClr val="000000"/>
                </a:solidFill>
                <a:cs typeface="Arial"/>
              </a:rPr>
              <a:t> the </a:t>
            </a:r>
            <a:r>
              <a:rPr lang="cy-GB" err="1">
                <a:solidFill>
                  <a:srgbClr val="000000"/>
                </a:solidFill>
                <a:cs typeface="Arial"/>
              </a:rPr>
              <a:t>average</a:t>
            </a:r>
            <a:r>
              <a:rPr lang="cy-GB">
                <a:solidFill>
                  <a:srgbClr val="000000"/>
                </a:solidFill>
                <a:cs typeface="Arial"/>
              </a:rPr>
              <a:t> </a:t>
            </a:r>
            <a:r>
              <a:rPr lang="cy-GB" err="1">
                <a:solidFill>
                  <a:srgbClr val="000000"/>
                </a:solidFill>
                <a:cs typeface="Arial"/>
              </a:rPr>
              <a:t>annual</a:t>
            </a:r>
            <a:r>
              <a:rPr lang="cy-GB">
                <a:solidFill>
                  <a:srgbClr val="000000"/>
                </a:solidFill>
                <a:cs typeface="Arial"/>
              </a:rPr>
              <a:t> </a:t>
            </a:r>
            <a:r>
              <a:rPr lang="cy-GB" err="1">
                <a:solidFill>
                  <a:srgbClr val="000000"/>
                </a:solidFill>
                <a:cs typeface="Arial"/>
              </a:rPr>
              <a:t>household</a:t>
            </a:r>
            <a:r>
              <a:rPr lang="cy-GB">
                <a:solidFill>
                  <a:srgbClr val="000000"/>
                </a:solidFill>
                <a:cs typeface="Arial"/>
              </a:rPr>
              <a:t> cost </a:t>
            </a:r>
            <a:r>
              <a:rPr lang="cy-GB" err="1">
                <a:solidFill>
                  <a:srgbClr val="000000"/>
                </a:solidFill>
                <a:cs typeface="Arial"/>
              </a:rPr>
              <a:t>will</a:t>
            </a:r>
            <a:r>
              <a:rPr lang="cy-GB">
                <a:solidFill>
                  <a:srgbClr val="000000"/>
                </a:solidFill>
                <a:cs typeface="Arial"/>
              </a:rPr>
              <a:t> be £575      (2025,DwrCymru)</a:t>
            </a:r>
            <a:endParaRPr lang="en-GB">
              <a:cs typeface="Arial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103E4F-D4A0-44D2-8702-6639A3E0418F}"/>
              </a:ext>
            </a:extLst>
          </p:cNvPr>
          <p:cNvSpPr/>
          <p:nvPr/>
        </p:nvSpPr>
        <p:spPr>
          <a:xfrm>
            <a:off x="1637716" y="2495494"/>
            <a:ext cx="9442883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cy-GB" sz="2000" b="1" u="sng">
                <a:solidFill>
                  <a:srgbClr val="687F00"/>
                </a:solidFill>
                <a:latin typeface="+mj-lt"/>
              </a:rPr>
              <a:t>Aim</a:t>
            </a:r>
            <a:endParaRPr lang="en-US" sz="2000" u="sng">
              <a:solidFill>
                <a:srgbClr val="00B0F0"/>
              </a:solidFill>
              <a:latin typeface="+mj-lt"/>
            </a:endParaRPr>
          </a:p>
          <a:p>
            <a:pPr fontAlgn="base"/>
            <a:r>
              <a:rPr lang="en-GB">
                <a:solidFill>
                  <a:srgbClr val="000000"/>
                </a:solidFill>
              </a:rPr>
              <a:t>Is for the product at a mass production and installation scale to be cost effective for the customer.</a:t>
            </a:r>
          </a:p>
          <a:p>
            <a:pPr fontAlgn="base"/>
            <a:r>
              <a:rPr lang="en-US">
                <a:solidFill>
                  <a:srgbClr val="000000"/>
                </a:solidFill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0000"/>
                </a:solidFill>
              </a:rPr>
              <a:t>Less than £2300 </a:t>
            </a:r>
            <a:r>
              <a:rPr lang="en-US">
                <a:solidFill>
                  <a:srgbClr val="000000"/>
                </a:solidFill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0000"/>
                </a:solidFill>
              </a:rPr>
              <a:t>Product life must be greater than 10yrs</a:t>
            </a:r>
            <a:r>
              <a:rPr lang="en-US">
                <a:solidFill>
                  <a:srgbClr val="000000"/>
                </a:solidFill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0000"/>
                </a:solidFill>
              </a:rPr>
              <a:t>After sales maintenance /service package to ensure company future works.</a:t>
            </a:r>
            <a:r>
              <a:rPr lang="en-US">
                <a:solidFill>
                  <a:srgbClr val="000000"/>
                </a:solidFill>
              </a:rPr>
              <a:t>​</a:t>
            </a:r>
            <a:endParaRPr lang="en-US" b="0" i="0">
              <a:solidFill>
                <a:srgbClr val="000000"/>
              </a:solidFill>
              <a:effectLst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C1E443-3F3F-4403-AE68-684CF344CF52}"/>
              </a:ext>
            </a:extLst>
          </p:cNvPr>
          <p:cNvSpPr/>
          <p:nvPr/>
        </p:nvSpPr>
        <p:spPr>
          <a:xfrm>
            <a:off x="6781168" y="5202315"/>
            <a:ext cx="52840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>
                <a:solidFill>
                  <a:srgbClr val="000000"/>
                </a:solidFill>
              </a:rPr>
              <a:t>Current Additional Savings – Surface Water Rebate</a:t>
            </a:r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C71EF82-34BD-4065-8B9D-5E59F3F852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7421" y="4553693"/>
            <a:ext cx="3441947" cy="166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9391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22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28/03/2025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Procurement – Gethin Davies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A08CC0F-BB00-4606-B4B2-35A30E02F254}"/>
              </a:ext>
            </a:extLst>
          </p:cNvPr>
          <p:cNvSpPr txBox="1">
            <a:spLocks/>
          </p:cNvSpPr>
          <p:nvPr/>
        </p:nvSpPr>
        <p:spPr>
          <a:xfrm>
            <a:off x="674206" y="276087"/>
            <a:ext cx="9371949" cy="118356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  <a:cs typeface="Arial" panose="020B0604020202020204" pitchFamily="34" charset="0"/>
              </a:rPr>
              <a:t>Potential Future Markets</a:t>
            </a:r>
          </a:p>
          <a:p>
            <a:endParaRPr lang="en-US" sz="3600" b="1" u="sng">
              <a:solidFill>
                <a:srgbClr val="00B0F0"/>
              </a:solidFill>
              <a:cs typeface="Arial" panose="020B0604020202020204" pitchFamily="34" charset="0"/>
            </a:endParaRP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C211C9C3-0F5E-494A-A35F-A4B374FF5F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3267008"/>
              </p:ext>
            </p:extLst>
          </p:nvPr>
        </p:nvGraphicFramePr>
        <p:xfrm>
          <a:off x="221942" y="1038688"/>
          <a:ext cx="11540971" cy="5428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7" name="Picture 16">
            <a:extLst>
              <a:ext uri="{FF2B5EF4-FFF2-40B4-BE49-F238E27FC236}">
                <a16:creationId xmlns:a16="http://schemas.microsoft.com/office/drawing/2014/main" id="{0D8E0D3A-26DA-443E-8EAF-983688BA25D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091"/>
          <a:stretch/>
        </p:blipFill>
        <p:spPr>
          <a:xfrm>
            <a:off x="1036812" y="3833001"/>
            <a:ext cx="4577056" cy="2505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001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23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28/03/2025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Procurement – Gethin Davies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A08CC0F-BB00-4606-B4B2-35A30E02F254}"/>
              </a:ext>
            </a:extLst>
          </p:cNvPr>
          <p:cNvSpPr txBox="1">
            <a:spLocks/>
          </p:cNvSpPr>
          <p:nvPr/>
        </p:nvSpPr>
        <p:spPr>
          <a:xfrm>
            <a:off x="674206" y="276087"/>
            <a:ext cx="9371949" cy="118356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  <a:cs typeface="Arial" panose="020B0604020202020204" pitchFamily="34" charset="0"/>
              </a:rPr>
              <a:t>Procurement Look Ahead</a:t>
            </a:r>
          </a:p>
          <a:p>
            <a:endParaRPr lang="en-US" sz="3600" b="1" u="sng">
              <a:solidFill>
                <a:srgbClr val="00B0F0"/>
              </a:solidFill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C29D044-3809-41F7-AE20-3AC95ECF8F8D}"/>
              </a:ext>
            </a:extLst>
          </p:cNvPr>
          <p:cNvSpPr/>
          <p:nvPr/>
        </p:nvSpPr>
        <p:spPr>
          <a:xfrm>
            <a:off x="410402" y="1555979"/>
            <a:ext cx="11298758" cy="73866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2400" b="1" err="1">
                <a:solidFill>
                  <a:srgbClr val="687F00"/>
                </a:solidFill>
              </a:rPr>
              <a:t>Tasks</a:t>
            </a:r>
            <a:r>
              <a:rPr lang="cy-GB" sz="2400" b="1">
                <a:solidFill>
                  <a:srgbClr val="687F00"/>
                </a:solidFill>
              </a:rPr>
              <a:t> to be </a:t>
            </a:r>
            <a:r>
              <a:rPr lang="cy-GB" sz="2400" b="1" err="1">
                <a:solidFill>
                  <a:srgbClr val="687F00"/>
                </a:solidFill>
              </a:rPr>
              <a:t>carried</a:t>
            </a:r>
            <a:r>
              <a:rPr lang="cy-GB" sz="2400" b="1">
                <a:solidFill>
                  <a:srgbClr val="687F00"/>
                </a:solidFill>
              </a:rPr>
              <a:t> </a:t>
            </a:r>
            <a:r>
              <a:rPr lang="cy-GB" sz="2400" b="1" err="1">
                <a:solidFill>
                  <a:srgbClr val="687F00"/>
                </a:solidFill>
              </a:rPr>
              <a:t>out</a:t>
            </a:r>
            <a:r>
              <a:rPr lang="cy-GB" sz="2400" b="1">
                <a:solidFill>
                  <a:srgbClr val="687F00"/>
                </a:solidFill>
              </a:rPr>
              <a:t> </a:t>
            </a:r>
            <a:r>
              <a:rPr lang="cy-GB" sz="2400" b="1" err="1">
                <a:solidFill>
                  <a:srgbClr val="687F00"/>
                </a:solidFill>
              </a:rPr>
              <a:t>after</a:t>
            </a:r>
            <a:r>
              <a:rPr lang="cy-GB" sz="2400" b="1">
                <a:solidFill>
                  <a:srgbClr val="687F00"/>
                </a:solidFill>
              </a:rPr>
              <a:t> </a:t>
            </a:r>
            <a:r>
              <a:rPr lang="cy-GB" sz="2400" b="1" err="1">
                <a:solidFill>
                  <a:srgbClr val="687F00"/>
                </a:solidFill>
              </a:rPr>
              <a:t>design</a:t>
            </a:r>
            <a:r>
              <a:rPr lang="cy-GB" sz="2400" b="1">
                <a:solidFill>
                  <a:srgbClr val="687F00"/>
                </a:solidFill>
              </a:rPr>
              <a:t> </a:t>
            </a:r>
            <a:r>
              <a:rPr lang="cy-GB" sz="2400" b="1" err="1">
                <a:solidFill>
                  <a:srgbClr val="687F00"/>
                </a:solidFill>
              </a:rPr>
              <a:t>specifications</a:t>
            </a:r>
            <a:r>
              <a:rPr lang="cy-GB" sz="2400" b="1">
                <a:solidFill>
                  <a:srgbClr val="687F00"/>
                </a:solidFill>
              </a:rPr>
              <a:t> </a:t>
            </a:r>
            <a:r>
              <a:rPr lang="cy-GB" sz="2400" b="1" err="1">
                <a:solidFill>
                  <a:srgbClr val="687F00"/>
                </a:solidFill>
              </a:rPr>
              <a:t>and</a:t>
            </a:r>
            <a:r>
              <a:rPr lang="cy-GB" sz="2400" b="1">
                <a:solidFill>
                  <a:srgbClr val="687F00"/>
                </a:solidFill>
              </a:rPr>
              <a:t> </a:t>
            </a:r>
            <a:r>
              <a:rPr lang="cy-GB" sz="2400" b="1" err="1">
                <a:solidFill>
                  <a:srgbClr val="687F00"/>
                </a:solidFill>
              </a:rPr>
              <a:t>materials</a:t>
            </a:r>
            <a:r>
              <a:rPr lang="cy-GB" sz="2400" b="1">
                <a:solidFill>
                  <a:srgbClr val="687F00"/>
                </a:solidFill>
              </a:rPr>
              <a:t> </a:t>
            </a:r>
            <a:r>
              <a:rPr lang="cy-GB" sz="2400" b="1" err="1">
                <a:solidFill>
                  <a:srgbClr val="687F00"/>
                </a:solidFill>
              </a:rPr>
              <a:t>have</a:t>
            </a:r>
            <a:r>
              <a:rPr lang="cy-GB" sz="2400" b="1">
                <a:solidFill>
                  <a:srgbClr val="687F00"/>
                </a:solidFill>
              </a:rPr>
              <a:t> </a:t>
            </a:r>
            <a:r>
              <a:rPr lang="cy-GB" sz="2400" b="1" err="1">
                <a:solidFill>
                  <a:srgbClr val="687F00"/>
                </a:solidFill>
              </a:rPr>
              <a:t>been</a:t>
            </a:r>
            <a:r>
              <a:rPr lang="cy-GB" sz="2400" b="1">
                <a:solidFill>
                  <a:srgbClr val="687F00"/>
                </a:solidFill>
              </a:rPr>
              <a:t> </a:t>
            </a:r>
            <a:r>
              <a:rPr lang="cy-GB" sz="2400" b="1" err="1">
                <a:solidFill>
                  <a:srgbClr val="687F00"/>
                </a:solidFill>
              </a:rPr>
              <a:t>finalised</a:t>
            </a:r>
            <a:r>
              <a:rPr lang="cy-GB" sz="2400" b="1">
                <a:solidFill>
                  <a:srgbClr val="687F00"/>
                </a:solidFill>
              </a:rPr>
              <a:t>:</a:t>
            </a:r>
            <a:r>
              <a:rPr lang="en-US" sz="2400">
                <a:solidFill>
                  <a:srgbClr val="687F00"/>
                </a:solidFill>
              </a:rPr>
              <a:t>​</a:t>
            </a:r>
            <a:endParaRPr lang="en-US">
              <a:solidFill>
                <a:srgbClr val="687F00"/>
              </a:solidFill>
            </a:endParaRPr>
          </a:p>
          <a:p>
            <a:pPr fontAlgn="base"/>
            <a:r>
              <a:rPr lang="cy-GB">
                <a:solidFill>
                  <a:srgbClr val="000000"/>
                </a:solidFill>
              </a:rPr>
              <a:t>​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BFA3E1F-4F12-4228-8E63-CC1BAD7BE8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371" y="2758681"/>
            <a:ext cx="4421195" cy="256331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22672D3-C915-4F74-AD6C-C80FD59DD61A}"/>
              </a:ext>
            </a:extLst>
          </p:cNvPr>
          <p:cNvSpPr txBox="1"/>
          <p:nvPr/>
        </p:nvSpPr>
        <p:spPr>
          <a:xfrm>
            <a:off x="5360180" y="2728201"/>
            <a:ext cx="6574530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fontAlgn="base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000000"/>
                </a:solidFill>
              </a:rPr>
              <a:t> Obtain quotes from Bill of Materials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000000"/>
                </a:solidFill>
              </a:rPr>
              <a:t> Materials / Components availability and lead time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000000"/>
                </a:solidFill>
              </a:rPr>
              <a:t> Assembly and Installation cost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000000"/>
                </a:solidFill>
              </a:rPr>
              <a:t> Manning Cost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000000"/>
                </a:solidFill>
              </a:rPr>
              <a:t> Procurement of materials and manning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000000"/>
                </a:solidFill>
              </a:rPr>
              <a:t> Product cost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000000"/>
                </a:solidFill>
              </a:rPr>
              <a:t> Aftersales materials and labour cost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000000"/>
                </a:solidFill>
              </a:rPr>
              <a:t> Overall project costings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265195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AF29AB36-BE5C-45EB-B536-5E02994CD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8062" y="3580801"/>
            <a:ext cx="4503938" cy="2879271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24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28/03/2025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Sustainability – Mohammed Thangeswaran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A08CC0F-BB00-4606-B4B2-35A30E02F254}"/>
              </a:ext>
            </a:extLst>
          </p:cNvPr>
          <p:cNvSpPr txBox="1">
            <a:spLocks/>
          </p:cNvSpPr>
          <p:nvPr/>
        </p:nvSpPr>
        <p:spPr>
          <a:xfrm>
            <a:off x="674206" y="276087"/>
            <a:ext cx="9371949" cy="118356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  <a:cs typeface="Arial" panose="020B0604020202020204" pitchFamily="34" charset="0"/>
              </a:rPr>
              <a:t>Water Purification System</a:t>
            </a:r>
          </a:p>
          <a:p>
            <a:endParaRPr lang="en-US" sz="3600" b="1" u="sng">
              <a:solidFill>
                <a:srgbClr val="00B0F0"/>
              </a:solidFill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44DB18-882E-4C4B-B4A1-BFB203C48D41}"/>
              </a:ext>
            </a:extLst>
          </p:cNvPr>
          <p:cNvSpPr/>
          <p:nvPr/>
        </p:nvSpPr>
        <p:spPr>
          <a:xfrm>
            <a:off x="674206" y="1489981"/>
            <a:ext cx="901675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fontAlgn="base"/>
            <a:r>
              <a:rPr lang="en-US" sz="2000" b="1" u="sng">
                <a:solidFill>
                  <a:srgbClr val="687F00"/>
                </a:solidFill>
                <a:latin typeface="+mj-lt"/>
              </a:rPr>
              <a:t>Objective</a:t>
            </a:r>
          </a:p>
          <a:p>
            <a:pPr algn="just" fontAlgn="base"/>
            <a:r>
              <a:rPr lang="en-US" sz="2000">
                <a:solidFill>
                  <a:srgbClr val="262626"/>
                </a:solidFill>
              </a:rPr>
              <a:t>Design a system to purify water sustainably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algn="just" fontAlgn="base"/>
            <a:endParaRPr lang="en-US" sz="2000">
              <a:solidFill>
                <a:srgbClr val="000000"/>
              </a:solidFill>
            </a:endParaRPr>
          </a:p>
          <a:p>
            <a:pPr algn="just" fontAlgn="base"/>
            <a:r>
              <a:rPr lang="en-US" sz="2000">
                <a:solidFill>
                  <a:srgbClr val="262626"/>
                </a:solidFill>
              </a:rPr>
              <a:t>• Key Aspects: Purification efficiency, energy efficiency, durability, scalability, and innovation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algn="just" fontAlgn="base"/>
            <a:r>
              <a:rPr lang="en-US" sz="2000">
                <a:solidFill>
                  <a:srgbClr val="262626"/>
                </a:solidFill>
              </a:rPr>
              <a:t>• Identifies key challenges in water purification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algn="just" fontAlgn="base"/>
            <a:r>
              <a:rPr lang="en-US" sz="2000">
                <a:solidFill>
                  <a:srgbClr val="262626"/>
                </a:solidFill>
              </a:rPr>
              <a:t>• Designs solutions that balance cost and sustainability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algn="just" fontAlgn="base"/>
            <a:r>
              <a:rPr lang="en-US" sz="2000">
                <a:solidFill>
                  <a:srgbClr val="262626"/>
                </a:solidFill>
              </a:rPr>
              <a:t>• Focuses on water conservation and recycling (Brown &amp; Green, 2019).</a:t>
            </a:r>
            <a:r>
              <a:rPr lang="en-US" sz="2000">
                <a:solidFill>
                  <a:srgbClr val="000000"/>
                </a:solidFill>
              </a:rPr>
              <a:t>​</a:t>
            </a:r>
            <a:endParaRPr lang="en-US" sz="2000" b="0" i="0">
              <a:solidFill>
                <a:srgbClr val="0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654226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0CD8D45-4F13-4A67-A879-1645CA4B2D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5288" y="872917"/>
            <a:ext cx="4565992" cy="5000022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25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28/03/2025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Sustainability – Mohammed Thangeswaran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A08CC0F-BB00-4606-B4B2-35A30E02F254}"/>
              </a:ext>
            </a:extLst>
          </p:cNvPr>
          <p:cNvSpPr txBox="1">
            <a:spLocks/>
          </p:cNvSpPr>
          <p:nvPr/>
        </p:nvSpPr>
        <p:spPr>
          <a:xfrm>
            <a:off x="674206" y="276087"/>
            <a:ext cx="9371949" cy="118356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  <a:cs typeface="Arial" panose="020B0604020202020204" pitchFamily="34" charset="0"/>
              </a:rPr>
              <a:t>Innovation</a:t>
            </a:r>
          </a:p>
          <a:p>
            <a:endParaRPr lang="en-US" sz="3600" b="1" u="sng">
              <a:solidFill>
                <a:srgbClr val="00B0F0"/>
              </a:solidFill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6038844-FC17-45BB-B543-A9DB93D6EFCD}"/>
              </a:ext>
            </a:extLst>
          </p:cNvPr>
          <p:cNvSpPr/>
          <p:nvPr/>
        </p:nvSpPr>
        <p:spPr>
          <a:xfrm>
            <a:off x="674206" y="1044174"/>
            <a:ext cx="610487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US" sz="2000">
                <a:solidFill>
                  <a:srgbClr val="262626"/>
                </a:solidFill>
              </a:rPr>
              <a:t>Implementing nanomaterials and modular designs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fontAlgn="base"/>
            <a:endParaRPr lang="en-US" sz="2000">
              <a:solidFill>
                <a:srgbClr val="000000"/>
              </a:solidFill>
            </a:endParaRPr>
          </a:p>
          <a:p>
            <a:pPr fontAlgn="base"/>
            <a:r>
              <a:rPr lang="en-US" sz="2000">
                <a:solidFill>
                  <a:srgbClr val="262626"/>
                </a:solidFill>
              </a:rPr>
              <a:t>• Developing smart monitoring systems for real-time water quality analysis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fontAlgn="base"/>
            <a:r>
              <a:rPr lang="en-US" sz="2000">
                <a:solidFill>
                  <a:srgbClr val="262626"/>
                </a:solidFill>
              </a:rPr>
              <a:t>• Uses nanotechnology for enhanced filtration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fontAlgn="base"/>
            <a:r>
              <a:rPr lang="en-US" sz="2000">
                <a:solidFill>
                  <a:srgbClr val="262626"/>
                </a:solidFill>
              </a:rPr>
              <a:t>• Integrates smart technology for automated control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fontAlgn="base"/>
            <a:r>
              <a:rPr lang="en-US" sz="2000">
                <a:solidFill>
                  <a:srgbClr val="262626"/>
                </a:solidFill>
              </a:rPr>
              <a:t>• Explores biomimicry for natural purification methods (Smith, 2022).</a:t>
            </a:r>
            <a:r>
              <a:rPr lang="en-US" sz="2000">
                <a:solidFill>
                  <a:srgbClr val="000000"/>
                </a:solidFill>
              </a:rPr>
              <a:t>​</a:t>
            </a:r>
            <a:endParaRPr lang="en-US" sz="2000" b="0" i="0">
              <a:solidFill>
                <a:srgbClr val="000000"/>
              </a:solidFill>
              <a:effectLst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7925DA1-C3EB-4502-B457-7590D9932B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1645" y="3929496"/>
            <a:ext cx="4060998" cy="218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882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FEA1AE1-B161-4299-8E0B-C015A8264B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76" y="3689136"/>
            <a:ext cx="6200886" cy="213279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26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28/03/2025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Sustainability – Mohammed Thangeswaran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A08CC0F-BB00-4606-B4B2-35A30E02F254}"/>
              </a:ext>
            </a:extLst>
          </p:cNvPr>
          <p:cNvSpPr txBox="1">
            <a:spLocks/>
          </p:cNvSpPr>
          <p:nvPr/>
        </p:nvSpPr>
        <p:spPr>
          <a:xfrm>
            <a:off x="674206" y="276087"/>
            <a:ext cx="9371949" cy="118356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  <a:cs typeface="Arial" panose="020B0604020202020204" pitchFamily="34" charset="0"/>
              </a:rPr>
              <a:t>Energy Efficiency </a:t>
            </a:r>
          </a:p>
          <a:p>
            <a:endParaRPr lang="en-US" sz="3600" b="1" u="sng">
              <a:solidFill>
                <a:srgbClr val="00B0F0"/>
              </a:solidFill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C622C7D-03AA-4F50-923B-7D1D1206A526}"/>
              </a:ext>
            </a:extLst>
          </p:cNvPr>
          <p:cNvSpPr/>
          <p:nvPr/>
        </p:nvSpPr>
        <p:spPr>
          <a:xfrm>
            <a:off x="674206" y="927621"/>
            <a:ext cx="8665103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fontAlgn="base"/>
            <a:endParaRPr lang="en-US" u="sng"/>
          </a:p>
          <a:p>
            <a:pPr algn="just" fontAlgn="base"/>
            <a:r>
              <a:rPr lang="en-US" sz="2000"/>
              <a:t>Minimizing external energy use​</a:t>
            </a:r>
          </a:p>
          <a:p>
            <a:pPr algn="just" fontAlgn="base"/>
            <a:endParaRPr lang="en-US" sz="2000"/>
          </a:p>
          <a:p>
            <a:pPr algn="just" fontAlgn="base"/>
            <a:r>
              <a:rPr lang="en-US" sz="2000"/>
              <a:t>• Utilizing renewable sources like solar energy and gravity-based filtration​</a:t>
            </a:r>
          </a:p>
          <a:p>
            <a:pPr algn="just" fontAlgn="base"/>
            <a:r>
              <a:rPr lang="en-US" sz="2000"/>
              <a:t>• Reduces reliance on fossil fuels​</a:t>
            </a:r>
          </a:p>
          <a:p>
            <a:pPr algn="just" fontAlgn="base"/>
            <a:r>
              <a:rPr lang="en-US" sz="2000"/>
              <a:t>• Improves efficiency through innovative technology​</a:t>
            </a:r>
          </a:p>
          <a:p>
            <a:pPr algn="just" fontAlgn="base"/>
            <a:r>
              <a:rPr lang="en-US" sz="2000"/>
              <a:t>• Considers economic feasibility of energy sources (Jones, 2021).​</a:t>
            </a:r>
            <a:endParaRPr lang="en-US" sz="2000" b="0" i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64191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3188220-A462-4193-A84B-4A2FB8059C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7002" y="0"/>
            <a:ext cx="4417630" cy="1951168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27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28/03/2025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Sustainability – Mohammed Thangeswaran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A08CC0F-BB00-4606-B4B2-35A30E02F254}"/>
              </a:ext>
            </a:extLst>
          </p:cNvPr>
          <p:cNvSpPr txBox="1">
            <a:spLocks/>
          </p:cNvSpPr>
          <p:nvPr/>
        </p:nvSpPr>
        <p:spPr>
          <a:xfrm>
            <a:off x="674206" y="276087"/>
            <a:ext cx="9371949" cy="118356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u="sng">
                <a:solidFill>
                  <a:srgbClr val="687F00"/>
                </a:solidFill>
                <a:cs typeface="Arial" panose="020B0604020202020204" pitchFamily="34" charset="0"/>
              </a:rPr>
              <a:t>Durability &amp; Scalability </a:t>
            </a:r>
          </a:p>
          <a:p>
            <a:endParaRPr lang="en-US" sz="3600" b="1" u="sng">
              <a:solidFill>
                <a:srgbClr val="00B0F0"/>
              </a:solidFill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5FA415D-AABB-4AB5-83FD-543595D0BA97}"/>
              </a:ext>
            </a:extLst>
          </p:cNvPr>
          <p:cNvSpPr/>
          <p:nvPr/>
        </p:nvSpPr>
        <p:spPr>
          <a:xfrm>
            <a:off x="2774186" y="2318305"/>
            <a:ext cx="687131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US" sz="2000">
                <a:solidFill>
                  <a:srgbClr val="262626"/>
                </a:solidFill>
              </a:rPr>
              <a:t>Designing long-lasting components for harsh environments</a:t>
            </a:r>
          </a:p>
          <a:p>
            <a:pPr fontAlgn="base"/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fontAlgn="base"/>
            <a:r>
              <a:rPr lang="en-US" sz="2000">
                <a:solidFill>
                  <a:srgbClr val="262626"/>
                </a:solidFill>
              </a:rPr>
              <a:t>• Expanding solutions for rural and large-scale applications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fontAlgn="base"/>
            <a:r>
              <a:rPr lang="en-US" sz="2000">
                <a:solidFill>
                  <a:srgbClr val="262626"/>
                </a:solidFill>
              </a:rPr>
              <a:t>• Selects durable materials to minimize maintenance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fontAlgn="base"/>
            <a:r>
              <a:rPr lang="en-US" sz="2000">
                <a:solidFill>
                  <a:srgbClr val="262626"/>
                </a:solidFill>
              </a:rPr>
              <a:t>• Develops solutions adaptable to different environments</a:t>
            </a:r>
            <a:r>
              <a:rPr lang="en-US" sz="2000">
                <a:solidFill>
                  <a:srgbClr val="000000"/>
                </a:solidFill>
              </a:rPr>
              <a:t>​</a:t>
            </a:r>
          </a:p>
          <a:p>
            <a:pPr fontAlgn="base"/>
            <a:r>
              <a:rPr lang="en-US" sz="2000">
                <a:solidFill>
                  <a:srgbClr val="262626"/>
                </a:solidFill>
              </a:rPr>
              <a:t>• Ensures long-term viability of systems (Green, 2021).</a:t>
            </a:r>
            <a:r>
              <a:rPr lang="en-US" sz="2000">
                <a:solidFill>
                  <a:srgbClr val="000000"/>
                </a:solidFill>
              </a:rPr>
              <a:t>​</a:t>
            </a:r>
            <a:endParaRPr lang="en-US" sz="2000" b="0" i="0">
              <a:solidFill>
                <a:srgbClr val="000000"/>
              </a:solidFill>
              <a:effectLst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983DF09-711A-4AAF-9772-DA363B76DF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201" y="4257297"/>
            <a:ext cx="2922938" cy="2159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91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C82AEE-9D4F-8D43-2CC6-237A30EBAC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0F03557-490D-D078-1475-0AC3DF014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28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0A629D-F824-07A8-C104-1F1B8A9C2A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28/03/2025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3B83B2-CB6C-45BF-2FCF-DF0A9AF43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Project Manager – Mathew Soroka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C11E31D-EA26-3997-86C1-418B06133076}"/>
              </a:ext>
            </a:extLst>
          </p:cNvPr>
          <p:cNvSpPr/>
          <p:nvPr/>
        </p:nvSpPr>
        <p:spPr>
          <a:xfrm>
            <a:off x="674206" y="927621"/>
            <a:ext cx="8665103" cy="677108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just" fontAlgn="base"/>
            <a:endParaRPr lang="en-US" u="sng"/>
          </a:p>
          <a:p>
            <a:pPr algn="just" fontAlgn="base"/>
            <a:endParaRPr lang="en-US" sz="2000" b="0" i="0">
              <a:effectLst/>
            </a:endParaRPr>
          </a:p>
        </p:txBody>
      </p:sp>
      <p:pic>
        <p:nvPicPr>
          <p:cNvPr id="5" name="Picture 4" descr="A screenshot of a graph&#10;&#10;AI-generated content may be incorrect.">
            <a:extLst>
              <a:ext uri="{FF2B5EF4-FFF2-40B4-BE49-F238E27FC236}">
                <a16:creationId xmlns:a16="http://schemas.microsoft.com/office/drawing/2014/main" id="{6319C6FE-0F9E-9176-B3BC-AD6F771D11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44" y="99786"/>
            <a:ext cx="11478985" cy="6395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824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6A32C-3ADE-1C9D-1C2A-2390B2B33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11BA9-F367-0B36-296F-E07FD8B543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0027" y="1711144"/>
            <a:ext cx="10110411" cy="428504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10185" indent="-210185"/>
            <a:r>
              <a:rPr lang="en-GB" sz="1600">
                <a:solidFill>
                  <a:srgbClr val="000000"/>
                </a:solidFill>
                <a:latin typeface="Corbel"/>
                <a:ea typeface="Calibri"/>
                <a:cs typeface="Calibri"/>
              </a:rPr>
              <a:t>Cherry, K. (2024). </a:t>
            </a:r>
            <a:r>
              <a:rPr lang="en-GB" sz="1600" i="1">
                <a:solidFill>
                  <a:srgbClr val="000000"/>
                </a:solidFill>
                <a:latin typeface="Corbel"/>
                <a:ea typeface="Calibri"/>
                <a:cs typeface="Calibri"/>
              </a:rPr>
              <a:t>Is democratic leadership the best style of leadership?</a:t>
            </a:r>
            <a:r>
              <a:rPr lang="en-GB" sz="1600">
                <a:solidFill>
                  <a:srgbClr val="000000"/>
                </a:solidFill>
                <a:latin typeface="Corbel"/>
                <a:ea typeface="Calibri"/>
                <a:cs typeface="Calibri"/>
              </a:rPr>
              <a:t> [online] </a:t>
            </a:r>
            <a:r>
              <a:rPr lang="en-GB" sz="1600" err="1">
                <a:solidFill>
                  <a:srgbClr val="000000"/>
                </a:solidFill>
                <a:latin typeface="Corbel"/>
                <a:ea typeface="Calibri"/>
                <a:cs typeface="Calibri"/>
              </a:rPr>
              <a:t>Verywell</a:t>
            </a:r>
            <a:r>
              <a:rPr lang="en-GB" sz="1600">
                <a:solidFill>
                  <a:srgbClr val="000000"/>
                </a:solidFill>
                <a:latin typeface="Corbel"/>
                <a:ea typeface="Calibri"/>
                <a:cs typeface="Calibri"/>
              </a:rPr>
              <a:t> Mind. Available at: </a:t>
            </a:r>
            <a:r>
              <a:rPr lang="en-GB" sz="1600">
                <a:solidFill>
                  <a:srgbClr val="000000"/>
                </a:solidFill>
                <a:latin typeface="Corbel"/>
                <a:ea typeface="Calibri"/>
                <a:cs typeface="Calibri"/>
                <a:hlinkClick r:id="rId2"/>
              </a:rPr>
              <a:t>https://www.verywellmind.com/what-is-democratic-leadership-2795315</a:t>
            </a:r>
            <a:r>
              <a:rPr lang="en-GB" sz="1600">
                <a:solidFill>
                  <a:srgbClr val="000000"/>
                </a:solidFill>
                <a:latin typeface="Corbel"/>
                <a:ea typeface="Calibri"/>
                <a:cs typeface="Calibri"/>
              </a:rPr>
              <a:t>.</a:t>
            </a:r>
            <a:endParaRPr lang="en-GB" sz="1600">
              <a:solidFill>
                <a:srgbClr val="000000"/>
              </a:solidFill>
              <a:latin typeface="Corbel"/>
            </a:endParaRPr>
          </a:p>
          <a:p>
            <a:pPr marL="210185" indent="-210185"/>
            <a:r>
              <a:rPr lang="en-GB" sz="1600">
                <a:solidFill>
                  <a:srgbClr val="2C3E50"/>
                </a:solidFill>
                <a:latin typeface="Corbel"/>
                <a:ea typeface="Calibri"/>
                <a:cs typeface="Calibri"/>
              </a:rPr>
              <a:t>Gutierrez, C. (2023). </a:t>
            </a:r>
            <a:r>
              <a:rPr lang="en-GB" sz="1600" i="1">
                <a:solidFill>
                  <a:srgbClr val="2C3E50"/>
                </a:solidFill>
                <a:latin typeface="Corbel"/>
                <a:ea typeface="Calibri"/>
                <a:cs typeface="Calibri"/>
              </a:rPr>
              <a:t>Lessons from Famous Past Project Managers: Henry Gantt</a:t>
            </a:r>
            <a:r>
              <a:rPr lang="en-GB" sz="1600">
                <a:solidFill>
                  <a:srgbClr val="2C3E50"/>
                </a:solidFill>
                <a:latin typeface="Corbel"/>
                <a:ea typeface="Calibri"/>
                <a:cs typeface="Calibri"/>
              </a:rPr>
              <a:t>. [online] Medium. Available at: https://claudiogut.medium.com/lessons-from-famous-past-project-managers-henry-gantt-b084144d490d [Accessed 21 Mar. 2025].</a:t>
            </a:r>
            <a:endParaRPr lang="en-GB" sz="1600">
              <a:solidFill>
                <a:srgbClr val="000000"/>
              </a:solidFill>
              <a:latin typeface="Corbel"/>
              <a:ea typeface="Calibri"/>
              <a:cs typeface="Calibri"/>
            </a:endParaRPr>
          </a:p>
          <a:p>
            <a:pPr marL="210185" indent="-210185"/>
            <a:r>
              <a:rPr lang="en-GB" sz="1600">
                <a:solidFill>
                  <a:srgbClr val="2C3E50"/>
                </a:solidFill>
                <a:latin typeface="Corbel"/>
                <a:ea typeface="Calibri"/>
                <a:cs typeface="Calibri"/>
              </a:rPr>
              <a:t>Asana (2021). </a:t>
            </a:r>
            <a:r>
              <a:rPr lang="en-GB" sz="1600" i="1">
                <a:solidFill>
                  <a:srgbClr val="2C3E50"/>
                </a:solidFill>
                <a:latin typeface="Corbel"/>
                <a:ea typeface="Calibri"/>
                <a:cs typeface="Calibri"/>
              </a:rPr>
              <a:t>4 Ways to Establish Roles and Responsibilities for Team Success • Asana</a:t>
            </a:r>
            <a:r>
              <a:rPr lang="en-GB" sz="1600">
                <a:solidFill>
                  <a:srgbClr val="2C3E50"/>
                </a:solidFill>
                <a:latin typeface="Corbel"/>
                <a:ea typeface="Calibri"/>
                <a:cs typeface="Calibri"/>
              </a:rPr>
              <a:t>. [online] Asana. Available at: https://asana.com/resources/roles-and-responsibilities.</a:t>
            </a:r>
          </a:p>
          <a:p>
            <a:pPr marL="210185" indent="-210185"/>
            <a:endParaRPr lang="en-GB" sz="1600">
              <a:solidFill>
                <a:srgbClr val="000000"/>
              </a:solidFill>
              <a:latin typeface="Corbel"/>
              <a:ea typeface="Calibri"/>
              <a:cs typeface="Calibri"/>
            </a:endParaRPr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r>
              <a:rPr lang="en-GB" sz="16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‌</a:t>
            </a:r>
            <a:r>
              <a:rPr lang="en-GB" sz="1400">
                <a:solidFill>
                  <a:srgbClr val="4D3E2F"/>
                </a:solidFill>
                <a:latin typeface="Corbel"/>
                <a:ea typeface="Calibri"/>
                <a:cs typeface="Calibri"/>
              </a:rPr>
              <a:t>BBC News. (2020). Housing crisis: Where are the most new homes being built. Retrieved from </a:t>
            </a:r>
            <a:r>
              <a:rPr lang="en-GB" sz="1400">
                <a:solidFill>
                  <a:srgbClr val="4D3E2F"/>
                </a:solidFill>
                <a:latin typeface="Corbel"/>
                <a:ea typeface="Calibri"/>
                <a:cs typeface="Calibri"/>
                <a:hlinkClick r:id="rId3"/>
              </a:rPr>
              <a:t>https://www.bbc.co.uk/news/explainers-51577853</a:t>
            </a:r>
            <a:endParaRPr lang="en-GB" sz="1400">
              <a:solidFill>
                <a:srgbClr val="4D3E2F"/>
              </a:solidFill>
              <a:latin typeface="Corbel"/>
              <a:ea typeface="Calibri"/>
              <a:cs typeface="Calibri"/>
            </a:endParaRPr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endParaRPr lang="en-GB" sz="1400">
              <a:solidFill>
                <a:srgbClr val="4D3E2F"/>
              </a:solidFill>
              <a:latin typeface="Corbel"/>
              <a:ea typeface="Calibri"/>
              <a:cs typeface="Calibri"/>
            </a:endParaRPr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r>
              <a:rPr lang="en-GB" sz="1400" err="1">
                <a:solidFill>
                  <a:srgbClr val="4D3E2F"/>
                </a:solidFill>
                <a:latin typeface="Corbel"/>
                <a:ea typeface="Calibri"/>
                <a:cs typeface="Calibri"/>
              </a:rPr>
              <a:t>Dŵr</a:t>
            </a:r>
            <a:r>
              <a:rPr lang="en-GB" sz="1400">
                <a:solidFill>
                  <a:srgbClr val="4D3E2F"/>
                </a:solidFill>
                <a:latin typeface="Corbel"/>
                <a:ea typeface="Calibri"/>
                <a:cs typeface="Calibri"/>
              </a:rPr>
              <a:t> Cymru Welsh Water. (2025). Your bill 2025. Retrieved from </a:t>
            </a:r>
            <a:r>
              <a:rPr lang="en-GB" sz="1400">
                <a:solidFill>
                  <a:srgbClr val="4D3E2F"/>
                </a:solidFill>
                <a:latin typeface="Corbel"/>
                <a:ea typeface="Calibri"/>
                <a:cs typeface="Calibri"/>
                <a:hlinkClick r:id="rId4"/>
              </a:rPr>
              <a:t>https://www.dwrcymru.com/en/your-bill-2025</a:t>
            </a:r>
            <a:endParaRPr lang="en-US" sz="1400">
              <a:solidFill>
                <a:srgbClr val="4D3E2F"/>
              </a:solidFill>
              <a:latin typeface="Corbel"/>
              <a:ea typeface="Calibri"/>
              <a:cs typeface="Calibri"/>
            </a:endParaRPr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endParaRPr lang="en-GB" sz="1100">
              <a:solidFill>
                <a:srgbClr val="4D3E2F"/>
              </a:solidFill>
              <a:latin typeface="Corbel"/>
              <a:ea typeface="Calibri"/>
              <a:cs typeface="Calibri"/>
            </a:endParaRPr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r>
              <a:rPr lang="en-GB" sz="1400">
                <a:solidFill>
                  <a:srgbClr val="4D3E2F"/>
                </a:solidFill>
                <a:latin typeface="Corbel"/>
                <a:ea typeface="Calibri"/>
                <a:cs typeface="Calibri"/>
              </a:rPr>
              <a:t>Solar Advice (2025). How Many Homes in the UK Have Solar Panels?. Solar Advice. Available at: </a:t>
            </a:r>
            <a:r>
              <a:rPr lang="en-GB" sz="1400">
                <a:solidFill>
                  <a:srgbClr val="4D3E2F"/>
                </a:solidFill>
                <a:latin typeface="Corbel"/>
                <a:ea typeface="Calibri"/>
                <a:cs typeface="Calibri"/>
                <a:hlinkClick r:id="rId5"/>
              </a:rPr>
              <a:t>https://solaradvice.co.uk/how-many-homes-in-the-uk-have-solar-panels</a:t>
            </a:r>
            <a:endParaRPr lang="en-GB" sz="1400">
              <a:solidFill>
                <a:srgbClr val="4D3E2F"/>
              </a:solidFill>
              <a:latin typeface="Corbel"/>
              <a:ea typeface="Calibri"/>
              <a:cs typeface="Calibri"/>
            </a:endParaRPr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endParaRPr lang="en-GB" sz="1400">
              <a:solidFill>
                <a:srgbClr val="4D3E2F"/>
              </a:solidFill>
              <a:latin typeface="Corbel"/>
              <a:ea typeface="Calibri"/>
              <a:cs typeface="Calibri"/>
            </a:endParaRPr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r>
              <a:rPr lang="en-GB" sz="1400">
                <a:solidFill>
                  <a:srgbClr val="4D3E2F"/>
                </a:solidFill>
                <a:latin typeface="Corbel"/>
                <a:ea typeface="Calibri"/>
                <a:cs typeface="Calibri"/>
              </a:rPr>
              <a:t>Welsh Government. (2025). New house building. </a:t>
            </a:r>
            <a:r>
              <a:rPr lang="en-GB" sz="1400" err="1">
                <a:solidFill>
                  <a:srgbClr val="4D3E2F"/>
                </a:solidFill>
                <a:latin typeface="Corbel"/>
                <a:ea typeface="Calibri"/>
                <a:cs typeface="Calibri"/>
              </a:rPr>
              <a:t>StatsWales</a:t>
            </a:r>
            <a:r>
              <a:rPr lang="en-GB" sz="1400">
                <a:solidFill>
                  <a:srgbClr val="4D3E2F"/>
                </a:solidFill>
                <a:latin typeface="Corbel"/>
                <a:ea typeface="Calibri"/>
                <a:cs typeface="Calibri"/>
              </a:rPr>
              <a:t>. Retrieved from </a:t>
            </a:r>
            <a:r>
              <a:rPr lang="en-GB" sz="1400">
                <a:solidFill>
                  <a:srgbClr val="4D3E2F"/>
                </a:solidFill>
                <a:latin typeface="Corbel"/>
                <a:ea typeface="Calibri"/>
                <a:cs typeface="Calibri"/>
                <a:hlinkClick r:id="rId6"/>
              </a:rPr>
              <a:t>https://statswales.gov.wales/Catalogue/Housing/New-House-Building</a:t>
            </a:r>
            <a:endParaRPr lang="en-GB"/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endParaRPr lang="en-GB" sz="1600">
              <a:solidFill>
                <a:srgbClr val="000000"/>
              </a:solidFill>
              <a:latin typeface="Corbe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EC36BD-AEDC-490D-0905-996B8CD93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29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2FA3E3-EB79-E79D-5E36-68839B7D6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3/21/2025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BB9606-417A-52F7-1CD0-FADDB928C2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Group References</a:t>
            </a:r>
          </a:p>
        </p:txBody>
      </p:sp>
    </p:spTree>
    <p:extLst>
      <p:ext uri="{BB962C8B-B14F-4D97-AF65-F5344CB8AC3E}">
        <p14:creationId xmlns:p14="http://schemas.microsoft.com/office/powerpoint/2010/main" val="2750139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085268-43B9-7080-0731-8ABBE69544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A5DA6-0BD2-1CFF-2AF3-3A82FC0D6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Bibliography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17E17-B1D1-3B15-2C60-F26B9836F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0027" y="1566001"/>
            <a:ext cx="8936520" cy="428504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endParaRPr lang="en-GB" sz="1400">
              <a:latin typeface="Corbel"/>
            </a:endParaRPr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endParaRPr lang="en-GB" sz="1050">
              <a:latin typeface="Corbe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400">
                <a:latin typeface="Corbel"/>
                <a:cs typeface="Times New Roman"/>
              </a:rPr>
              <a:t>Smith, J. (2020). Sustainable Water Management. Oxford University Press. Available at: https://global.oup.com/academic/ (Accessed: 26 February 2025).</a:t>
            </a:r>
          </a:p>
          <a:p>
            <a:pPr marL="210185" indent="-210185" algn="just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1400">
                <a:latin typeface="Corbel"/>
                <a:cs typeface="Times New Roman"/>
              </a:rPr>
              <a:t>Brown, L. &amp; Green, R. (2019). Environmental Engineering: Principles and Practice. Cambridge University Press. Available at: https://www.cambridge.org/core/ (Accessed: 26 February 2025).</a:t>
            </a:r>
          </a:p>
          <a:p>
            <a:pPr marL="210185" indent="-210185" algn="just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1400">
                <a:latin typeface="Corbel"/>
                <a:cs typeface="Times New Roman"/>
              </a:rPr>
              <a:t>World Health Organization (WHO) (2021). Guidelines for Drinking-water Quality. WHO Press. Available at: https://www.who.int/publications/i/item/9789241549950 (Accessed: 26 February 2025).</a:t>
            </a:r>
          </a:p>
          <a:p>
            <a:pPr marL="210185" indent="-210185" algn="just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1400">
                <a:latin typeface="Corbel"/>
                <a:cs typeface="Times New Roman"/>
              </a:rPr>
              <a:t>Jones, P. (2022). Renewable Energy and Water Purification. Nature Sustainability, 5(3), pp. 215-229. Available at: https://www.nature.com/natsustain/ (Accessed: 26 February 2025).</a:t>
            </a:r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endParaRPr lang="en-GB" sz="1600">
              <a:solidFill>
                <a:srgbClr val="000000"/>
              </a:solidFill>
              <a:latin typeface="Corbe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A794E6-83BD-DD5D-6BC1-C4F21FB0F4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/>
              <a:t>30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BA195D-0718-9848-0AA6-F6D6E6428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3/21/2025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23DCD3-32DB-54F9-6BD1-EAA068EFF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Group References</a:t>
            </a:r>
          </a:p>
        </p:txBody>
      </p:sp>
    </p:spTree>
    <p:extLst>
      <p:ext uri="{BB962C8B-B14F-4D97-AF65-F5344CB8AC3E}">
        <p14:creationId xmlns:p14="http://schemas.microsoft.com/office/powerpoint/2010/main" val="1846473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A94D20-675C-80EF-D928-3630675248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B6E51-E9AA-E7D8-6227-980E231CD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Bibliography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80536-0828-2ADC-7E42-B32438D58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0027" y="1566000"/>
            <a:ext cx="8936520" cy="482496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r>
              <a:rPr lang="en-GB" sz="1400" err="1"/>
              <a:t>Polydrain</a:t>
            </a:r>
            <a:r>
              <a:rPr lang="en-GB" sz="1400"/>
              <a:t> (n.d.) </a:t>
            </a:r>
            <a:r>
              <a:rPr lang="en-GB" sz="1400" i="1"/>
              <a:t>HydroCell300 Technical Data Sheet</a:t>
            </a:r>
            <a:r>
              <a:rPr lang="en-GB" sz="1400"/>
              <a:t>. Available at: </a:t>
            </a:r>
            <a:r>
              <a:rPr lang="en-GB" sz="1400">
                <a:hlinkClick r:id="rId2"/>
              </a:rPr>
              <a:t>https://www.polydraincivils.com</a:t>
            </a:r>
            <a:r>
              <a:rPr lang="en-GB" sz="1400"/>
              <a:t> </a:t>
            </a:r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endParaRPr lang="en-GB" sz="1400"/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r>
              <a:rPr lang="en-GB" sz="1400"/>
              <a:t>Cotterill Civils (n.d.) </a:t>
            </a:r>
            <a:r>
              <a:rPr lang="en-GB" sz="1400" i="1"/>
              <a:t>300mm Catchpit Chamber for 110mm Pipework</a:t>
            </a:r>
            <a:r>
              <a:rPr lang="en-GB" sz="1400"/>
              <a:t>. Available at: </a:t>
            </a:r>
            <a:r>
              <a:rPr lang="en-GB" sz="1400">
                <a:hlinkClick r:id="rId3"/>
              </a:rPr>
              <a:t>https://www.cotterillcivils.co.uk/products/300mm-catchpit-chamber-for-110mm-pipework</a:t>
            </a:r>
            <a:endParaRPr lang="en-GB" sz="1400"/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endParaRPr lang="en-GB" sz="1400"/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r>
              <a:rPr lang="en-GB" sz="1400"/>
              <a:t>UK Water Filters (n.d.) </a:t>
            </a:r>
            <a:r>
              <a:rPr lang="en-GB" sz="1400" i="1"/>
              <a:t>Reverse Osmosis System with Pump</a:t>
            </a:r>
            <a:r>
              <a:rPr lang="en-GB" sz="1400"/>
              <a:t>. Available at: </a:t>
            </a:r>
            <a:r>
              <a:rPr lang="en-GB" sz="1400">
                <a:hlinkClick r:id="rId4"/>
              </a:rPr>
              <a:t>https://www.uk-water-filters.co.uk/products/reverse_osmosis_system_with_pump</a:t>
            </a:r>
            <a:endParaRPr lang="en-GB" sz="1400"/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endParaRPr lang="en-GB" sz="1400"/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r>
              <a:rPr lang="en-GB" sz="1400"/>
              <a:t>Pump Express (n.d.) </a:t>
            </a:r>
            <a:r>
              <a:rPr lang="en-GB" sz="1400" i="1"/>
              <a:t>Hydra Rainwater Filtering Kit</a:t>
            </a:r>
            <a:r>
              <a:rPr lang="en-GB" sz="1400"/>
              <a:t>. Available at: </a:t>
            </a:r>
            <a:r>
              <a:rPr lang="en-GB" sz="1400">
                <a:hlinkClick r:id="rId5"/>
              </a:rPr>
              <a:t>https://pumpexpress.co.uk/shop/hydra_rainwater_filtering_kit/</a:t>
            </a:r>
            <a:endParaRPr lang="en-GB" sz="1400"/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endParaRPr lang="en-GB" sz="1400"/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r>
              <a:rPr lang="en-GB" sz="1400"/>
              <a:t>Tanks for Everything (n.d.) </a:t>
            </a:r>
            <a:r>
              <a:rPr lang="en-GB" sz="1400" i="1"/>
              <a:t>1500 Litre Underground Water Tank - Shallow Dig ECO1500UND</a:t>
            </a:r>
            <a:r>
              <a:rPr lang="en-GB" sz="1400"/>
              <a:t>. Available at: </a:t>
            </a:r>
            <a:r>
              <a:rPr lang="en-GB" sz="1400">
                <a:hlinkClick r:id="rId6"/>
              </a:rPr>
              <a:t>https://www.tanksforeverything.co.uk/1500-litre-underground-water-tank-shallow-dig-eco1500und</a:t>
            </a:r>
            <a:endParaRPr lang="en-GB" sz="1400"/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endParaRPr lang="en-GB" sz="1400"/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r>
              <a:rPr lang="en-GB" sz="1400" err="1"/>
              <a:t>Ecosure</a:t>
            </a:r>
            <a:r>
              <a:rPr lang="en-GB" sz="1400"/>
              <a:t> (n.d.) </a:t>
            </a:r>
            <a:r>
              <a:rPr lang="en-GB" sz="1400" i="1"/>
              <a:t>Underground Water Tank Installation Guidelines</a:t>
            </a:r>
            <a:r>
              <a:rPr lang="en-GB" sz="1400"/>
              <a:t>. Available at: </a:t>
            </a:r>
            <a:r>
              <a:rPr lang="en-GB" sz="1400">
                <a:hlinkClick r:id="rId7"/>
              </a:rPr>
              <a:t>www.water-tanks.net</a:t>
            </a:r>
            <a:endParaRPr lang="en-GB" sz="1400"/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endParaRPr lang="en-GB" sz="1400"/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r>
              <a:rPr lang="en-GB" sz="1400" err="1"/>
              <a:t>Rainharvesting</a:t>
            </a:r>
            <a:r>
              <a:rPr lang="en-GB" sz="1400"/>
              <a:t> Systems Ltd. (n.d.) </a:t>
            </a:r>
            <a:r>
              <a:rPr lang="en-GB" sz="1400" i="1" err="1"/>
              <a:t>RainSava</a:t>
            </a:r>
            <a:r>
              <a:rPr lang="en-GB" sz="1400" i="1"/>
              <a:t>® Rainwater Storage Tanks Data Sheet (RT/16/01)</a:t>
            </a:r>
            <a:r>
              <a:rPr lang="en-GB" sz="1400"/>
              <a:t>. Available at: </a:t>
            </a:r>
            <a:r>
              <a:rPr lang="en-GB" sz="1400">
                <a:hlinkClick r:id="rId8"/>
              </a:rPr>
              <a:t>www.rainharvesting.co.uk</a:t>
            </a:r>
            <a:r>
              <a:rPr lang="en-GB" sz="1400"/>
              <a:t> </a:t>
            </a:r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endParaRPr lang="en-GB" sz="1400"/>
          </a:p>
          <a:p>
            <a:pPr marL="210185" indent="-210185">
              <a:lnSpc>
                <a:spcPct val="100000"/>
              </a:lnSpc>
              <a:spcBef>
                <a:spcPts val="0"/>
              </a:spcBef>
            </a:pPr>
            <a:r>
              <a:rPr lang="en-GB" sz="1400"/>
              <a:t>Grundfos (2024) </a:t>
            </a:r>
            <a:r>
              <a:rPr lang="en-GB" sz="1400" i="1"/>
              <a:t>SCALA2 3-45 Product Data Sheet</a:t>
            </a:r>
            <a:r>
              <a:rPr lang="en-GB" sz="1400"/>
              <a:t>. Printed from Grundfos Product Centre [2024.23.007]. Available at: </a:t>
            </a:r>
            <a:r>
              <a:rPr lang="en-GB" sz="1400">
                <a:hlinkClick r:id="rId9"/>
              </a:rPr>
              <a:t>https://product-selection.grundfos.com/products.gotoproduct.json?productnumber=93013254&amp;custid=GHK&amp;frequency=0</a:t>
            </a:r>
            <a:r>
              <a:rPr lang="en-GB" sz="140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A1F294-FD76-B352-69EE-F14CC11739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D8D479-8942-46E8-A226-A4E01F7A105C}" type="slidenum"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F71954-5A03-6EF5-5BC8-9378EBCEA8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DD1B487-36FD-4CED-B07A-1A81FC6540B1}" type="datetime1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3/21/2025</a:t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4D021A-ED7F-707C-9794-107FD072D0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Group References</a:t>
            </a:r>
          </a:p>
        </p:txBody>
      </p:sp>
    </p:spTree>
    <p:extLst>
      <p:ext uri="{BB962C8B-B14F-4D97-AF65-F5344CB8AC3E}">
        <p14:creationId xmlns:p14="http://schemas.microsoft.com/office/powerpoint/2010/main" val="83216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7A7758-E4D4-34DB-A483-75D4223F2B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4D426-B235-77A3-5393-18AE82905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Bibliography Continued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E786C8-E059-2848-ED18-6DC7F3C56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D8D479-8942-46E8-A226-A4E01F7A105C}" type="slidenum"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1FC477-4AD2-15B4-83FA-808D58BAC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DD1B487-36FD-4CED-B07A-1A81FC6540B1}" type="datetime1">
              <a:rPr kumimoji="0" lang="en-US" sz="1100" b="0" i="0" u="none" strike="noStrike" kern="1200" cap="none" spc="0" normalizeH="0" baseline="0" noProof="0" smtClean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3/21/2025</a:t>
            </a:fld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8BAA00">
                  <a:lumMod val="50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734506-677D-20C4-C8D7-FADFCEC52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srgbClr val="8BAA00">
                    <a:lumMod val="50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Group References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E44BCF4-A929-0DFC-F16A-FC844DC0A1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10185" indent="-210185">
              <a:lnSpc>
                <a:spcPct val="100000"/>
              </a:lnSpc>
              <a:spcBef>
                <a:spcPts val="0"/>
              </a:spcBef>
              <a:defRPr/>
            </a:pPr>
            <a:r>
              <a:rPr lang="nn-NO" sz="1400"/>
              <a:t>Grundfos (2023) </a:t>
            </a:r>
            <a:r>
              <a:rPr lang="nn-NO" sz="1400" i="1"/>
              <a:t>SB, SBA Data Booklet</a:t>
            </a:r>
            <a:r>
              <a:rPr lang="nn-NO" sz="1400"/>
              <a:t>. Available at: </a:t>
            </a:r>
            <a:r>
              <a:rPr lang="nn-NO" sz="1400">
                <a:hlinkClick r:id="rId2"/>
              </a:rPr>
              <a:t>https://product-selection.grundfos.com</a:t>
            </a:r>
            <a:endParaRPr lang="en-GB" sz="1800"/>
          </a:p>
          <a:p>
            <a:pPr marL="210185" indent="-210185">
              <a:lnSpc>
                <a:spcPct val="100000"/>
              </a:lnSpc>
              <a:spcBef>
                <a:spcPts val="0"/>
              </a:spcBef>
              <a:defRPr/>
            </a:pPr>
            <a:r>
              <a:rPr lang="en-GB" sz="1400" err="1"/>
              <a:t>Zilmet</a:t>
            </a:r>
            <a:r>
              <a:rPr lang="en-GB" sz="1400"/>
              <a:t> UK Limited (2023) </a:t>
            </a:r>
            <a:r>
              <a:rPr lang="en-GB" sz="1400" i="1"/>
              <a:t>ULTRA-PRO Horizontal Potable Expansion Vessels with Replaceable Membranes</a:t>
            </a:r>
            <a:r>
              <a:rPr lang="en-GB" sz="1400"/>
              <a:t>. Available at: </a:t>
            </a:r>
            <a:r>
              <a:rPr lang="en-GB" sz="1400">
                <a:hlinkClick r:id="rId3"/>
              </a:rPr>
              <a:t>https://www.zilmet.co.uk</a:t>
            </a:r>
            <a:r>
              <a:rPr lang="en-GB" sz="1400"/>
              <a:t> </a:t>
            </a:r>
          </a:p>
          <a:p>
            <a:pPr marL="210185" indent="-210185">
              <a:lnSpc>
                <a:spcPct val="100000"/>
              </a:lnSpc>
              <a:spcBef>
                <a:spcPts val="0"/>
              </a:spcBef>
              <a:defRPr/>
            </a:pPr>
            <a:r>
              <a:rPr lang="en-GB" sz="1400"/>
              <a:t>Global Water Solutions (2024) </a:t>
            </a:r>
            <a:r>
              <a:rPr lang="en-GB" sz="1400" i="1"/>
              <a:t>Max™ &amp; </a:t>
            </a:r>
            <a:r>
              <a:rPr lang="en-GB" sz="1400" i="1" err="1"/>
              <a:t>UltraMax</a:t>
            </a:r>
            <a:r>
              <a:rPr lang="en-GB" sz="1400" i="1"/>
              <a:t>™ Series: Toughest High-Pressure Applications</a:t>
            </a:r>
            <a:r>
              <a:rPr lang="en-GB" sz="1400"/>
              <a:t>. Available at: </a:t>
            </a:r>
            <a:r>
              <a:rPr lang="en-GB" sz="1400">
                <a:hlinkClick r:id="rId4"/>
              </a:rPr>
              <a:t>www.globalwatersolutions.com</a:t>
            </a:r>
            <a:r>
              <a:rPr lang="en-GB" sz="1400"/>
              <a:t> </a:t>
            </a:r>
          </a:p>
          <a:p>
            <a:pPr marL="210185" indent="-210185">
              <a:lnSpc>
                <a:spcPct val="100000"/>
              </a:lnSpc>
              <a:spcBef>
                <a:spcPts val="0"/>
              </a:spcBef>
              <a:defRPr/>
            </a:pPr>
            <a:r>
              <a:rPr lang="en-GB" sz="1400"/>
              <a:t>BSI Group (n.d.) </a:t>
            </a:r>
            <a:r>
              <a:rPr lang="en-GB" sz="1400" i="1"/>
              <a:t>On-site non-potable water systems – Systems for the use of rainwater</a:t>
            </a:r>
            <a:r>
              <a:rPr lang="en-GB" sz="1400"/>
              <a:t>. Available at: </a:t>
            </a:r>
            <a:r>
              <a:rPr lang="en-GB" sz="1400">
                <a:hlinkClick r:id="rId5"/>
              </a:rPr>
              <a:t>https://knowledge.bsigroup.com/products/on-site-non-potable-water-systems-systems-for-the-use-of-rainwater-2</a:t>
            </a:r>
            <a:endParaRPr lang="en-GB" sz="1400"/>
          </a:p>
          <a:p>
            <a:pPr marL="210185" indent="-210185">
              <a:lnSpc>
                <a:spcPct val="100000"/>
              </a:lnSpc>
              <a:spcBef>
                <a:spcPts val="0"/>
              </a:spcBef>
              <a:defRPr/>
            </a:pPr>
            <a:r>
              <a:rPr lang="en-GB" sz="1400"/>
              <a:t>UK Government (n.d.) </a:t>
            </a:r>
            <a:r>
              <a:rPr lang="en-GB" sz="1400" i="1"/>
              <a:t>Rainwater Harvesting Regulatory Position Statement</a:t>
            </a:r>
            <a:r>
              <a:rPr lang="en-GB" sz="1400"/>
              <a:t>. Available at: </a:t>
            </a:r>
            <a:r>
              <a:rPr lang="en-GB" sz="1400">
                <a:hlinkClick r:id="rId6"/>
              </a:rPr>
              <a:t>https://www.gov.uk/government/publications/rainwater-harvesting-regulatory-position-statement/rainwater-harvesting-regulatory-position-statement</a:t>
            </a:r>
            <a:r>
              <a:rPr lang="en-GB" sz="1400"/>
              <a:t> </a:t>
            </a:r>
          </a:p>
          <a:p>
            <a:pPr marL="210185" indent="-210185">
              <a:lnSpc>
                <a:spcPct val="100000"/>
              </a:lnSpc>
              <a:spcBef>
                <a:spcPts val="0"/>
              </a:spcBef>
              <a:defRPr/>
            </a:pPr>
            <a:r>
              <a:rPr lang="en-GB" sz="1400"/>
              <a:t>UK Government (n.d.) </a:t>
            </a:r>
            <a:r>
              <a:rPr lang="en-GB" sz="1400" i="1"/>
              <a:t>Rainwater Harvesting Regulatory Position Statement</a:t>
            </a:r>
            <a:r>
              <a:rPr lang="en-GB" sz="1400"/>
              <a:t>. Available at: </a:t>
            </a:r>
            <a:r>
              <a:rPr lang="en-GB" sz="1400">
                <a:hlinkClick r:id="rId6"/>
              </a:rPr>
              <a:t>https://www.gov.uk/government/publications/rainwater-harvesting-regulatory-position-statement/rainwater-harvesting-regulatory-position-statement</a:t>
            </a:r>
            <a:r>
              <a:rPr lang="en-GB" sz="1400"/>
              <a:t> </a:t>
            </a:r>
          </a:p>
          <a:p>
            <a:pPr marL="210185" indent="-210185">
              <a:lnSpc>
                <a:spcPct val="100000"/>
              </a:lnSpc>
              <a:spcBef>
                <a:spcPts val="0"/>
              </a:spcBef>
              <a:defRPr/>
            </a:pPr>
            <a:r>
              <a:rPr lang="en-GB" sz="1400"/>
              <a:t>UK Government (1999) </a:t>
            </a:r>
            <a:r>
              <a:rPr lang="en-GB" sz="1400" i="1"/>
              <a:t>The Water Supply (Water Fittings) Regulations 1999 (SI 1999/1148)</a:t>
            </a:r>
            <a:r>
              <a:rPr lang="en-GB" sz="1400"/>
              <a:t>. Available at: </a:t>
            </a:r>
            <a:r>
              <a:rPr lang="en-GB" sz="1400">
                <a:hlinkClick r:id="rId7"/>
              </a:rPr>
              <a:t>https://www.legislation.gov.uk/uksi/1999/1148/contents</a:t>
            </a:r>
            <a:r>
              <a:rPr lang="en-GB" sz="1400"/>
              <a:t> </a:t>
            </a:r>
          </a:p>
          <a:p>
            <a:pPr marL="210185" indent="-210185">
              <a:lnSpc>
                <a:spcPct val="100000"/>
              </a:lnSpc>
              <a:spcBef>
                <a:spcPts val="0"/>
              </a:spcBef>
              <a:defRPr/>
            </a:pPr>
            <a:r>
              <a:rPr lang="en-GB" sz="1400"/>
              <a:t>UK Government (2015) </a:t>
            </a:r>
            <a:r>
              <a:rPr lang="en-GB" sz="1400" i="1"/>
              <a:t>The Building Regulations 2010: Approved Document H – Drainage and Waste Disposal</a:t>
            </a:r>
            <a:r>
              <a:rPr lang="en-GB" sz="1400"/>
              <a:t>. Available at: </a:t>
            </a:r>
            <a:r>
              <a:rPr lang="en-GB" sz="1400">
                <a:hlinkClick r:id="rId8"/>
              </a:rPr>
              <a:t>https://www.gov.uk</a:t>
            </a:r>
            <a:r>
              <a:rPr lang="en-GB" sz="1400"/>
              <a:t> </a:t>
            </a:r>
          </a:p>
          <a:p>
            <a:pPr marL="210185" indent="-210185">
              <a:lnSpc>
                <a:spcPct val="100000"/>
              </a:lnSpc>
              <a:spcBef>
                <a:spcPts val="0"/>
              </a:spcBef>
              <a:defRPr/>
            </a:pPr>
            <a:r>
              <a:rPr lang="en-GB" sz="1400"/>
              <a:t>GRAF UK (n.d.) </a:t>
            </a:r>
            <a:r>
              <a:rPr lang="en-GB" sz="1400" i="1"/>
              <a:t>Rainwater Harvesting Solutions – Commissioning</a:t>
            </a:r>
            <a:r>
              <a:rPr lang="en-GB" sz="1400"/>
              <a:t>. Available at: </a:t>
            </a:r>
            <a:r>
              <a:rPr lang="en-GB" sz="1400">
                <a:hlinkClick r:id="rId9"/>
              </a:rPr>
              <a:t>https://www.grafuk.co.uk/rainwater-harvesting-solutions-uk/commissioning/</a:t>
            </a:r>
            <a:r>
              <a:rPr lang="en-GB" sz="1400"/>
              <a:t> 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764278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Ecology 16x9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ture ecology education photo presentation.potx" id="{C2041BFC-79DD-469A-9C9C-CE3A45FF64F3}" vid="{F6D325B2-35D9-40C5-B4CD-C0A8483D5659}"/>
    </a:ext>
  </a:extLst>
</a:theme>
</file>

<file path=ppt/theme/theme2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2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A0070E5-55CA-45B4-AC1A-F7802268BA99}">
  <we:reference id="wa200005566" version="3.0.0.2" store="en-US" storeType="OMEX"/>
  <we:alternateReferences>
    <we:reference id="wa200005566" version="3.0.0.2" store="wa200005566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520E446A602CB40B46420BF1D1DB0C6" ma:contentTypeVersion="10" ma:contentTypeDescription="Create a new document." ma:contentTypeScope="" ma:versionID="db4020a97e320a1291ae877e006b1578">
  <xsd:schema xmlns:xsd="http://www.w3.org/2001/XMLSchema" xmlns:xs="http://www.w3.org/2001/XMLSchema" xmlns:p="http://schemas.microsoft.com/office/2006/metadata/properties" xmlns:ns2="6a917ce0-d80a-43c3-8467-9efa220db781" targetNamespace="http://schemas.microsoft.com/office/2006/metadata/properties" ma:root="true" ma:fieldsID="c4525a57bcee6834834068328c865958" ns2:_="">
    <xsd:import namespace="6a917ce0-d80a-43c3-8467-9efa220db781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a917ce0-d80a-43c3-8467-9efa220db781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a917ce0-d80a-43c3-8467-9efa220db781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93E3D7F-9DC0-4ED0-932E-84AA30A02F35}">
  <ds:schemaRefs>
    <ds:schemaRef ds:uri="6a917ce0-d80a-43c3-8467-9efa220db7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C886D264-E15F-4449-8376-8980870CF178}">
  <ds:schemaRefs>
    <ds:schemaRef ds:uri="6a917ce0-d80a-43c3-8467-9efa220db7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92E9C63-FABB-4CC0-8966-EAD43F4D9B7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Nature ecology education photo presentation</Template>
  <Application>Microsoft Office PowerPoint</Application>
  <PresentationFormat>Widescreen</PresentationFormat>
  <Slides>32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Ecology 16x9</vt:lpstr>
      <vt:lpstr>Team 4 Presentation - Group Project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Defining Control System Requirements</vt:lpstr>
      <vt:lpstr>Control Strategy</vt:lpstr>
      <vt:lpstr>System Components and Their Roles</vt:lpstr>
      <vt:lpstr>Concept Design Schematic</vt:lpstr>
      <vt:lpstr>Next Steps for Control and Automation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Bibliography</vt:lpstr>
      <vt:lpstr>Bibliography Continued</vt:lpstr>
      <vt:lpstr>Bibliography Continued</vt:lpstr>
      <vt:lpstr>Bibliography 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Project – Team 4</dc:title>
  <dc:creator>Soroka, Mathew</dc:creator>
  <cp:revision>6</cp:revision>
  <dcterms:created xsi:type="dcterms:W3CDTF">2025-03-18T17:59:19Z</dcterms:created>
  <dcterms:modified xsi:type="dcterms:W3CDTF">2025-03-21T18:23:51Z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0x0101009520E446A602CB40B46420BF1D1DB0C6</vt:lpwstr>
  </property>
  <property fmtid="{D5CDD505-2E9C-101B-9397-08002B2CF9AE}" pid="3" name="MediaServiceImageTags">
    <vt:lpwstr/>
  </property>
</Properties>
</file>