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62" r:id="rId7"/>
    <p:sldId id="259" r:id="rId8"/>
    <p:sldId id="263" r:id="rId9"/>
    <p:sldId id="25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5621" autoAdjust="0"/>
  </p:normalViewPr>
  <p:slideViewPr>
    <p:cSldViewPr snapToGrid="0">
      <p:cViewPr>
        <p:scale>
          <a:sx n="85" d="100"/>
          <a:sy n="85" d="100"/>
        </p:scale>
        <p:origin x="48" y="2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0CB9-2998-0C05-999E-A537EACC7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61D4B-BA9D-7ACC-CC69-4CB2E989DB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2AE87F-0625-5131-27E5-566707AC5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1D423-CF80-B48E-C4C0-EAC43496C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AB9E1-E08E-B482-B23F-7EB279B67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785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1CEE-1050-B2EE-0186-CBBA76AB5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46E56-60A0-6304-9C80-6BC153DBF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AD593-1E8F-F516-A216-277ACEE1E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99B3B-FCC6-E573-6A0B-AD28D8BFA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A3517-C9D5-D4DB-E603-CA3756BA9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333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12E13-8F31-0617-53AB-787C01453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714BC-C524-D6DF-40B2-8962282C05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235-8EC8-0140-7144-4AA245071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DF282-4750-40EF-1591-2E3706207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CD61B-8C95-0911-1BAF-F4325AA75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219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A21F8-C75C-0AC9-B493-1BCD9CDC6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C9BD1-3270-05CC-A582-FF743F0BA1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C3128-3DD4-0F12-FAA6-E3022ED116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E7590-B84E-9646-2DAE-0FE11733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E4BD45-E18A-7134-168B-7E0EE379F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E0912D-5EDE-0C01-528E-7744438ED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143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06411-BF40-6AA2-ADE1-2157C207B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324B1D-8E90-91DE-B615-A3E6DD89A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A83B88-7863-F0A0-AE25-BABFD75C97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4A16B6-AEF3-04EF-C899-8CCBF65B81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D2C538-2884-DBF1-8C26-B2805095F2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A56FF1-BA83-41C5-4366-25FD33535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A9F425-E2C0-4E3C-0BA1-0280B780D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4350A-D5ED-CCFE-00BC-C96F9B125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031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D7778-1D27-8E69-55E5-C69AAF29A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EE187D-5D3D-9883-2CAB-2F5E90544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1B0E57-03C1-5399-4D13-E9C212C3B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A28F25-8E1C-0EB6-A571-AE7B5F94E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90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911706-A21D-6AA9-C9FA-33E9A2D17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69F69F-D587-E3BB-ACD0-F00EE0E39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8D88FC-A7E3-9171-8C86-393D7CC2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858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F4445-5D75-946F-FBB6-CDA670C72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236C3-FF5E-7028-6F94-C52F47FB7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9E6CB-E427-970B-9984-4D1B93FD7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0B72C7-59A0-36F9-3179-F3507FFF3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7FFC87-490D-E811-4A5D-29E67902F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C32E5-F956-765C-611D-CE279098D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36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D06FC-6815-AA38-C305-27BCC37E1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9A0821-0F49-C0A4-4311-862F4CA081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317190-4853-35BC-BB6B-52BBC0B49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E05E28-BA74-D200-97B4-675EB1811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0BA385-2F18-B72D-FE5D-1479609F3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AA89C2-365C-BAAC-F908-1623C5389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013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91EDB-060A-42A2-E631-FAF832473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2C40C8-8F4D-2C93-DFC8-C9BB00C050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5E2C9-3953-68E4-6961-40D940FED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193F9-566C-927B-2ACB-505F51C74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2A37B-954A-D1A1-8854-AC92EA3C3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704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9B00D0-A2AE-5AA5-83E5-CCA92E7C63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5BE92E-5E03-819E-4B92-81EEDB2959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7CEAB-CBDC-0EC4-882E-89AB1323D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0833E-0FE9-038E-2030-5E3F6A3E7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6530A-A453-7E0B-391C-9239E2D4E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81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6">
                <a:lumMod val="60000"/>
                <a:lumOff val="40000"/>
              </a:schemeClr>
            </a:gs>
            <a:gs pos="83000">
              <a:srgbClr val="92D050"/>
            </a:gs>
            <a:gs pos="100000">
              <a:schemeClr val="accent6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DEA9C7-1B1D-237F-C794-5A85A0F55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7C0F7-771D-EDDA-56AA-FBF1C9E0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1C74-20E7-9984-17AE-E638EB4872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27BA7-80D1-4D7B-8230-65E01E635E71}" type="datetimeFigureOut">
              <a:rPr lang="en-GB" smtClean="0"/>
              <a:t>30/07/2023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11094-5695-BE4A-4A1F-27C7F1CAF5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EFEB1-36E6-666D-BEFB-9A5EB6E941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8FB25-85F7-499B-9A1E-7B76A8E1E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2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collection/national-diet-and" TargetMode="External"/><Relationship Id="rId3" Type="http://schemas.openxmlformats.org/officeDocument/2006/relationships/hyperlink" Target="https://doi.org/10.1111/1468-0009.12498" TargetMode="External"/><Relationship Id="rId7" Type="http://schemas.openxmlformats.org/officeDocument/2006/relationships/hyperlink" Target="https://www.nhlbi.nih.gov/health/educational/wecan/about-wecan/background.htm" TargetMode="External"/><Relationship Id="rId2" Type="http://schemas.openxmlformats.org/officeDocument/2006/relationships/hyperlink" Target="https://www.lbbd.gov.uk/sites/default/files/2022-10/BHRJSNA2022_LBBD_Final_%20vers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data-and-information/publications/statistical/national-child-measurement-programme/2019-20-school-year" TargetMode="External"/><Relationship Id="rId5" Type="http://schemas.openxmlformats.org/officeDocument/2006/relationships/hyperlink" Target="https://www.nhs.uk/conditions/obesity/" TargetMode="External"/><Relationship Id="rId4" Type="http://schemas.openxmlformats.org/officeDocument/2006/relationships/hyperlink" Target="https://www.gov.uk/guidance/case-management-guidance/definitions" TargetMode="External"/><Relationship Id="rId9" Type="http://schemas.openxmlformats.org/officeDocument/2006/relationships/hyperlink" Target="https://trustforlondon.org.uk/data/child-obes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3F8A4-57CD-D138-53CF-7EAFB783A9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20736"/>
            <a:ext cx="9144000" cy="1148005"/>
          </a:xfrm>
        </p:spPr>
        <p:txBody>
          <a:bodyPr>
            <a:normAutofit/>
          </a:bodyPr>
          <a:lstStyle/>
          <a:p>
            <a:pPr algn="l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  <a:b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Justification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4EC8E9-E005-9789-D7A3-D4E79972E7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61733"/>
            <a:ext cx="2745070" cy="3904431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Who is a Child? 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According to Gov.UK (2022) definition anyone who is younger than 18 years is considered a child. This is in accordance with civil law in England and Wales as well as the United Nations (UN) Convention on the Rights of the Child.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hildhood Obesity Prevention, About We Can!, NHLBI, NIH">
            <a:extLst>
              <a:ext uri="{FF2B5EF4-FFF2-40B4-BE49-F238E27FC236}">
                <a16:creationId xmlns:a16="http://schemas.microsoft.com/office/drawing/2014/main" id="{12FA7922-67EE-1E95-8D59-2EB8FC16ED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888" y="1862356"/>
            <a:ext cx="5755240" cy="384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3E2369-4CFD-BAB6-2223-C7BBDD0C7D64}"/>
              </a:ext>
            </a:extLst>
          </p:cNvPr>
          <p:cNvSpPr txBox="1"/>
          <p:nvPr/>
        </p:nvSpPr>
        <p:spPr>
          <a:xfrm>
            <a:off x="6518607" y="6029652"/>
            <a:ext cx="17947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Source: NHLBI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059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2B637-8122-A4A4-B60F-26DE55B0E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7569"/>
          </a:xfrm>
        </p:spPr>
        <p:txBody>
          <a:bodyPr>
            <a:norm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National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69802-D6B6-A3D4-7D4B-37AFE5BCF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7775"/>
            <a:ext cx="10515600" cy="4929188"/>
          </a:xfrm>
        </p:spPr>
        <p:txBody>
          <a:bodyPr/>
          <a:lstStyle/>
          <a:p>
            <a:r>
              <a:rPr lang="en-GB" sz="1800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Joint strategic needs assessment (JSNA 2022)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(BHR, 2022).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(PHE) and the UK Food Standards Agency (FSA) jointly funs the UK (NDNS)</a:t>
            </a:r>
          </a:p>
          <a:p>
            <a:pPr algn="l"/>
            <a:r>
              <a:rPr lang="en-US" sz="1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Digital: Obesity, physical activity and diet analyses from The Health Survey for England (NDNS), (HSE).</a:t>
            </a:r>
          </a:p>
          <a:p>
            <a:pPr algn="l"/>
            <a:r>
              <a:rPr lang="en-US" sz="1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Digital: Child obesity data from the National Child Measurement </a:t>
            </a:r>
            <a:r>
              <a:rPr lang="en-US" sz="18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(NCMP).</a:t>
            </a:r>
          </a:p>
          <a:p>
            <a:r>
              <a:rPr lang="en-US" sz="1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Health England: Diet and nutrition analyses from the National Diet and Nutrition Survey (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NDNS),</a:t>
            </a:r>
            <a:r>
              <a:rPr lang="en-US" sz="1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(PHE, 2020).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trategies </a:t>
            </a:r>
          </a:p>
          <a:p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Childhood Obesity: a plan for action (2016)</a:t>
            </a:r>
          </a:p>
          <a:p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Childhood Obesity: a plan for action, Chapter 2 (2018)</a:t>
            </a:r>
          </a:p>
          <a:p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Childhood Obesity: a plan for action, Chapter 3 (2019)</a:t>
            </a:r>
          </a:p>
          <a:p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Tackling Obesity: government strategy (2020) (Dolly and White, 2022)</a:t>
            </a:r>
            <a:endParaRPr lang="en-US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710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936CD-3324-41C0-35D8-D811AB8D6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3212"/>
            <a:ext cx="10515600" cy="644525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Statistic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483B2-F48A-1356-B5D4-31B46FCC14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38" y="1152525"/>
            <a:ext cx="5872162" cy="5505450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In London and England, the prevalence of obesity among children has increased by 3.3 % and 4.2 % points, respectively, over the past ten years (BHR, 2022)</a:t>
            </a:r>
          </a:p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London has a higher prevalence of childhood obesity than the rest of England. A </a:t>
            </a:r>
            <a:r>
              <a:rPr lang="en-US" sz="4900" dirty="0" err="1">
                <a:latin typeface="Arial" panose="020B0604020202020204" pitchFamily="34" charset="0"/>
                <a:cs typeface="Arial" panose="020B0604020202020204" pitchFamily="34" charset="0"/>
              </a:rPr>
              <a:t>pproximately</a:t>
            </a: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 25.8% of children who are aged 10 to 11 in London were deemed obese in 2021/22, compared to 23.4% in England. </a:t>
            </a:r>
          </a:p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According to Public Health England's most recent statistics for 2021–2022, Barking and Dagenham possesses the highest rate of obese children among across London boroughs at 33.2% (Trust for London, 2022). </a:t>
            </a:r>
          </a:p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Additionally, the borough saw the second-highest increase in child obesity from 2009–10 at an increase rate of 6.2%. </a:t>
            </a: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8A9B4C-89D9-B9B0-FE5D-2AD7AA7E59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48363" y="1233488"/>
            <a:ext cx="6095999" cy="5262562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The incidence of obesity in kindergarten grew from 9.7% to 9.9% in one </a:t>
            </a:r>
            <a:r>
              <a:rPr lang="en-US" sz="4900" dirty="0" err="1">
                <a:latin typeface="Arial" panose="020B0604020202020204" pitchFamily="34" charset="0"/>
                <a:cs typeface="Arial" panose="020B0604020202020204" pitchFamily="34" charset="0"/>
              </a:rPr>
              <a:t>year.In</a:t>
            </a: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 just one year the prevalence of obesity has grown in Year 6 from 20.2% to 21.0%.</a:t>
            </a:r>
          </a:p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For both age categories, boys are more likely than females to be obese. In reception, 10.1% of boys and 9.7% of girls were overweight. While 23.6% of boys and 18.4% of girls were  obese in year 6 children </a:t>
            </a:r>
            <a:r>
              <a:rPr lang="en-GB" sz="4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(NHS75 Digital, 2020).</a:t>
            </a:r>
          </a:p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The likelihood of children being obese was over two times greater in the most deprived </a:t>
            </a:r>
            <a:r>
              <a:rPr lang="en-US" sz="4900" dirty="0" err="1">
                <a:latin typeface="Arial" panose="020B0604020202020204" pitchFamily="34" charset="0"/>
                <a:cs typeface="Arial" panose="020B0604020202020204" pitchFamily="34" charset="0"/>
              </a:rPr>
              <a:t>neighbourhoods</a:t>
            </a: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 as it was in the wealthier areas.</a:t>
            </a:r>
          </a:p>
          <a:p>
            <a:pPr>
              <a:lnSpc>
                <a:spcPct val="170000"/>
              </a:lnSpc>
            </a:pPr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Children who lived in the poorest regions were more likely to be obese 40.8% while in the least deprived areas were 17.9%</a:t>
            </a:r>
            <a:r>
              <a:rPr lang="en-GB" sz="4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(NHS75 Digital, 2020).</a:t>
            </a:r>
          </a:p>
          <a:p>
            <a:pPr>
              <a:lnSpc>
                <a:spcPct val="170000"/>
              </a:lnSpc>
            </a:pPr>
            <a:endParaRPr lang="en-US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110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FD607-D987-7B25-DD7E-479BB4E79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Consequences of Obesity</a:t>
            </a:r>
          </a:p>
        </p:txBody>
      </p:sp>
      <p:pic>
        <p:nvPicPr>
          <p:cNvPr id="3074" name="Picture 2" descr="44 percent of children are overweight or obese in some areas of the UK">
            <a:extLst>
              <a:ext uri="{FF2B5EF4-FFF2-40B4-BE49-F238E27FC236}">
                <a16:creationId xmlns:a16="http://schemas.microsoft.com/office/drawing/2014/main" id="{99DDAD8C-E043-D487-E7F0-33E010B26B8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288" y="1788104"/>
            <a:ext cx="4576762" cy="396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B80B8A-A83F-226A-BE24-6574305A4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2050" y="1290638"/>
            <a:ext cx="7219950" cy="5462587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According to NHS (2023) the following medical issues are more likely to develop in children who are obese.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 cholesterol and high blood pressure are both risk factors for heart disease.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Diabetes type 2.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Respiratory problems include apnea while sleeping and asthma.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Joint conditions including osteoarthritis and musculoskeletal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pain.gallbladder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illness with gallstones over time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Additionally linked to childhood obesity are: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Anxiety,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mental illness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sadness are examples of psychological issues.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Low levels of self-worth and disclosed life satisfaction.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Bullying and stigma are examples of social issues.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Challenging to engage in physical activities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Adult obesity (NHS, 2023).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8DD7F1-F80B-188D-818C-37026FB2FC66}"/>
              </a:ext>
            </a:extLst>
          </p:cNvPr>
          <p:cNvSpPr txBox="1"/>
          <p:nvPr/>
        </p:nvSpPr>
        <p:spPr>
          <a:xfrm>
            <a:off x="290513" y="6123543"/>
            <a:ext cx="2252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express.co.uk</a:t>
            </a:r>
          </a:p>
        </p:txBody>
      </p:sp>
    </p:spTree>
    <p:extLst>
      <p:ext uri="{BB962C8B-B14F-4D97-AF65-F5344CB8AC3E}">
        <p14:creationId xmlns:p14="http://schemas.microsoft.com/office/powerpoint/2010/main" val="2454169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6BE66-2666-7AD6-47B9-1F42A5128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5500"/>
          </a:xfrm>
        </p:spPr>
        <p:txBody>
          <a:bodyPr>
            <a:norm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Health promotion intervention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C862-CE72-B0BC-BC04-5002C9C59B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19188"/>
            <a:ext cx="5181600" cy="5738812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During the digital intervention there will be an awareness campaign about obesity and playing the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FunFitGame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This will be accessible to obese children on the NHS.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game will encourage children to eat a balanced diet that is nutritious also engaging in regular exercise that can help to lose weight securely (NHS, 2023).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best method to maintain a healthy diet is to replace high-calorie, high-fat foods like junk food, processed meals, and sugary beverages with more nutritious options.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Educate  on topics like portion control, changing your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and healthy eating.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Be predicated on obtaining slow, long-lasting reduction in weight as opposed to quick, short-term weight loss that is unlikely to be sustainable (NHS, 2023).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122" name="Picture 2" descr="Young Boy Kid Child Play Virtual Reality Game in Vr Glasses and Explore  Alternative Reality Hold Sword in Hands Stock Photo - Image of concept,  gaming: 154452224">
            <a:extLst>
              <a:ext uri="{FF2B5EF4-FFF2-40B4-BE49-F238E27FC236}">
                <a16:creationId xmlns:a16="http://schemas.microsoft.com/office/drawing/2014/main" id="{2408D819-E2B3-D69F-C2BB-D5D2797613F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574" y="1340746"/>
            <a:ext cx="3374713" cy="41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1BC97D-57A1-2051-7717-06D3AEA7C79A}"/>
              </a:ext>
            </a:extLst>
          </p:cNvPr>
          <p:cNvSpPr txBox="1"/>
          <p:nvPr/>
        </p:nvSpPr>
        <p:spPr>
          <a:xfrm>
            <a:off x="8790582" y="5806160"/>
            <a:ext cx="24795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Source: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dreamtime</a:t>
            </a:r>
            <a:r>
              <a:rPr lang="en-GB" sz="800" dirty="0"/>
              <a:t>.com</a:t>
            </a:r>
          </a:p>
        </p:txBody>
      </p:sp>
    </p:spTree>
    <p:extLst>
      <p:ext uri="{BB962C8B-B14F-4D97-AF65-F5344CB8AC3E}">
        <p14:creationId xmlns:p14="http://schemas.microsoft.com/office/powerpoint/2010/main" val="260096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9956C-56EF-A07C-07D5-06D6F3D02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7783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CECE2-7FF7-D0B5-717D-5CDD67F4B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5850"/>
            <a:ext cx="10515600" cy="573405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BHR JSNA, (2022) Barking &amp; Dagenham, Havering and Redbridge. </a:t>
            </a:r>
            <a:r>
              <a:rPr lang="en-GB" sz="105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Joint Strategic Needs Assessment Profiles</a:t>
            </a: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https://www.lbbd.gov.uk/sites/default/files/2022-10/BHRJSNA2022_LBBD_Final_%20version.pdf</a:t>
            </a:r>
            <a:r>
              <a:rPr lang="en-GB" sz="1050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26</a:t>
            </a:r>
            <a:r>
              <a:rPr lang="en-GB" sz="1050" b="1" u="sng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050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July 2023).</a:t>
            </a:r>
            <a:endParaRPr lang="en-GB" sz="105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Dolly R.Z. Theis and white M. (2021) Is Obesity Policy in England Fit for Purpose</a:t>
            </a:r>
            <a:r>
              <a:rPr lang="en-US" sz="1050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? Analysis of Government Strategies and Policies, 1992–2020</a:t>
            </a: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5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https://doi.org/10.1111/1468-0009.12498</a:t>
            </a:r>
            <a:r>
              <a:rPr lang="en-US" sz="105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30</a:t>
            </a:r>
            <a:r>
              <a:rPr lang="en-US" sz="1050" b="1" i="0" u="none" strike="noStrike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05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</a:p>
          <a:p>
            <a:pPr>
              <a:lnSpc>
                <a:spcPct val="150000"/>
              </a:lnSpc>
            </a:pPr>
            <a:r>
              <a:rPr lang="en-US" sz="105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https://www.dreamstime.com/young-boy-kid-child-play-virtual-reality-game-vr-glasses-explore-alternative-reality-hold-sword-hands-young-boy-kid-image154452224</a:t>
            </a:r>
          </a:p>
          <a:p>
            <a:pPr>
              <a:lnSpc>
                <a:spcPct val="150000"/>
              </a:lnSpc>
            </a:pP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Gov.UK, (2022) Case Management Guidance. </a:t>
            </a:r>
            <a:r>
              <a:rPr lang="en-GB" sz="1050" b="1" i="1" dirty="0">
                <a:latin typeface="Arial" panose="020B0604020202020204" pitchFamily="34" charset="0"/>
                <a:cs typeface="Arial" panose="020B0604020202020204" pitchFamily="34" charset="0"/>
              </a:rPr>
              <a:t>Youth Justice Board for England and Wales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https://www.gov.uk/guidance/case-management-guidance/definitions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(Accessed: 26</a:t>
            </a:r>
            <a:r>
              <a:rPr lang="en-GB" sz="105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</a:p>
          <a:p>
            <a:pPr>
              <a:lnSpc>
                <a:spcPct val="150000"/>
              </a:lnSpc>
            </a:pP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NHS, (2023) Obesity. Available at: </a:t>
            </a: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https://www.nhs.uk/conditions/obesity/</a:t>
            </a: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30</a:t>
            </a:r>
            <a:r>
              <a:rPr lang="en-US" sz="1050" b="1" i="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</a:p>
          <a:p>
            <a:pPr>
              <a:lnSpc>
                <a:spcPct val="150000"/>
              </a:lnSpc>
            </a:pPr>
            <a:r>
              <a:rPr lang="en-GB" sz="1050" b="1" spc="-2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NHS75 Digital (2020) National Child Measurement Programme, England 2019/20 School Yea</a:t>
            </a: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r. Available at: </a:t>
            </a: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https://digital.nhs.uk/data-and-information/publications/statistical/national-child-measurement-programme/2019-20-school-year</a:t>
            </a: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(Accessed: 26</a:t>
            </a:r>
            <a:r>
              <a:rPr lang="en-GB" sz="105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  <a:endParaRPr lang="en-GB" sz="105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https://www.nhlbi.nih.gov/health/educational/wecan/about-wecan/background.htm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(Accessed: 26</a:t>
            </a:r>
            <a:r>
              <a:rPr lang="en-GB" sz="105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</a:p>
          <a:p>
            <a:pPr>
              <a:lnSpc>
                <a:spcPct val="150000"/>
              </a:lnSpc>
            </a:pP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Source: https://www.express.co.uk/news/uk/911373/childhood-obesity-overweight-rate-2016-2017</a:t>
            </a:r>
          </a:p>
          <a:p>
            <a:pPr algn="l">
              <a:lnSpc>
                <a:spcPct val="150000"/>
              </a:lnSpc>
            </a:pP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National Diet and Nutrition Survey (2021) </a:t>
            </a:r>
            <a:r>
              <a:rPr lang="en-US" sz="1050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Assesses the diet, nutrient intake and nutritional status of the general population of the UK</a:t>
            </a: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https://www.gov.uk/government/collection/national-diet-and</a:t>
            </a:r>
            <a:r>
              <a:rPr lang="en-US" sz="105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-nutrition-survey (Accessed: 29th July 2023). </a:t>
            </a:r>
          </a:p>
          <a:p>
            <a:pPr lvl="0">
              <a:lnSpc>
                <a:spcPct val="150000"/>
              </a:lnSpc>
            </a:pP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Trust for London (2021/2022) </a:t>
            </a:r>
            <a:r>
              <a:rPr lang="en-GB" sz="105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obesity for children in Year 6 by London borough </a:t>
            </a: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(2011/12 and 2021/22). Available at: </a:t>
            </a:r>
            <a:r>
              <a:rPr lang="en-GB" sz="105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https://trustforlondon.org.uk/data/child-obesity/</a:t>
            </a: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26</a:t>
            </a:r>
            <a:r>
              <a:rPr lang="en-GB" sz="105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05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July 2023).</a:t>
            </a:r>
          </a:p>
          <a:p>
            <a:pPr algn="l"/>
            <a:endParaRPr lang="en-US" sz="105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GB" sz="1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A36714A-847D-9A5F-9637-A49E3DC787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0B0C0C"/>
                </a:solidFill>
                <a:effectLst/>
                <a:latin typeface="GDS Transport"/>
              </a:rPr>
              <a:t>Public Health England (</a:t>
            </a:r>
            <a:r>
              <a:rPr kumimoji="0" lang="en-US" altLang="en-US" sz="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PHE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0B0C0C"/>
                </a:solidFill>
                <a:effectLst/>
                <a:latin typeface="GDS Transport"/>
              </a:rPr>
              <a:t>) and the UK Food Standards Agency (</a:t>
            </a:r>
            <a:r>
              <a:rPr kumimoji="0" lang="en-US" altLang="en-US" sz="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FSA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0B0C0C"/>
                </a:solidFill>
                <a:effectLst/>
                <a:latin typeface="GDS Transport"/>
              </a:rPr>
              <a:t>) jointly fund the UK </a:t>
            </a:r>
            <a:r>
              <a:rPr kumimoji="0" lang="en-US" altLang="en-US" sz="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NDNS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0B0C0C"/>
                </a:solidFill>
                <a:effectLst/>
                <a:latin typeface="GDS Transport"/>
              </a:rPr>
              <a:t>.</a:t>
            </a:r>
            <a:r>
              <a:rPr kumimoji="0" lang="en-US" altLang="en-US" sz="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08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14" ma:contentTypeDescription="Create a new document." ma:contentTypeScope="" ma:versionID="5394ec587b9f4f52ec96a39a8aeda048">
  <xsd:schema xmlns:xsd="http://www.w3.org/2001/XMLSchema" xmlns:xs="http://www.w3.org/2001/XMLSchema" xmlns:p="http://schemas.microsoft.com/office/2006/metadata/properties" xmlns:ns3="2dc8c000-3fb6-4aae-80f6-b33e90f8692e" xmlns:ns4="a8d74de7-2952-40f5-912e-dc0441479ce8" targetNamespace="http://schemas.microsoft.com/office/2006/metadata/properties" ma:root="true" ma:fieldsID="45d864bd6d2e62b8e09a2951f3223657" ns3:_="" ns4:_="">
    <xsd:import namespace="2dc8c000-3fb6-4aae-80f6-b33e90f8692e"/>
    <xsd:import namespace="a8d74de7-2952-40f5-912e-dc0441479ce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d74de7-2952-40f5-912e-dc0441479ce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dc8c000-3fb6-4aae-80f6-b33e90f8692e" xsi:nil="true"/>
  </documentManagement>
</p:properties>
</file>

<file path=customXml/itemProps1.xml><?xml version="1.0" encoding="utf-8"?>
<ds:datastoreItem xmlns:ds="http://schemas.openxmlformats.org/officeDocument/2006/customXml" ds:itemID="{CE5450AF-A2A8-47E3-8E38-6E01B8BEB0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a8d74de7-2952-40f5-912e-dc0441479c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80A2E5-2956-4EB0-8510-0FF757891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C8AEF1-7F2B-4452-BB63-639874B3D78F}">
  <ds:schemaRefs>
    <ds:schemaRef ds:uri="a8d74de7-2952-40f5-912e-dc0441479ce8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2dc8c000-3fb6-4aae-80f6-b33e90f8692e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6116</TotalTime>
  <Words>1136</Words>
  <Application>Microsoft Office PowerPoint</Application>
  <PresentationFormat>Widescreen</PresentationFormat>
  <Paragraphs>58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GDS Transport</vt:lpstr>
      <vt:lpstr>Office Theme</vt:lpstr>
      <vt:lpstr>Task 1 Justification</vt:lpstr>
      <vt:lpstr>National Guidelines</vt:lpstr>
      <vt:lpstr>Statistic</vt:lpstr>
      <vt:lpstr>Consequences of Obesity</vt:lpstr>
      <vt:lpstr>Health promotion intervention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1 Justification</dc:title>
  <dc:creator>Carlene Campbell (1908537)</dc:creator>
  <cp:lastModifiedBy>Carlene</cp:lastModifiedBy>
  <cp:revision>2</cp:revision>
  <dcterms:created xsi:type="dcterms:W3CDTF">2023-07-30T14:45:55Z</dcterms:created>
  <dcterms:modified xsi:type="dcterms:W3CDTF">2023-08-03T20:41:56Z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