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Nunito" pitchFamily="2" charset="0"/>
      <p:regular r:id="rId3"/>
    </p:embeddedFont>
    <p:embeddedFont>
      <p:font typeface="Nunito Bold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77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cian Jirlaianu" userId="fe76c8a6-424d-427f-9f08-05273fcfc705" providerId="ADAL" clId="{4F6B2B42-2087-40C7-B95E-71BE9CE79970}"/>
    <pc:docChg chg="modSld">
      <pc:chgData name="Lucian Jirlaianu" userId="fe76c8a6-424d-427f-9f08-05273fcfc705" providerId="ADAL" clId="{4F6B2B42-2087-40C7-B95E-71BE9CE79970}" dt="2025-11-14T13:52:48.216" v="33" actId="2711"/>
      <pc:docMkLst>
        <pc:docMk/>
      </pc:docMkLst>
      <pc:sldChg chg="modSp mod">
        <pc:chgData name="Lucian Jirlaianu" userId="fe76c8a6-424d-427f-9f08-05273fcfc705" providerId="ADAL" clId="{4F6B2B42-2087-40C7-B95E-71BE9CE79970}" dt="2025-11-14T13:52:48.216" v="33" actId="2711"/>
        <pc:sldMkLst>
          <pc:docMk/>
          <pc:sldMk cId="0" sldId="256"/>
        </pc:sldMkLst>
        <pc:spChg chg="mod">
          <ac:chgData name="Lucian Jirlaianu" userId="fe76c8a6-424d-427f-9f08-05273fcfc705" providerId="ADAL" clId="{4F6B2B42-2087-40C7-B95E-71BE9CE79970}" dt="2025-11-14T13:49:37.176" v="19" actId="2711"/>
          <ac:spMkLst>
            <pc:docMk/>
            <pc:sldMk cId="0" sldId="256"/>
            <ac:spMk id="58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50:14.216" v="21" actId="2711"/>
          <ac:spMkLst>
            <pc:docMk/>
            <pc:sldMk cId="0" sldId="256"/>
            <ac:spMk id="59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50:33.202" v="22" actId="2711"/>
          <ac:spMkLst>
            <pc:docMk/>
            <pc:sldMk cId="0" sldId="256"/>
            <ac:spMk id="60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51:45.534" v="27" actId="2711"/>
          <ac:spMkLst>
            <pc:docMk/>
            <pc:sldMk cId="0" sldId="256"/>
            <ac:spMk id="61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48:10.324" v="13" actId="2711"/>
          <ac:spMkLst>
            <pc:docMk/>
            <pc:sldMk cId="0" sldId="256"/>
            <ac:spMk id="79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47:55.089" v="11" actId="2711"/>
          <ac:spMkLst>
            <pc:docMk/>
            <pc:sldMk cId="0" sldId="256"/>
            <ac:spMk id="80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47:30.474" v="9" actId="2711"/>
          <ac:spMkLst>
            <pc:docMk/>
            <pc:sldMk cId="0" sldId="256"/>
            <ac:spMk id="81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48:35.750" v="14" actId="2711"/>
          <ac:spMkLst>
            <pc:docMk/>
            <pc:sldMk cId="0" sldId="256"/>
            <ac:spMk id="87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48:03.306" v="12" actId="2711"/>
          <ac:spMkLst>
            <pc:docMk/>
            <pc:sldMk cId="0" sldId="256"/>
            <ac:spMk id="88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47:43.212" v="10" actId="2711"/>
          <ac:spMkLst>
            <pc:docMk/>
            <pc:sldMk cId="0" sldId="256"/>
            <ac:spMk id="89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46:37.485" v="5" actId="2711"/>
          <ac:spMkLst>
            <pc:docMk/>
            <pc:sldMk cId="0" sldId="256"/>
            <ac:spMk id="91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48:50.922" v="15" actId="2711"/>
          <ac:spMkLst>
            <pc:docMk/>
            <pc:sldMk cId="0" sldId="256"/>
            <ac:spMk id="92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49:50.926" v="20" actId="2711"/>
          <ac:spMkLst>
            <pc:docMk/>
            <pc:sldMk cId="0" sldId="256"/>
            <ac:spMk id="93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50:50.370" v="23" actId="2711"/>
          <ac:spMkLst>
            <pc:docMk/>
            <pc:sldMk cId="0" sldId="256"/>
            <ac:spMk id="94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51:00.126" v="24" actId="2711"/>
          <ac:spMkLst>
            <pc:docMk/>
            <pc:sldMk cId="0" sldId="256"/>
            <ac:spMk id="95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51:11.418" v="25" actId="2711"/>
          <ac:spMkLst>
            <pc:docMk/>
            <pc:sldMk cId="0" sldId="256"/>
            <ac:spMk id="96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51:23.616" v="26" actId="2711"/>
          <ac:spMkLst>
            <pc:docMk/>
            <pc:sldMk cId="0" sldId="256"/>
            <ac:spMk id="97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51:54.886" v="28" actId="2711"/>
          <ac:spMkLst>
            <pc:docMk/>
            <pc:sldMk cId="0" sldId="256"/>
            <ac:spMk id="98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46:26.492" v="4" actId="2711"/>
          <ac:spMkLst>
            <pc:docMk/>
            <pc:sldMk cId="0" sldId="256"/>
            <ac:spMk id="99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52:13.618" v="30" actId="2711"/>
          <ac:spMkLst>
            <pc:docMk/>
            <pc:sldMk cId="0" sldId="256"/>
            <ac:spMk id="100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52:23.786" v="31" actId="2711"/>
          <ac:spMkLst>
            <pc:docMk/>
            <pc:sldMk cId="0" sldId="256"/>
            <ac:spMk id="101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52:32.616" v="32" actId="2711"/>
          <ac:spMkLst>
            <pc:docMk/>
            <pc:sldMk cId="0" sldId="256"/>
            <ac:spMk id="102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52:48.216" v="33" actId="2711"/>
          <ac:spMkLst>
            <pc:docMk/>
            <pc:sldMk cId="0" sldId="256"/>
            <ac:spMk id="103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47:06.323" v="7" actId="2711"/>
          <ac:spMkLst>
            <pc:docMk/>
            <pc:sldMk cId="0" sldId="256"/>
            <ac:spMk id="104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49:24.326" v="18" actId="255"/>
          <ac:spMkLst>
            <pc:docMk/>
            <pc:sldMk cId="0" sldId="256"/>
            <ac:spMk id="105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52:03.373" v="29" actId="2711"/>
          <ac:spMkLst>
            <pc:docMk/>
            <pc:sldMk cId="0" sldId="256"/>
            <ac:spMk id="106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46:50.970" v="6" actId="2711"/>
          <ac:spMkLst>
            <pc:docMk/>
            <pc:sldMk cId="0" sldId="256"/>
            <ac:spMk id="107" creationId="{00000000-0000-0000-0000-000000000000}"/>
          </ac:spMkLst>
        </pc:spChg>
        <pc:spChg chg="mod">
          <ac:chgData name="Lucian Jirlaianu" userId="fe76c8a6-424d-427f-9f08-05273fcfc705" providerId="ADAL" clId="{4F6B2B42-2087-40C7-B95E-71BE9CE79970}" dt="2025-11-14T13:47:15.826" v="8" actId="2711"/>
          <ac:spMkLst>
            <pc:docMk/>
            <pc:sldMk cId="0" sldId="256"/>
            <ac:spMk id="108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21" Type="http://schemas.openxmlformats.org/officeDocument/2006/relationships/image" Target="../media/image20.pn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374307" y="7232357"/>
            <a:ext cx="10873985" cy="4762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3" name="AutoShape 3"/>
          <p:cNvSpPr/>
          <p:nvPr/>
        </p:nvSpPr>
        <p:spPr>
          <a:xfrm>
            <a:off x="3764579" y="1310519"/>
            <a:ext cx="14288" cy="8976481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" name="AutoShape 4"/>
          <p:cNvSpPr/>
          <p:nvPr/>
        </p:nvSpPr>
        <p:spPr>
          <a:xfrm>
            <a:off x="7374307" y="1340379"/>
            <a:ext cx="0" cy="8946621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5" name="AutoShape 5"/>
          <p:cNvSpPr/>
          <p:nvPr/>
        </p:nvSpPr>
        <p:spPr>
          <a:xfrm>
            <a:off x="10954509" y="1340379"/>
            <a:ext cx="0" cy="5891978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6" name="AutoShape 6"/>
          <p:cNvSpPr/>
          <p:nvPr/>
        </p:nvSpPr>
        <p:spPr>
          <a:xfrm>
            <a:off x="14599496" y="1341118"/>
            <a:ext cx="0" cy="5852324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7" name="Group 7"/>
          <p:cNvGrpSpPr/>
          <p:nvPr/>
        </p:nvGrpSpPr>
        <p:grpSpPr>
          <a:xfrm>
            <a:off x="1726834" y="687326"/>
            <a:ext cx="494695" cy="494695"/>
            <a:chOff x="0" y="0"/>
            <a:chExt cx="6350000" cy="63500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5CE1E6">
                <a:alpha val="29804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5307332" y="625397"/>
            <a:ext cx="494695" cy="494695"/>
            <a:chOff x="0" y="0"/>
            <a:chExt cx="6350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DE59">
                <a:alpha val="29804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810433" y="625397"/>
            <a:ext cx="494695" cy="494695"/>
            <a:chOff x="0" y="0"/>
            <a:chExt cx="6350000" cy="63500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B6CE6">
                <a:alpha val="29804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2425327" y="639701"/>
            <a:ext cx="494695" cy="494695"/>
            <a:chOff x="0" y="0"/>
            <a:chExt cx="6350000" cy="63500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C9E265">
                <a:alpha val="29804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6124435" y="625671"/>
            <a:ext cx="494695" cy="494695"/>
            <a:chOff x="0" y="0"/>
            <a:chExt cx="6350000" cy="63500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66C4">
                <a:alpha val="19608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269845" y="1691639"/>
            <a:ext cx="1277770" cy="4862061"/>
            <a:chOff x="0" y="0"/>
            <a:chExt cx="1810343" cy="68885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810344" cy="6888567"/>
            </a:xfrm>
            <a:custGeom>
              <a:avLst/>
              <a:gdLst/>
              <a:ahLst/>
              <a:cxnLst/>
              <a:rect l="l" t="t" r="r" b="b"/>
              <a:pathLst>
                <a:path w="1810344" h="6888567">
                  <a:moveTo>
                    <a:pt x="1685883" y="6888567"/>
                  </a:moveTo>
                  <a:lnTo>
                    <a:pt x="124460" y="6888567"/>
                  </a:lnTo>
                  <a:cubicBezTo>
                    <a:pt x="55880" y="6888567"/>
                    <a:pt x="0" y="6832687"/>
                    <a:pt x="0" y="676410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685884" y="0"/>
                  </a:lnTo>
                  <a:cubicBezTo>
                    <a:pt x="1754463" y="0"/>
                    <a:pt x="1810344" y="55880"/>
                    <a:pt x="1810344" y="124460"/>
                  </a:cubicBezTo>
                  <a:lnTo>
                    <a:pt x="1810344" y="6764107"/>
                  </a:lnTo>
                  <a:cubicBezTo>
                    <a:pt x="1810344" y="6832687"/>
                    <a:pt x="1754463" y="6888567"/>
                    <a:pt x="1685884" y="6888567"/>
                  </a:cubicBezTo>
                  <a:close/>
                </a:path>
              </a:pathLst>
            </a:custGeom>
            <a:solidFill>
              <a:srgbClr val="5CE1E6">
                <a:alpha val="29804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2153751" y="1691639"/>
            <a:ext cx="1350854" cy="2738247"/>
            <a:chOff x="0" y="0"/>
            <a:chExt cx="1913890" cy="3879548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913890" cy="3879548"/>
            </a:xfrm>
            <a:custGeom>
              <a:avLst/>
              <a:gdLst/>
              <a:ahLst/>
              <a:cxnLst/>
              <a:rect l="l" t="t" r="r" b="b"/>
              <a:pathLst>
                <a:path w="1913890" h="3879548">
                  <a:moveTo>
                    <a:pt x="1789430" y="3879548"/>
                  </a:moveTo>
                  <a:lnTo>
                    <a:pt x="124460" y="3879548"/>
                  </a:lnTo>
                  <a:cubicBezTo>
                    <a:pt x="55880" y="3879548"/>
                    <a:pt x="0" y="3823668"/>
                    <a:pt x="0" y="375508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9430" y="0"/>
                  </a:lnTo>
                  <a:cubicBezTo>
                    <a:pt x="1858010" y="0"/>
                    <a:pt x="1913890" y="55880"/>
                    <a:pt x="1913890" y="124460"/>
                  </a:cubicBezTo>
                  <a:lnTo>
                    <a:pt x="1913890" y="3755088"/>
                  </a:lnTo>
                  <a:cubicBezTo>
                    <a:pt x="1913890" y="3823668"/>
                    <a:pt x="1858010" y="3879548"/>
                    <a:pt x="1789430" y="3879548"/>
                  </a:cubicBezTo>
                  <a:close/>
                </a:path>
              </a:pathLst>
            </a:custGeom>
            <a:solidFill>
              <a:srgbClr val="5CE1E6">
                <a:alpha val="29804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9408392" y="7382688"/>
            <a:ext cx="494695" cy="494695"/>
            <a:chOff x="0" y="0"/>
            <a:chExt cx="6350000" cy="63500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6350000" cy="6350000"/>
            </a:xfrm>
            <a:custGeom>
              <a:avLst/>
              <a:gdLst/>
              <a:ahLst/>
              <a:cxnLst/>
              <a:rect l="l" t="t" r="r" b="b"/>
              <a:pathLst>
                <a:path w="6350000" h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008037">
                <a:alpha val="19608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4074977" y="1690656"/>
            <a:ext cx="1350854" cy="2731859"/>
            <a:chOff x="0" y="0"/>
            <a:chExt cx="1913890" cy="387049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913890" cy="3870497"/>
            </a:xfrm>
            <a:custGeom>
              <a:avLst/>
              <a:gdLst/>
              <a:ahLst/>
              <a:cxnLst/>
              <a:rect l="l" t="t" r="r" b="b"/>
              <a:pathLst>
                <a:path w="1913890" h="3870497">
                  <a:moveTo>
                    <a:pt x="1789430" y="3870497"/>
                  </a:moveTo>
                  <a:lnTo>
                    <a:pt x="124460" y="3870497"/>
                  </a:lnTo>
                  <a:cubicBezTo>
                    <a:pt x="55880" y="3870497"/>
                    <a:pt x="0" y="3814617"/>
                    <a:pt x="0" y="374603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9430" y="0"/>
                  </a:lnTo>
                  <a:cubicBezTo>
                    <a:pt x="1858010" y="0"/>
                    <a:pt x="1913890" y="55880"/>
                    <a:pt x="1913890" y="124460"/>
                  </a:cubicBezTo>
                  <a:lnTo>
                    <a:pt x="1913890" y="3746037"/>
                  </a:lnTo>
                  <a:cubicBezTo>
                    <a:pt x="1913890" y="3814617"/>
                    <a:pt x="1858010" y="3870497"/>
                    <a:pt x="1789430" y="3870497"/>
                  </a:cubicBezTo>
                  <a:close/>
                </a:path>
              </a:pathLst>
            </a:custGeom>
            <a:solidFill>
              <a:srgbClr val="FFDE59">
                <a:alpha val="29804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5844702" y="1691639"/>
            <a:ext cx="1308744" cy="4191000"/>
            <a:chOff x="0" y="0"/>
            <a:chExt cx="1854228" cy="5937808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1854228" cy="5937808"/>
            </a:xfrm>
            <a:custGeom>
              <a:avLst/>
              <a:gdLst/>
              <a:ahLst/>
              <a:cxnLst/>
              <a:rect l="l" t="t" r="r" b="b"/>
              <a:pathLst>
                <a:path w="1854228" h="5937808">
                  <a:moveTo>
                    <a:pt x="1729768" y="5937807"/>
                  </a:moveTo>
                  <a:lnTo>
                    <a:pt x="124460" y="5937807"/>
                  </a:lnTo>
                  <a:cubicBezTo>
                    <a:pt x="55880" y="5937807"/>
                    <a:pt x="0" y="5881927"/>
                    <a:pt x="0" y="581334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29768" y="0"/>
                  </a:lnTo>
                  <a:cubicBezTo>
                    <a:pt x="1798348" y="0"/>
                    <a:pt x="1854228" y="55880"/>
                    <a:pt x="1854228" y="124460"/>
                  </a:cubicBezTo>
                  <a:lnTo>
                    <a:pt x="1854228" y="5813347"/>
                  </a:lnTo>
                  <a:cubicBezTo>
                    <a:pt x="1854228" y="5881927"/>
                    <a:pt x="1798348" y="5937808"/>
                    <a:pt x="1729768" y="5937808"/>
                  </a:cubicBezTo>
                  <a:close/>
                </a:path>
              </a:pathLst>
            </a:custGeom>
            <a:solidFill>
              <a:srgbClr val="FFDE59">
                <a:alpha val="29804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4074977" y="6289415"/>
            <a:ext cx="1350854" cy="3437972"/>
            <a:chOff x="0" y="0"/>
            <a:chExt cx="1913890" cy="4870918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1913890" cy="4870918"/>
            </a:xfrm>
            <a:custGeom>
              <a:avLst/>
              <a:gdLst/>
              <a:ahLst/>
              <a:cxnLst/>
              <a:rect l="l" t="t" r="r" b="b"/>
              <a:pathLst>
                <a:path w="1913890" h="4870918">
                  <a:moveTo>
                    <a:pt x="1789430" y="4870917"/>
                  </a:moveTo>
                  <a:lnTo>
                    <a:pt x="124460" y="4870917"/>
                  </a:lnTo>
                  <a:cubicBezTo>
                    <a:pt x="55880" y="4870917"/>
                    <a:pt x="0" y="4815037"/>
                    <a:pt x="0" y="474645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9430" y="0"/>
                  </a:lnTo>
                  <a:cubicBezTo>
                    <a:pt x="1858010" y="0"/>
                    <a:pt x="1913890" y="55880"/>
                    <a:pt x="1913890" y="124460"/>
                  </a:cubicBezTo>
                  <a:lnTo>
                    <a:pt x="1913890" y="4746458"/>
                  </a:lnTo>
                  <a:cubicBezTo>
                    <a:pt x="1913890" y="4815037"/>
                    <a:pt x="1858010" y="4870918"/>
                    <a:pt x="1789430" y="4870918"/>
                  </a:cubicBezTo>
                  <a:close/>
                </a:path>
              </a:pathLst>
            </a:custGeom>
            <a:solidFill>
              <a:srgbClr val="FFDE59">
                <a:alpha val="40000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5802591" y="6341770"/>
            <a:ext cx="1350854" cy="3229000"/>
            <a:chOff x="0" y="0"/>
            <a:chExt cx="1913890" cy="4574846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913890" cy="4574846"/>
            </a:xfrm>
            <a:custGeom>
              <a:avLst/>
              <a:gdLst/>
              <a:ahLst/>
              <a:cxnLst/>
              <a:rect l="l" t="t" r="r" b="b"/>
              <a:pathLst>
                <a:path w="1913890" h="4574846">
                  <a:moveTo>
                    <a:pt x="1789430" y="4574846"/>
                  </a:moveTo>
                  <a:lnTo>
                    <a:pt x="124460" y="4574846"/>
                  </a:lnTo>
                  <a:cubicBezTo>
                    <a:pt x="55880" y="4574846"/>
                    <a:pt x="0" y="4518966"/>
                    <a:pt x="0" y="445038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9430" y="0"/>
                  </a:lnTo>
                  <a:cubicBezTo>
                    <a:pt x="1858010" y="0"/>
                    <a:pt x="1913890" y="55880"/>
                    <a:pt x="1913890" y="124460"/>
                  </a:cubicBezTo>
                  <a:lnTo>
                    <a:pt x="1913890" y="4450386"/>
                  </a:lnTo>
                  <a:cubicBezTo>
                    <a:pt x="1913890" y="4518966"/>
                    <a:pt x="1858010" y="4574846"/>
                    <a:pt x="1789430" y="4574846"/>
                  </a:cubicBezTo>
                  <a:close/>
                </a:path>
              </a:pathLst>
            </a:custGeom>
            <a:solidFill>
              <a:srgbClr val="FFDE59">
                <a:alpha val="40000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7645770" y="1682511"/>
            <a:ext cx="1417529" cy="2588308"/>
            <a:chOff x="0" y="0"/>
            <a:chExt cx="2008355" cy="3667114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2008355" cy="3667114"/>
            </a:xfrm>
            <a:custGeom>
              <a:avLst/>
              <a:gdLst/>
              <a:ahLst/>
              <a:cxnLst/>
              <a:rect l="l" t="t" r="r" b="b"/>
              <a:pathLst>
                <a:path w="2008355" h="3667114">
                  <a:moveTo>
                    <a:pt x="1883895" y="3667114"/>
                  </a:moveTo>
                  <a:lnTo>
                    <a:pt x="124460" y="3667114"/>
                  </a:lnTo>
                  <a:cubicBezTo>
                    <a:pt x="55880" y="3667114"/>
                    <a:pt x="0" y="3611234"/>
                    <a:pt x="0" y="354265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883895" y="0"/>
                  </a:lnTo>
                  <a:cubicBezTo>
                    <a:pt x="1952475" y="0"/>
                    <a:pt x="2008355" y="55880"/>
                    <a:pt x="2008355" y="124460"/>
                  </a:cubicBezTo>
                  <a:lnTo>
                    <a:pt x="2008355" y="3542654"/>
                  </a:lnTo>
                  <a:cubicBezTo>
                    <a:pt x="2008355" y="3611234"/>
                    <a:pt x="1952475" y="3667114"/>
                    <a:pt x="1883895" y="3667114"/>
                  </a:cubicBezTo>
                  <a:close/>
                </a:path>
              </a:pathLst>
            </a:custGeom>
            <a:solidFill>
              <a:srgbClr val="CB6CE6">
                <a:alpha val="29804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7588620" y="4639119"/>
            <a:ext cx="1350854" cy="2554323"/>
            <a:chOff x="0" y="0"/>
            <a:chExt cx="1913890" cy="3618964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1913890" cy="3618964"/>
            </a:xfrm>
            <a:custGeom>
              <a:avLst/>
              <a:gdLst/>
              <a:ahLst/>
              <a:cxnLst/>
              <a:rect l="l" t="t" r="r" b="b"/>
              <a:pathLst>
                <a:path w="1913890" h="3618964">
                  <a:moveTo>
                    <a:pt x="1789430" y="3618964"/>
                  </a:moveTo>
                  <a:lnTo>
                    <a:pt x="124460" y="3618964"/>
                  </a:lnTo>
                  <a:cubicBezTo>
                    <a:pt x="55880" y="3618964"/>
                    <a:pt x="0" y="3563084"/>
                    <a:pt x="0" y="349450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9430" y="0"/>
                  </a:lnTo>
                  <a:cubicBezTo>
                    <a:pt x="1858010" y="0"/>
                    <a:pt x="1913890" y="55880"/>
                    <a:pt x="1913890" y="124460"/>
                  </a:cubicBezTo>
                  <a:lnTo>
                    <a:pt x="1913890" y="3494504"/>
                  </a:lnTo>
                  <a:cubicBezTo>
                    <a:pt x="1913890" y="3563084"/>
                    <a:pt x="1858010" y="3618964"/>
                    <a:pt x="1789430" y="3618964"/>
                  </a:cubicBezTo>
                  <a:close/>
                </a:path>
              </a:pathLst>
            </a:custGeom>
            <a:solidFill>
              <a:srgbClr val="CB6CE6">
                <a:alpha val="29804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9425249" y="1682511"/>
            <a:ext cx="1350854" cy="2000283"/>
            <a:chOff x="0" y="0"/>
            <a:chExt cx="1913890" cy="2834000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1913890" cy="2834000"/>
            </a:xfrm>
            <a:custGeom>
              <a:avLst/>
              <a:gdLst/>
              <a:ahLst/>
              <a:cxnLst/>
              <a:rect l="l" t="t" r="r" b="b"/>
              <a:pathLst>
                <a:path w="1913890" h="2834000">
                  <a:moveTo>
                    <a:pt x="1789430" y="2834000"/>
                  </a:moveTo>
                  <a:lnTo>
                    <a:pt x="124460" y="2834000"/>
                  </a:lnTo>
                  <a:cubicBezTo>
                    <a:pt x="55880" y="2834000"/>
                    <a:pt x="0" y="2778120"/>
                    <a:pt x="0" y="2709540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9430" y="0"/>
                  </a:lnTo>
                  <a:cubicBezTo>
                    <a:pt x="1858010" y="0"/>
                    <a:pt x="1913890" y="55880"/>
                    <a:pt x="1913890" y="124460"/>
                  </a:cubicBezTo>
                  <a:lnTo>
                    <a:pt x="1913890" y="2709540"/>
                  </a:lnTo>
                  <a:cubicBezTo>
                    <a:pt x="1913890" y="2778120"/>
                    <a:pt x="1858010" y="2834000"/>
                    <a:pt x="1789430" y="2834000"/>
                  </a:cubicBezTo>
                  <a:close/>
                </a:path>
              </a:pathLst>
            </a:custGeom>
            <a:solidFill>
              <a:srgbClr val="CB6CE6">
                <a:alpha val="29804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7" name="Group 37"/>
          <p:cNvGrpSpPr/>
          <p:nvPr/>
        </p:nvGrpSpPr>
        <p:grpSpPr>
          <a:xfrm>
            <a:off x="9350745" y="4639119"/>
            <a:ext cx="1350854" cy="2501029"/>
            <a:chOff x="0" y="0"/>
            <a:chExt cx="1913890" cy="3543457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1913890" cy="3543457"/>
            </a:xfrm>
            <a:custGeom>
              <a:avLst/>
              <a:gdLst/>
              <a:ahLst/>
              <a:cxnLst/>
              <a:rect l="l" t="t" r="r" b="b"/>
              <a:pathLst>
                <a:path w="1913890" h="3543457">
                  <a:moveTo>
                    <a:pt x="1789430" y="3543457"/>
                  </a:moveTo>
                  <a:lnTo>
                    <a:pt x="124460" y="3543457"/>
                  </a:lnTo>
                  <a:cubicBezTo>
                    <a:pt x="55880" y="3543457"/>
                    <a:pt x="0" y="3487577"/>
                    <a:pt x="0" y="341899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9430" y="0"/>
                  </a:lnTo>
                  <a:cubicBezTo>
                    <a:pt x="1858010" y="0"/>
                    <a:pt x="1913890" y="55880"/>
                    <a:pt x="1913890" y="124460"/>
                  </a:cubicBezTo>
                  <a:lnTo>
                    <a:pt x="1913890" y="3418997"/>
                  </a:lnTo>
                  <a:cubicBezTo>
                    <a:pt x="1913890" y="3487577"/>
                    <a:pt x="1858010" y="3543457"/>
                    <a:pt x="1789430" y="3543457"/>
                  </a:cubicBezTo>
                  <a:close/>
                </a:path>
              </a:pathLst>
            </a:custGeom>
            <a:solidFill>
              <a:srgbClr val="CB6CE6">
                <a:alpha val="29804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39" name="Group 39"/>
          <p:cNvGrpSpPr/>
          <p:nvPr/>
        </p:nvGrpSpPr>
        <p:grpSpPr>
          <a:xfrm>
            <a:off x="11149772" y="1690656"/>
            <a:ext cx="1338450" cy="2432014"/>
            <a:chOff x="0" y="0"/>
            <a:chExt cx="1896315" cy="3445677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1896315" cy="3445677"/>
            </a:xfrm>
            <a:custGeom>
              <a:avLst/>
              <a:gdLst/>
              <a:ahLst/>
              <a:cxnLst/>
              <a:rect l="l" t="t" r="r" b="b"/>
              <a:pathLst>
                <a:path w="1896315" h="3445677">
                  <a:moveTo>
                    <a:pt x="1771855" y="3445677"/>
                  </a:moveTo>
                  <a:lnTo>
                    <a:pt x="124460" y="3445677"/>
                  </a:lnTo>
                  <a:cubicBezTo>
                    <a:pt x="55880" y="3445677"/>
                    <a:pt x="0" y="3389797"/>
                    <a:pt x="0" y="332121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71855" y="0"/>
                  </a:lnTo>
                  <a:cubicBezTo>
                    <a:pt x="1840435" y="0"/>
                    <a:pt x="1896315" y="55880"/>
                    <a:pt x="1896315" y="124460"/>
                  </a:cubicBezTo>
                  <a:lnTo>
                    <a:pt x="1896315" y="3321217"/>
                  </a:lnTo>
                  <a:cubicBezTo>
                    <a:pt x="1896315" y="3389797"/>
                    <a:pt x="1840435" y="3445677"/>
                    <a:pt x="1771855" y="3445677"/>
                  </a:cubicBezTo>
                  <a:close/>
                </a:path>
              </a:pathLst>
            </a:custGeom>
            <a:solidFill>
              <a:srgbClr val="C9E265">
                <a:alpha val="29804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12913284" y="1691639"/>
            <a:ext cx="1350854" cy="2431031"/>
            <a:chOff x="0" y="0"/>
            <a:chExt cx="1913890" cy="3444284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1913890" cy="3444284"/>
            </a:xfrm>
            <a:custGeom>
              <a:avLst/>
              <a:gdLst/>
              <a:ahLst/>
              <a:cxnLst/>
              <a:rect l="l" t="t" r="r" b="b"/>
              <a:pathLst>
                <a:path w="1913890" h="3444284">
                  <a:moveTo>
                    <a:pt x="1789430" y="3444284"/>
                  </a:moveTo>
                  <a:lnTo>
                    <a:pt x="124460" y="3444284"/>
                  </a:lnTo>
                  <a:cubicBezTo>
                    <a:pt x="55880" y="3444284"/>
                    <a:pt x="0" y="3388404"/>
                    <a:pt x="0" y="3319823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9430" y="0"/>
                  </a:lnTo>
                  <a:cubicBezTo>
                    <a:pt x="1858010" y="0"/>
                    <a:pt x="1913890" y="55880"/>
                    <a:pt x="1913890" y="124460"/>
                  </a:cubicBezTo>
                  <a:lnTo>
                    <a:pt x="1913890" y="3319824"/>
                  </a:lnTo>
                  <a:cubicBezTo>
                    <a:pt x="1913890" y="3388404"/>
                    <a:pt x="1858010" y="3444284"/>
                    <a:pt x="1789430" y="3444284"/>
                  </a:cubicBezTo>
                  <a:close/>
                </a:path>
              </a:pathLst>
            </a:custGeom>
            <a:solidFill>
              <a:srgbClr val="C9E265">
                <a:alpha val="29804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3" name="Group 43"/>
          <p:cNvGrpSpPr/>
          <p:nvPr/>
        </p:nvGrpSpPr>
        <p:grpSpPr>
          <a:xfrm>
            <a:off x="7569570" y="8309000"/>
            <a:ext cx="5103105" cy="1837487"/>
            <a:chOff x="0" y="0"/>
            <a:chExt cx="7230078" cy="2603351"/>
          </a:xfrm>
        </p:grpSpPr>
        <p:sp>
          <p:nvSpPr>
            <p:cNvPr id="44" name="Freeform 44"/>
            <p:cNvSpPr/>
            <p:nvPr/>
          </p:nvSpPr>
          <p:spPr>
            <a:xfrm>
              <a:off x="0" y="0"/>
              <a:ext cx="7230078" cy="2603351"/>
            </a:xfrm>
            <a:custGeom>
              <a:avLst/>
              <a:gdLst/>
              <a:ahLst/>
              <a:cxnLst/>
              <a:rect l="l" t="t" r="r" b="b"/>
              <a:pathLst>
                <a:path w="7230078" h="2603351">
                  <a:moveTo>
                    <a:pt x="7105618" y="2603351"/>
                  </a:moveTo>
                  <a:lnTo>
                    <a:pt x="124460" y="2603351"/>
                  </a:lnTo>
                  <a:cubicBezTo>
                    <a:pt x="55880" y="2603351"/>
                    <a:pt x="0" y="2547471"/>
                    <a:pt x="0" y="2478891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7105618" y="0"/>
                  </a:lnTo>
                  <a:cubicBezTo>
                    <a:pt x="7174198" y="0"/>
                    <a:pt x="7230078" y="55880"/>
                    <a:pt x="7230078" y="124460"/>
                  </a:cubicBezTo>
                  <a:lnTo>
                    <a:pt x="7230078" y="2478891"/>
                  </a:lnTo>
                  <a:cubicBezTo>
                    <a:pt x="7230078" y="2547471"/>
                    <a:pt x="7174198" y="2603351"/>
                    <a:pt x="7105618" y="2603351"/>
                  </a:cubicBezTo>
                  <a:close/>
                </a:path>
              </a:pathLst>
            </a:custGeom>
            <a:solidFill>
              <a:srgbClr val="008037">
                <a:alpha val="19608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5" name="Group 45"/>
          <p:cNvGrpSpPr/>
          <p:nvPr/>
        </p:nvGrpSpPr>
        <p:grpSpPr>
          <a:xfrm>
            <a:off x="12739350" y="7349698"/>
            <a:ext cx="5447001" cy="2796789"/>
            <a:chOff x="0" y="0"/>
            <a:chExt cx="7717309" cy="3962490"/>
          </a:xfrm>
        </p:grpSpPr>
        <p:sp>
          <p:nvSpPr>
            <p:cNvPr id="46" name="Freeform 46"/>
            <p:cNvSpPr/>
            <p:nvPr/>
          </p:nvSpPr>
          <p:spPr>
            <a:xfrm>
              <a:off x="0" y="0"/>
              <a:ext cx="7717309" cy="3962490"/>
            </a:xfrm>
            <a:custGeom>
              <a:avLst/>
              <a:gdLst/>
              <a:ahLst/>
              <a:cxnLst/>
              <a:rect l="l" t="t" r="r" b="b"/>
              <a:pathLst>
                <a:path w="7717309" h="3962490">
                  <a:moveTo>
                    <a:pt x="7592849" y="3962490"/>
                  </a:moveTo>
                  <a:lnTo>
                    <a:pt x="124460" y="3962490"/>
                  </a:lnTo>
                  <a:cubicBezTo>
                    <a:pt x="55880" y="3962490"/>
                    <a:pt x="0" y="3906610"/>
                    <a:pt x="0" y="383802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7592849" y="0"/>
                  </a:lnTo>
                  <a:cubicBezTo>
                    <a:pt x="7661429" y="0"/>
                    <a:pt x="7717309" y="55880"/>
                    <a:pt x="7717309" y="124460"/>
                  </a:cubicBezTo>
                  <a:lnTo>
                    <a:pt x="7717309" y="3838030"/>
                  </a:lnTo>
                  <a:cubicBezTo>
                    <a:pt x="7717309" y="3906610"/>
                    <a:pt x="7661429" y="3962490"/>
                    <a:pt x="7592849" y="3962490"/>
                  </a:cubicBezTo>
                  <a:close/>
                </a:path>
              </a:pathLst>
            </a:custGeom>
            <a:solidFill>
              <a:srgbClr val="008037">
                <a:alpha val="19608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7" name="Group 47"/>
          <p:cNvGrpSpPr/>
          <p:nvPr/>
        </p:nvGrpSpPr>
        <p:grpSpPr>
          <a:xfrm>
            <a:off x="14854206" y="1905567"/>
            <a:ext cx="1350854" cy="1777227"/>
            <a:chOff x="0" y="0"/>
            <a:chExt cx="1913890" cy="2517975"/>
          </a:xfrm>
        </p:grpSpPr>
        <p:sp>
          <p:nvSpPr>
            <p:cNvPr id="48" name="Freeform 48"/>
            <p:cNvSpPr/>
            <p:nvPr/>
          </p:nvSpPr>
          <p:spPr>
            <a:xfrm>
              <a:off x="0" y="0"/>
              <a:ext cx="1913890" cy="2517975"/>
            </a:xfrm>
            <a:custGeom>
              <a:avLst/>
              <a:gdLst/>
              <a:ahLst/>
              <a:cxnLst/>
              <a:rect l="l" t="t" r="r" b="b"/>
              <a:pathLst>
                <a:path w="1913890" h="2517975">
                  <a:moveTo>
                    <a:pt x="1789430" y="2517975"/>
                  </a:moveTo>
                  <a:lnTo>
                    <a:pt x="124460" y="2517975"/>
                  </a:lnTo>
                  <a:cubicBezTo>
                    <a:pt x="55880" y="2517975"/>
                    <a:pt x="0" y="2462095"/>
                    <a:pt x="0" y="2393515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9430" y="0"/>
                  </a:lnTo>
                  <a:cubicBezTo>
                    <a:pt x="1858010" y="0"/>
                    <a:pt x="1913890" y="55880"/>
                    <a:pt x="1913890" y="124460"/>
                  </a:cubicBezTo>
                  <a:lnTo>
                    <a:pt x="1913890" y="2393515"/>
                  </a:lnTo>
                  <a:cubicBezTo>
                    <a:pt x="1913890" y="2462095"/>
                    <a:pt x="1858010" y="2517975"/>
                    <a:pt x="1789430" y="2517975"/>
                  </a:cubicBezTo>
                  <a:close/>
                </a:path>
              </a:pathLst>
            </a:custGeom>
            <a:solidFill>
              <a:srgbClr val="FF66C4">
                <a:alpha val="19608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9" name="Group 49"/>
          <p:cNvGrpSpPr/>
          <p:nvPr/>
        </p:nvGrpSpPr>
        <p:grpSpPr>
          <a:xfrm>
            <a:off x="14823333" y="4369438"/>
            <a:ext cx="1350854" cy="2441752"/>
            <a:chOff x="0" y="0"/>
            <a:chExt cx="1913890" cy="3459474"/>
          </a:xfrm>
        </p:grpSpPr>
        <p:sp>
          <p:nvSpPr>
            <p:cNvPr id="50" name="Freeform 50"/>
            <p:cNvSpPr/>
            <p:nvPr/>
          </p:nvSpPr>
          <p:spPr>
            <a:xfrm>
              <a:off x="0" y="0"/>
              <a:ext cx="1913890" cy="3459474"/>
            </a:xfrm>
            <a:custGeom>
              <a:avLst/>
              <a:gdLst/>
              <a:ahLst/>
              <a:cxnLst/>
              <a:rect l="l" t="t" r="r" b="b"/>
              <a:pathLst>
                <a:path w="1913890" h="3459474">
                  <a:moveTo>
                    <a:pt x="1789430" y="3459474"/>
                  </a:moveTo>
                  <a:lnTo>
                    <a:pt x="124460" y="3459474"/>
                  </a:lnTo>
                  <a:cubicBezTo>
                    <a:pt x="55880" y="3459474"/>
                    <a:pt x="0" y="3403594"/>
                    <a:pt x="0" y="3335013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9430" y="0"/>
                  </a:lnTo>
                  <a:cubicBezTo>
                    <a:pt x="1858010" y="0"/>
                    <a:pt x="1913890" y="55880"/>
                    <a:pt x="1913890" y="124460"/>
                  </a:cubicBezTo>
                  <a:lnTo>
                    <a:pt x="1913890" y="3335014"/>
                  </a:lnTo>
                  <a:cubicBezTo>
                    <a:pt x="1913890" y="3403594"/>
                    <a:pt x="1858010" y="3459474"/>
                    <a:pt x="1789430" y="3459474"/>
                  </a:cubicBezTo>
                  <a:close/>
                </a:path>
              </a:pathLst>
            </a:custGeom>
            <a:solidFill>
              <a:srgbClr val="FF66C4">
                <a:alpha val="19608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1" name="Group 51"/>
          <p:cNvGrpSpPr/>
          <p:nvPr/>
        </p:nvGrpSpPr>
        <p:grpSpPr>
          <a:xfrm>
            <a:off x="16700360" y="1907948"/>
            <a:ext cx="1381310" cy="1774846"/>
            <a:chOff x="0" y="0"/>
            <a:chExt cx="1957040" cy="2514601"/>
          </a:xfrm>
        </p:grpSpPr>
        <p:sp>
          <p:nvSpPr>
            <p:cNvPr id="52" name="Freeform 52"/>
            <p:cNvSpPr/>
            <p:nvPr/>
          </p:nvSpPr>
          <p:spPr>
            <a:xfrm>
              <a:off x="0" y="0"/>
              <a:ext cx="1957040" cy="2514602"/>
            </a:xfrm>
            <a:custGeom>
              <a:avLst/>
              <a:gdLst/>
              <a:ahLst/>
              <a:cxnLst/>
              <a:rect l="l" t="t" r="r" b="b"/>
              <a:pathLst>
                <a:path w="1957040" h="2514602">
                  <a:moveTo>
                    <a:pt x="1832580" y="2514601"/>
                  </a:moveTo>
                  <a:lnTo>
                    <a:pt x="124460" y="2514601"/>
                  </a:lnTo>
                  <a:cubicBezTo>
                    <a:pt x="55880" y="2514601"/>
                    <a:pt x="0" y="2458721"/>
                    <a:pt x="0" y="2390141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832580" y="0"/>
                  </a:lnTo>
                  <a:cubicBezTo>
                    <a:pt x="1901160" y="0"/>
                    <a:pt x="1957040" y="55880"/>
                    <a:pt x="1957040" y="124460"/>
                  </a:cubicBezTo>
                  <a:lnTo>
                    <a:pt x="1957040" y="2390142"/>
                  </a:lnTo>
                  <a:cubicBezTo>
                    <a:pt x="1957040" y="2458721"/>
                    <a:pt x="1901160" y="2514602"/>
                    <a:pt x="1832580" y="2514602"/>
                  </a:cubicBezTo>
                  <a:close/>
                </a:path>
              </a:pathLst>
            </a:custGeom>
            <a:solidFill>
              <a:srgbClr val="FF66C4">
                <a:alpha val="19608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3" name="Group 53"/>
          <p:cNvGrpSpPr/>
          <p:nvPr/>
        </p:nvGrpSpPr>
        <p:grpSpPr>
          <a:xfrm>
            <a:off x="16799714" y="5079222"/>
            <a:ext cx="1350854" cy="1731968"/>
            <a:chOff x="0" y="0"/>
            <a:chExt cx="1913890" cy="2453851"/>
          </a:xfrm>
        </p:grpSpPr>
        <p:sp>
          <p:nvSpPr>
            <p:cNvPr id="54" name="Freeform 54"/>
            <p:cNvSpPr/>
            <p:nvPr/>
          </p:nvSpPr>
          <p:spPr>
            <a:xfrm>
              <a:off x="0" y="0"/>
              <a:ext cx="1913890" cy="2453852"/>
            </a:xfrm>
            <a:custGeom>
              <a:avLst/>
              <a:gdLst/>
              <a:ahLst/>
              <a:cxnLst/>
              <a:rect l="l" t="t" r="r" b="b"/>
              <a:pathLst>
                <a:path w="1913890" h="2453852">
                  <a:moveTo>
                    <a:pt x="1789430" y="2453851"/>
                  </a:moveTo>
                  <a:lnTo>
                    <a:pt x="124460" y="2453851"/>
                  </a:lnTo>
                  <a:cubicBezTo>
                    <a:pt x="55880" y="2453851"/>
                    <a:pt x="0" y="2397971"/>
                    <a:pt x="0" y="2329391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9430" y="0"/>
                  </a:lnTo>
                  <a:cubicBezTo>
                    <a:pt x="1858010" y="0"/>
                    <a:pt x="1913890" y="55880"/>
                    <a:pt x="1913890" y="124460"/>
                  </a:cubicBezTo>
                  <a:lnTo>
                    <a:pt x="1913890" y="2329392"/>
                  </a:lnTo>
                  <a:cubicBezTo>
                    <a:pt x="1913890" y="2397971"/>
                    <a:pt x="1858010" y="2453852"/>
                    <a:pt x="1789430" y="2453852"/>
                  </a:cubicBezTo>
                  <a:close/>
                </a:path>
              </a:pathLst>
            </a:custGeom>
            <a:solidFill>
              <a:srgbClr val="FF66C4">
                <a:alpha val="19608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5" name="Group 55"/>
          <p:cNvGrpSpPr/>
          <p:nvPr/>
        </p:nvGrpSpPr>
        <p:grpSpPr>
          <a:xfrm>
            <a:off x="2153751" y="4868037"/>
            <a:ext cx="1350854" cy="5278450"/>
            <a:chOff x="0" y="0"/>
            <a:chExt cx="1913890" cy="7478506"/>
          </a:xfrm>
        </p:grpSpPr>
        <p:sp>
          <p:nvSpPr>
            <p:cNvPr id="56" name="Freeform 56"/>
            <p:cNvSpPr/>
            <p:nvPr/>
          </p:nvSpPr>
          <p:spPr>
            <a:xfrm>
              <a:off x="0" y="0"/>
              <a:ext cx="1913890" cy="7478506"/>
            </a:xfrm>
            <a:custGeom>
              <a:avLst/>
              <a:gdLst/>
              <a:ahLst/>
              <a:cxnLst/>
              <a:rect l="l" t="t" r="r" b="b"/>
              <a:pathLst>
                <a:path w="1913890" h="7478506">
                  <a:moveTo>
                    <a:pt x="1789430" y="7478506"/>
                  </a:moveTo>
                  <a:lnTo>
                    <a:pt x="124460" y="7478506"/>
                  </a:lnTo>
                  <a:cubicBezTo>
                    <a:pt x="55880" y="7478506"/>
                    <a:pt x="0" y="7422627"/>
                    <a:pt x="0" y="7354046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789430" y="0"/>
                  </a:lnTo>
                  <a:cubicBezTo>
                    <a:pt x="1858010" y="0"/>
                    <a:pt x="1913890" y="55880"/>
                    <a:pt x="1913890" y="124460"/>
                  </a:cubicBezTo>
                  <a:lnTo>
                    <a:pt x="1913890" y="7354046"/>
                  </a:lnTo>
                  <a:cubicBezTo>
                    <a:pt x="1913890" y="7422627"/>
                    <a:pt x="1858010" y="7478506"/>
                    <a:pt x="1789430" y="7478506"/>
                  </a:cubicBezTo>
                  <a:close/>
                </a:path>
              </a:pathLst>
            </a:custGeom>
            <a:solidFill>
              <a:srgbClr val="5CE1E6">
                <a:alpha val="29804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7" name="Freeform 57"/>
          <p:cNvSpPr/>
          <p:nvPr/>
        </p:nvSpPr>
        <p:spPr>
          <a:xfrm>
            <a:off x="1566665" y="2968177"/>
            <a:ext cx="566551" cy="164300"/>
          </a:xfrm>
          <a:custGeom>
            <a:avLst/>
            <a:gdLst/>
            <a:ahLst/>
            <a:cxnLst/>
            <a:rect l="l" t="t" r="r" b="b"/>
            <a:pathLst>
              <a:path w="566551" h="164300">
                <a:moveTo>
                  <a:pt x="0" y="0"/>
                </a:moveTo>
                <a:lnTo>
                  <a:pt x="566551" y="0"/>
                </a:lnTo>
                <a:lnTo>
                  <a:pt x="566551" y="164299"/>
                </a:lnTo>
                <a:lnTo>
                  <a:pt x="0" y="1642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8" name="TextBox 58"/>
          <p:cNvSpPr txBox="1"/>
          <p:nvPr/>
        </p:nvSpPr>
        <p:spPr>
          <a:xfrm>
            <a:off x="4108837" y="1803463"/>
            <a:ext cx="1350854" cy="26024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This study adopts an interpretivist philosophy, </a:t>
            </a:r>
            <a:r>
              <a:rPr lang="en-US" sz="1399" dirty="0" err="1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recognising</a:t>
            </a:r>
            <a:r>
              <a:rPr lang="en-US" sz="1399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that experiences of leadership, technology, and wellbeing are subjective and socially constructed.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4099312" y="6344151"/>
            <a:ext cx="1350854" cy="34744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Thematic analysis was applied to identify recurring patterns across the studies, generating themes related to leadership </a:t>
            </a:r>
            <a:r>
              <a:rPr lang="en-US" sz="1399" dirty="0" err="1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behaviour</a:t>
            </a:r>
            <a:r>
              <a:rPr lang="en-US" sz="1399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, workforce experiences, and the moral implications of technological control.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5783541" y="6384111"/>
            <a:ext cx="1350854" cy="32564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The literature included peer-reviewed articles, industry reports (Accenture, CIPD, PwC), case studies, and expert analyses relating to Amazon UK and comparable </a:t>
            </a:r>
            <a:r>
              <a:rPr lang="en-US" sz="1399" dirty="0" err="1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organisations</a:t>
            </a:r>
            <a:r>
              <a:rPr lang="en-US" sz="1399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such as ASOS and DHL.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11178347" y="1707233"/>
            <a:ext cx="1328777" cy="2165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52"/>
              </a:lnSpc>
            </a:pPr>
            <a:r>
              <a:rPr lang="en-US" sz="1377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The findings echo Elton Mayo’s Human Relations School of Thought, which views motivation as inherently social and dependent on belonging.</a:t>
            </a:r>
          </a:p>
        </p:txBody>
      </p:sp>
      <p:sp>
        <p:nvSpPr>
          <p:cNvPr id="62" name="Freeform 62"/>
          <p:cNvSpPr/>
          <p:nvPr/>
        </p:nvSpPr>
        <p:spPr>
          <a:xfrm rot="5400000">
            <a:off x="2598124" y="4598089"/>
            <a:ext cx="421038" cy="122101"/>
          </a:xfrm>
          <a:custGeom>
            <a:avLst/>
            <a:gdLst/>
            <a:ahLst/>
            <a:cxnLst/>
            <a:rect l="l" t="t" r="r" b="b"/>
            <a:pathLst>
              <a:path w="421038" h="122101">
                <a:moveTo>
                  <a:pt x="0" y="0"/>
                </a:moveTo>
                <a:lnTo>
                  <a:pt x="421038" y="0"/>
                </a:lnTo>
                <a:lnTo>
                  <a:pt x="421038" y="122101"/>
                </a:lnTo>
                <a:lnTo>
                  <a:pt x="0" y="1221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3" name="Freeform 63"/>
          <p:cNvSpPr/>
          <p:nvPr/>
        </p:nvSpPr>
        <p:spPr>
          <a:xfrm>
            <a:off x="5423664" y="2991514"/>
            <a:ext cx="421038" cy="122101"/>
          </a:xfrm>
          <a:custGeom>
            <a:avLst/>
            <a:gdLst/>
            <a:ahLst/>
            <a:cxnLst/>
            <a:rect l="l" t="t" r="r" b="b"/>
            <a:pathLst>
              <a:path w="421038" h="122101">
                <a:moveTo>
                  <a:pt x="0" y="0"/>
                </a:moveTo>
                <a:lnTo>
                  <a:pt x="421038" y="0"/>
                </a:lnTo>
                <a:lnTo>
                  <a:pt x="421038" y="122101"/>
                </a:lnTo>
                <a:lnTo>
                  <a:pt x="0" y="1221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4" name="Freeform 64"/>
          <p:cNvSpPr/>
          <p:nvPr/>
        </p:nvSpPr>
        <p:spPr>
          <a:xfrm rot="5400000">
            <a:off x="6321688" y="6032108"/>
            <a:ext cx="421038" cy="122101"/>
          </a:xfrm>
          <a:custGeom>
            <a:avLst/>
            <a:gdLst/>
            <a:ahLst/>
            <a:cxnLst/>
            <a:rect l="l" t="t" r="r" b="b"/>
            <a:pathLst>
              <a:path w="421038" h="122101">
                <a:moveTo>
                  <a:pt x="0" y="0"/>
                </a:moveTo>
                <a:lnTo>
                  <a:pt x="421037" y="0"/>
                </a:lnTo>
                <a:lnTo>
                  <a:pt x="421037" y="122101"/>
                </a:lnTo>
                <a:lnTo>
                  <a:pt x="0" y="1221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5" name="Freeform 65"/>
          <p:cNvSpPr/>
          <p:nvPr/>
        </p:nvSpPr>
        <p:spPr>
          <a:xfrm rot="-10800000">
            <a:off x="5425831" y="7723925"/>
            <a:ext cx="421038" cy="122101"/>
          </a:xfrm>
          <a:custGeom>
            <a:avLst/>
            <a:gdLst/>
            <a:ahLst/>
            <a:cxnLst/>
            <a:rect l="l" t="t" r="r" b="b"/>
            <a:pathLst>
              <a:path w="421038" h="122101">
                <a:moveTo>
                  <a:pt x="0" y="0"/>
                </a:moveTo>
                <a:lnTo>
                  <a:pt x="421037" y="0"/>
                </a:lnTo>
                <a:lnTo>
                  <a:pt x="421037" y="122101"/>
                </a:lnTo>
                <a:lnTo>
                  <a:pt x="0" y="1221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6" name="Group 66"/>
          <p:cNvGrpSpPr/>
          <p:nvPr/>
        </p:nvGrpSpPr>
        <p:grpSpPr>
          <a:xfrm>
            <a:off x="12976936" y="4581969"/>
            <a:ext cx="1360440" cy="2114106"/>
            <a:chOff x="0" y="0"/>
            <a:chExt cx="1927471" cy="2995265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1927471" cy="2995265"/>
            </a:xfrm>
            <a:custGeom>
              <a:avLst/>
              <a:gdLst/>
              <a:ahLst/>
              <a:cxnLst/>
              <a:rect l="l" t="t" r="r" b="b"/>
              <a:pathLst>
                <a:path w="1927471" h="2995265">
                  <a:moveTo>
                    <a:pt x="1803010" y="2995264"/>
                  </a:moveTo>
                  <a:lnTo>
                    <a:pt x="124460" y="2995264"/>
                  </a:lnTo>
                  <a:cubicBezTo>
                    <a:pt x="55880" y="2995264"/>
                    <a:pt x="0" y="2939385"/>
                    <a:pt x="0" y="287080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1803011" y="0"/>
                  </a:lnTo>
                  <a:cubicBezTo>
                    <a:pt x="1871591" y="0"/>
                    <a:pt x="1927471" y="55880"/>
                    <a:pt x="1927471" y="124460"/>
                  </a:cubicBezTo>
                  <a:lnTo>
                    <a:pt x="1927471" y="2870805"/>
                  </a:lnTo>
                  <a:cubicBezTo>
                    <a:pt x="1927471" y="2939385"/>
                    <a:pt x="1871591" y="2995265"/>
                    <a:pt x="1803011" y="2995265"/>
                  </a:cubicBezTo>
                  <a:close/>
                </a:path>
              </a:pathLst>
            </a:custGeom>
            <a:solidFill>
              <a:srgbClr val="C9E265">
                <a:alpha val="29804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68" name="Freeform 68"/>
          <p:cNvSpPr/>
          <p:nvPr/>
        </p:nvSpPr>
        <p:spPr>
          <a:xfrm>
            <a:off x="12488221" y="2887401"/>
            <a:ext cx="425063" cy="123268"/>
          </a:xfrm>
          <a:custGeom>
            <a:avLst/>
            <a:gdLst/>
            <a:ahLst/>
            <a:cxnLst/>
            <a:rect l="l" t="t" r="r" b="b"/>
            <a:pathLst>
              <a:path w="425063" h="123268">
                <a:moveTo>
                  <a:pt x="0" y="0"/>
                </a:moveTo>
                <a:lnTo>
                  <a:pt x="425063" y="0"/>
                </a:lnTo>
                <a:lnTo>
                  <a:pt x="425063" y="123268"/>
                </a:lnTo>
                <a:lnTo>
                  <a:pt x="0" y="12326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69" name="Freeform 69"/>
          <p:cNvSpPr/>
          <p:nvPr/>
        </p:nvSpPr>
        <p:spPr>
          <a:xfrm rot="5400000">
            <a:off x="13437814" y="4307804"/>
            <a:ext cx="425063" cy="123268"/>
          </a:xfrm>
          <a:custGeom>
            <a:avLst/>
            <a:gdLst/>
            <a:ahLst/>
            <a:cxnLst/>
            <a:rect l="l" t="t" r="r" b="b"/>
            <a:pathLst>
              <a:path w="425063" h="123268">
                <a:moveTo>
                  <a:pt x="0" y="0"/>
                </a:moveTo>
                <a:lnTo>
                  <a:pt x="425062" y="0"/>
                </a:lnTo>
                <a:lnTo>
                  <a:pt x="425062" y="123268"/>
                </a:lnTo>
                <a:lnTo>
                  <a:pt x="0" y="12326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70" name="Freeform 70"/>
          <p:cNvSpPr/>
          <p:nvPr/>
        </p:nvSpPr>
        <p:spPr>
          <a:xfrm>
            <a:off x="16599672" y="120855"/>
            <a:ext cx="1550896" cy="518845"/>
          </a:xfrm>
          <a:custGeom>
            <a:avLst/>
            <a:gdLst/>
            <a:ahLst/>
            <a:cxnLst/>
            <a:rect l="l" t="t" r="r" b="b"/>
            <a:pathLst>
              <a:path w="1550896" h="518845">
                <a:moveTo>
                  <a:pt x="0" y="0"/>
                </a:moveTo>
                <a:lnTo>
                  <a:pt x="1550897" y="0"/>
                </a:lnTo>
                <a:lnTo>
                  <a:pt x="1550897" y="518846"/>
                </a:lnTo>
                <a:lnTo>
                  <a:pt x="0" y="51884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1" name="Freeform 71"/>
          <p:cNvSpPr/>
          <p:nvPr/>
        </p:nvSpPr>
        <p:spPr>
          <a:xfrm>
            <a:off x="123300" y="100401"/>
            <a:ext cx="951292" cy="951292"/>
          </a:xfrm>
          <a:custGeom>
            <a:avLst/>
            <a:gdLst/>
            <a:ahLst/>
            <a:cxnLst/>
            <a:rect l="l" t="t" r="r" b="b"/>
            <a:pathLst>
              <a:path w="951292" h="951292">
                <a:moveTo>
                  <a:pt x="0" y="0"/>
                </a:moveTo>
                <a:lnTo>
                  <a:pt x="951292" y="0"/>
                </a:lnTo>
                <a:lnTo>
                  <a:pt x="951292" y="951293"/>
                </a:lnTo>
                <a:lnTo>
                  <a:pt x="0" y="95129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2" name="Freeform 72"/>
          <p:cNvSpPr/>
          <p:nvPr/>
        </p:nvSpPr>
        <p:spPr>
          <a:xfrm>
            <a:off x="11130722" y="5079222"/>
            <a:ext cx="1770257" cy="1264929"/>
          </a:xfrm>
          <a:custGeom>
            <a:avLst/>
            <a:gdLst/>
            <a:ahLst/>
            <a:cxnLst/>
            <a:rect l="l" t="t" r="r" b="b"/>
            <a:pathLst>
              <a:path w="1770257" h="1264929">
                <a:moveTo>
                  <a:pt x="0" y="0"/>
                </a:moveTo>
                <a:lnTo>
                  <a:pt x="1770256" y="0"/>
                </a:lnTo>
                <a:lnTo>
                  <a:pt x="1770256" y="1264929"/>
                </a:lnTo>
                <a:lnTo>
                  <a:pt x="0" y="126492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3" name="Freeform 73"/>
          <p:cNvSpPr/>
          <p:nvPr/>
        </p:nvSpPr>
        <p:spPr>
          <a:xfrm>
            <a:off x="4053299" y="4538010"/>
            <a:ext cx="1619946" cy="1555149"/>
          </a:xfrm>
          <a:custGeom>
            <a:avLst/>
            <a:gdLst/>
            <a:ahLst/>
            <a:cxnLst/>
            <a:rect l="l" t="t" r="r" b="b"/>
            <a:pathLst>
              <a:path w="1619946" h="1555149">
                <a:moveTo>
                  <a:pt x="0" y="0"/>
                </a:moveTo>
                <a:lnTo>
                  <a:pt x="1619946" y="0"/>
                </a:lnTo>
                <a:lnTo>
                  <a:pt x="1619946" y="1555148"/>
                </a:lnTo>
                <a:lnTo>
                  <a:pt x="0" y="155514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4" name="Freeform 74"/>
          <p:cNvSpPr/>
          <p:nvPr/>
        </p:nvSpPr>
        <p:spPr>
          <a:xfrm>
            <a:off x="115792" y="7443586"/>
            <a:ext cx="1950749" cy="1886906"/>
          </a:xfrm>
          <a:custGeom>
            <a:avLst/>
            <a:gdLst/>
            <a:ahLst/>
            <a:cxnLst/>
            <a:rect l="l" t="t" r="r" b="b"/>
            <a:pathLst>
              <a:path w="1950749" h="1886906">
                <a:moveTo>
                  <a:pt x="0" y="0"/>
                </a:moveTo>
                <a:lnTo>
                  <a:pt x="1950749" y="0"/>
                </a:lnTo>
                <a:lnTo>
                  <a:pt x="1950749" y="1886906"/>
                </a:lnTo>
                <a:lnTo>
                  <a:pt x="0" y="1886906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5" name="Freeform 75"/>
          <p:cNvSpPr/>
          <p:nvPr/>
        </p:nvSpPr>
        <p:spPr>
          <a:xfrm>
            <a:off x="9425249" y="3713750"/>
            <a:ext cx="1032359" cy="925369"/>
          </a:xfrm>
          <a:custGeom>
            <a:avLst/>
            <a:gdLst/>
            <a:ahLst/>
            <a:cxnLst/>
            <a:rect l="l" t="t" r="r" b="b"/>
            <a:pathLst>
              <a:path w="1032359" h="925369">
                <a:moveTo>
                  <a:pt x="0" y="0"/>
                </a:moveTo>
                <a:lnTo>
                  <a:pt x="1032359" y="0"/>
                </a:lnTo>
                <a:lnTo>
                  <a:pt x="1032359" y="925369"/>
                </a:lnTo>
                <a:lnTo>
                  <a:pt x="0" y="925369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6" name="Freeform 76"/>
          <p:cNvSpPr/>
          <p:nvPr/>
        </p:nvSpPr>
        <p:spPr>
          <a:xfrm>
            <a:off x="16507563" y="3713750"/>
            <a:ext cx="1459563" cy="1260697"/>
          </a:xfrm>
          <a:custGeom>
            <a:avLst/>
            <a:gdLst/>
            <a:ahLst/>
            <a:cxnLst/>
            <a:rect l="l" t="t" r="r" b="b"/>
            <a:pathLst>
              <a:path w="1459563" h="1260697">
                <a:moveTo>
                  <a:pt x="0" y="0"/>
                </a:moveTo>
                <a:lnTo>
                  <a:pt x="1459562" y="0"/>
                </a:lnTo>
                <a:lnTo>
                  <a:pt x="1459562" y="1260697"/>
                </a:lnTo>
                <a:lnTo>
                  <a:pt x="0" y="1260697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7" name="Freeform 77"/>
          <p:cNvSpPr/>
          <p:nvPr/>
        </p:nvSpPr>
        <p:spPr>
          <a:xfrm>
            <a:off x="10350276" y="7494749"/>
            <a:ext cx="930078" cy="334828"/>
          </a:xfrm>
          <a:custGeom>
            <a:avLst/>
            <a:gdLst/>
            <a:ahLst/>
            <a:cxnLst/>
            <a:rect l="l" t="t" r="r" b="b"/>
            <a:pathLst>
              <a:path w="930078" h="334828">
                <a:moveTo>
                  <a:pt x="0" y="0"/>
                </a:moveTo>
                <a:lnTo>
                  <a:pt x="930078" y="0"/>
                </a:lnTo>
                <a:lnTo>
                  <a:pt x="930078" y="334829"/>
                </a:lnTo>
                <a:lnTo>
                  <a:pt x="0" y="334829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8" name="Freeform 78"/>
          <p:cNvSpPr/>
          <p:nvPr/>
        </p:nvSpPr>
        <p:spPr>
          <a:xfrm>
            <a:off x="11510693" y="7237120"/>
            <a:ext cx="837074" cy="1024890"/>
          </a:xfrm>
          <a:custGeom>
            <a:avLst/>
            <a:gdLst/>
            <a:ahLst/>
            <a:cxnLst/>
            <a:rect l="l" t="t" r="r" b="b"/>
            <a:pathLst>
              <a:path w="837074" h="1024890">
                <a:moveTo>
                  <a:pt x="0" y="0"/>
                </a:moveTo>
                <a:lnTo>
                  <a:pt x="837074" y="0"/>
                </a:lnTo>
                <a:lnTo>
                  <a:pt x="837074" y="1024890"/>
                </a:lnTo>
                <a:lnTo>
                  <a:pt x="0" y="1024890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 t="-1136" b="-357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9" name="TextBox 79"/>
          <p:cNvSpPr txBox="1"/>
          <p:nvPr/>
        </p:nvSpPr>
        <p:spPr>
          <a:xfrm>
            <a:off x="14606149" y="1117251"/>
            <a:ext cx="3580202" cy="727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b="1" dirty="0">
                <a:solidFill>
                  <a:srgbClr val="000000"/>
                </a:solidFill>
                <a:latin typeface="Arial" panose="020B0604020202020204" pitchFamily="34" charset="0"/>
                <a:ea typeface="Nunito Bold"/>
                <a:cs typeface="Arial" panose="020B0604020202020204" pitchFamily="34" charset="0"/>
                <a:sym typeface="Nunito Bold"/>
              </a:rPr>
              <a:t>Conclusions &amp; recommendations</a:t>
            </a:r>
          </a:p>
        </p:txBody>
      </p:sp>
      <p:sp>
        <p:nvSpPr>
          <p:cNvPr id="80" name="TextBox 80"/>
          <p:cNvSpPr txBox="1"/>
          <p:nvPr/>
        </p:nvSpPr>
        <p:spPr>
          <a:xfrm>
            <a:off x="7374307" y="1143211"/>
            <a:ext cx="3580202" cy="3402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b="1" dirty="0">
                <a:solidFill>
                  <a:srgbClr val="000000"/>
                </a:solidFill>
                <a:latin typeface="Arial" panose="020B0604020202020204" pitchFamily="34" charset="0"/>
                <a:ea typeface="Nunito Bold"/>
                <a:cs typeface="Arial" panose="020B0604020202020204" pitchFamily="34" charset="0"/>
                <a:sym typeface="Nunito Bold"/>
              </a:rPr>
              <a:t>Key findings</a:t>
            </a:r>
          </a:p>
        </p:txBody>
      </p:sp>
      <p:sp>
        <p:nvSpPr>
          <p:cNvPr id="81" name="TextBox 81"/>
          <p:cNvSpPr txBox="1"/>
          <p:nvPr/>
        </p:nvSpPr>
        <p:spPr>
          <a:xfrm>
            <a:off x="123300" y="1143921"/>
            <a:ext cx="3580202" cy="3402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b="1" dirty="0">
                <a:solidFill>
                  <a:srgbClr val="000000"/>
                </a:solidFill>
                <a:latin typeface="Arial" panose="020B0604020202020204" pitchFamily="34" charset="0"/>
                <a:ea typeface="Nunito Bold"/>
                <a:cs typeface="Arial" panose="020B0604020202020204" pitchFamily="34" charset="0"/>
                <a:sym typeface="Nunito Bold"/>
              </a:rPr>
              <a:t>Research aim &amp; objectives</a:t>
            </a:r>
          </a:p>
        </p:txBody>
      </p:sp>
      <p:sp>
        <p:nvSpPr>
          <p:cNvPr id="82" name="TextBox 82"/>
          <p:cNvSpPr txBox="1"/>
          <p:nvPr/>
        </p:nvSpPr>
        <p:spPr>
          <a:xfrm>
            <a:off x="1660147" y="787534"/>
            <a:ext cx="647107" cy="2641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b="1">
                <a:solidFill>
                  <a:srgbClr val="000000"/>
                </a:solidFill>
                <a:latin typeface="Nunito Bold"/>
                <a:ea typeface="Nunito Bold"/>
                <a:cs typeface="Nunito Bold"/>
                <a:sym typeface="Nunito Bold"/>
              </a:rPr>
              <a:t>1</a:t>
            </a:r>
          </a:p>
        </p:txBody>
      </p:sp>
      <p:sp>
        <p:nvSpPr>
          <p:cNvPr id="83" name="TextBox 83"/>
          <p:cNvSpPr txBox="1"/>
          <p:nvPr/>
        </p:nvSpPr>
        <p:spPr>
          <a:xfrm>
            <a:off x="5231126" y="726651"/>
            <a:ext cx="647107" cy="2641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b="1">
                <a:solidFill>
                  <a:srgbClr val="000000"/>
                </a:solidFill>
                <a:latin typeface="Nunito Bold"/>
                <a:ea typeface="Nunito Bold"/>
                <a:cs typeface="Nunito Bold"/>
                <a:sym typeface="Nunito Bold"/>
              </a:rPr>
              <a:t>2</a:t>
            </a:r>
          </a:p>
        </p:txBody>
      </p:sp>
      <p:sp>
        <p:nvSpPr>
          <p:cNvPr id="84" name="TextBox 84"/>
          <p:cNvSpPr txBox="1"/>
          <p:nvPr/>
        </p:nvSpPr>
        <p:spPr>
          <a:xfrm>
            <a:off x="8739746" y="726651"/>
            <a:ext cx="647107" cy="2641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b="1">
                <a:solidFill>
                  <a:srgbClr val="000000"/>
                </a:solidFill>
                <a:latin typeface="Nunito Bold"/>
                <a:ea typeface="Nunito Bold"/>
                <a:cs typeface="Nunito Bold"/>
                <a:sym typeface="Nunito Bold"/>
              </a:rPr>
              <a:t>3</a:t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12349122" y="740681"/>
            <a:ext cx="647107" cy="2641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b="1">
                <a:solidFill>
                  <a:srgbClr val="000000"/>
                </a:solidFill>
                <a:latin typeface="Nunito Bold"/>
                <a:ea typeface="Nunito Bold"/>
                <a:cs typeface="Nunito Bold"/>
                <a:sym typeface="Nunito Bold"/>
              </a:rPr>
              <a:t>4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16048235" y="726651"/>
            <a:ext cx="647107" cy="2641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b="1">
                <a:solidFill>
                  <a:srgbClr val="000000"/>
                </a:solidFill>
                <a:latin typeface="Nunito Bold"/>
                <a:ea typeface="Nunito Bold"/>
                <a:cs typeface="Nunito Bold"/>
                <a:sym typeface="Nunito Bold"/>
              </a:rPr>
              <a:t>5</a:t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269845" y="1718527"/>
            <a:ext cx="1296820" cy="4924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12"/>
              </a:lnSpc>
            </a:pPr>
            <a:r>
              <a:rPr lang="en-US" sz="1343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This research explores how ethical leadership influences </a:t>
            </a:r>
            <a:r>
              <a:rPr lang="en-US" sz="1343" dirty="0" err="1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organisational</a:t>
            </a:r>
            <a:r>
              <a:rPr lang="en-US" sz="1343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change and employee wellbeing within Amazon UK’s logistics operations.</a:t>
            </a:r>
          </a:p>
          <a:p>
            <a:pPr algn="ctr">
              <a:lnSpc>
                <a:spcPts val="1612"/>
              </a:lnSpc>
            </a:pPr>
            <a:r>
              <a:rPr lang="en-US" sz="1343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The study investigates how moral decision-making, transparency, and communication affect employees’ experience of automation and surveillance.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11019294" y="1143951"/>
            <a:ext cx="3580202" cy="3402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b="1" dirty="0">
                <a:solidFill>
                  <a:srgbClr val="000000"/>
                </a:solidFill>
                <a:latin typeface="Arial" panose="020B0604020202020204" pitchFamily="34" charset="0"/>
                <a:ea typeface="Nunito Bold"/>
                <a:cs typeface="Arial" panose="020B0604020202020204" pitchFamily="34" charset="0"/>
                <a:sym typeface="Nunito Bold"/>
              </a:rPr>
              <a:t>Discussion &amp; implications</a:t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3806954" y="1143921"/>
            <a:ext cx="3580202" cy="3402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b="1" dirty="0">
                <a:solidFill>
                  <a:srgbClr val="000000"/>
                </a:solidFill>
                <a:latin typeface="Arial" panose="020B0604020202020204" pitchFamily="34" charset="0"/>
                <a:ea typeface="Nunito Bold"/>
                <a:cs typeface="Arial" panose="020B0604020202020204" pitchFamily="34" charset="0"/>
                <a:sym typeface="Nunito Bold"/>
              </a:rPr>
              <a:t>Methodology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9322170" y="7466174"/>
            <a:ext cx="647107" cy="2641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39"/>
              </a:lnSpc>
            </a:pPr>
            <a:r>
              <a:rPr lang="en-US" sz="1599" b="1">
                <a:solidFill>
                  <a:srgbClr val="000000"/>
                </a:solidFill>
                <a:latin typeface="Nunito Bold"/>
                <a:ea typeface="Nunito Bold"/>
                <a:cs typeface="Nunito Bold"/>
                <a:sym typeface="Nunito Bold"/>
              </a:rPr>
              <a:t>6</a:t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7844765" y="7905775"/>
            <a:ext cx="3580202" cy="3402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 b="1" dirty="0">
                <a:solidFill>
                  <a:srgbClr val="000000"/>
                </a:solidFill>
                <a:latin typeface="Arial" panose="020B0604020202020204" pitchFamily="34" charset="0"/>
                <a:ea typeface="Nunito Bold"/>
                <a:cs typeface="Arial" panose="020B0604020202020204" pitchFamily="34" charset="0"/>
                <a:sym typeface="Nunito Bold"/>
              </a:rPr>
              <a:t>Final thought &amp; references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2153751" y="1753369"/>
            <a:ext cx="1350854" cy="26024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Research question:</a:t>
            </a:r>
          </a:p>
          <a:p>
            <a:pPr algn="ctr">
              <a:lnSpc>
                <a:spcPts val="1679"/>
              </a:lnSpc>
            </a:pPr>
            <a:r>
              <a:rPr lang="en-US" sz="1399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How can ethical leadership transform the human experience of work within technologically intensive logistics environments?</a:t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5844702" y="1682511"/>
            <a:ext cx="1350854" cy="43465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A qualitative, inductive research design was employed, using a Systematic Literature Review (SLR) of 15 academic and industry sources focused on ethical leadership, automation, algorithmic management, and employee wellbeing in logistics environments.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7681866" y="1691639"/>
            <a:ext cx="1345336" cy="2602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3"/>
              </a:lnSpc>
            </a:pPr>
            <a:r>
              <a:rPr lang="en-US" sz="1394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Ethical leadership improves engagement and trust: Transparency and accountability foster commitment (Brown &amp; Treviño, 2020).</a:t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9408392" y="1682511"/>
            <a:ext cx="1350854" cy="1948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Algorithmic monitoring causes stress and burnout: Excessive control reduces autonomy (Booth, 2022; CIPD, 2023).</a:t>
            </a:r>
          </a:p>
        </p:txBody>
      </p:sp>
      <p:sp>
        <p:nvSpPr>
          <p:cNvPr id="96" name="TextBox 96"/>
          <p:cNvSpPr txBox="1"/>
          <p:nvPr/>
        </p:nvSpPr>
        <p:spPr>
          <a:xfrm>
            <a:off x="7588620" y="4658171"/>
            <a:ext cx="1350854" cy="26024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Moral leadership drives sustainable productivity: Ethical practices enhance both human wellbeing and </a:t>
            </a:r>
            <a:r>
              <a:rPr lang="en-US" sz="1399" dirty="0" err="1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organisational</a:t>
            </a:r>
            <a:r>
              <a:rPr lang="en-US" sz="1399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performance (Accenture, 2022).</a:t>
            </a:r>
          </a:p>
        </p:txBody>
      </p:sp>
      <p:sp>
        <p:nvSpPr>
          <p:cNvPr id="97" name="TextBox 97"/>
          <p:cNvSpPr txBox="1"/>
          <p:nvPr/>
        </p:nvSpPr>
        <p:spPr>
          <a:xfrm>
            <a:off x="9386852" y="4720986"/>
            <a:ext cx="1350854" cy="23844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Transparent communication reduces resistance: Participatory approaches in firms like DHL and ASOS led to improved morale (Nguyen et al., 2021).</a:t>
            </a:r>
          </a:p>
        </p:txBody>
      </p:sp>
      <p:sp>
        <p:nvSpPr>
          <p:cNvPr id="98" name="TextBox 98"/>
          <p:cNvSpPr txBox="1"/>
          <p:nvPr/>
        </p:nvSpPr>
        <p:spPr>
          <a:xfrm>
            <a:off x="12929311" y="1682511"/>
            <a:ext cx="1350854" cy="21664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They also align with Kotter’s (1996) 8-step change model, reinforcing that successful transformation requires empathy and communication.</a:t>
            </a:r>
          </a:p>
        </p:txBody>
      </p:sp>
      <p:sp>
        <p:nvSpPr>
          <p:cNvPr id="99" name="TextBox 99"/>
          <p:cNvSpPr txBox="1"/>
          <p:nvPr/>
        </p:nvSpPr>
        <p:spPr>
          <a:xfrm>
            <a:off x="7579343" y="8332951"/>
            <a:ext cx="5083558" cy="1752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39"/>
              </a:lnSpc>
            </a:pP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Ultimately, the strength of any </a:t>
            </a:r>
            <a:r>
              <a:rPr lang="en-US" sz="1400" dirty="0" err="1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organisation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is defined not by the sophistication of its technology, but by the way it values and supports its people. As automation and data-driven systems continue to reshape the workplace, ethical leadership becomes not just desirable but essential. It is this human-</a:t>
            </a:r>
            <a:r>
              <a:rPr lang="en-US" sz="1400" dirty="0" err="1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centred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approach that transforms efficiency into sustainability and ensures that progress benefits everyone, not just the </a:t>
            </a:r>
            <a:r>
              <a:rPr lang="en-US" sz="1400" dirty="0" err="1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organisation</a:t>
            </a:r>
            <a:r>
              <a:rPr lang="en-US" sz="1400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, but the individuals who make it possible.</a:t>
            </a:r>
          </a:p>
        </p:txBody>
      </p:sp>
      <p:sp>
        <p:nvSpPr>
          <p:cNvPr id="100" name="TextBox 100"/>
          <p:cNvSpPr txBox="1"/>
          <p:nvPr/>
        </p:nvSpPr>
        <p:spPr>
          <a:xfrm>
            <a:off x="14823333" y="1954725"/>
            <a:ext cx="1350854" cy="1730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Embed moral leadership into Amazon’s performance systems to balance efficiency with fairness.</a:t>
            </a:r>
          </a:p>
        </p:txBody>
      </p:sp>
      <p:sp>
        <p:nvSpPr>
          <p:cNvPr id="101" name="TextBox 101"/>
          <p:cNvSpPr txBox="1"/>
          <p:nvPr/>
        </p:nvSpPr>
        <p:spPr>
          <a:xfrm>
            <a:off x="16633685" y="1954725"/>
            <a:ext cx="1350854" cy="1730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 dirty="0" err="1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Prioritise</a:t>
            </a:r>
            <a:r>
              <a:rPr lang="en-US" sz="1399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employee wellbeing through continuous feedback and trust-based supervision.</a:t>
            </a:r>
          </a:p>
        </p:txBody>
      </p:sp>
      <p:sp>
        <p:nvSpPr>
          <p:cNvPr id="102" name="TextBox 102"/>
          <p:cNvSpPr txBox="1"/>
          <p:nvPr/>
        </p:nvSpPr>
        <p:spPr>
          <a:xfrm>
            <a:off x="14813808" y="4422515"/>
            <a:ext cx="1350854" cy="21664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Balance automation with human oversight, ensuring technology enhances rather than replaces human capability.</a:t>
            </a:r>
          </a:p>
        </p:txBody>
      </p:sp>
      <p:sp>
        <p:nvSpPr>
          <p:cNvPr id="103" name="TextBox 103"/>
          <p:cNvSpPr txBox="1"/>
          <p:nvPr/>
        </p:nvSpPr>
        <p:spPr>
          <a:xfrm>
            <a:off x="16799714" y="5156209"/>
            <a:ext cx="1350854" cy="15124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99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Encourage participatory change through transparent communication and shared decision-making.</a:t>
            </a:r>
          </a:p>
        </p:txBody>
      </p:sp>
      <p:sp>
        <p:nvSpPr>
          <p:cNvPr id="104" name="TextBox 104"/>
          <p:cNvSpPr txBox="1"/>
          <p:nvPr/>
        </p:nvSpPr>
        <p:spPr>
          <a:xfrm>
            <a:off x="2307254" y="-27601"/>
            <a:ext cx="13342359" cy="577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99"/>
              </a:lnSpc>
              <a:spcBef>
                <a:spcPct val="0"/>
              </a:spcBef>
            </a:pPr>
            <a:r>
              <a:rPr lang="en-US" sz="2400" dirty="0">
                <a:solidFill>
                  <a:srgbClr val="38B6FF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The role of Ethical Leadership in addressing workplace conditions: A case study of Amazon UK</a:t>
            </a:r>
          </a:p>
          <a:p>
            <a:pPr algn="ctr">
              <a:lnSpc>
                <a:spcPts val="960"/>
              </a:lnSpc>
              <a:spcBef>
                <a:spcPct val="0"/>
              </a:spcBef>
            </a:pPr>
            <a:endParaRPr lang="en-US" sz="2499" dirty="0">
              <a:solidFill>
                <a:srgbClr val="38B6FF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05" name="TextBox 105"/>
          <p:cNvSpPr txBox="1"/>
          <p:nvPr/>
        </p:nvSpPr>
        <p:spPr>
          <a:xfrm>
            <a:off x="2133216" y="4888392"/>
            <a:ext cx="1350854" cy="54502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300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Objectives:</a:t>
            </a:r>
          </a:p>
          <a:p>
            <a:pPr marL="302259" lvl="1" indent="-151129" algn="ctr">
              <a:lnSpc>
                <a:spcPts val="1679"/>
              </a:lnSpc>
              <a:buFont typeface="Arial"/>
              <a:buChar char="•"/>
            </a:pPr>
            <a:r>
              <a:rPr lang="en-US" sz="1300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Examine how leadership </a:t>
            </a:r>
            <a:r>
              <a:rPr lang="en-US" sz="1300" dirty="0" err="1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behaviour</a:t>
            </a:r>
            <a:r>
              <a:rPr lang="en-US" sz="1300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impacts workforce engagement and resistance.</a:t>
            </a:r>
          </a:p>
          <a:p>
            <a:pPr marL="302259" lvl="1" indent="-151129" algn="ctr">
              <a:lnSpc>
                <a:spcPts val="1679"/>
              </a:lnSpc>
              <a:buFont typeface="Arial"/>
              <a:buChar char="•"/>
            </a:pPr>
            <a:r>
              <a:rPr lang="en-US" sz="1300" dirty="0" err="1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Analyse</a:t>
            </a:r>
            <a:r>
              <a:rPr lang="en-US" sz="1300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 how technology, surveillance, and automation affect employee wellbeing.</a:t>
            </a:r>
          </a:p>
          <a:p>
            <a:pPr marL="302259" lvl="1" indent="-151129" algn="ctr">
              <a:lnSpc>
                <a:spcPts val="1679"/>
              </a:lnSpc>
              <a:buFont typeface="Arial"/>
              <a:buChar char="•"/>
            </a:pPr>
            <a:r>
              <a:rPr lang="en-US" sz="1300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Evaluate how ethical leadership can balance productivity with humanity</a:t>
            </a:r>
            <a:r>
              <a:rPr lang="en-US" sz="1300" dirty="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.</a:t>
            </a:r>
          </a:p>
          <a:p>
            <a:pPr algn="ctr">
              <a:lnSpc>
                <a:spcPts val="1679"/>
              </a:lnSpc>
            </a:pPr>
            <a:endParaRPr lang="en-US" sz="1399" dirty="0">
              <a:solidFill>
                <a:srgbClr val="000000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06" name="TextBox 106"/>
          <p:cNvSpPr txBox="1"/>
          <p:nvPr/>
        </p:nvSpPr>
        <p:spPr>
          <a:xfrm>
            <a:off x="12996228" y="4731635"/>
            <a:ext cx="1328777" cy="194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52"/>
              </a:lnSpc>
            </a:pPr>
            <a:r>
              <a:rPr lang="en-US" sz="1377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Leadership ethics, therefore, are not merely moral ideals but strategic assets that shape long-term resilience in digital workplaces.</a:t>
            </a:r>
          </a:p>
        </p:txBody>
      </p:sp>
      <p:sp>
        <p:nvSpPr>
          <p:cNvPr id="107" name="TextBox 107"/>
          <p:cNvSpPr txBox="1"/>
          <p:nvPr/>
        </p:nvSpPr>
        <p:spPr>
          <a:xfrm>
            <a:off x="12671004" y="7443586"/>
            <a:ext cx="5757104" cy="26802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18"/>
              </a:lnSpc>
            </a:pPr>
            <a:r>
              <a:rPr lang="en-US" sz="1598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Accenture (2022) Responsible AI and Leadership Ethics.</a:t>
            </a:r>
          </a:p>
          <a:p>
            <a:pPr algn="ctr">
              <a:lnSpc>
                <a:spcPts val="1918"/>
              </a:lnSpc>
            </a:pPr>
            <a:r>
              <a:rPr lang="en-US" sz="1598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Booth, R. (2022) Workplace Surveillance and Employee Wellbeing: An Ethical Dilemma.</a:t>
            </a:r>
          </a:p>
          <a:p>
            <a:pPr algn="ctr">
              <a:lnSpc>
                <a:spcPts val="1918"/>
              </a:lnSpc>
            </a:pPr>
            <a:r>
              <a:rPr lang="en-US" sz="1598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Brown, M. &amp; Treviño, L. (2020) Leadership Ethics and Corporate Responsibility.</a:t>
            </a:r>
          </a:p>
          <a:p>
            <a:pPr algn="ctr">
              <a:lnSpc>
                <a:spcPts val="1918"/>
              </a:lnSpc>
            </a:pPr>
            <a:r>
              <a:rPr lang="en-US" sz="1598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CIPD (2023) Health and Wellbeing at Work Report.</a:t>
            </a:r>
          </a:p>
          <a:p>
            <a:pPr algn="ctr">
              <a:lnSpc>
                <a:spcPts val="1918"/>
              </a:lnSpc>
            </a:pPr>
            <a:r>
              <a:rPr lang="en-US" sz="1598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Kotter, J. (1996) Leading Change.</a:t>
            </a:r>
          </a:p>
          <a:p>
            <a:pPr algn="ctr">
              <a:lnSpc>
                <a:spcPts val="1918"/>
              </a:lnSpc>
            </a:pPr>
            <a:r>
              <a:rPr lang="en-US" sz="1598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Mayo, E. (1933) The Human Problems of an Industrial Civilization.</a:t>
            </a:r>
          </a:p>
          <a:p>
            <a:pPr algn="ctr">
              <a:lnSpc>
                <a:spcPts val="1918"/>
              </a:lnSpc>
            </a:pPr>
            <a:r>
              <a:rPr lang="en-US" sz="1598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Nguyen, T., Taylor, S. &amp; Bradley, D. (2021) Employee Engagement and Leadership </a:t>
            </a:r>
            <a:r>
              <a:rPr lang="en-US" sz="1598" dirty="0" err="1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Behaviour</a:t>
            </a:r>
            <a:r>
              <a:rPr lang="en-US" sz="1598" dirty="0">
                <a:solidFill>
                  <a:srgbClr val="000000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.</a:t>
            </a:r>
          </a:p>
        </p:txBody>
      </p:sp>
      <p:sp>
        <p:nvSpPr>
          <p:cNvPr id="108" name="TextBox 108"/>
          <p:cNvSpPr txBox="1"/>
          <p:nvPr/>
        </p:nvSpPr>
        <p:spPr>
          <a:xfrm>
            <a:off x="6678837" y="352989"/>
            <a:ext cx="4696730" cy="2641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159"/>
              </a:lnSpc>
              <a:spcBef>
                <a:spcPct val="0"/>
              </a:spcBef>
            </a:pPr>
            <a:r>
              <a:rPr lang="en-US" sz="1799" dirty="0">
                <a:solidFill>
                  <a:srgbClr val="38B6FF"/>
                </a:solidFill>
                <a:latin typeface="Arial" panose="020B0604020202020204" pitchFamily="34" charset="0"/>
                <a:ea typeface="Nunito"/>
                <a:cs typeface="Arial" panose="020B0604020202020204" pitchFamily="34" charset="0"/>
                <a:sym typeface="Nunito"/>
              </a:rPr>
              <a:t>by Lucian Jirlaianu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637</Words>
  <Application>Microsoft Office PowerPoint</Application>
  <PresentationFormat>Custom</PresentationFormat>
  <Paragraphs>45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Nunito Bold</vt:lpstr>
      <vt:lpstr>Calibri</vt:lpstr>
      <vt:lpstr>Arial</vt:lpstr>
      <vt:lpstr>Nunito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Purple Simple Business Model Canvas Brainstorm</dc:title>
  <cp:lastModifiedBy>Lucian Jirlaianu</cp:lastModifiedBy>
  <cp:revision>1</cp:revision>
  <dcterms:created xsi:type="dcterms:W3CDTF">2006-08-16T00:00:00Z</dcterms:created>
  <dcterms:modified xsi:type="dcterms:W3CDTF">2025-11-14T13:52:58Z</dcterms:modified>
  <dc:identifier>DAG4qYnl8M0</dc:identifier>
</cp:coreProperties>
</file>