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0" r:id="rId10"/>
    <p:sldId id="263" r:id="rId11"/>
    <p:sldId id="264" r:id="rId12"/>
    <p:sldId id="265" r:id="rId13"/>
    <p:sldId id="266" r:id="rId14"/>
    <p:sldId id="267" r:id="rId15"/>
    <p:sldId id="271" r:id="rId16"/>
    <p:sldId id="268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CCFFFF"/>
    <a:srgbClr val="9933FF"/>
    <a:srgbClr val="FF66FF"/>
    <a:srgbClr val="FFCCFF"/>
    <a:srgbClr val="FF99FF"/>
    <a:srgbClr val="FF99CC"/>
    <a:srgbClr val="D8BCEA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5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2F171-1CF0-4417-8B0E-CB8CA5F5C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F22FCE-B0CC-4B7F-967A-6200DDF9BB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69C66-D86E-4F18-AF80-DC9BEDCDF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FDC0A-9A62-40BE-81AC-8F2506E58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C927D-FB2B-4997-BDA4-DD3BD988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97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1E12A-47CC-487F-A9FD-7FDA488D2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D4FD2-04E8-452D-9DF2-3A76F6590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2ED0F-D6CB-4FF8-A3EF-E05178A44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E0076-BEDF-44A9-8520-403F6E0D2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6DEA4-D142-4B77-8B4C-ABFFDE4B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81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0B535-5EA2-43F4-85ED-886A8FA5E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78727-24B8-40F6-9E52-C3F75CD2E5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1E0-9AC1-4A82-A66A-4ECBEFD53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39CD9-42A3-434C-9B62-5EA21BA86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936F0-CB02-4A0A-849A-DD863E59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735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C6564-B78A-4F31-B70C-02CB4B585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25AB7-FFC0-4DB2-8351-BC9CF0CBE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C89F8-5661-4F87-BA40-43056165FB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41FA0C-6886-447C-8E0F-87ED4D423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34371-5246-46DF-8600-0A98DD1D2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5AEDD-F45E-4AD3-92BF-62F996CD4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655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D23A9-7BA0-4E82-9F16-2398B1883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50888F-FD37-4214-8B8B-3D73E1821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20377-8D2E-4D1A-9E9B-6DD5B9104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E995B3-2B00-4090-B5B5-B46EDFDC29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8776DD-CE1F-4096-ABF9-7F7D5AC48D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A19422-69FE-43E3-84EB-D58E2AAA7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E486A2-6083-409E-AEE8-89399F41C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753707-9BA1-47E9-82D4-06480B606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44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21A8C-89E9-4D69-9BAD-88275E090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387797-39DA-47AA-9F66-9141B9893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ECB77D-CF68-4F46-A171-8A8668240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F3A36B-D3D3-44B9-AF61-ED2371A59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941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1F2F54-3761-4E60-91F4-8AB81B8D8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0BDD73-C542-4EC1-BCA8-B0221B84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AA0393-59AE-462B-988D-201AACFD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3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8D013-8B34-41BA-AC42-B8FFA7FB3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CD59C-3399-4BC4-B721-06945FF99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394825-BA7B-4C4B-AFD9-C6C89D2FE4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B35B31-851D-4D49-9F6E-39BD0A62A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395053-B777-4CCC-8FE6-2F1312D6B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5D528-8124-4699-BD89-93F27B0CC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17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797DE-EA3D-4F20-8FDE-D020AB520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28A884-FB22-450A-82E6-7FEF2BD28C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008CD2-8DD1-4F5C-9A21-3940D5D09A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9647A-2111-44FC-996F-A5D0D8B64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D7328-D76A-49CE-999E-0637B7978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67964-F066-47A7-8AA4-DFDCE85DB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78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8177-8235-4F5E-B56F-955B7182C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F287EA-F83A-488D-B608-A3271FF480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39041-A5BD-4CE2-8DAB-96A5F47AA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FC0BA-D665-4FBC-A0A7-527C5E43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AB3F9-3435-4D7B-AEDC-1F49100D9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34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62D461-142A-4874-93FB-75B5961BFA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2AD34-5755-4BEC-A485-9B2F29C1A9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98EDE-3D7D-4D11-AF78-CCEC77DBB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D362B-4223-4A04-B5B7-338BD0CEB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F387E-499C-49FD-B442-1E0211CFB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601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27F343-6BCF-4D24-B9A7-2D2A1C0EA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0DF304-D2E1-4DB3-B709-4D3F61EAC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28727-1481-421E-B142-3E1D43DE9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2E136-F765-4271-8093-50DC5815D2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614-B20C-4EC8-B228-5407E3ED6C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91B2A-6307-44EF-859A-709EF93C8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4639A-0800-47DC-B2A9-2D2A31070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72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nstructingexcellence.org.uk/wp-content/uploads/2015/03/Teamwork_Guide.pdf" TargetMode="External"/><Relationship Id="rId7" Type="http://schemas.openxmlformats.org/officeDocument/2006/relationships/hyperlink" Target="https://nationalcareers.service.gov.uk/job-profiles/nursery-worker" TargetMode="External"/><Relationship Id="rId2" Type="http://schemas.openxmlformats.org/officeDocument/2006/relationships/hyperlink" Target="https://www.verywellmind.com/the-big-five-personality-dimensions-27954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8-02/foundation-phase-framework-revised-2015.pdf" TargetMode="External"/><Relationship Id="rId5" Type="http://schemas.openxmlformats.org/officeDocument/2006/relationships/hyperlink" Target="https://www.jobisjob.co.uk/nursery-assistant/job-description" TargetMode="External"/><Relationship Id="rId4" Type="http://schemas.openxmlformats.org/officeDocument/2006/relationships/hyperlink" Target="https://www.counsellingfoundation.org/wp-content/uploads/2014/12/An-Introduction-To-Object-Relations-1997-Chap-7.compressed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oundationyears.org.uk/files/2012/10/Curriculum-guidance-for-the-foundation-stage-Principles-for-early-years-education.pdf" TargetMode="External"/><Relationship Id="rId2" Type="http://schemas.openxmlformats.org/officeDocument/2006/relationships/hyperlink" Target="https://www.nurseryresources.org/articles/parents-as-partners/communication-with-pare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86C0D-8EBE-4FC9-BFEB-2A8F2A780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Cynorthwyydd</a:t>
            </a:r>
            <a:r>
              <a:rPr lang="en-GB" dirty="0"/>
              <a:t> </a:t>
            </a:r>
            <a:r>
              <a:rPr lang="en-GB" dirty="0" err="1"/>
              <a:t>meithrin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FD954-BF3E-4E18-858C-8B54582FB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674" y="2754092"/>
            <a:ext cx="10515600" cy="23524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dwi</a:t>
            </a:r>
            <a:r>
              <a:rPr lang="en-GB" dirty="0"/>
              <a:t> am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cynorthwyydd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Dwi</a:t>
            </a:r>
            <a:r>
              <a:rPr lang="en-GB" dirty="0"/>
              <a:t> am </a:t>
            </a:r>
            <a:r>
              <a:rPr lang="en-GB" dirty="0" err="1"/>
              <a:t>fynd</a:t>
            </a:r>
            <a:r>
              <a:rPr lang="en-GB" dirty="0"/>
              <a:t> am y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gennyf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mhrofiadau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meithrinfeydd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72119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12EEA-001C-4F52-B55F-D9B45AAF0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5693" y="643597"/>
            <a:ext cx="9144000" cy="119380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cynorthwyydd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204C1-0490-4BAB-856D-0D75EDC789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5693" y="2288113"/>
            <a:ext cx="9144000" cy="3926290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Mae </a:t>
            </a:r>
            <a:r>
              <a:rPr lang="en-GB" sz="2800" dirty="0" err="1"/>
              <a:t>jobisjob</a:t>
            </a:r>
            <a:r>
              <a:rPr lang="en-GB" sz="2800" dirty="0"/>
              <a:t> (2019)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dweud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cynorthwyydd</a:t>
            </a:r>
            <a:r>
              <a:rPr lang="en-GB" sz="2800" dirty="0"/>
              <a:t> </a:t>
            </a:r>
            <a:r>
              <a:rPr lang="en-GB" sz="2800" dirty="0" err="1"/>
              <a:t>meithrin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err="1"/>
              <a:t>Chwarae</a:t>
            </a:r>
            <a:r>
              <a:rPr lang="en-GB" sz="2800" dirty="0"/>
              <a:t> </a:t>
            </a:r>
            <a:r>
              <a:rPr lang="en-GB" sz="2800" dirty="0" err="1"/>
              <a:t>rôl</a:t>
            </a:r>
            <a:r>
              <a:rPr lang="en-GB" sz="2800" dirty="0"/>
              <a:t> </a:t>
            </a:r>
            <a:r>
              <a:rPr lang="en-GB" sz="2800" dirty="0" err="1"/>
              <a:t>bwysig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gofalu</a:t>
            </a:r>
            <a:r>
              <a:rPr lang="en-GB" sz="2800" dirty="0"/>
              <a:t> am </a:t>
            </a:r>
            <a:r>
              <a:rPr lang="en-GB" sz="2800" dirty="0" err="1"/>
              <a:t>blant</a:t>
            </a:r>
            <a:r>
              <a:rPr lang="en-GB" sz="2800" dirty="0"/>
              <a:t> a </a:t>
            </a:r>
            <a:r>
              <a:rPr lang="en-GB" sz="2800" dirty="0" err="1"/>
              <a:t>chwarae</a:t>
            </a:r>
            <a:r>
              <a:rPr lang="en-GB" sz="2800" dirty="0"/>
              <a:t> </a:t>
            </a:r>
            <a:r>
              <a:rPr lang="en-GB" sz="2800" dirty="0" err="1"/>
              <a:t>gyda’r</a:t>
            </a:r>
            <a:r>
              <a:rPr lang="en-GB" sz="2800" dirty="0"/>
              <a:t> plant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err="1"/>
              <a:t>Cynllunio</a:t>
            </a:r>
            <a:r>
              <a:rPr lang="en-GB" sz="2800" dirty="0"/>
              <a:t> a </a:t>
            </a:r>
            <a:r>
              <a:rPr lang="en-GB" sz="2800" dirty="0" err="1"/>
              <a:t>threfnu</a:t>
            </a:r>
            <a:r>
              <a:rPr lang="en-GB" sz="2800" dirty="0"/>
              <a:t> </a:t>
            </a:r>
            <a:r>
              <a:rPr lang="en-GB" sz="2800" dirty="0" err="1"/>
              <a:t>gweithgareddau</a:t>
            </a:r>
            <a:r>
              <a:rPr lang="en-GB" sz="2800" dirty="0"/>
              <a:t> </a:t>
            </a:r>
            <a:r>
              <a:rPr lang="en-GB" sz="2800" dirty="0" err="1"/>
              <a:t>hwyliog</a:t>
            </a:r>
            <a:r>
              <a:rPr lang="en-GB" sz="2800" dirty="0"/>
              <a:t> ac </a:t>
            </a:r>
            <a:r>
              <a:rPr lang="en-GB" sz="2800" dirty="0" err="1"/>
              <a:t>addysgol</a:t>
            </a: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err="1"/>
              <a:t>Gofalu</a:t>
            </a:r>
            <a:r>
              <a:rPr lang="en-GB" sz="2800" dirty="0"/>
              <a:t> am </a:t>
            </a:r>
            <a:r>
              <a:rPr lang="en-GB" sz="2800" dirty="0" err="1"/>
              <a:t>anghenion</a:t>
            </a:r>
            <a:r>
              <a:rPr lang="en-GB" sz="2800" dirty="0"/>
              <a:t> </a:t>
            </a:r>
            <a:r>
              <a:rPr lang="en-GB" sz="2800" dirty="0" err="1"/>
              <a:t>personol</a:t>
            </a:r>
            <a:r>
              <a:rPr lang="en-GB" sz="2800" dirty="0"/>
              <a:t> y plant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err="1"/>
              <a:t>Cydweithio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staff </a:t>
            </a:r>
            <a:r>
              <a:rPr lang="en-GB" sz="2800" dirty="0" err="1"/>
              <a:t>eraill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1692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360B-0635-463E-8C69-C1F158FAF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Cymwysterau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6EF09-1134-4FE1-AB5C-9BAA3F5B1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Mae National Careers Service (dim </a:t>
            </a:r>
            <a:r>
              <a:rPr lang="en-GB" dirty="0" err="1"/>
              <a:t>dyddiad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nai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;</a:t>
            </a:r>
          </a:p>
          <a:p>
            <a:r>
              <a:rPr lang="en-GB" dirty="0" err="1"/>
              <a:t>Tystysgrif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2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 plant ac </a:t>
            </a:r>
            <a:r>
              <a:rPr lang="en-GB" dirty="0" err="1"/>
              <a:t>addysg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Neu..</a:t>
            </a:r>
          </a:p>
          <a:p>
            <a:r>
              <a:rPr lang="en-GB" dirty="0"/>
              <a:t>Diploma </a:t>
            </a:r>
            <a:r>
              <a:rPr lang="en-GB" dirty="0" err="1"/>
              <a:t>lefel</a:t>
            </a:r>
            <a:r>
              <a:rPr lang="en-GB" dirty="0"/>
              <a:t> 3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(</a:t>
            </a:r>
            <a:r>
              <a:rPr lang="en-GB" dirty="0" err="1"/>
              <a:t>addysgwr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84389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C1C22-DF27-4EF5-A456-3D98F99F7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82D04-DE05-48FB-9910-0FC306CA0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Mae National Careers Service (dim </a:t>
            </a:r>
            <a:r>
              <a:rPr lang="en-GB" dirty="0" err="1"/>
              <a:t>dyddiad</a:t>
            </a:r>
            <a:r>
              <a:rPr lang="en-GB" dirty="0"/>
              <a:t>)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bod </a:t>
            </a:r>
            <a:r>
              <a:rPr lang="en-GB" dirty="0" err="1"/>
              <a:t>angen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;</a:t>
            </a:r>
          </a:p>
          <a:p>
            <a:r>
              <a:rPr lang="en-GB" dirty="0" err="1"/>
              <a:t>Sensitifrwydd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endParaRPr lang="en-GB" dirty="0"/>
          </a:p>
          <a:p>
            <a:r>
              <a:rPr lang="en-GB" dirty="0" err="1"/>
              <a:t>Amynedd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bwyllog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straenus</a:t>
            </a:r>
            <a:endParaRPr lang="en-GB" dirty="0"/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niwed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 </a:t>
            </a:r>
            <a:r>
              <a:rPr lang="en-GB" dirty="0" err="1"/>
              <a:t>beirniadaeth</a:t>
            </a:r>
            <a:r>
              <a:rPr lang="en-GB" dirty="0"/>
              <a:t> a </a:t>
            </a:r>
            <a:r>
              <a:rPr lang="en-GB" dirty="0" err="1"/>
              <a:t>gweithio’n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o dan </a:t>
            </a:r>
            <a:r>
              <a:rPr lang="en-GB" dirty="0" err="1"/>
              <a:t>bwysau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da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 </a:t>
            </a:r>
            <a:r>
              <a:rPr lang="en-GB" dirty="0" err="1"/>
              <a:t>rhesymu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82113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E88A5-6661-4149-82A0-5225029AE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Sgil</a:t>
            </a:r>
            <a:r>
              <a:rPr lang="en-GB" dirty="0"/>
              <a:t> 1 -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238B1-0D1B-4EF1-9625-6A9E0D1E4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Am </a:t>
            </a:r>
            <a:r>
              <a:rPr lang="en-GB" sz="2000" dirty="0" err="1"/>
              <a:t>fy</a:t>
            </a:r>
            <a:r>
              <a:rPr lang="en-GB" sz="2000" dirty="0"/>
              <a:t> mod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gweithio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meithrinfa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gwahanol</a:t>
            </a:r>
            <a:r>
              <a:rPr lang="en-GB" sz="2000" dirty="0"/>
              <a:t> </a:t>
            </a:r>
            <a:r>
              <a:rPr lang="en-GB" sz="2000" dirty="0" err="1"/>
              <a:t>oedrannau</a:t>
            </a:r>
            <a:r>
              <a:rPr lang="en-GB" sz="2000" dirty="0"/>
              <a:t> o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rydw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nifer</a:t>
            </a:r>
            <a:r>
              <a:rPr lang="en-GB" sz="2000" dirty="0"/>
              <a:t> o </a:t>
            </a:r>
            <a:r>
              <a:rPr lang="en-GB" sz="2000" dirty="0" err="1"/>
              <a:t>brofiadau</a:t>
            </a:r>
            <a:r>
              <a:rPr lang="en-GB" sz="2000" dirty="0"/>
              <a:t> o </a:t>
            </a:r>
            <a:r>
              <a:rPr lang="en-GB" sz="2000" dirty="0" err="1"/>
              <a:t>ddatblygu’r</a:t>
            </a:r>
            <a:r>
              <a:rPr lang="en-GB" sz="2000" dirty="0"/>
              <a:t> </a:t>
            </a:r>
            <a:r>
              <a:rPr lang="en-GB" sz="2000" dirty="0" err="1"/>
              <a:t>sgil</a:t>
            </a:r>
            <a:r>
              <a:rPr lang="en-GB" sz="2000" dirty="0"/>
              <a:t> o </a:t>
            </a:r>
            <a:r>
              <a:rPr lang="en-GB" sz="2000" dirty="0" err="1"/>
              <a:t>gyfathrebu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phlant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creu</a:t>
            </a:r>
            <a:r>
              <a:rPr lang="en-GB" sz="2000" dirty="0"/>
              <a:t> bond </a:t>
            </a:r>
            <a:r>
              <a:rPr lang="en-GB" sz="2000" dirty="0" err="1"/>
              <a:t>gyda’r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ymddiried</a:t>
            </a:r>
            <a:r>
              <a:rPr lang="en-GB" sz="2000" dirty="0"/>
              <a:t> </a:t>
            </a:r>
            <a:r>
              <a:rPr lang="en-GB" sz="2000" dirty="0" err="1"/>
              <a:t>arnaf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 dirty="0" err="1"/>
              <a:t>Profiad</a:t>
            </a:r>
            <a:endParaRPr lang="en-GB" sz="2000" b="1" dirty="0"/>
          </a:p>
          <a:p>
            <a:r>
              <a:rPr lang="en-GB" sz="2000" dirty="0"/>
              <a:t>Pan </a:t>
            </a:r>
            <a:r>
              <a:rPr lang="en-GB" sz="2000" dirty="0" err="1"/>
              <a:t>roedd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drist</a:t>
            </a:r>
            <a:r>
              <a:rPr lang="en-GB" sz="2000" dirty="0"/>
              <a:t> </a:t>
            </a:r>
            <a:r>
              <a:rPr lang="en-GB" sz="2000" dirty="0" err="1"/>
              <a:t>roeddwn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gyda’n</a:t>
            </a:r>
            <a:r>
              <a:rPr lang="en-GB" sz="2000" dirty="0"/>
              <a:t> </a:t>
            </a:r>
            <a:r>
              <a:rPr lang="en-GB" sz="2000" dirty="0" err="1"/>
              <a:t>gilydd</a:t>
            </a:r>
            <a:endParaRPr lang="en-GB" sz="2000" dirty="0"/>
          </a:p>
          <a:p>
            <a:r>
              <a:rPr lang="en-GB" sz="2000" dirty="0" err="1"/>
              <a:t>Gweld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broblem</a:t>
            </a:r>
            <a:r>
              <a:rPr lang="en-GB" sz="2000" dirty="0"/>
              <a:t> a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allaf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hapus</a:t>
            </a:r>
            <a:endParaRPr lang="en-GB" sz="2000" dirty="0"/>
          </a:p>
          <a:p>
            <a:r>
              <a:rPr lang="en-GB" sz="2000" dirty="0" err="1"/>
              <a:t>Roedd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oedolyn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esbonio’r</a:t>
            </a:r>
            <a:r>
              <a:rPr lang="en-GB" sz="2000" dirty="0"/>
              <a:t> </a:t>
            </a:r>
            <a:r>
              <a:rPr lang="en-GB" sz="2000" dirty="0" err="1"/>
              <a:t>broblem</a:t>
            </a:r>
            <a:endParaRPr lang="en-GB" sz="2000" dirty="0"/>
          </a:p>
          <a:p>
            <a:r>
              <a:rPr lang="en-GB" sz="2000" dirty="0"/>
              <a:t>Fi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cynorthwyydd</a:t>
            </a:r>
            <a:r>
              <a:rPr lang="en-GB" sz="2000" dirty="0"/>
              <a:t> </a:t>
            </a:r>
            <a:r>
              <a:rPr lang="en-GB" sz="2000" dirty="0" err="1"/>
              <a:t>meithrin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dweud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allwn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 </a:t>
            </a:r>
            <a:r>
              <a:rPr lang="en-GB" sz="2000" dirty="0" err="1"/>
              <a:t>er</a:t>
            </a:r>
            <a:r>
              <a:rPr lang="en-GB" sz="2000" dirty="0"/>
              <a:t> </a:t>
            </a:r>
            <a:r>
              <a:rPr lang="en-GB" sz="2000" dirty="0" err="1"/>
              <a:t>mwyn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teimlo’n</a:t>
            </a:r>
            <a:r>
              <a:rPr lang="en-GB" sz="2000" dirty="0"/>
              <a:t> well</a:t>
            </a:r>
          </a:p>
          <a:p>
            <a:r>
              <a:rPr lang="en-GB" sz="2000" dirty="0" err="1"/>
              <a:t>Roedd</a:t>
            </a:r>
            <a:r>
              <a:rPr lang="en-GB" sz="2000" dirty="0"/>
              <a:t> y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llifo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gyfathrebu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oedolyn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18025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83A37-0C0A-4E65-A061-84077CEC9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John Bowlby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56B70-8452-4F04-AF7B-F7B7FC202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Roedd</a:t>
            </a:r>
            <a:r>
              <a:rPr lang="en-GB" dirty="0"/>
              <a:t> John Bowlby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;</a:t>
            </a:r>
          </a:p>
          <a:p>
            <a:r>
              <a:rPr lang="en-GB" dirty="0"/>
              <a:t>Mae </a:t>
            </a:r>
            <a:r>
              <a:rPr lang="en-GB" dirty="0" err="1"/>
              <a:t>perthnasau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plant.</a:t>
            </a:r>
          </a:p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,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da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phlentyn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John Bowlby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;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problem </a:t>
            </a:r>
            <a:r>
              <a:rPr lang="en-GB" dirty="0" err="1"/>
              <a:t>byddan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y plant.</a:t>
            </a:r>
          </a:p>
        </p:txBody>
      </p:sp>
    </p:spTree>
    <p:extLst>
      <p:ext uri="{BB962C8B-B14F-4D97-AF65-F5344CB8AC3E}">
        <p14:creationId xmlns:p14="http://schemas.microsoft.com/office/powerpoint/2010/main" val="2177405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32322-3F5F-40D7-9E33-33F09DAF6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John Bowlby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B76CE-D8F6-4B6E-820E-F6F156AEC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;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dynnu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ffwrdd</a:t>
            </a:r>
            <a:r>
              <a:rPr lang="en-GB" dirty="0"/>
              <a:t> o riant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meithrinfa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ymddiddori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</a:p>
          <a:p>
            <a:r>
              <a:rPr lang="en-GB" dirty="0"/>
              <a:t>Mae </a:t>
            </a:r>
            <a:r>
              <a:rPr lang="en-GB" dirty="0" err="1"/>
              <a:t>wedyn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ffigwr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bod y </a:t>
            </a:r>
            <a:r>
              <a:rPr lang="en-GB" dirty="0" err="1"/>
              <a:t>ffigwr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da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</a:p>
          <a:p>
            <a:r>
              <a:rPr lang="en-GB" dirty="0"/>
              <a:t>Mae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o </a:t>
            </a:r>
            <a:r>
              <a:rPr lang="en-GB" dirty="0" err="1"/>
              <a:t>gyfathrebu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ffigwr</a:t>
            </a:r>
            <a:r>
              <a:rPr lang="en-GB" dirty="0"/>
              <a:t> da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033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44FEA-B32D-47B3-A96D-D8241ACC8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b="1" dirty="0" err="1"/>
              <a:t>cyfathrebu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rhieni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20563-F54D-4F0E-A3B3-8D69571F3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70536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/>
              <a:t>Un </a:t>
            </a:r>
            <a:r>
              <a:rPr lang="en-GB" sz="2400" dirty="0" err="1"/>
              <a:t>ffordd</a:t>
            </a:r>
            <a:r>
              <a:rPr lang="en-GB" sz="2400" dirty="0"/>
              <a:t> </a:t>
            </a:r>
            <a:r>
              <a:rPr lang="en-GB" sz="2400" dirty="0" err="1"/>
              <a:t>rwy’n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datblygu</a:t>
            </a:r>
            <a:r>
              <a:rPr lang="en-GB" sz="2400" dirty="0"/>
              <a:t> hon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b="1" dirty="0" err="1"/>
              <a:t>arsylwi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staff </a:t>
            </a:r>
            <a:r>
              <a:rPr lang="en-GB" sz="2400" b="1" dirty="0" err="1"/>
              <a:t>arall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siarad</a:t>
            </a:r>
            <a:r>
              <a:rPr lang="en-GB" sz="2400" b="1" dirty="0"/>
              <a:t> </a:t>
            </a:r>
            <a:r>
              <a:rPr lang="en-GB" sz="2400" b="1" dirty="0" err="1"/>
              <a:t>gyda</a:t>
            </a:r>
            <a:r>
              <a:rPr lang="en-GB" sz="2400" b="1" dirty="0"/>
              <a:t> </a:t>
            </a:r>
            <a:r>
              <a:rPr lang="en-GB" sz="2400" b="1" dirty="0" err="1"/>
              <a:t>rhieni’r</a:t>
            </a:r>
            <a:r>
              <a:rPr lang="en-GB" sz="2400" b="1" dirty="0"/>
              <a:t> plant</a:t>
            </a:r>
          </a:p>
          <a:p>
            <a:pPr marL="0" indent="0">
              <a:buNone/>
            </a:pPr>
            <a:r>
              <a:rPr lang="en-GB" sz="2400" dirty="0"/>
              <a:t>Mae Bandura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cytuno</a:t>
            </a:r>
            <a:r>
              <a:rPr lang="en-GB" sz="2400" dirty="0"/>
              <a:t> bod </a:t>
            </a:r>
            <a:r>
              <a:rPr lang="en-GB" sz="2400" dirty="0" err="1"/>
              <a:t>arsylwi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staff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, </a:t>
            </a: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dweud</a:t>
            </a:r>
            <a:r>
              <a:rPr lang="en-GB" sz="2400" dirty="0"/>
              <a:t>;</a:t>
            </a:r>
          </a:p>
          <a:p>
            <a:r>
              <a:rPr lang="en-GB" sz="2400" dirty="0"/>
              <a:t>Bod </a:t>
            </a:r>
            <a:r>
              <a:rPr lang="en-GB" sz="2400" dirty="0" err="1"/>
              <a:t>llawer</a:t>
            </a:r>
            <a:r>
              <a:rPr lang="en-GB" sz="2400" dirty="0"/>
              <a:t> </a:t>
            </a:r>
            <a:r>
              <a:rPr lang="en-GB" sz="2400" dirty="0" err="1"/>
              <a:t>o’n</a:t>
            </a:r>
            <a:r>
              <a:rPr lang="en-GB" sz="2400" dirty="0"/>
              <a:t> </a:t>
            </a:r>
            <a:r>
              <a:rPr lang="en-GB" sz="2400" dirty="0" err="1"/>
              <a:t>hymddygiad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ganlyniad</a:t>
            </a:r>
            <a:r>
              <a:rPr lang="en-GB" sz="2400" dirty="0"/>
              <a:t> o </a:t>
            </a:r>
            <a:r>
              <a:rPr lang="en-GB" sz="2400" dirty="0" err="1"/>
              <a:t>wylio’r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o’n</a:t>
            </a:r>
            <a:r>
              <a:rPr lang="en-GB" sz="2400" dirty="0"/>
              <a:t> </a:t>
            </a:r>
            <a:r>
              <a:rPr lang="en-GB" sz="2400" dirty="0" err="1"/>
              <a:t>hamgylch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cyfeirio</a:t>
            </a:r>
            <a:r>
              <a:rPr lang="en-GB" sz="2400" dirty="0"/>
              <a:t> at </a:t>
            </a:r>
            <a:r>
              <a:rPr lang="en-GB" sz="2400" dirty="0" err="1"/>
              <a:t>ddysgu</a:t>
            </a:r>
            <a:r>
              <a:rPr lang="en-GB" sz="2400" dirty="0"/>
              <a:t> </a:t>
            </a:r>
            <a:r>
              <a:rPr lang="en-GB" sz="2400" dirty="0" err="1"/>
              <a:t>arsylwadol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C7D27C-1B2B-48B5-8090-3B7AAF4061C1}"/>
              </a:ext>
            </a:extLst>
          </p:cNvPr>
          <p:cNvSpPr txBox="1"/>
          <p:nvPr/>
        </p:nvSpPr>
        <p:spPr>
          <a:xfrm>
            <a:off x="838200" y="3665928"/>
            <a:ext cx="69834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Calibri Light" panose="020F0302020204030204" pitchFamily="34" charset="0"/>
                <a:cs typeface="Calibri Light" panose="020F0302020204030204" pitchFamily="34" charset="0"/>
              </a:rPr>
              <a:t>Cael Mentor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150FF-B9AF-4E6E-9DB4-7443967B46FD}"/>
              </a:ext>
            </a:extLst>
          </p:cNvPr>
          <p:cNvSpPr txBox="1"/>
          <p:nvPr/>
        </p:nvSpPr>
        <p:spPr>
          <a:xfrm>
            <a:off x="675249" y="4496925"/>
            <a:ext cx="100302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Mae mentor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mi;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hyderus</a:t>
            </a:r>
            <a:r>
              <a:rPr lang="en-GB" sz="2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Ffodd</a:t>
            </a:r>
            <a:r>
              <a:rPr lang="en-GB" sz="2400" dirty="0"/>
              <a:t> </a:t>
            </a:r>
            <a:r>
              <a:rPr lang="en-GB" sz="2400" dirty="0" err="1"/>
              <a:t>iawn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siarad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6838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228A6-82C2-4CBA-B321-B7CAE55E7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3E14E-8E6D-446D-970C-E5F816B95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rheini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;</a:t>
            </a:r>
          </a:p>
          <a:p>
            <a:r>
              <a:rPr lang="en-GB" dirty="0"/>
              <a:t>Y </a:t>
            </a:r>
            <a:r>
              <a:rPr lang="en-GB" dirty="0" err="1"/>
              <a:t>gallu</a:t>
            </a:r>
            <a:r>
              <a:rPr lang="en-GB" dirty="0"/>
              <a:t> o </a:t>
            </a:r>
            <a:r>
              <a:rPr lang="en-GB" dirty="0" err="1"/>
              <a:t>dorri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ffiniau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,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fantais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 </a:t>
            </a:r>
            <a:r>
              <a:rPr lang="en-GB" dirty="0" err="1"/>
              <a:t>dyma’r</a:t>
            </a:r>
            <a:r>
              <a:rPr lang="en-GB" dirty="0"/>
              <a:t> </a:t>
            </a:r>
            <a:r>
              <a:rPr lang="en-GB" dirty="0" err="1"/>
              <a:t>peth</a:t>
            </a:r>
            <a:r>
              <a:rPr lang="en-GB" dirty="0"/>
              <a:t> </a:t>
            </a:r>
            <a:r>
              <a:rPr lang="en-GB" dirty="0" err="1"/>
              <a:t>pwysicaf</a:t>
            </a:r>
            <a:endParaRPr lang="en-GB" dirty="0"/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cynorthwyydd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a </a:t>
            </a:r>
            <a:r>
              <a:rPr lang="en-GB" dirty="0" err="1"/>
              <a:t>heddwch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rhiant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gwybodaeth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gweithiwr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lleddfu’r</a:t>
            </a:r>
            <a:r>
              <a:rPr lang="en-GB" dirty="0"/>
              <a:t> </a:t>
            </a:r>
            <a:r>
              <a:rPr lang="en-GB" dirty="0" err="1"/>
              <a:t>emosiynau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bant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am </a:t>
            </a:r>
            <a:r>
              <a:rPr lang="en-GB" dirty="0" err="1"/>
              <a:t>gyfnod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94348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0E086-2782-4D51-9731-A48554D86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Sgil</a:t>
            </a:r>
            <a:r>
              <a:rPr lang="en-GB" dirty="0"/>
              <a:t> 2 -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hyblyg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8E08-063E-4FBC-8AA2-2AD44F7C6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1465"/>
            <a:ext cx="10515600" cy="5211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err="1"/>
              <a:t>Byddwn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dweud</a:t>
            </a:r>
            <a:r>
              <a:rPr lang="en-GB" sz="1800" dirty="0"/>
              <a:t> </a:t>
            </a:r>
            <a:r>
              <a:rPr lang="en-GB" sz="1800" dirty="0" err="1"/>
              <a:t>fy</a:t>
            </a:r>
            <a:r>
              <a:rPr lang="en-GB" sz="1800" dirty="0"/>
              <a:t> mod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berson</a:t>
            </a:r>
            <a:r>
              <a:rPr lang="en-GB" sz="1800" dirty="0"/>
              <a:t> </a:t>
            </a:r>
            <a:r>
              <a:rPr lang="en-GB" sz="1800" dirty="0" err="1"/>
              <a:t>hyblyg</a:t>
            </a:r>
            <a:r>
              <a:rPr lang="en-GB" sz="1800" dirty="0"/>
              <a:t> ac </a:t>
            </a:r>
            <a:r>
              <a:rPr lang="en-GB" sz="1800" dirty="0" err="1"/>
              <a:t>mae</a:t>
            </a:r>
            <a:r>
              <a:rPr lang="en-GB" sz="1800" dirty="0"/>
              <a:t> gen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nifer</a:t>
            </a:r>
            <a:r>
              <a:rPr lang="en-GB" sz="1800" dirty="0"/>
              <a:t> o </a:t>
            </a:r>
            <a:r>
              <a:rPr lang="en-GB" sz="1800" dirty="0" err="1"/>
              <a:t>brofiadau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brofi</a:t>
            </a:r>
            <a:r>
              <a:rPr lang="en-GB" sz="1800" dirty="0"/>
              <a:t> </a:t>
            </a:r>
            <a:r>
              <a:rPr lang="en-GB" sz="1800" dirty="0" err="1"/>
              <a:t>dwi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berson</a:t>
            </a:r>
            <a:r>
              <a:rPr lang="en-GB" sz="1800" dirty="0"/>
              <a:t> </a:t>
            </a:r>
            <a:r>
              <a:rPr lang="en-GB" sz="1800" dirty="0" err="1"/>
              <a:t>hyblyg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Un </a:t>
            </a:r>
            <a:r>
              <a:rPr lang="en-GB" sz="1800" b="1" dirty="0" err="1"/>
              <a:t>profiad</a:t>
            </a:r>
            <a:r>
              <a:rPr lang="en-GB" sz="1800" b="1" dirty="0"/>
              <a:t> </a:t>
            </a:r>
            <a:r>
              <a:rPr lang="en-GB" sz="1800" b="1" dirty="0" err="1"/>
              <a:t>yw</a:t>
            </a:r>
            <a:r>
              <a:rPr lang="en-GB" sz="1800" b="1" dirty="0"/>
              <a:t>;</a:t>
            </a:r>
          </a:p>
          <a:p>
            <a:r>
              <a:rPr lang="en-GB" sz="1800" dirty="0" err="1"/>
              <a:t>Mynd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adran</a:t>
            </a:r>
            <a:r>
              <a:rPr lang="en-GB" sz="1800" dirty="0"/>
              <a:t> </a:t>
            </a:r>
            <a:r>
              <a:rPr lang="en-GB" sz="1800" dirty="0" err="1"/>
              <a:t>arall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gefnogi’r</a:t>
            </a:r>
            <a:r>
              <a:rPr lang="en-GB" sz="1800" dirty="0"/>
              <a:t> </a:t>
            </a:r>
            <a:r>
              <a:rPr lang="en-GB" sz="1800" dirty="0" err="1"/>
              <a:t>nifer</a:t>
            </a:r>
            <a:r>
              <a:rPr lang="en-GB" sz="1800" dirty="0"/>
              <a:t> o staff </a:t>
            </a:r>
            <a:r>
              <a:rPr lang="en-GB" sz="1800" dirty="0" err="1"/>
              <a:t>oedd</a:t>
            </a:r>
            <a:r>
              <a:rPr lang="en-GB" sz="1800" dirty="0"/>
              <a:t> </a:t>
            </a:r>
            <a:r>
              <a:rPr lang="en-GB" sz="1800" dirty="0" err="1"/>
              <a:t>yna</a:t>
            </a:r>
            <a:r>
              <a:rPr lang="en-GB" sz="1800" dirty="0"/>
              <a:t>.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wneud</a:t>
            </a:r>
            <a:r>
              <a:rPr lang="en-GB" sz="1800" dirty="0"/>
              <a:t> </a:t>
            </a:r>
            <a:r>
              <a:rPr lang="en-GB" sz="1800" dirty="0" err="1"/>
              <a:t>hyn</a:t>
            </a:r>
            <a:r>
              <a:rPr lang="en-GB" sz="1800" dirty="0"/>
              <a:t> </a:t>
            </a:r>
            <a:r>
              <a:rPr lang="en-GB" sz="1800" dirty="0" err="1"/>
              <a:t>roeddwn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ymateb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newid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gyflym</a:t>
            </a:r>
            <a:r>
              <a:rPr lang="en-GB" sz="1800" dirty="0"/>
              <a:t> ac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gadarnhaol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1800" b="1" dirty="0" err="1"/>
              <a:t>Roedd</a:t>
            </a:r>
            <a:r>
              <a:rPr lang="en-GB" sz="1800" b="1" dirty="0"/>
              <a:t> </a:t>
            </a:r>
            <a:r>
              <a:rPr lang="en-GB" sz="1800" b="1" dirty="0" err="1"/>
              <a:t>rhaid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mi;</a:t>
            </a:r>
          </a:p>
          <a:p>
            <a:r>
              <a:rPr lang="en-GB" sz="1800" dirty="0" err="1"/>
              <a:t>Edrych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ôl</a:t>
            </a:r>
            <a:r>
              <a:rPr lang="en-GB" sz="1800" dirty="0"/>
              <a:t> </a:t>
            </a:r>
            <a:r>
              <a:rPr lang="en-GB" sz="1800" dirty="0" err="1"/>
              <a:t>blant</a:t>
            </a:r>
            <a:r>
              <a:rPr lang="en-GB" sz="1800" dirty="0"/>
              <a:t> o </a:t>
            </a:r>
            <a:r>
              <a:rPr lang="en-GB" sz="1800" dirty="0" err="1"/>
              <a:t>wahanol</a:t>
            </a:r>
            <a:r>
              <a:rPr lang="en-GB" sz="1800" dirty="0"/>
              <a:t> </a:t>
            </a:r>
            <a:r>
              <a:rPr lang="en-GB" sz="1800" dirty="0" err="1"/>
              <a:t>oedrannau</a:t>
            </a:r>
            <a:endParaRPr lang="en-GB" sz="1800" dirty="0"/>
          </a:p>
          <a:p>
            <a:r>
              <a:rPr lang="en-GB" sz="1800" dirty="0" err="1"/>
              <a:t>Deall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gyflym</a:t>
            </a:r>
            <a:r>
              <a:rPr lang="en-GB" sz="1800" dirty="0"/>
              <a:t> </a:t>
            </a:r>
            <a:r>
              <a:rPr lang="en-GB" sz="1800" dirty="0" err="1"/>
              <a:t>beth</a:t>
            </a:r>
            <a:r>
              <a:rPr lang="en-GB" sz="1800" dirty="0"/>
              <a:t> </a:t>
            </a:r>
            <a:r>
              <a:rPr lang="en-GB" sz="1800" dirty="0" err="1"/>
              <a:t>oedd</a:t>
            </a:r>
            <a:r>
              <a:rPr lang="en-GB" sz="1800" dirty="0"/>
              <a:t> y </a:t>
            </a:r>
            <a:r>
              <a:rPr lang="en-GB" sz="1800" dirty="0" err="1"/>
              <a:t>dasg</a:t>
            </a:r>
            <a:r>
              <a:rPr lang="en-GB" sz="1800" dirty="0"/>
              <a:t>. </a:t>
            </a:r>
          </a:p>
          <a:p>
            <a:pPr marL="0" indent="0">
              <a:buNone/>
            </a:pPr>
            <a:r>
              <a:rPr lang="en-GB" sz="1800" b="1" dirty="0" err="1"/>
              <a:t>Profiad</a:t>
            </a:r>
            <a:r>
              <a:rPr lang="en-GB" sz="1800" b="1" dirty="0"/>
              <a:t> </a:t>
            </a:r>
            <a:r>
              <a:rPr lang="en-GB" sz="1800" b="1" dirty="0" err="1"/>
              <a:t>arall</a:t>
            </a:r>
            <a:r>
              <a:rPr lang="en-GB" sz="1800" b="1" dirty="0"/>
              <a:t> o </a:t>
            </a:r>
            <a:r>
              <a:rPr lang="en-GB" sz="1800" b="1" dirty="0" err="1"/>
              <a:t>fod</a:t>
            </a:r>
            <a:r>
              <a:rPr lang="en-GB" sz="1800" b="1" dirty="0"/>
              <a:t> </a:t>
            </a:r>
            <a:r>
              <a:rPr lang="en-GB" sz="1800" b="1" dirty="0" err="1"/>
              <a:t>yn</a:t>
            </a:r>
            <a:r>
              <a:rPr lang="en-GB" sz="1800" b="1" dirty="0"/>
              <a:t> </a:t>
            </a:r>
            <a:r>
              <a:rPr lang="en-GB" sz="1800" b="1" dirty="0" err="1"/>
              <a:t>hyblyg</a:t>
            </a:r>
            <a:r>
              <a:rPr lang="en-GB" sz="1800" b="1" dirty="0"/>
              <a:t> </a:t>
            </a:r>
            <a:r>
              <a:rPr lang="en-GB" sz="1800" b="1" dirty="0" err="1"/>
              <a:t>yw</a:t>
            </a:r>
            <a:r>
              <a:rPr lang="en-GB" sz="1800" b="1" dirty="0"/>
              <a:t>;</a:t>
            </a:r>
          </a:p>
          <a:p>
            <a:r>
              <a:rPr lang="en-GB" sz="1800" dirty="0" err="1"/>
              <a:t>Camu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edrych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ôl</a:t>
            </a:r>
            <a:r>
              <a:rPr lang="en-GB" sz="1800" dirty="0"/>
              <a:t> plant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fod</a:t>
            </a:r>
            <a:r>
              <a:rPr lang="en-GB" sz="1800" dirty="0"/>
              <a:t> staff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mynd</a:t>
            </a:r>
            <a:r>
              <a:rPr lang="en-GB" sz="1800" dirty="0"/>
              <a:t> </a:t>
            </a:r>
            <a:r>
              <a:rPr lang="en-GB" sz="1800" dirty="0" err="1"/>
              <a:t>artref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1800" b="1" dirty="0" err="1"/>
              <a:t>Roedd</a:t>
            </a:r>
            <a:r>
              <a:rPr lang="en-GB" sz="1800" b="1" dirty="0"/>
              <a:t> </a:t>
            </a:r>
            <a:r>
              <a:rPr lang="en-GB" sz="1800" b="1" dirty="0" err="1"/>
              <a:t>hyn</a:t>
            </a:r>
            <a:r>
              <a:rPr lang="en-GB" sz="1800" b="1" dirty="0"/>
              <a:t> </a:t>
            </a:r>
            <a:r>
              <a:rPr lang="en-GB" sz="1800" b="1" dirty="0" err="1"/>
              <a:t>yn</a:t>
            </a:r>
            <a:r>
              <a:rPr lang="en-GB" sz="1800" b="1" dirty="0"/>
              <a:t> </a:t>
            </a:r>
            <a:r>
              <a:rPr lang="en-GB" sz="1800" b="1" dirty="0" err="1"/>
              <a:t>meddwl</a:t>
            </a:r>
            <a:r>
              <a:rPr lang="en-GB" sz="1800" b="1" dirty="0"/>
              <a:t> </a:t>
            </a:r>
            <a:r>
              <a:rPr lang="en-GB" sz="1800" b="1" dirty="0" err="1"/>
              <a:t>roedd</a:t>
            </a:r>
            <a:r>
              <a:rPr lang="en-GB" sz="1800" b="1" dirty="0"/>
              <a:t> </a:t>
            </a:r>
            <a:r>
              <a:rPr lang="en-GB" sz="1800" b="1" dirty="0" err="1"/>
              <a:t>yn</a:t>
            </a:r>
            <a:r>
              <a:rPr lang="en-GB" sz="1800" b="1" dirty="0"/>
              <a:t> </a:t>
            </a:r>
            <a:r>
              <a:rPr lang="en-GB" sz="1800" b="1" dirty="0" err="1"/>
              <a:t>rhaid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mi;</a:t>
            </a:r>
          </a:p>
          <a:p>
            <a:r>
              <a:rPr lang="en-GB" sz="1800" dirty="0"/>
              <a:t>Cael </a:t>
            </a:r>
            <a:r>
              <a:rPr lang="en-GB" sz="1800" dirty="0" err="1"/>
              <a:t>gwybodaeth</a:t>
            </a:r>
            <a:r>
              <a:rPr lang="en-GB" sz="1800" dirty="0"/>
              <a:t> am </a:t>
            </a:r>
            <a:r>
              <a:rPr lang="en-GB" sz="1800" dirty="0" err="1"/>
              <a:t>beth</a:t>
            </a:r>
            <a:r>
              <a:rPr lang="en-GB" sz="1800" dirty="0"/>
              <a:t> </a:t>
            </a:r>
            <a:r>
              <a:rPr lang="en-GB" sz="1800" dirty="0" err="1"/>
              <a:t>roedd</a:t>
            </a:r>
            <a:r>
              <a:rPr lang="en-GB" sz="1800" dirty="0"/>
              <a:t> y plant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gwneud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y </a:t>
            </a:r>
            <a:r>
              <a:rPr lang="en-GB" sz="1800" dirty="0" err="1"/>
              <a:t>dydd</a:t>
            </a:r>
            <a:r>
              <a:rPr lang="en-GB" sz="1800" dirty="0"/>
              <a:t> neu </a:t>
            </a:r>
            <a:r>
              <a:rPr lang="en-GB" sz="1800" dirty="0" err="1"/>
              <a:t>os</a:t>
            </a:r>
            <a:r>
              <a:rPr lang="en-GB" sz="1800" dirty="0"/>
              <a:t> </a:t>
            </a:r>
            <a:r>
              <a:rPr lang="en-GB" sz="1800" dirty="0" err="1"/>
              <a:t>oedd</a:t>
            </a:r>
            <a:r>
              <a:rPr lang="en-GB" sz="1800" dirty="0"/>
              <a:t> </a:t>
            </a: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broblemau</a:t>
            </a:r>
            <a:endParaRPr lang="en-GB" sz="1800" dirty="0"/>
          </a:p>
          <a:p>
            <a:r>
              <a:rPr lang="en-GB" sz="1800" dirty="0" err="1"/>
              <a:t>Roedd</a:t>
            </a:r>
            <a:r>
              <a:rPr lang="en-GB" sz="1800" dirty="0"/>
              <a:t> </a:t>
            </a:r>
            <a:r>
              <a:rPr lang="en-GB" sz="1800" dirty="0" err="1"/>
              <a:t>rhaid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mi gofio </a:t>
            </a:r>
            <a:r>
              <a:rPr lang="en-GB" sz="1800" dirty="0" err="1"/>
              <a:t>hyn</a:t>
            </a:r>
            <a:r>
              <a:rPr lang="en-GB" sz="1800" dirty="0"/>
              <a:t> pan </a:t>
            </a:r>
            <a:r>
              <a:rPr lang="en-GB" sz="1800" dirty="0" err="1"/>
              <a:t>oeddwn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siarad</a:t>
            </a:r>
            <a:r>
              <a:rPr lang="en-GB" sz="1800" dirty="0"/>
              <a:t> </a:t>
            </a:r>
            <a:r>
              <a:rPr lang="en-GB" sz="1800" dirty="0" err="1"/>
              <a:t>gyda’r</a:t>
            </a:r>
            <a:r>
              <a:rPr lang="en-GB" sz="1800" dirty="0"/>
              <a:t> </a:t>
            </a:r>
            <a:r>
              <a:rPr lang="en-GB" sz="1800" dirty="0" err="1"/>
              <a:t>rhieni</a:t>
            </a:r>
            <a:endParaRPr lang="en-GB" sz="1800" dirty="0"/>
          </a:p>
          <a:p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wneud</a:t>
            </a:r>
            <a:r>
              <a:rPr lang="en-GB" sz="1800" dirty="0"/>
              <a:t> </a:t>
            </a:r>
            <a:r>
              <a:rPr lang="en-GB" sz="1800" dirty="0" err="1"/>
              <a:t>hyn</a:t>
            </a:r>
            <a:r>
              <a:rPr lang="en-GB" sz="1800" dirty="0"/>
              <a:t> </a:t>
            </a:r>
            <a:r>
              <a:rPr lang="en-GB" sz="1800" dirty="0" err="1"/>
              <a:t>roedd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rhaid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mi </a:t>
            </a:r>
            <a:r>
              <a:rPr lang="en-GB" sz="1800" dirty="0" err="1"/>
              <a:t>ymateb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newid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Dwi’n</a:t>
            </a:r>
            <a:r>
              <a:rPr lang="en-GB" sz="1800" dirty="0"/>
              <a:t> </a:t>
            </a:r>
            <a:r>
              <a:rPr lang="en-GB" sz="1800" dirty="0" err="1"/>
              <a:t>meddwl</a:t>
            </a:r>
            <a:r>
              <a:rPr lang="en-GB" sz="1800" dirty="0"/>
              <a:t> </a:t>
            </a:r>
            <a:r>
              <a:rPr lang="en-GB" sz="1800" dirty="0" err="1"/>
              <a:t>fy</a:t>
            </a:r>
            <a:r>
              <a:rPr lang="en-GB" sz="1800" dirty="0"/>
              <a:t> mod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berson</a:t>
            </a:r>
            <a:r>
              <a:rPr lang="en-GB" sz="1800" dirty="0"/>
              <a:t> </a:t>
            </a:r>
            <a:r>
              <a:rPr lang="en-GB" sz="1800" dirty="0" err="1"/>
              <a:t>hyblyg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sgil</a:t>
            </a:r>
            <a:r>
              <a:rPr lang="en-GB" sz="1800" dirty="0"/>
              <a:t> </a:t>
            </a:r>
            <a:r>
              <a:rPr lang="en-GB" sz="1800" dirty="0" err="1"/>
              <a:t>arbennig</a:t>
            </a:r>
            <a:r>
              <a:rPr lang="en-GB" sz="1800" dirty="0"/>
              <a:t>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fod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gynorthwyydd</a:t>
            </a:r>
            <a:r>
              <a:rPr lang="en-GB" sz="1800" dirty="0"/>
              <a:t> </a:t>
            </a:r>
            <a:r>
              <a:rPr lang="en-GB" sz="1800" dirty="0" err="1"/>
              <a:t>meithrin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2188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E9582-078A-49FD-B4AA-D9F23B272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Sgil</a:t>
            </a:r>
            <a:r>
              <a:rPr lang="en-GB" dirty="0"/>
              <a:t> 3 -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a </a:t>
            </a:r>
            <a:r>
              <a:rPr lang="en-GB" dirty="0" err="1"/>
              <a:t>chydweithio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7B9A3-3A2F-4483-A4FF-8A92E8CC7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Sgil</a:t>
            </a:r>
            <a:r>
              <a:rPr lang="en-GB" sz="2400" dirty="0"/>
              <a:t>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gennyf</a:t>
            </a:r>
            <a:r>
              <a:rPr lang="en-GB" sz="2400" dirty="0"/>
              <a:t> a </a:t>
            </a:r>
            <a:r>
              <a:rPr lang="en-GB" sz="2400" dirty="0" err="1"/>
              <a:t>byddai’n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dod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swydd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gweithio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tîm</a:t>
            </a:r>
            <a:r>
              <a:rPr lang="en-GB" sz="2400" dirty="0"/>
              <a:t> a </a:t>
            </a:r>
            <a:r>
              <a:rPr lang="en-GB" sz="2400" dirty="0" err="1"/>
              <a:t>chydweithio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 err="1"/>
              <a:t>Profiad</a:t>
            </a:r>
            <a:r>
              <a:rPr lang="en-GB" sz="2400" dirty="0"/>
              <a:t> </a:t>
            </a:r>
            <a:r>
              <a:rPr lang="en-GB" sz="2400" dirty="0" err="1"/>
              <a:t>rydw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gweithio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tîm</a:t>
            </a:r>
            <a:r>
              <a:rPr lang="en-GB" sz="2400" dirty="0"/>
              <a:t> a </a:t>
            </a:r>
            <a:r>
              <a:rPr lang="en-GB" sz="2400" dirty="0" err="1"/>
              <a:t>chydweithio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;</a:t>
            </a:r>
          </a:p>
          <a:p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nad</a:t>
            </a:r>
            <a:r>
              <a:rPr lang="en-GB" sz="2400" dirty="0"/>
              <a:t> </a:t>
            </a:r>
            <a:r>
              <a:rPr lang="en-GB" sz="2400" dirty="0" err="1"/>
              <a:t>oedd</a:t>
            </a:r>
            <a:r>
              <a:rPr lang="en-GB" sz="2400" dirty="0"/>
              <a:t> staff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bresennol</a:t>
            </a:r>
            <a:r>
              <a:rPr lang="en-GB" sz="2400" dirty="0"/>
              <a:t> pan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rhywbeth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digwydd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plentyn</a:t>
            </a:r>
            <a:r>
              <a:rPr lang="en-GB" sz="2400" dirty="0"/>
              <a:t> </a:t>
            </a:r>
            <a:r>
              <a:rPr lang="en-GB" sz="2400" dirty="0" err="1"/>
              <a:t>roedd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rhaid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mi </a:t>
            </a:r>
            <a:r>
              <a:rPr lang="en-GB" sz="2400" dirty="0" err="1"/>
              <a:t>esbonio</a:t>
            </a:r>
            <a:r>
              <a:rPr lang="en-GB" sz="2400" dirty="0"/>
              <a:t> </a:t>
            </a:r>
            <a:r>
              <a:rPr lang="en-GB" sz="2400" dirty="0" err="1"/>
              <a:t>iddyn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</a:t>
            </a:r>
            <a:r>
              <a:rPr lang="en-GB" sz="2400" dirty="0" err="1"/>
              <a:t>iddyn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ddod</a:t>
            </a:r>
            <a:r>
              <a:rPr lang="en-GB" sz="2400" dirty="0"/>
              <a:t> </a:t>
            </a:r>
            <a:r>
              <a:rPr lang="en-GB" sz="2400" dirty="0" err="1"/>
              <a:t>nôl</a:t>
            </a:r>
            <a:r>
              <a:rPr lang="en-GB" sz="2400" dirty="0"/>
              <a:t> y </a:t>
            </a:r>
            <a:r>
              <a:rPr lang="en-GB" sz="2400" dirty="0" err="1"/>
              <a:t>wybodaeth</a:t>
            </a:r>
            <a:r>
              <a:rPr lang="en-GB" sz="2400" dirty="0"/>
              <a:t>.</a:t>
            </a:r>
          </a:p>
          <a:p>
            <a:r>
              <a:rPr lang="en-GB" sz="2400" dirty="0"/>
              <a:t>Neu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byddai</a:t>
            </a:r>
            <a:r>
              <a:rPr lang="en-GB" sz="2400" dirty="0"/>
              <a:t>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bresennol</a:t>
            </a:r>
            <a:r>
              <a:rPr lang="en-GB" sz="2400" dirty="0"/>
              <a:t> </a:t>
            </a:r>
            <a:r>
              <a:rPr lang="en-GB" sz="2400" dirty="0" err="1"/>
              <a:t>byddan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gorfod</a:t>
            </a:r>
            <a:r>
              <a:rPr lang="en-GB" sz="2400" dirty="0"/>
              <a:t> </a:t>
            </a:r>
            <a:r>
              <a:rPr lang="en-GB" sz="2400" dirty="0" err="1"/>
              <a:t>trosglwyddo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mi </a:t>
            </a:r>
            <a:r>
              <a:rPr lang="en-GB" sz="2400" dirty="0" err="1"/>
              <a:t>fel</a:t>
            </a:r>
            <a:r>
              <a:rPr lang="en-GB" sz="2400" dirty="0"/>
              <a:t> bod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camddealltwriaeth</a:t>
            </a:r>
            <a:r>
              <a:rPr lang="en-GB" sz="2400" dirty="0"/>
              <a:t> pan </a:t>
            </a:r>
            <a:r>
              <a:rPr lang="en-GB" sz="2400" dirty="0" err="1"/>
              <a:t>roeddwn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siarad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rhieni’r</a:t>
            </a:r>
            <a:r>
              <a:rPr lang="en-GB" sz="2400" dirty="0"/>
              <a:t> </a:t>
            </a:r>
            <a:r>
              <a:rPr lang="en-GB" sz="2400" dirty="0" err="1"/>
              <a:t>plentyn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fy</a:t>
            </a:r>
            <a:r>
              <a:rPr lang="en-GB" sz="2400" dirty="0"/>
              <a:t> </a:t>
            </a:r>
            <a:r>
              <a:rPr lang="en-GB" sz="2400" dirty="0" err="1"/>
              <a:t>marn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dyma’r</a:t>
            </a:r>
            <a:r>
              <a:rPr lang="en-GB" sz="2400" dirty="0"/>
              <a:t> </a:t>
            </a:r>
            <a:r>
              <a:rPr lang="en-GB" sz="2400" dirty="0" err="1"/>
              <a:t>sgil</a:t>
            </a:r>
            <a:r>
              <a:rPr lang="en-GB" sz="2400" dirty="0"/>
              <a:t> </a:t>
            </a:r>
            <a:r>
              <a:rPr lang="en-GB" sz="2400" dirty="0" err="1"/>
              <a:t>mwyaf</a:t>
            </a:r>
            <a:r>
              <a:rPr lang="en-GB" sz="2400" dirty="0"/>
              <a:t> </a:t>
            </a:r>
            <a:r>
              <a:rPr lang="en-GB" sz="2400" dirty="0" err="1"/>
              <a:t>pwysig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weithio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phlant</a:t>
            </a:r>
            <a:r>
              <a:rPr lang="en-GB" sz="2400" dirty="0"/>
              <a:t>,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weithio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tîm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fydd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drosglwyddo</a:t>
            </a:r>
            <a:r>
              <a:rPr lang="en-GB" sz="2400" dirty="0"/>
              <a:t> a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pawb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gamddeall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579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5964C-1A4A-4AF5-B604-CC8A1DAB5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5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Nodwedd</a:t>
            </a:r>
            <a:r>
              <a:rPr lang="en-GB" dirty="0"/>
              <a:t> </a:t>
            </a:r>
            <a:r>
              <a:rPr lang="en-GB" dirty="0" err="1"/>
              <a:t>Personoliaeth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43960-8097-40DC-A7AD-C158996D2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1. I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agored</a:t>
            </a:r>
            <a:r>
              <a:rPr lang="en-GB" sz="2000" dirty="0"/>
              <a:t> – Mae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nodweddion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dychymyg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-</a:t>
            </a:r>
            <a:r>
              <a:rPr lang="en-GB" sz="2000" dirty="0" err="1"/>
              <a:t>Awyddus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-</a:t>
            </a:r>
            <a:r>
              <a:rPr lang="en-GB" sz="2000" dirty="0" err="1"/>
              <a:t>Mwynhau</a:t>
            </a:r>
            <a:r>
              <a:rPr lang="en-GB" sz="2000" dirty="0"/>
              <a:t> </a:t>
            </a:r>
            <a:r>
              <a:rPr lang="en-GB" sz="2000" dirty="0" err="1"/>
              <a:t>profiadau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endParaRPr lang="en-GB" sz="2000" dirty="0"/>
          </a:p>
          <a:p>
            <a:r>
              <a:rPr lang="en-GB" sz="2000" dirty="0"/>
              <a:t>2. </a:t>
            </a:r>
            <a:r>
              <a:rPr lang="en-GB" sz="2000" dirty="0" err="1"/>
              <a:t>Cydwybodolrwydd</a:t>
            </a:r>
            <a:r>
              <a:rPr lang="en-GB" sz="2000" dirty="0"/>
              <a:t> – Mae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/>
              <a:t>lefelau</a:t>
            </a:r>
            <a:r>
              <a:rPr lang="en-GB" sz="2000" dirty="0"/>
              <a:t> </a:t>
            </a:r>
            <a:r>
              <a:rPr lang="en-GB" sz="2000" dirty="0" err="1"/>
              <a:t>uwch</a:t>
            </a:r>
            <a:r>
              <a:rPr lang="en-GB" sz="2000" dirty="0"/>
              <a:t> o </a:t>
            </a:r>
            <a:r>
              <a:rPr lang="en-GB" sz="2000" dirty="0" err="1"/>
              <a:t>feddwlgarwch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-Bod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drefnus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-</a:t>
            </a:r>
            <a:r>
              <a:rPr lang="en-GB" sz="2000" dirty="0" err="1"/>
              <a:t>Ymwybodol</a:t>
            </a:r>
            <a:r>
              <a:rPr lang="en-GB" sz="2000" dirty="0"/>
              <a:t> o </a:t>
            </a:r>
            <a:r>
              <a:rPr lang="en-GB" sz="2000" dirty="0" err="1"/>
              <a:t>fanylion</a:t>
            </a:r>
            <a:endParaRPr lang="en-GB" sz="2000" dirty="0"/>
          </a:p>
          <a:p>
            <a:r>
              <a:rPr lang="en-GB" sz="2000" dirty="0"/>
              <a:t>3. Extraversion – </a:t>
            </a:r>
          </a:p>
          <a:p>
            <a:pPr>
              <a:buFontTx/>
              <a:buChar char="-"/>
            </a:pPr>
            <a:r>
              <a:rPr lang="en-GB" sz="2000" dirty="0"/>
              <a:t>Person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teimlo’n</a:t>
            </a:r>
            <a:r>
              <a:rPr lang="en-GB" sz="2000" dirty="0"/>
              <a:t> </a:t>
            </a:r>
            <a:r>
              <a:rPr lang="en-GB" sz="2000" dirty="0" err="1"/>
              <a:t>egnïol</a:t>
            </a:r>
            <a:r>
              <a:rPr lang="en-GB" sz="2000" dirty="0"/>
              <a:t> a </a:t>
            </a:r>
            <a:r>
              <a:rPr lang="en-GB" sz="2000" dirty="0" err="1"/>
              <a:t>llawn</a:t>
            </a:r>
            <a:r>
              <a:rPr lang="en-GB" sz="2000" dirty="0"/>
              <a:t> </a:t>
            </a:r>
            <a:r>
              <a:rPr lang="en-GB" sz="2000" dirty="0" err="1"/>
              <a:t>cyffro</a:t>
            </a:r>
            <a:r>
              <a:rPr lang="en-GB" sz="2000" dirty="0"/>
              <a:t> pan </a:t>
            </a:r>
            <a:r>
              <a:rPr lang="en-GB" sz="2000" dirty="0" err="1"/>
              <a:t>maen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o </a:t>
            </a:r>
            <a:r>
              <a:rPr lang="en-GB" sz="2000" dirty="0" err="1"/>
              <a:t>gwmpas</a:t>
            </a:r>
            <a:r>
              <a:rPr lang="en-GB" sz="2000" dirty="0"/>
              <a:t> </a:t>
            </a:r>
            <a:r>
              <a:rPr lang="en-GB" sz="2000" dirty="0" err="1"/>
              <a:t>pobl</a:t>
            </a:r>
            <a:endParaRPr lang="en-GB" sz="2000" dirty="0"/>
          </a:p>
          <a:p>
            <a:r>
              <a:rPr lang="en-GB" sz="2000" dirty="0"/>
              <a:t>4. Agreeableness – </a:t>
            </a:r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/>
              <a:t>ymddiriedaeth</a:t>
            </a:r>
            <a:endParaRPr lang="en-GB" sz="2000" dirty="0"/>
          </a:p>
          <a:p>
            <a:r>
              <a:rPr lang="en-GB" sz="2000" dirty="0"/>
              <a:t>5. </a:t>
            </a:r>
            <a:r>
              <a:rPr lang="en-GB" sz="2000" dirty="0" err="1"/>
              <a:t>Niwrottigrwydd</a:t>
            </a:r>
            <a:r>
              <a:rPr lang="en-GB" sz="2000" dirty="0"/>
              <a:t> – </a:t>
            </a:r>
            <a:r>
              <a:rPr lang="en-GB" sz="2000" dirty="0" err="1"/>
              <a:t>Nodweddir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dristwch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- Y </a:t>
            </a:r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isel</a:t>
            </a:r>
            <a:r>
              <a:rPr lang="en-GB" sz="2000" dirty="0"/>
              <a:t> fan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tueddu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sefydlog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‘emotionally resilient’.</a:t>
            </a:r>
          </a:p>
        </p:txBody>
      </p:sp>
    </p:spTree>
    <p:extLst>
      <p:ext uri="{BB962C8B-B14F-4D97-AF65-F5344CB8AC3E}">
        <p14:creationId xmlns:p14="http://schemas.microsoft.com/office/powerpoint/2010/main" val="1301027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0FCAC-8DA9-468E-A7C5-650F2C596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FB87E-840D-44E8-9F4F-0C8442A10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err="1"/>
              <a:t>Mae’n</a:t>
            </a:r>
            <a:r>
              <a:rPr lang="en-GB" sz="2000" dirty="0"/>
              <a:t> </a:t>
            </a:r>
            <a:r>
              <a:rPr lang="en-GB" sz="2000" dirty="0" err="1"/>
              <a:t>bwysig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mod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gwybod</a:t>
            </a:r>
            <a:r>
              <a:rPr lang="en-GB" sz="2000" dirty="0"/>
              <a:t> am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os</a:t>
            </a:r>
            <a:r>
              <a:rPr lang="en-GB" sz="2000" dirty="0"/>
              <a:t> </a:t>
            </a:r>
            <a:r>
              <a:rPr lang="en-GB" sz="2000" dirty="0" err="1"/>
              <a:t>dwi</a:t>
            </a:r>
            <a:r>
              <a:rPr lang="en-GB" sz="2000" dirty="0"/>
              <a:t> am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gynorthwyydd</a:t>
            </a:r>
            <a:r>
              <a:rPr lang="en-GB" sz="2000" dirty="0"/>
              <a:t> </a:t>
            </a:r>
            <a:r>
              <a:rPr lang="en-GB" sz="2000" dirty="0" err="1"/>
              <a:t>meithrin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dirty="0"/>
              <a:t>Mae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gofyn</a:t>
            </a:r>
            <a:r>
              <a:rPr lang="en-GB" sz="2000" dirty="0"/>
              <a:t> am </a:t>
            </a:r>
            <a:r>
              <a:rPr lang="en-GB" sz="2000" dirty="0" err="1"/>
              <a:t>gwricwlwm</a:t>
            </a:r>
            <a:r>
              <a:rPr lang="en-GB" sz="2000" dirty="0"/>
              <a:t> ac </a:t>
            </a:r>
            <a:r>
              <a:rPr lang="en-GB" sz="2000" dirty="0" err="1"/>
              <a:t>ymarferwyr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deall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gweithredu</a:t>
            </a:r>
            <a:r>
              <a:rPr lang="en-GB" sz="2000" dirty="0"/>
              <a:t> </a:t>
            </a:r>
            <a:r>
              <a:rPr lang="en-GB" sz="2000" dirty="0" err="1"/>
              <a:t>gofynion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Mae plant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weithgareddau</a:t>
            </a:r>
            <a:r>
              <a:rPr lang="en-GB" sz="2000" dirty="0"/>
              <a:t> </a:t>
            </a:r>
            <a:r>
              <a:rPr lang="en-GB" sz="2000" dirty="0" err="1"/>
              <a:t>profiad</a:t>
            </a:r>
            <a:r>
              <a:rPr lang="en-GB" sz="2000" dirty="0"/>
              <a:t> </a:t>
            </a:r>
            <a:r>
              <a:rPr lang="en-GB" sz="2000" dirty="0" err="1"/>
              <a:t>uniongyrchol</a:t>
            </a:r>
            <a:r>
              <a:rPr lang="en-GB" sz="2000" dirty="0"/>
              <a:t> o dan </a:t>
            </a:r>
            <a:r>
              <a:rPr lang="en-GB" sz="2000" dirty="0" err="1"/>
              <a:t>chwarae</a:t>
            </a:r>
            <a:r>
              <a:rPr lang="en-GB" sz="2000" dirty="0"/>
              <a:t>.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plant </a:t>
            </a:r>
            <a:r>
              <a:rPr lang="en-GB" sz="2000" dirty="0" err="1"/>
              <a:t>yn</a:t>
            </a:r>
            <a:r>
              <a:rPr lang="en-GB" sz="2000" dirty="0"/>
              <a:t>;</a:t>
            </a:r>
          </a:p>
          <a:p>
            <a:r>
              <a:rPr lang="en-GB" sz="2000" dirty="0" err="1"/>
              <a:t>Ymarfer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syniadau</a:t>
            </a:r>
            <a:endParaRPr lang="en-GB" sz="2000" dirty="0"/>
          </a:p>
          <a:p>
            <a:r>
              <a:rPr lang="en-GB" sz="2000" dirty="0" err="1"/>
              <a:t>Arbrofi</a:t>
            </a:r>
            <a:endParaRPr lang="en-GB" sz="2000" dirty="0"/>
          </a:p>
          <a:p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risgiau</a:t>
            </a:r>
            <a:endParaRPr lang="en-GB" sz="2000" dirty="0"/>
          </a:p>
          <a:p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/>
              <a:t>problemau</a:t>
            </a:r>
            <a:endParaRPr lang="en-GB" sz="2000" dirty="0"/>
          </a:p>
          <a:p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r>
              <a:rPr lang="en-GB" sz="2000" dirty="0"/>
              <a:t> </a:t>
            </a:r>
            <a:r>
              <a:rPr lang="en-GB" sz="2000" dirty="0" err="1"/>
              <a:t>unigol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6465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C4B0A-242A-4427-98B3-A03432826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ohonyn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 </a:t>
            </a:r>
          </a:p>
          <a:p>
            <a:r>
              <a:rPr lang="en-GB" dirty="0"/>
              <a:t>Mae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hunanddelwedd</a:t>
            </a:r>
            <a:r>
              <a:rPr lang="en-GB" dirty="0"/>
              <a:t> plant a </a:t>
            </a:r>
            <a:r>
              <a:rPr lang="en-GB" dirty="0" err="1"/>
              <a:t>theimladau</a:t>
            </a:r>
            <a:r>
              <a:rPr lang="en-GB" dirty="0"/>
              <a:t> o </a:t>
            </a:r>
            <a:r>
              <a:rPr lang="en-GB" dirty="0" err="1"/>
              <a:t>hunanwerth</a:t>
            </a:r>
            <a:r>
              <a:rPr lang="en-GB" dirty="0"/>
              <a:t> a </a:t>
            </a:r>
            <a:r>
              <a:rPr lang="en-GB" dirty="0" err="1"/>
              <a:t>hunan-barch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ganolog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hwyl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gyffrous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endParaRPr lang="en-GB" dirty="0"/>
          </a:p>
          <a:p>
            <a:r>
              <a:rPr lang="en-GB" dirty="0" err="1"/>
              <a:t>Dylwn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plant.</a:t>
            </a:r>
          </a:p>
        </p:txBody>
      </p:sp>
    </p:spTree>
    <p:extLst>
      <p:ext uri="{BB962C8B-B14F-4D97-AF65-F5344CB8AC3E}">
        <p14:creationId xmlns:p14="http://schemas.microsoft.com/office/powerpoint/2010/main" val="1718188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319F4-6BF1-4EC8-9B2D-11F0246BC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91613"/>
          </a:xfrm>
        </p:spPr>
        <p:txBody>
          <a:bodyPr>
            <a:normAutofit/>
          </a:bodyPr>
          <a:lstStyle/>
          <a:p>
            <a:r>
              <a:rPr lang="en-GB" sz="6600" dirty="0" err="1"/>
              <a:t>Diolch</a:t>
            </a:r>
            <a:r>
              <a:rPr lang="en-GB" sz="6600" dirty="0"/>
              <a:t> </a:t>
            </a:r>
            <a:r>
              <a:rPr lang="en-GB" sz="6600" dirty="0" err="1"/>
              <a:t>yn</a:t>
            </a:r>
            <a:r>
              <a:rPr lang="en-GB" sz="6600" dirty="0"/>
              <a:t> </a:t>
            </a:r>
            <a:r>
              <a:rPr lang="en-GB" sz="6600" dirty="0" err="1"/>
              <a:t>fawr</a:t>
            </a:r>
            <a:r>
              <a:rPr lang="en-GB" sz="6600" dirty="0"/>
              <a:t> am </a:t>
            </a:r>
            <a:r>
              <a:rPr lang="en-GB" sz="6600" dirty="0" err="1"/>
              <a:t>eich</a:t>
            </a:r>
            <a:r>
              <a:rPr lang="en-GB" sz="6600" dirty="0"/>
              <a:t> </a:t>
            </a:r>
            <a:r>
              <a:rPr lang="en-GB" sz="6600" dirty="0" err="1"/>
              <a:t>gwrandawiad</a:t>
            </a:r>
            <a:r>
              <a:rPr lang="en-GB" sz="6600" dirty="0"/>
              <a:t>, </a:t>
            </a:r>
            <a:r>
              <a:rPr lang="en-GB" sz="6600" dirty="0" err="1"/>
              <a:t>oes</a:t>
            </a:r>
            <a:r>
              <a:rPr lang="en-GB" sz="6600" dirty="0"/>
              <a:t> </a:t>
            </a:r>
            <a:r>
              <a:rPr lang="en-GB" sz="6600" dirty="0" err="1"/>
              <a:t>unrhyw</a:t>
            </a:r>
            <a:r>
              <a:rPr lang="en-GB" sz="6600" dirty="0"/>
              <a:t> </a:t>
            </a:r>
            <a:r>
              <a:rPr lang="en-GB" sz="6600" dirty="0" err="1"/>
              <a:t>gwestiynau</a:t>
            </a:r>
            <a:r>
              <a:rPr lang="en-GB" sz="6600" dirty="0"/>
              <a:t>? </a:t>
            </a:r>
            <a:r>
              <a:rPr lang="en-GB" sz="6600" dirty="0">
                <a:sym typeface="Wingdings" panose="05000000000000000000" pitchFamily="2" charset="2"/>
              </a:rPr>
              <a:t>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917163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BC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69D85-BF1A-4C38-ADD8-C993E95D5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493004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err="1"/>
              <a:t>Cyfeirnodi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B7909-A93B-49C7-869B-B810DAD53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842"/>
            <a:ext cx="10515600" cy="64775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Cherry, K. [2019]. The Big Five Personality Traits.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2"/>
              </a:rPr>
              <a:t>https://www.verywellmind.com/the-big-five-personality-dimensions-2795422</a:t>
            </a:r>
            <a:r>
              <a:rPr lang="en-GB" sz="1800" dirty="0"/>
              <a:t> [</a:t>
            </a:r>
            <a:r>
              <a:rPr lang="en-GB" sz="1800" dirty="0" err="1"/>
              <a:t>Darllenwyd</a:t>
            </a:r>
            <a:r>
              <a:rPr lang="en-GB" sz="1800" dirty="0"/>
              <a:t>: 6ed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Constructing Excellence. [2004]. Effective Teamwork A best practice guide for the construction industry.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3"/>
              </a:rPr>
              <a:t>http://constructingexcellence.org.uk/wp-content/uploads/2015/03/Teamwork_Guide.pdf</a:t>
            </a:r>
            <a:r>
              <a:rPr lang="en-GB" sz="1800" dirty="0"/>
              <a:t> </a:t>
            </a:r>
            <a:r>
              <a:rPr lang="en-GB" sz="1800" dirty="0" err="1"/>
              <a:t>tt</a:t>
            </a:r>
            <a:r>
              <a:rPr lang="en-GB" sz="1800" dirty="0"/>
              <a:t>. 14. [</a:t>
            </a:r>
            <a:r>
              <a:rPr lang="en-GB" sz="1800" dirty="0" err="1"/>
              <a:t>Darllenwyd</a:t>
            </a:r>
            <a:r>
              <a:rPr lang="en-GB" sz="1800" dirty="0"/>
              <a:t>: 6ed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Gomez, L. [dim </a:t>
            </a:r>
            <a:r>
              <a:rPr lang="en-GB" sz="1800" dirty="0" err="1"/>
              <a:t>dyddiad</a:t>
            </a:r>
            <a:r>
              <a:rPr lang="en-GB" sz="1800" dirty="0"/>
              <a:t>]. An Introduction to object relations. John Bowlby: Attachment theory.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4"/>
              </a:rPr>
              <a:t>https://www.counsellingfoundation.org/wp-content/uploads/2014/12/An-Introduction-To-Object-Relations-1997-Chap-7.compressed.pdf</a:t>
            </a:r>
            <a:r>
              <a:rPr lang="en-GB" sz="1800" dirty="0"/>
              <a:t> </a:t>
            </a:r>
            <a:r>
              <a:rPr lang="en-GB" sz="1800" dirty="0" err="1"/>
              <a:t>tt</a:t>
            </a:r>
            <a:r>
              <a:rPr lang="en-GB" sz="1800" dirty="0"/>
              <a:t>. 162. [</a:t>
            </a:r>
            <a:r>
              <a:rPr lang="en-GB" sz="1800" dirty="0" err="1"/>
              <a:t>Darllenwyd</a:t>
            </a:r>
            <a:r>
              <a:rPr lang="en-GB" sz="1800" dirty="0"/>
              <a:t>: 5ed o </a:t>
            </a:r>
            <a:r>
              <a:rPr lang="en-GB" sz="1800" dirty="0" err="1"/>
              <a:t>Hydref</a:t>
            </a:r>
            <a:r>
              <a:rPr lang="en-GB" sz="1800" dirty="0"/>
              <a:t> 2019].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jobisjob</a:t>
            </a:r>
            <a:r>
              <a:rPr lang="en-GB" sz="1800" dirty="0"/>
              <a:t>. [2019]. Nursery Assistant job description.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5"/>
              </a:rPr>
              <a:t>https://www.jobisjob.co.uk/nursery-assistant/job-description</a:t>
            </a:r>
            <a:r>
              <a:rPr lang="en-GB" sz="1800" dirty="0"/>
              <a:t> [</a:t>
            </a:r>
            <a:r>
              <a:rPr lang="en-GB" sz="1800" dirty="0" err="1"/>
              <a:t>Darllenwyd</a:t>
            </a:r>
            <a:r>
              <a:rPr lang="en-GB" sz="1800" dirty="0"/>
              <a:t>: 5ed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Llywodraeth</a:t>
            </a:r>
            <a:r>
              <a:rPr lang="en-GB" sz="1800" dirty="0"/>
              <a:t> Cymru. [2015]. Foundation Phase Framework. Curriculum for Wales.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6"/>
              </a:rPr>
              <a:t>https://gov.wales/sites/default/files/publications/2018-02/foundation-phase-framework-revised-2015.pdf</a:t>
            </a:r>
            <a:r>
              <a:rPr lang="en-GB" sz="1800" dirty="0"/>
              <a:t> </a:t>
            </a:r>
            <a:r>
              <a:rPr lang="en-GB" sz="1800" dirty="0" err="1"/>
              <a:t>tt</a:t>
            </a:r>
            <a:r>
              <a:rPr lang="en-GB" sz="1800" dirty="0"/>
              <a:t>. 3. [</a:t>
            </a:r>
            <a:r>
              <a:rPr lang="en-GB" sz="1800" dirty="0" err="1"/>
              <a:t>Darllenwyd</a:t>
            </a:r>
            <a:r>
              <a:rPr lang="en-GB" sz="1800" dirty="0"/>
              <a:t>: 6ed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National Careers Service. [dim </a:t>
            </a:r>
            <a:r>
              <a:rPr lang="en-GB" sz="1800" dirty="0" err="1"/>
              <a:t>dyddiad</a:t>
            </a:r>
            <a:r>
              <a:rPr lang="en-GB" sz="1800" dirty="0"/>
              <a:t>]. Nursery worker.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u="sng" dirty="0">
                <a:hlinkClick r:id="rId7"/>
              </a:rPr>
              <a:t>https://nationalcareers.service.gov.uk/job-profiles/nursery-worker</a:t>
            </a:r>
            <a:r>
              <a:rPr lang="en-GB" sz="1800" dirty="0"/>
              <a:t> [</a:t>
            </a:r>
            <a:r>
              <a:rPr lang="en-GB" sz="1800" dirty="0" err="1"/>
              <a:t>Darllenwyd</a:t>
            </a:r>
            <a:r>
              <a:rPr lang="en-GB" sz="1800" dirty="0"/>
              <a:t>: 5ed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u="sng" dirty="0">
              <a:hlinkClick r:id="rId4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  </a:t>
            </a:r>
          </a:p>
          <a:p>
            <a:pPr marL="0" indent="0">
              <a:buNone/>
            </a:pPr>
            <a:endParaRPr lang="en-GB" sz="1250" u="sng" dirty="0"/>
          </a:p>
        </p:txBody>
      </p:sp>
    </p:spTree>
    <p:extLst>
      <p:ext uri="{BB962C8B-B14F-4D97-AF65-F5344CB8AC3E}">
        <p14:creationId xmlns:p14="http://schemas.microsoft.com/office/powerpoint/2010/main" val="25823482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D42AE-89B1-49CD-887B-D59B60152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7114"/>
            <a:ext cx="10515600" cy="552984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u="sng" dirty="0"/>
          </a:p>
          <a:p>
            <a:pPr marL="0" indent="0">
              <a:buNone/>
            </a:pPr>
            <a:r>
              <a:rPr lang="en-GB" sz="1800" dirty="0"/>
              <a:t>Nursery </a:t>
            </a:r>
            <a:r>
              <a:rPr lang="en-GB" sz="1800" dirty="0" err="1"/>
              <a:t>Resouces</a:t>
            </a:r>
            <a:r>
              <a:rPr lang="en-GB" sz="1800" dirty="0"/>
              <a:t>. [2019]. The Importance of </a:t>
            </a:r>
            <a:r>
              <a:rPr lang="en-GB" sz="1800" dirty="0" err="1"/>
              <a:t>Communcation</a:t>
            </a:r>
            <a:r>
              <a:rPr lang="en-GB" sz="1800" dirty="0"/>
              <a:t> with Parents in EYFS.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dirty="0">
                <a:hlinkClick r:id="rId2"/>
              </a:rPr>
              <a:t>https://www.nurseryresources.org/articles/parents-as-partners/communication-with-parents/</a:t>
            </a:r>
            <a:r>
              <a:rPr lang="en-GB" sz="1800" dirty="0"/>
              <a:t> [</a:t>
            </a:r>
            <a:r>
              <a:rPr lang="en-GB" sz="1800" dirty="0" err="1"/>
              <a:t>Darllenwyd</a:t>
            </a:r>
            <a:r>
              <a:rPr lang="en-GB" sz="1800" dirty="0"/>
              <a:t>: 12eg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>
              <a:hlinkClick r:id="rId3"/>
            </a:endParaRPr>
          </a:p>
          <a:p>
            <a:pPr marL="0" indent="0">
              <a:buNone/>
            </a:pPr>
            <a:r>
              <a:rPr lang="en-GB" sz="1800" dirty="0"/>
              <a:t>Principles for early years education. [dim </a:t>
            </a:r>
            <a:r>
              <a:rPr lang="en-GB" sz="1800" dirty="0" err="1"/>
              <a:t>dyddiad</a:t>
            </a:r>
            <a:r>
              <a:rPr lang="en-GB" sz="1800" dirty="0"/>
              <a:t>]. </a:t>
            </a:r>
            <a:r>
              <a:rPr lang="en-GB" sz="1800" dirty="0" err="1"/>
              <a:t>Ffynhonnell</a:t>
            </a:r>
            <a:r>
              <a:rPr lang="en-GB" sz="1800" dirty="0"/>
              <a:t>: </a:t>
            </a:r>
            <a:r>
              <a:rPr lang="en-GB" sz="1800" dirty="0">
                <a:hlinkClick r:id="rId3"/>
              </a:rPr>
              <a:t>https://foundationyears.org.uk/files/2012/10/Curriculum-guidance-for-the-foundation-stage-Principles-for-early-years-education.pdf</a:t>
            </a:r>
            <a:r>
              <a:rPr lang="en-GB" sz="1800" dirty="0"/>
              <a:t> </a:t>
            </a:r>
            <a:r>
              <a:rPr lang="en-GB" sz="1800" dirty="0" err="1"/>
              <a:t>tt</a:t>
            </a:r>
            <a:r>
              <a:rPr lang="en-GB" sz="1800" dirty="0"/>
              <a:t>. 11. [</a:t>
            </a:r>
            <a:r>
              <a:rPr lang="en-GB" sz="1800" dirty="0" err="1"/>
              <a:t>Darllenwyd</a:t>
            </a:r>
            <a:r>
              <a:rPr lang="en-GB" sz="1800" dirty="0"/>
              <a:t>: 12eg o </a:t>
            </a:r>
            <a:r>
              <a:rPr lang="en-GB" sz="1800" dirty="0" err="1"/>
              <a:t>Hydref</a:t>
            </a:r>
            <a:r>
              <a:rPr lang="en-GB" sz="1800" dirty="0"/>
              <a:t> 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Taylor, W. (2012). ‘Extending understanding of theories of children and/or young person’s care or development’. </a:t>
            </a:r>
            <a:r>
              <a:rPr lang="en-GB" sz="1800" dirty="0" err="1"/>
              <a:t>Beith</a:t>
            </a:r>
            <a:r>
              <a:rPr lang="en-GB" sz="1800" dirty="0"/>
              <a:t>, K. (</a:t>
            </a:r>
            <a:r>
              <a:rPr lang="en-GB" sz="1800" dirty="0" err="1"/>
              <a:t>gol</a:t>
            </a:r>
            <a:r>
              <a:rPr lang="en-GB" sz="1800" dirty="0"/>
              <a:t>). </a:t>
            </a:r>
            <a:r>
              <a:rPr lang="en-GB" sz="1800" i="1" dirty="0"/>
              <a:t>Children &amp; young people’s workforce</a:t>
            </a:r>
            <a:r>
              <a:rPr lang="en-GB" sz="1800" dirty="0"/>
              <a:t>. Edinburgh: Pearson Education Limited. </a:t>
            </a:r>
            <a:r>
              <a:rPr lang="en-GB" sz="1800" dirty="0" err="1"/>
              <a:t>tt</a:t>
            </a:r>
            <a:r>
              <a:rPr lang="en-GB" sz="1800" dirty="0"/>
              <a:t>. 9-21.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939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1552</Words>
  <Application>Microsoft Office PowerPoint</Application>
  <PresentationFormat>Widescreen</PresentationFormat>
  <Paragraphs>134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Cynorthwyydd meithrin</vt:lpstr>
      <vt:lpstr>Beth mae cynorthwyydd meithrin yn gwneud?</vt:lpstr>
      <vt:lpstr>Cymwysterau</vt:lpstr>
      <vt:lpstr>Sgiliau a’r wybodaeth sydd angen</vt:lpstr>
      <vt:lpstr>Sgil 1 - Cyfathrebu gyda phlant</vt:lpstr>
      <vt:lpstr>John Bowlby</vt:lpstr>
      <vt:lpstr>John Bowlby</vt:lpstr>
      <vt:lpstr>Sgil sydd yn rhaid i mi weithio arno yw cyfathrebu gyda rhieni</vt:lpstr>
      <vt:lpstr>Pam mae’n bwysig cyfathrebu gyda’r rhieni?</vt:lpstr>
      <vt:lpstr>Sgil 2 - Bod yn hyblyg</vt:lpstr>
      <vt:lpstr>Sgil 3 - Gweithio mewn tîm a chydweithio</vt:lpstr>
      <vt:lpstr>5 Prif Nodwedd Personoliaeth</vt:lpstr>
      <vt:lpstr>Cyfnod Sylfaen a’r Cwricwlwm</vt:lpstr>
      <vt:lpstr>PowerPoint Presentation</vt:lpstr>
      <vt:lpstr>Diolch yn fawr am eich gwrandawiad, oes unrhyw gwestiynau?  </vt:lpstr>
      <vt:lpstr>Cyfeirnodi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 Williams</dc:creator>
  <cp:lastModifiedBy>Jess Williams</cp:lastModifiedBy>
  <cp:revision>66</cp:revision>
  <dcterms:created xsi:type="dcterms:W3CDTF">2019-10-05T11:25:53Z</dcterms:created>
  <dcterms:modified xsi:type="dcterms:W3CDTF">2019-10-13T15:51:51Z</dcterms:modified>
</cp:coreProperties>
</file>