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60"/>
  </p:notesMasterIdLst>
  <p:sldIdLst>
    <p:sldId id="258" r:id="rId6"/>
    <p:sldId id="308" r:id="rId7"/>
    <p:sldId id="309" r:id="rId8"/>
    <p:sldId id="305" r:id="rId9"/>
    <p:sldId id="306" r:id="rId10"/>
    <p:sldId id="307" r:id="rId11"/>
    <p:sldId id="291" r:id="rId12"/>
    <p:sldId id="292" r:id="rId13"/>
    <p:sldId id="293" r:id="rId14"/>
    <p:sldId id="303" r:id="rId15"/>
    <p:sldId id="294" r:id="rId16"/>
    <p:sldId id="263" r:id="rId17"/>
    <p:sldId id="264" r:id="rId18"/>
    <p:sldId id="316" r:id="rId19"/>
    <p:sldId id="317" r:id="rId20"/>
    <p:sldId id="274" r:id="rId21"/>
    <p:sldId id="312" r:id="rId22"/>
    <p:sldId id="314" r:id="rId23"/>
    <p:sldId id="321" r:id="rId24"/>
    <p:sldId id="322" r:id="rId25"/>
    <p:sldId id="332" r:id="rId26"/>
    <p:sldId id="333" r:id="rId27"/>
    <p:sldId id="315" r:id="rId28"/>
    <p:sldId id="289" r:id="rId29"/>
    <p:sldId id="320" r:id="rId30"/>
    <p:sldId id="268" r:id="rId31"/>
    <p:sldId id="298" r:id="rId32"/>
    <p:sldId id="324" r:id="rId33"/>
    <p:sldId id="281" r:id="rId34"/>
    <p:sldId id="327" r:id="rId35"/>
    <p:sldId id="304" r:id="rId36"/>
    <p:sldId id="272" r:id="rId37"/>
    <p:sldId id="275" r:id="rId38"/>
    <p:sldId id="276" r:id="rId39"/>
    <p:sldId id="273" r:id="rId40"/>
    <p:sldId id="279" r:id="rId41"/>
    <p:sldId id="278" r:id="rId42"/>
    <p:sldId id="280" r:id="rId43"/>
    <p:sldId id="277" r:id="rId44"/>
    <p:sldId id="282" r:id="rId45"/>
    <p:sldId id="265" r:id="rId46"/>
    <p:sldId id="260" r:id="rId47"/>
    <p:sldId id="261" r:id="rId48"/>
    <p:sldId id="283" r:id="rId49"/>
    <p:sldId id="284" r:id="rId50"/>
    <p:sldId id="286" r:id="rId51"/>
    <p:sldId id="300" r:id="rId52"/>
    <p:sldId id="299" r:id="rId53"/>
    <p:sldId id="335" r:id="rId54"/>
    <p:sldId id="334" r:id="rId55"/>
    <p:sldId id="325" r:id="rId56"/>
    <p:sldId id="337" r:id="rId57"/>
    <p:sldId id="338" r:id="rId58"/>
    <p:sldId id="302"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2BA48A-E09F-488F-8BB9-9941BADFBFDE}" v="3" dt="2024-01-15T10:07:28.3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86" autoAdjust="0"/>
    <p:restoredTop sz="94660"/>
  </p:normalViewPr>
  <p:slideViewPr>
    <p:cSldViewPr>
      <p:cViewPr varScale="1">
        <p:scale>
          <a:sx n="99" d="100"/>
          <a:sy n="99" d="100"/>
        </p:scale>
        <p:origin x="405"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780754-8ACF-4063-A872-DB11BDED0C99}" type="datetimeFigureOut">
              <a:rPr lang="en-GB" smtClean="0"/>
              <a:t>03/02/2025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D21A8-D3E4-4285-94BB-5AD4FB9D66C4}" type="slidenum">
              <a:rPr lang="en-GB" smtClean="0"/>
              <a:t>‹#›</a:t>
            </a:fld>
            <a:endParaRPr lang="en-GB"/>
          </a:p>
        </p:txBody>
      </p:sp>
    </p:spTree>
    <p:extLst>
      <p:ext uri="{BB962C8B-B14F-4D97-AF65-F5344CB8AC3E}">
        <p14:creationId xmlns:p14="http://schemas.microsoft.com/office/powerpoint/2010/main" val="3891988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D21A8-D3E4-4285-94BB-5AD4FB9D66C4}" type="slidenum">
              <a:rPr lang="en-GB" smtClean="0"/>
              <a:t>8</a:t>
            </a:fld>
            <a:endParaRPr lang="en-GB"/>
          </a:p>
        </p:txBody>
      </p:sp>
    </p:spTree>
    <p:extLst>
      <p:ext uri="{BB962C8B-B14F-4D97-AF65-F5344CB8AC3E}">
        <p14:creationId xmlns:p14="http://schemas.microsoft.com/office/powerpoint/2010/main" val="3878213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47C6FC8-2D4F-4CF0-84E7-993BE964756C}" type="datetimeFigureOut">
              <a:rPr lang="en-US" smtClean="0"/>
              <a:t>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3237654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47C6FC8-2D4F-4CF0-84E7-993BE964756C}" type="datetimeFigureOut">
              <a:rPr lang="en-US" smtClean="0"/>
              <a:t>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055610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7C6FC8-2D4F-4CF0-84E7-993BE964756C}" type="datetimeFigureOut">
              <a:rPr lang="en-US" smtClean="0"/>
              <a:t>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03800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47C6FC8-2D4F-4CF0-84E7-993BE964756C}" type="datetimeFigureOut">
              <a:rPr lang="en-US" smtClean="0"/>
              <a:t>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39906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47C6FC8-2D4F-4CF0-84E7-993BE964756C}" type="datetimeFigureOut">
              <a:rPr lang="en-US" smtClean="0"/>
              <a:t>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96818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47C6FC8-2D4F-4CF0-84E7-993BE964756C}" type="datetimeFigureOut">
              <a:rPr lang="en-US" smtClean="0"/>
              <a:t>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289276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7C6FC8-2D4F-4CF0-84E7-993BE964756C}" type="datetimeFigureOut">
              <a:rPr lang="en-US" smtClean="0"/>
              <a:t>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272619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7C6FC8-2D4F-4CF0-84E7-993BE964756C}" type="datetimeFigureOut">
              <a:rPr lang="en-US" smtClean="0"/>
              <a:t>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21124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7C6FC8-2D4F-4CF0-84E7-993BE964756C}" type="datetimeFigureOut">
              <a:rPr lang="en-US" smtClean="0"/>
              <a:t>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850360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47C6FC8-2D4F-4CF0-84E7-993BE964756C}" type="datetimeFigureOut">
              <a:rPr lang="en-US" smtClean="0"/>
              <a:t>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162850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47C6FC8-2D4F-4CF0-84E7-993BE964756C}" type="datetimeFigureOut">
              <a:rPr lang="en-US" smtClean="0"/>
              <a:t>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162610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FB50E-1A5E-4EF6-8C8C-FDFD3FABB1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16A62-3AEB-4C84-967B-869AFFE6B9D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E247D3-ADAA-4336-9476-E7E009197823}"/>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D5B3ED-5A91-4D93-ACA2-EAF16D662482}"/>
              </a:ext>
            </a:extLst>
          </p:cNvPr>
          <p:cNvSpPr>
            <a:spLocks noGrp="1"/>
          </p:cNvSpPr>
          <p:nvPr>
            <p:ph type="dt" sz="half" idx="10"/>
          </p:nvPr>
        </p:nvSpPr>
        <p:spPr/>
        <p:txBody>
          <a:bodyPr/>
          <a:lstStyle/>
          <a:p>
            <a:fld id="{D0004FB8-1B6B-4004-BD64-818AA74DD134}" type="datetimeFigureOut">
              <a:rPr lang="en-GB" smtClean="0"/>
              <a:t>03/02/2025</a:t>
            </a:fld>
            <a:endParaRPr lang="en-GB"/>
          </a:p>
        </p:txBody>
      </p:sp>
      <p:sp>
        <p:nvSpPr>
          <p:cNvPr id="6" name="Footer Placeholder 5">
            <a:extLst>
              <a:ext uri="{FF2B5EF4-FFF2-40B4-BE49-F238E27FC236}">
                <a16:creationId xmlns:a16="http://schemas.microsoft.com/office/drawing/2014/main" id="{F559C41C-724F-4E80-BDB7-13FA44D252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22DECD-4EA9-4EBB-82F5-2B49682E3209}"/>
              </a:ext>
            </a:extLst>
          </p:cNvPr>
          <p:cNvSpPr>
            <a:spLocks noGrp="1"/>
          </p:cNvSpPr>
          <p:nvPr>
            <p:ph type="sldNum" sz="quarter" idx="12"/>
          </p:nvPr>
        </p:nvSpPr>
        <p:spPr/>
        <p:txBody>
          <a:bodyPr/>
          <a:lstStyle/>
          <a:p>
            <a:fld id="{2F147AD6-201E-429E-AB18-B047F7FB9B33}" type="slidenum">
              <a:rPr lang="en-GB" smtClean="0"/>
              <a:t>‹#›</a:t>
            </a:fld>
            <a:endParaRPr lang="en-GB"/>
          </a:p>
        </p:txBody>
      </p:sp>
    </p:spTree>
    <p:extLst>
      <p:ext uri="{BB962C8B-B14F-4D97-AF65-F5344CB8AC3E}">
        <p14:creationId xmlns:p14="http://schemas.microsoft.com/office/powerpoint/2010/main" val="384609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7C6FC8-2D4F-4CF0-84E7-993BE964756C}" type="datetimeFigureOut">
              <a:rPr lang="en-US" smtClean="0"/>
              <a:t>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9ECCFB-9381-4D6B-9527-A45F715344EC}" type="slidenum">
              <a:rPr lang="en-US" smtClean="0"/>
              <a:t>‹#›</a:t>
            </a:fld>
            <a:endParaRPr lang="en-US"/>
          </a:p>
        </p:txBody>
      </p:sp>
    </p:spTree>
    <p:extLst>
      <p:ext uri="{BB962C8B-B14F-4D97-AF65-F5344CB8AC3E}">
        <p14:creationId xmlns:p14="http://schemas.microsoft.com/office/powerpoint/2010/main" val="316319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1"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4597A9-7D56-47F3-B009-9076036AEDB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747FBF-669A-49D5-954D-000C281713C7}"/>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FEB218-EDAF-4F3C-8557-700AA20FE26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D0004FB8-1B6B-4004-BD64-818AA74DD134}" type="datetimeFigureOut">
              <a:rPr lang="en-GB" smtClean="0"/>
              <a:t>03/02/2025</a:t>
            </a:fld>
            <a:endParaRPr lang="en-GB"/>
          </a:p>
        </p:txBody>
      </p:sp>
      <p:sp>
        <p:nvSpPr>
          <p:cNvPr id="5" name="Footer Placeholder 4">
            <a:extLst>
              <a:ext uri="{FF2B5EF4-FFF2-40B4-BE49-F238E27FC236}">
                <a16:creationId xmlns:a16="http://schemas.microsoft.com/office/drawing/2014/main" id="{8D62DDA0-45D4-4C97-A29C-E022C353B8B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8E210E-173F-4CDA-A3EA-387A91F9512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147AD6-201E-429E-AB18-B047F7FB9B33}" type="slidenum">
              <a:rPr lang="en-GB" smtClean="0"/>
              <a:t>‹#›</a:t>
            </a:fld>
            <a:endParaRPr lang="en-GB"/>
          </a:p>
        </p:txBody>
      </p:sp>
    </p:spTree>
    <p:extLst>
      <p:ext uri="{BB962C8B-B14F-4D97-AF65-F5344CB8AC3E}">
        <p14:creationId xmlns:p14="http://schemas.microsoft.com/office/powerpoint/2010/main" val="1215913598"/>
      </p:ext>
    </p:extLst>
  </p:cSld>
  <p:clrMap bg1="lt1" tx1="dk1" bg2="lt2" tx2="dk2" accent1="accent1" accent2="accent2" accent3="accent3" accent4="accent4" accent5="accent5" accent6="accent6" hlink="hlink" folHlink="folHlink"/>
  <p:sldLayoutIdLst>
    <p:sldLayoutId id="21474836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oleObject" Target="../embeddings/oleObject2.bin"/><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oleObject" Target="../embeddings/oleObject3.bin"/></Relationships>
</file>

<file path=ppt/slides/_rels/slide2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commons.wikimedia.org/wiki/File:Llywelyn_the_Great.JPG" TargetMode="Externa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hyperlink" Target="http://commons.wikimedia.org/wiki/File:Llewelyn's_Monument_at_Cilmery_-_geograph.org.uk_-_1566729.jpg" TargetMode="Externa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900" y="1295400"/>
            <a:ext cx="8001000" cy="2590800"/>
          </a:xfrm>
        </p:spPr>
        <p:txBody>
          <a:bodyPr>
            <a:normAutofit fontScale="90000"/>
          </a:bodyPr>
          <a:lstStyle/>
          <a:p>
            <a:r>
              <a:rPr lang="en-GB" b="1" dirty="0" err="1"/>
              <a:t>Prof.</a:t>
            </a:r>
            <a:r>
              <a:rPr lang="en-GB" b="1" dirty="0"/>
              <a:t> Jane Cartwright</a:t>
            </a:r>
            <a:br>
              <a:rPr lang="en-GB" dirty="0"/>
            </a:br>
            <a:r>
              <a:rPr lang="en-GB" b="1" dirty="0" err="1"/>
              <a:t>Gwlad</a:t>
            </a:r>
            <a:r>
              <a:rPr lang="en-GB" b="1" dirty="0"/>
              <a:t>, </a:t>
            </a:r>
            <a:r>
              <a:rPr lang="en-GB" b="1" dirty="0" err="1"/>
              <a:t>Gwlad</a:t>
            </a:r>
            <a:r>
              <a:rPr lang="en-GB" b="1"/>
              <a:t>: Aspects of </a:t>
            </a:r>
            <a:r>
              <a:rPr lang="en-GB" b="1" dirty="0"/>
              <a:t>Welsh History 1200 to Present Day</a:t>
            </a:r>
            <a:br>
              <a:rPr lang="en-GB" b="1" dirty="0"/>
            </a:br>
            <a:br>
              <a:rPr lang="en-GB" b="1" dirty="0"/>
            </a:br>
            <a:br>
              <a:rPr lang="en-GB" b="1" dirty="0"/>
            </a:br>
            <a:endParaRPr lang="en-US" sz="4000" b="1" dirty="0"/>
          </a:p>
        </p:txBody>
      </p:sp>
      <p:sp>
        <p:nvSpPr>
          <p:cNvPr id="3" name="Content Placeholder 2"/>
          <p:cNvSpPr>
            <a:spLocks noGrp="1"/>
          </p:cNvSpPr>
          <p:nvPr>
            <p:ph idx="1"/>
          </p:nvPr>
        </p:nvSpPr>
        <p:spPr>
          <a:xfrm>
            <a:off x="711331" y="3581400"/>
            <a:ext cx="8229600" cy="3276600"/>
          </a:xfrm>
        </p:spPr>
        <p:txBody>
          <a:bodyPr/>
          <a:lstStyle/>
          <a:p>
            <a:pPr marL="0" indent="0" algn="ctr">
              <a:buNone/>
            </a:pPr>
            <a:endParaRPr lang="en-US" sz="2800" b="1" dirty="0"/>
          </a:p>
          <a:p>
            <a:pPr marL="0" indent="0" algn="ctr">
              <a:buNone/>
            </a:pPr>
            <a:endParaRPr lang="en-US" sz="2800" b="1"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0400" y="2438400"/>
            <a:ext cx="2556000" cy="2556000"/>
          </a:xfrm>
          <a:prstGeom prst="rect">
            <a:avLst/>
          </a:prstGeom>
        </p:spPr>
      </p:pic>
      <p:sp>
        <p:nvSpPr>
          <p:cNvPr id="7" name="TextBox 6"/>
          <p:cNvSpPr txBox="1"/>
          <p:nvPr/>
        </p:nvSpPr>
        <p:spPr>
          <a:xfrm>
            <a:off x="363600" y="5105400"/>
            <a:ext cx="8229600" cy="954107"/>
          </a:xfrm>
          <a:prstGeom prst="rect">
            <a:avLst/>
          </a:prstGeom>
          <a:noFill/>
        </p:spPr>
        <p:txBody>
          <a:bodyPr wrap="square" rtlCol="0">
            <a:spAutoFit/>
          </a:bodyPr>
          <a:lstStyle/>
          <a:p>
            <a:pPr algn="ctr"/>
            <a:r>
              <a:rPr lang="en-GB" sz="2800" b="1" dirty="0"/>
              <a:t>Introduction to the module and brief overview of Welsh history and culture</a:t>
            </a:r>
          </a:p>
        </p:txBody>
      </p:sp>
    </p:spTree>
    <p:extLst>
      <p:ext uri="{BB962C8B-B14F-4D97-AF65-F5344CB8AC3E}">
        <p14:creationId xmlns:p14="http://schemas.microsoft.com/office/powerpoint/2010/main" val="111179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E941C-495F-91CB-0C71-0133D4E9F2A2}"/>
              </a:ext>
            </a:extLst>
          </p:cNvPr>
          <p:cNvSpPr>
            <a:spLocks noGrp="1"/>
          </p:cNvSpPr>
          <p:nvPr>
            <p:ph type="title"/>
          </p:nvPr>
        </p:nvSpPr>
        <p:spPr/>
        <p:txBody>
          <a:bodyPr/>
          <a:lstStyle/>
          <a:p>
            <a:r>
              <a:rPr lang="en-GB" dirty="0"/>
              <a:t>Aims of the module</a:t>
            </a:r>
          </a:p>
        </p:txBody>
      </p:sp>
      <p:sp>
        <p:nvSpPr>
          <p:cNvPr id="3" name="Content Placeholder 2">
            <a:extLst>
              <a:ext uri="{FF2B5EF4-FFF2-40B4-BE49-F238E27FC236}">
                <a16:creationId xmlns:a16="http://schemas.microsoft.com/office/drawing/2014/main" id="{75EEE4F2-57E8-CAD8-C6B1-0324198DEA96}"/>
              </a:ext>
            </a:extLst>
          </p:cNvPr>
          <p:cNvSpPr>
            <a:spLocks noGrp="1"/>
          </p:cNvSpPr>
          <p:nvPr>
            <p:ph idx="1"/>
          </p:nvPr>
        </p:nvSpPr>
        <p:spPr/>
        <p:txBody>
          <a:bodyPr/>
          <a:lstStyle/>
          <a:p>
            <a:pPr marL="457200" indent="0" algn="l" fontAlgn="auto" hangingPunct="1">
              <a:spcBef>
                <a:spcPts val="600"/>
              </a:spcBef>
              <a:spcAft>
                <a:spcPts val="0"/>
              </a:spcAft>
              <a:buNone/>
            </a:pPr>
            <a:r>
              <a:rPr lang="en-GB" sz="1800" b="1" dirty="0">
                <a:effectLst/>
                <a:latin typeface="Arial" panose="020B0604020202020204" pitchFamily="34" charset="0"/>
                <a:ea typeface="Times New Roman" panose="02020603050405020304" pitchFamily="18" charset="0"/>
              </a:rPr>
              <a:t>AIM(S)</a:t>
            </a:r>
            <a:endParaRPr lang="en-GB" sz="1800" dirty="0">
              <a:effectLst/>
              <a:latin typeface="Times New Roman" panose="02020603050405020304" pitchFamily="18" charset="0"/>
              <a:ea typeface="Times New Roman" panose="02020603050405020304" pitchFamily="18" charset="0"/>
            </a:endParaRPr>
          </a:p>
          <a:p>
            <a:pPr marL="342900" lvl="0" indent="-342900" algn="l" fontAlgn="auto" hangingPunct="1">
              <a:spcBef>
                <a:spcPts val="6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To encourage students to acquire a broad knowledge and understanding of a selection of key events and themes that emerge from a study of Wales 1200 to the present and how change and transition can be identified and evaluated.</a:t>
            </a:r>
            <a:endParaRPr lang="en-GB" sz="1800" dirty="0">
              <a:effectLst/>
              <a:latin typeface="Times New Roman" panose="02020603050405020304" pitchFamily="18" charset="0"/>
              <a:ea typeface="Times New Roman" panose="02020603050405020304" pitchFamily="18" charset="0"/>
            </a:endParaRPr>
          </a:p>
          <a:p>
            <a:pPr marL="457200" indent="0" algn="l" fontAlgn="auto" hangingPunct="1">
              <a:spcBef>
                <a:spcPts val="600"/>
              </a:spcBef>
              <a:spcAft>
                <a:spcPts val="0"/>
              </a:spcAft>
              <a:buNone/>
            </a:pPr>
            <a:endParaRPr lang="en-GB" sz="1800" dirty="0">
              <a:effectLst/>
              <a:latin typeface="Times New Roman" panose="02020603050405020304" pitchFamily="18" charset="0"/>
              <a:ea typeface="Times New Roman" panose="02020603050405020304" pitchFamily="18" charset="0"/>
            </a:endParaRPr>
          </a:p>
          <a:p>
            <a:pPr marL="342900" lvl="0" indent="-342900" algn="l" fontAlgn="auto" hangingPunct="1">
              <a:spcBef>
                <a:spcPts val="6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To enable students to understand the historiographical developments that have influenced approaches to the history of Wales and how Welsh history has been interpreted from different viewpoints.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46141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6C473-1F46-5A6B-A74F-F7E1B11010BC}"/>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B362136D-C226-7F59-223D-A9289C8C362E}"/>
              </a:ext>
            </a:extLst>
          </p:cNvPr>
          <p:cNvSpPr>
            <a:spLocks noGrp="1"/>
          </p:cNvSpPr>
          <p:nvPr>
            <p:ph idx="1"/>
          </p:nvPr>
        </p:nvSpPr>
        <p:spPr/>
        <p:txBody>
          <a:bodyPr/>
          <a:lstStyle/>
          <a:p>
            <a:pPr marL="0" indent="0" algn="just" hangingPunct="0">
              <a:buNone/>
            </a:pPr>
            <a:r>
              <a:rPr lang="en-GB" sz="1800" dirty="0">
                <a:effectLst/>
                <a:latin typeface="Arial" panose="020B0604020202020204" pitchFamily="34" charset="0"/>
                <a:ea typeface="Times New Roman" panose="02020603050405020304" pitchFamily="18" charset="0"/>
              </a:rPr>
              <a:t>Upon the successful completion of this module, the student should be able to demonstrate:</a:t>
            </a:r>
            <a:endParaRPr lang="en-GB" sz="1800" dirty="0">
              <a:effectLst/>
              <a:latin typeface="Times New Roman" panose="02020603050405020304" pitchFamily="18" charset="0"/>
              <a:ea typeface="Times New Roman" panose="02020603050405020304" pitchFamily="18" charset="0"/>
            </a:endParaRPr>
          </a:p>
          <a:p>
            <a:pPr algn="just">
              <a:spcBef>
                <a:spcPts val="1200"/>
              </a:spcBef>
            </a:pPr>
            <a:r>
              <a:rPr lang="en-GB" sz="1800" dirty="0">
                <a:effectLst/>
                <a:latin typeface="Arial" panose="020B0604020202020204" pitchFamily="34" charset="0"/>
                <a:ea typeface="Times New Roman" panose="02020603050405020304" pitchFamily="18" charset="0"/>
              </a:rPr>
              <a:t>a knowledge and understanding of the history of Wales since 12000, through the experience of different communities during periods of major change and transition.</a:t>
            </a:r>
            <a:endParaRPr lang="en-GB" sz="1800" dirty="0">
              <a:effectLst/>
              <a:latin typeface="Times New Roman" panose="02020603050405020304" pitchFamily="18" charset="0"/>
              <a:ea typeface="Times New Roman" panose="02020603050405020304" pitchFamily="18" charset="0"/>
            </a:endParaRPr>
          </a:p>
          <a:p>
            <a:pPr algn="just">
              <a:spcBef>
                <a:spcPts val="1200"/>
              </a:spcBef>
            </a:pPr>
            <a:r>
              <a:rPr lang="en-GB" sz="1800" dirty="0">
                <a:effectLst/>
                <a:latin typeface="Arial" panose="020B0604020202020204" pitchFamily="34" charset="0"/>
                <a:ea typeface="Times New Roman" panose="02020603050405020304" pitchFamily="18" charset="0"/>
              </a:rPr>
              <a:t>an ability to recognise and evaluate the impact of change on Welsh society and how Welsh people responded to cultural, political and/or economic changes over time.</a:t>
            </a:r>
            <a:endParaRPr lang="en-GB" sz="1800" dirty="0">
              <a:effectLst/>
              <a:latin typeface="Times New Roman" panose="02020603050405020304" pitchFamily="18" charset="0"/>
              <a:ea typeface="Times New Roman" panose="02020603050405020304" pitchFamily="18" charset="0"/>
            </a:endParaRPr>
          </a:p>
          <a:p>
            <a:pPr algn="just">
              <a:spcBef>
                <a:spcPts val="1200"/>
              </a:spcBef>
            </a:pPr>
            <a:r>
              <a:rPr lang="en-GB" sz="1800" dirty="0">
                <a:effectLst/>
                <a:latin typeface="Arial" panose="020B0604020202020204" pitchFamily="34" charset="0"/>
                <a:ea typeface="Times New Roman" panose="02020603050405020304" pitchFamily="18" charset="0"/>
              </a:rPr>
              <a:t>an ability to evaluate different historiographical interpretations relating to key events and themes that emerge from the history of Wales between 1200 and the present.</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094166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06FD8-37E0-329B-0E68-0C745B5D4774}"/>
              </a:ext>
            </a:extLst>
          </p:cNvPr>
          <p:cNvSpPr>
            <a:spLocks noGrp="1"/>
          </p:cNvSpPr>
          <p:nvPr>
            <p:ph type="title"/>
          </p:nvPr>
        </p:nvSpPr>
        <p:spPr/>
        <p:txBody>
          <a:bodyPr/>
          <a:lstStyle/>
          <a:p>
            <a:r>
              <a:rPr lang="en-GB" dirty="0"/>
              <a:t>Module content</a:t>
            </a:r>
          </a:p>
        </p:txBody>
      </p:sp>
      <p:sp>
        <p:nvSpPr>
          <p:cNvPr id="3" name="Content Placeholder 2">
            <a:extLst>
              <a:ext uri="{FF2B5EF4-FFF2-40B4-BE49-F238E27FC236}">
                <a16:creationId xmlns:a16="http://schemas.microsoft.com/office/drawing/2014/main" id="{8A4CCE26-EB93-6BC9-282C-95AF7672764E}"/>
              </a:ext>
            </a:extLst>
          </p:cNvPr>
          <p:cNvSpPr>
            <a:spLocks noGrp="1"/>
          </p:cNvSpPr>
          <p:nvPr>
            <p:ph idx="1"/>
          </p:nvPr>
        </p:nvSpPr>
        <p:spPr/>
        <p:txBody>
          <a:bodyPr>
            <a:normAutofit fontScale="92500" lnSpcReduction="20000"/>
          </a:bodyPr>
          <a:lstStyle/>
          <a:p>
            <a:pPr marL="0" indent="0">
              <a:buNone/>
            </a:pPr>
            <a:r>
              <a:rPr lang="en-GB" dirty="0"/>
              <a:t>Aspects of Welsh History 1200 to Present Day</a:t>
            </a:r>
          </a:p>
          <a:p>
            <a:pPr marL="0" indent="0">
              <a:buNone/>
            </a:pPr>
            <a:r>
              <a:rPr lang="en-GB" sz="1800" dirty="0">
                <a:effectLst/>
                <a:latin typeface="Arial" panose="020B0604020202020204" pitchFamily="34" charset="0"/>
                <a:ea typeface="Times New Roman" panose="02020603050405020304" pitchFamily="18" charset="0"/>
              </a:rPr>
              <a:t>The module consists of a broad study looking at a selection of key events, personages and major historical themes and concepts that emerge from a study of Wales between 1200 and the present day.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2000" dirty="0"/>
              <a:t>Some of the topic we will cover:</a:t>
            </a:r>
          </a:p>
          <a:p>
            <a:r>
              <a:rPr lang="en-GB" sz="2000" dirty="0"/>
              <a:t>The Welsh Princes</a:t>
            </a:r>
          </a:p>
          <a:p>
            <a:r>
              <a:rPr lang="en-GB" sz="2000" dirty="0">
                <a:solidFill>
                  <a:srgbClr val="242424"/>
                </a:solidFill>
                <a:effectLst/>
                <a:ea typeface="Times New Roman" panose="02020603050405020304" pitchFamily="18" charset="0"/>
              </a:rPr>
              <a:t>Sources for the medieval period: case study on medieval Swansea</a:t>
            </a:r>
          </a:p>
          <a:p>
            <a:r>
              <a:rPr lang="en-GB" sz="2000" dirty="0">
                <a:solidFill>
                  <a:srgbClr val="242424"/>
                </a:solidFill>
                <a:effectLst/>
                <a:ea typeface="Times New Roman" panose="02020603050405020304" pitchFamily="18" charset="0"/>
              </a:rPr>
              <a:t>Religion, Monasticism and Pilgrimage</a:t>
            </a:r>
          </a:p>
          <a:p>
            <a:r>
              <a:rPr lang="en-GB" sz="2000" dirty="0">
                <a:solidFill>
                  <a:srgbClr val="242424"/>
                </a:solidFill>
                <a:ea typeface="Times New Roman" panose="02020603050405020304" pitchFamily="18" charset="0"/>
              </a:rPr>
              <a:t>The Great War</a:t>
            </a:r>
          </a:p>
          <a:p>
            <a:r>
              <a:rPr lang="en-GB" sz="2000" dirty="0">
                <a:solidFill>
                  <a:srgbClr val="242424"/>
                </a:solidFill>
                <a:effectLst/>
                <a:ea typeface="Times New Roman" panose="02020603050405020304" pitchFamily="18" charset="0"/>
              </a:rPr>
              <a:t>Education in Wales</a:t>
            </a:r>
          </a:p>
          <a:p>
            <a:r>
              <a:rPr lang="en-GB" sz="2000" dirty="0">
                <a:solidFill>
                  <a:srgbClr val="242424"/>
                </a:solidFill>
                <a:effectLst/>
                <a:ea typeface="Times New Roman" panose="02020603050405020304" pitchFamily="18" charset="0"/>
              </a:rPr>
              <a:t>Language Evolution in Wales: Tracing the Historical Development of Welsh</a:t>
            </a:r>
            <a:endParaRPr lang="en-GB" sz="2000" dirty="0">
              <a:effectLst/>
              <a:ea typeface="Times New Roman" panose="02020603050405020304" pitchFamily="18" charset="0"/>
            </a:endParaRPr>
          </a:p>
          <a:p>
            <a:pPr algn="l"/>
            <a:r>
              <a:rPr lang="en-GB" sz="2000" dirty="0">
                <a:solidFill>
                  <a:srgbClr val="242424"/>
                </a:solidFill>
                <a:effectLst/>
                <a:ea typeface="Times New Roman" panose="02020603050405020304" pitchFamily="18" charset="0"/>
              </a:rPr>
              <a:t>Assessing the Socioeconomic Impact of the 1920s and 1930s Depression on Wales</a:t>
            </a:r>
          </a:p>
          <a:p>
            <a:pPr algn="l"/>
            <a:r>
              <a:rPr lang="en-GB" sz="2000" dirty="0">
                <a:solidFill>
                  <a:srgbClr val="242424"/>
                </a:solidFill>
                <a:ea typeface="Times New Roman" panose="02020603050405020304" pitchFamily="18" charset="0"/>
              </a:rPr>
              <a:t>1960s politics and protests: the fate of the language, founding </a:t>
            </a:r>
            <a:r>
              <a:rPr lang="en-GB" sz="2000" dirty="0" err="1">
                <a:solidFill>
                  <a:srgbClr val="242424"/>
                </a:solidFill>
                <a:ea typeface="Times New Roman" panose="02020603050405020304" pitchFamily="18" charset="0"/>
              </a:rPr>
              <a:t>Cymdeithas</a:t>
            </a:r>
            <a:r>
              <a:rPr lang="en-GB" sz="2000" dirty="0">
                <a:solidFill>
                  <a:srgbClr val="242424"/>
                </a:solidFill>
                <a:ea typeface="Times New Roman" panose="02020603050405020304" pitchFamily="18" charset="0"/>
              </a:rPr>
              <a:t> </a:t>
            </a:r>
            <a:r>
              <a:rPr lang="en-GB" sz="2000" dirty="0" err="1">
                <a:solidFill>
                  <a:srgbClr val="242424"/>
                </a:solidFill>
                <a:ea typeface="Times New Roman" panose="02020603050405020304" pitchFamily="18" charset="0"/>
              </a:rPr>
              <a:t>yr</a:t>
            </a:r>
            <a:r>
              <a:rPr lang="en-GB" sz="2000" dirty="0">
                <a:solidFill>
                  <a:srgbClr val="242424"/>
                </a:solidFill>
                <a:ea typeface="Times New Roman" panose="02020603050405020304" pitchFamily="18" charset="0"/>
              </a:rPr>
              <a:t> Iaith, the Aberfan disaster, the flooding of Celyn </a:t>
            </a:r>
            <a:r>
              <a:rPr lang="en-GB" sz="2000" dirty="0" err="1">
                <a:solidFill>
                  <a:srgbClr val="242424"/>
                </a:solidFill>
                <a:ea typeface="Times New Roman" panose="02020603050405020304" pitchFamily="18" charset="0"/>
              </a:rPr>
              <a:t>Celyn</a:t>
            </a:r>
            <a:r>
              <a:rPr lang="en-GB" sz="2000" dirty="0">
                <a:solidFill>
                  <a:srgbClr val="242424"/>
                </a:solidFill>
                <a:ea typeface="Times New Roman" panose="02020603050405020304" pitchFamily="18" charset="0"/>
              </a:rPr>
              <a:t>, Investiture at Caernarfon castle</a:t>
            </a:r>
            <a:endParaRPr lang="en-GB" sz="2000" dirty="0">
              <a:solidFill>
                <a:srgbClr val="242424"/>
              </a:solidFill>
              <a:effectLst/>
              <a:ea typeface="Times New Roman" panose="02020603050405020304" pitchFamily="18" charset="0"/>
            </a:endParaRPr>
          </a:p>
          <a:p>
            <a:pPr algn="l"/>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908401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241FD-6172-A246-8248-07D85C7D9FA9}"/>
              </a:ext>
            </a:extLst>
          </p:cNvPr>
          <p:cNvSpPr>
            <a:spLocks noGrp="1"/>
          </p:cNvSpPr>
          <p:nvPr>
            <p:ph type="title"/>
          </p:nvPr>
        </p:nvSpPr>
        <p:spPr/>
        <p:txBody>
          <a:bodyPr/>
          <a:lstStyle/>
          <a:p>
            <a:r>
              <a:rPr lang="en-GB" dirty="0"/>
              <a:t>How is the module assessed?</a:t>
            </a:r>
          </a:p>
        </p:txBody>
      </p:sp>
      <p:sp>
        <p:nvSpPr>
          <p:cNvPr id="3" name="Content Placeholder 2">
            <a:extLst>
              <a:ext uri="{FF2B5EF4-FFF2-40B4-BE49-F238E27FC236}">
                <a16:creationId xmlns:a16="http://schemas.microsoft.com/office/drawing/2014/main" id="{DD46267A-D0D4-A955-3DBD-B73D631B1A4C}"/>
              </a:ext>
            </a:extLst>
          </p:cNvPr>
          <p:cNvSpPr>
            <a:spLocks noGrp="1"/>
          </p:cNvSpPr>
          <p:nvPr>
            <p:ph idx="1"/>
          </p:nvPr>
        </p:nvSpPr>
        <p:spPr/>
        <p:txBody>
          <a:bodyPr>
            <a:normAutofit fontScale="70000" lnSpcReduction="20000"/>
          </a:bodyPr>
          <a:lstStyle/>
          <a:p>
            <a:pPr marL="0" indent="0">
              <a:lnSpc>
                <a:spcPct val="107000"/>
              </a:lnSpc>
              <a:spcAft>
                <a:spcPts val="800"/>
              </a:spcAft>
              <a:buNone/>
            </a:pPr>
            <a:r>
              <a:rPr lang="en-GB" sz="2600" b="1" kern="100" dirty="0">
                <a:effectLst/>
                <a:ea typeface="DengXian" panose="02010600030101010101" pitchFamily="2" charset="-122"/>
                <a:cs typeface="Times New Roman" panose="02020603050405020304" pitchFamily="18" charset="0"/>
              </a:rPr>
              <a:t>Assessment: two 2,500-word essays each worth 50% of the module mark. You must answer ONE essay from section A and ONE essay from section B.</a:t>
            </a:r>
            <a:endParaRPr lang="en-GB" sz="2600" kern="100" dirty="0">
              <a:effectLst/>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600" b="1" kern="100" dirty="0">
                <a:ea typeface="DengXian" panose="02010600030101010101" pitchFamily="2" charset="-122"/>
                <a:cs typeface="Times New Roman" panose="02020603050405020304" pitchFamily="18" charset="0"/>
              </a:rPr>
              <a:t>ESSAY 1</a:t>
            </a:r>
            <a:endParaRPr lang="en-GB" sz="2600" kern="100" dirty="0">
              <a:effectLst/>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600" b="1" kern="100" dirty="0">
                <a:effectLst/>
                <a:ea typeface="DengXian" panose="02010600030101010101" pitchFamily="2" charset="-122"/>
                <a:cs typeface="Times New Roman" panose="02020603050405020304" pitchFamily="18" charset="0"/>
              </a:rPr>
              <a:t>Section A Assignment 1:</a:t>
            </a:r>
            <a:endParaRPr lang="en-GB" sz="2600" kern="100" dirty="0">
              <a:effectLst/>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600" b="1" kern="100" dirty="0">
                <a:effectLst/>
                <a:ea typeface="DengXian" panose="02010600030101010101" pitchFamily="2" charset="-122"/>
                <a:cs typeface="Times New Roman" panose="02020603050405020304" pitchFamily="18" charset="0"/>
              </a:rPr>
              <a:t>Write ONE essay of approximately 2,500 words on ONE of the following topics:</a:t>
            </a:r>
          </a:p>
          <a:p>
            <a:pPr marL="0" indent="0">
              <a:lnSpc>
                <a:spcPct val="107000"/>
              </a:lnSpc>
              <a:spcAft>
                <a:spcPts val="800"/>
              </a:spcAft>
              <a:buNone/>
            </a:pPr>
            <a:r>
              <a:rPr lang="en-GB" sz="2600" kern="100" dirty="0">
                <a:effectLst/>
                <a:ea typeface="DengXian" panose="02010600030101010101" pitchFamily="2" charset="-122"/>
                <a:cs typeface="Times New Roman" panose="02020603050405020304" pitchFamily="18" charset="0"/>
              </a:rPr>
              <a:t>Either</a:t>
            </a:r>
          </a:p>
          <a:p>
            <a:pPr marL="342900" lvl="0" indent="-342900" fontAlgn="base">
              <a:lnSpc>
                <a:spcPct val="107000"/>
              </a:lnSpc>
              <a:buFont typeface="+mj-lt"/>
              <a:buAutoNum type="arabicPeriod"/>
            </a:pPr>
            <a:r>
              <a:rPr lang="en-GB" sz="2600" kern="0" dirty="0">
                <a:solidFill>
                  <a:srgbClr val="242424"/>
                </a:solidFill>
                <a:effectLst/>
                <a:ea typeface="Times New Roman" panose="02020603050405020304" pitchFamily="18" charset="0"/>
                <a:cs typeface="Times New Roman" panose="02020603050405020304" pitchFamily="18" charset="0"/>
              </a:rPr>
              <a:t>Discuss responses to the death of </a:t>
            </a:r>
            <a:r>
              <a:rPr lang="en-GB" sz="2600" kern="0" dirty="0" err="1">
                <a:solidFill>
                  <a:srgbClr val="242424"/>
                </a:solidFill>
                <a:effectLst/>
                <a:ea typeface="Times New Roman" panose="02020603050405020304" pitchFamily="18" charset="0"/>
                <a:cs typeface="Times New Roman" panose="02020603050405020304" pitchFamily="18" charset="0"/>
              </a:rPr>
              <a:t>Llywelyn</a:t>
            </a:r>
            <a:r>
              <a:rPr lang="en-GB" sz="2600" kern="0" dirty="0">
                <a:solidFill>
                  <a:srgbClr val="242424"/>
                </a:solidFill>
                <a:effectLst/>
                <a:ea typeface="Times New Roman" panose="02020603050405020304" pitchFamily="18" charset="0"/>
                <a:cs typeface="Times New Roman" panose="02020603050405020304" pitchFamily="18" charset="0"/>
              </a:rPr>
              <a:t> ap </a:t>
            </a:r>
            <a:r>
              <a:rPr lang="en-GB" sz="2600" kern="0" dirty="0" err="1">
                <a:solidFill>
                  <a:srgbClr val="242424"/>
                </a:solidFill>
                <a:effectLst/>
                <a:ea typeface="Times New Roman" panose="02020603050405020304" pitchFamily="18" charset="0"/>
                <a:cs typeface="Times New Roman" panose="02020603050405020304" pitchFamily="18" charset="0"/>
              </a:rPr>
              <a:t>Gruffydd</a:t>
            </a:r>
            <a:r>
              <a:rPr lang="en-GB" sz="2600" kern="0" dirty="0">
                <a:solidFill>
                  <a:srgbClr val="242424"/>
                </a:solidFill>
                <a:effectLst/>
                <a:ea typeface="Times New Roman" panose="02020603050405020304" pitchFamily="18" charset="0"/>
                <a:cs typeface="Times New Roman" panose="02020603050405020304" pitchFamily="18" charset="0"/>
              </a:rPr>
              <a:t> (d. 1282). How has this event shaped Welsh history? </a:t>
            </a:r>
          </a:p>
          <a:p>
            <a:pPr marL="0" lvl="0" indent="0" fontAlgn="base">
              <a:lnSpc>
                <a:spcPct val="107000"/>
              </a:lnSpc>
              <a:buNone/>
            </a:pPr>
            <a:r>
              <a:rPr lang="en-GB" sz="2600" kern="0" dirty="0">
                <a:solidFill>
                  <a:srgbClr val="242424"/>
                </a:solidFill>
                <a:ea typeface="DengXian" panose="02010600030101010101" pitchFamily="2" charset="-122"/>
                <a:cs typeface="Times New Roman" panose="02020603050405020304" pitchFamily="18" charset="0"/>
              </a:rPr>
              <a:t>Or</a:t>
            </a:r>
            <a:endParaRPr lang="en-GB" sz="2600" kern="100" dirty="0">
              <a:effectLst/>
              <a:ea typeface="DengXian" panose="02010600030101010101" pitchFamily="2" charset="-122"/>
              <a:cs typeface="Times New Roman" panose="02020603050405020304" pitchFamily="18" charset="0"/>
            </a:endParaRPr>
          </a:p>
          <a:p>
            <a:pPr marL="0" lvl="0" indent="0" fontAlgn="base">
              <a:lnSpc>
                <a:spcPct val="107000"/>
              </a:lnSpc>
              <a:buNone/>
            </a:pPr>
            <a:r>
              <a:rPr lang="en-GB" sz="2600" kern="0" dirty="0">
                <a:solidFill>
                  <a:srgbClr val="242424"/>
                </a:solidFill>
                <a:effectLst/>
                <a:ea typeface="Times New Roman" panose="02020603050405020304" pitchFamily="18" charset="0"/>
                <a:cs typeface="Times New Roman" panose="02020603050405020304" pitchFamily="18" charset="0"/>
              </a:rPr>
              <a:t>2. What happened at Capel Celyn? How has the creation of the Tryweryn reservoir </a:t>
            </a:r>
          </a:p>
          <a:p>
            <a:pPr marL="0" lvl="0" indent="0" fontAlgn="base">
              <a:lnSpc>
                <a:spcPct val="107000"/>
              </a:lnSpc>
              <a:buNone/>
            </a:pPr>
            <a:r>
              <a:rPr lang="en-GB" sz="2600" kern="0" dirty="0">
                <a:solidFill>
                  <a:srgbClr val="242424"/>
                </a:solidFill>
                <a:ea typeface="Times New Roman" panose="02020603050405020304" pitchFamily="18" charset="0"/>
                <a:cs typeface="Times New Roman" panose="02020603050405020304" pitchFamily="18" charset="0"/>
              </a:rPr>
              <a:t>       </a:t>
            </a:r>
            <a:r>
              <a:rPr lang="en-GB" sz="2600" kern="0" dirty="0">
                <a:solidFill>
                  <a:srgbClr val="242424"/>
                </a:solidFill>
                <a:effectLst/>
                <a:ea typeface="Times New Roman" panose="02020603050405020304" pitchFamily="18" charset="0"/>
                <a:cs typeface="Times New Roman" panose="02020603050405020304" pitchFamily="18" charset="0"/>
              </a:rPr>
              <a:t>and the response to this shaped Welsh history?</a:t>
            </a:r>
            <a:r>
              <a:rPr lang="en-GB" sz="2600" kern="0" dirty="0">
                <a:solidFill>
                  <a:srgbClr val="000000"/>
                </a:solidFill>
                <a:effectLst/>
                <a:ea typeface="Times New Roman" panose="02020603050405020304" pitchFamily="18" charset="0"/>
                <a:cs typeface="Times New Roman" panose="02020603050405020304" pitchFamily="18" charset="0"/>
              </a:rPr>
              <a:t> </a:t>
            </a:r>
            <a:endParaRPr lang="en-GB" sz="2600" kern="100" dirty="0">
              <a:effectLst/>
              <a:ea typeface="DengXian" panose="02010600030101010101" pitchFamily="2" charset="-122"/>
              <a:cs typeface="Times New Roman" panose="02020603050405020304" pitchFamily="18" charset="0"/>
            </a:endParaRPr>
          </a:p>
          <a:p>
            <a:pPr marL="0" lvl="0" indent="0" fontAlgn="base">
              <a:lnSpc>
                <a:spcPct val="107000"/>
              </a:lnSpc>
              <a:spcAft>
                <a:spcPts val="800"/>
              </a:spcAft>
              <a:buNone/>
            </a:pPr>
            <a:endParaRPr lang="en-GB" sz="2600" dirty="0">
              <a:effectLst/>
              <a:ea typeface="Times New Roman" panose="02020603050405020304" pitchFamily="18" charset="0"/>
            </a:endParaRPr>
          </a:p>
          <a:p>
            <a:pPr marL="114300" indent="0" algn="l">
              <a:buNone/>
            </a:pPr>
            <a:r>
              <a:rPr lang="en-GB" sz="2600" dirty="0">
                <a:solidFill>
                  <a:srgbClr val="242424"/>
                </a:solidFill>
                <a:effectLst/>
                <a:ea typeface="Times New Roman" panose="02020603050405020304" pitchFamily="18" charset="0"/>
              </a:rPr>
              <a:t>Deadline for assignment 1 :</a:t>
            </a:r>
            <a:r>
              <a:rPr lang="en-GB" sz="2600" b="1" dirty="0">
                <a:solidFill>
                  <a:srgbClr val="242424"/>
                </a:solidFill>
                <a:effectLst/>
                <a:ea typeface="Times New Roman" panose="02020603050405020304" pitchFamily="18" charset="0"/>
              </a:rPr>
              <a:t>10 March 2025</a:t>
            </a:r>
            <a:endParaRPr lang="en-GB" sz="2600" b="1"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411609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27718-4545-213F-7E95-9EF8C59B75D4}"/>
              </a:ext>
            </a:extLst>
          </p:cNvPr>
          <p:cNvSpPr>
            <a:spLocks noGrp="1"/>
          </p:cNvSpPr>
          <p:nvPr>
            <p:ph type="title"/>
          </p:nvPr>
        </p:nvSpPr>
        <p:spPr/>
        <p:txBody>
          <a:bodyPr/>
          <a:lstStyle/>
          <a:p>
            <a:r>
              <a:rPr lang="en-GB" dirty="0"/>
              <a:t>Essay 2</a:t>
            </a:r>
          </a:p>
        </p:txBody>
      </p:sp>
      <p:sp>
        <p:nvSpPr>
          <p:cNvPr id="3" name="Content Placeholder 2">
            <a:extLst>
              <a:ext uri="{FF2B5EF4-FFF2-40B4-BE49-F238E27FC236}">
                <a16:creationId xmlns:a16="http://schemas.microsoft.com/office/drawing/2014/main" id="{81557C28-B8BF-A80F-7803-55D0E8476E18}"/>
              </a:ext>
            </a:extLst>
          </p:cNvPr>
          <p:cNvSpPr>
            <a:spLocks noGrp="1"/>
          </p:cNvSpPr>
          <p:nvPr>
            <p:ph idx="1"/>
          </p:nvPr>
        </p:nvSpPr>
        <p:spPr/>
        <p:txBody>
          <a:bodyPr>
            <a:normAutofit fontScale="92500" lnSpcReduction="10000"/>
          </a:bodyPr>
          <a:lstStyle/>
          <a:p>
            <a:pPr marL="0" indent="0">
              <a:lnSpc>
                <a:spcPct val="107000"/>
              </a:lnSpc>
              <a:spcAft>
                <a:spcPts val="800"/>
              </a:spcAft>
              <a:buNone/>
            </a:pPr>
            <a:r>
              <a:rPr lang="en-GB" sz="3200" b="1" kern="100" dirty="0">
                <a:effectLst/>
                <a:ea typeface="DengXian" panose="02010600030101010101" pitchFamily="2" charset="-122"/>
                <a:cs typeface="Times New Roman" panose="02020603050405020304" pitchFamily="18" charset="0"/>
              </a:rPr>
              <a:t>Section B Assignment 2:</a:t>
            </a:r>
            <a:endParaRPr lang="en-GB" sz="3200" kern="100" dirty="0">
              <a:effectLst/>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3200" b="1" kern="100" dirty="0">
                <a:effectLst/>
                <a:ea typeface="DengXian" panose="02010600030101010101" pitchFamily="2" charset="-122"/>
                <a:cs typeface="Times New Roman" panose="02020603050405020304" pitchFamily="18" charset="0"/>
              </a:rPr>
              <a:t>Write ONE essay of approximately 2,500 words on ONE of the following topics:</a:t>
            </a:r>
            <a:endParaRPr lang="en-GB" sz="3200" kern="100" dirty="0">
              <a:effectLst/>
              <a:ea typeface="DengXian" panose="02010600030101010101" pitchFamily="2" charset="-122"/>
              <a:cs typeface="Times New Roman" panose="02020603050405020304" pitchFamily="18" charset="0"/>
            </a:endParaRPr>
          </a:p>
          <a:p>
            <a:pPr marL="0" indent="0" algn="l">
              <a:lnSpc>
                <a:spcPts val="1284"/>
              </a:lnSpc>
              <a:buNone/>
            </a:pPr>
            <a:r>
              <a:rPr lang="en-GB" sz="1800" b="0" i="0" dirty="0">
                <a:solidFill>
                  <a:srgbClr val="1D2125"/>
                </a:solidFill>
                <a:effectLst/>
              </a:rPr>
              <a:t>1.     </a:t>
            </a:r>
            <a:r>
              <a:rPr lang="en-GB" sz="1800" b="0" i="0" dirty="0" err="1">
                <a:solidFill>
                  <a:srgbClr val="1D2125"/>
                </a:solidFill>
                <a:effectLst/>
              </a:rPr>
              <a:t>Analyze</a:t>
            </a:r>
            <a:r>
              <a:rPr lang="en-GB" sz="1800" b="0" i="0" dirty="0">
                <a:solidFill>
                  <a:srgbClr val="1D2125"/>
                </a:solidFill>
                <a:effectLst/>
              </a:rPr>
              <a:t> the historical evolution of the Welsh language, considering linguistic</a:t>
            </a:r>
          </a:p>
          <a:p>
            <a:pPr marL="0" indent="0" algn="l">
              <a:lnSpc>
                <a:spcPts val="1284"/>
              </a:lnSpc>
              <a:buNone/>
            </a:pPr>
            <a:r>
              <a:rPr lang="en-GB" sz="1800" b="0" i="0" dirty="0">
                <a:solidFill>
                  <a:srgbClr val="1D2125"/>
                </a:solidFill>
                <a:effectLst/>
              </a:rPr>
              <a:t>        influences, changes, and key milestones in its development.</a:t>
            </a:r>
            <a:endParaRPr lang="en-GB" b="0" i="0" dirty="0">
              <a:solidFill>
                <a:srgbClr val="1D2125"/>
              </a:solidFill>
              <a:effectLst/>
            </a:endParaRPr>
          </a:p>
          <a:p>
            <a:pPr marL="0" indent="0" algn="l">
              <a:lnSpc>
                <a:spcPts val="1284"/>
              </a:lnSpc>
              <a:buNone/>
            </a:pPr>
            <a:endParaRPr lang="en-GB" sz="1800" dirty="0">
              <a:solidFill>
                <a:srgbClr val="1D2125"/>
              </a:solidFill>
            </a:endParaRPr>
          </a:p>
          <a:p>
            <a:pPr marL="0" indent="0" algn="l">
              <a:lnSpc>
                <a:spcPts val="1284"/>
              </a:lnSpc>
              <a:buNone/>
            </a:pPr>
            <a:r>
              <a:rPr lang="en-GB" sz="1800" b="0" i="0" dirty="0">
                <a:solidFill>
                  <a:srgbClr val="1D2125"/>
                </a:solidFill>
                <a:effectLst/>
              </a:rPr>
              <a:t>2.     To what extent did the First World War act as a catalyst for economic, social and</a:t>
            </a:r>
          </a:p>
          <a:p>
            <a:pPr marL="0" indent="0" algn="l">
              <a:lnSpc>
                <a:spcPts val="1284"/>
              </a:lnSpc>
              <a:buNone/>
            </a:pPr>
            <a:r>
              <a:rPr lang="en-GB" sz="1800" dirty="0">
                <a:solidFill>
                  <a:srgbClr val="1D2125"/>
                </a:solidFill>
              </a:rPr>
              <a:t>        </a:t>
            </a:r>
            <a:r>
              <a:rPr lang="en-GB" sz="1800" b="0" i="0" dirty="0">
                <a:solidFill>
                  <a:srgbClr val="1D2125"/>
                </a:solidFill>
                <a:effectLst/>
              </a:rPr>
              <a:t>political change in Wales?</a:t>
            </a:r>
            <a:endParaRPr lang="en-GB" dirty="0">
              <a:solidFill>
                <a:srgbClr val="1D2125"/>
              </a:solidFill>
            </a:endParaRPr>
          </a:p>
          <a:p>
            <a:pPr marL="0" indent="0" algn="l">
              <a:lnSpc>
                <a:spcPts val="1284"/>
              </a:lnSpc>
              <a:buNone/>
            </a:pPr>
            <a:endParaRPr lang="en-GB" sz="1800" b="0" i="0" dirty="0">
              <a:solidFill>
                <a:srgbClr val="1D2125"/>
              </a:solidFill>
              <a:effectLst/>
            </a:endParaRPr>
          </a:p>
          <a:p>
            <a:pPr marL="0" indent="0" algn="l">
              <a:lnSpc>
                <a:spcPts val="1284"/>
              </a:lnSpc>
              <a:buNone/>
            </a:pPr>
            <a:r>
              <a:rPr lang="en-GB" sz="1800" b="0" i="0" dirty="0">
                <a:solidFill>
                  <a:srgbClr val="1D2125"/>
                </a:solidFill>
                <a:effectLst/>
              </a:rPr>
              <a:t>3.     “Wales’s Locust Years” is the historian K. O. Morgan’s description of the 1920s and</a:t>
            </a:r>
          </a:p>
          <a:p>
            <a:pPr marL="0" indent="0" algn="l">
              <a:lnSpc>
                <a:spcPts val="1284"/>
              </a:lnSpc>
              <a:buNone/>
            </a:pPr>
            <a:r>
              <a:rPr lang="en-GB" sz="1800" dirty="0">
                <a:solidFill>
                  <a:srgbClr val="1D2125"/>
                </a:solidFill>
              </a:rPr>
              <a:t>        </a:t>
            </a:r>
            <a:r>
              <a:rPr lang="en-GB" sz="1800" b="0" i="0" dirty="0">
                <a:solidFill>
                  <a:srgbClr val="1D2125"/>
                </a:solidFill>
                <a:effectLst/>
              </a:rPr>
              <a:t> 1930s is this a fair assessment of the inter-war years in Wales?</a:t>
            </a:r>
            <a:endParaRPr lang="en-GB" b="0" i="0" dirty="0">
              <a:solidFill>
                <a:srgbClr val="1D2125"/>
              </a:solidFill>
              <a:effectLst/>
            </a:endParaRPr>
          </a:p>
          <a:p>
            <a:pPr marL="0" indent="0">
              <a:buNone/>
            </a:pPr>
            <a:endParaRPr lang="en-GB" sz="3200" dirty="0">
              <a:effectLst/>
              <a:ea typeface="Times New Roman" panose="02020603050405020304" pitchFamily="18" charset="0"/>
            </a:endParaRPr>
          </a:p>
          <a:p>
            <a:pPr marL="0" indent="0">
              <a:buSzPts val="1200"/>
              <a:buNone/>
            </a:pPr>
            <a:r>
              <a:rPr lang="en-GB" sz="3200" dirty="0">
                <a:solidFill>
                  <a:srgbClr val="242424"/>
                </a:solidFill>
                <a:effectLst/>
                <a:ea typeface="Times New Roman" panose="02020603050405020304" pitchFamily="18" charset="0"/>
              </a:rPr>
              <a:t>Deadline for assignment 2: </a:t>
            </a:r>
            <a:r>
              <a:rPr lang="en-GB" sz="3200" b="1" dirty="0">
                <a:solidFill>
                  <a:srgbClr val="242424"/>
                </a:solidFill>
                <a:effectLst/>
                <a:ea typeface="Times New Roman" panose="02020603050405020304" pitchFamily="18" charset="0"/>
              </a:rPr>
              <a:t>25 April 2025 </a:t>
            </a:r>
            <a:endParaRPr lang="en-GB" sz="32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84177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Cymraeg</a:t>
            </a:r>
            <a:r>
              <a:rPr lang="en-GB" dirty="0"/>
              <a:t> – the Welsh language</a:t>
            </a:r>
          </a:p>
        </p:txBody>
      </p:sp>
      <p:sp>
        <p:nvSpPr>
          <p:cNvPr id="3" name="Content Placeholder 2"/>
          <p:cNvSpPr>
            <a:spLocks noGrp="1"/>
          </p:cNvSpPr>
          <p:nvPr>
            <p:ph idx="1"/>
          </p:nvPr>
        </p:nvSpPr>
        <p:spPr/>
        <p:txBody>
          <a:bodyPr>
            <a:normAutofit fontScale="77500" lnSpcReduction="20000"/>
          </a:bodyPr>
          <a:lstStyle/>
          <a:p>
            <a:r>
              <a:rPr lang="en-GB" dirty="0"/>
              <a:t>Welsh = Indo-European, Insular Celtic language </a:t>
            </a:r>
          </a:p>
          <a:p>
            <a:r>
              <a:rPr lang="en-GB" dirty="0"/>
              <a:t>evolved from the British language spoken by the ancient Britons in the Early Middle Ages</a:t>
            </a:r>
          </a:p>
          <a:p>
            <a:r>
              <a:rPr lang="en-GB" dirty="0"/>
              <a:t>Two branches of Insular Celtic: Welsh = most similar to Breton and Cornish (Brythonic or P-Celtic languages) </a:t>
            </a:r>
          </a:p>
          <a:p>
            <a:r>
              <a:rPr lang="en-GB" dirty="0"/>
              <a:t>Goidelic or Q-Celtic: Irish Gaelic, Scottish Gaelic and Manx (the Isle of Man)</a:t>
            </a:r>
          </a:p>
          <a:p>
            <a:r>
              <a:rPr lang="en-GB" dirty="0"/>
              <a:t>head = </a:t>
            </a:r>
            <a:r>
              <a:rPr lang="en-GB" dirty="0" err="1"/>
              <a:t>ceann</a:t>
            </a:r>
            <a:r>
              <a:rPr lang="en-GB" dirty="0"/>
              <a:t> (Irish/Scottish Gaelic) = pen (Welsh and Cornish)</a:t>
            </a:r>
          </a:p>
          <a:p>
            <a:r>
              <a:rPr lang="en-GB" dirty="0"/>
              <a:t>The last native speaker of Cornish died in the C18th and the last native speaker of Manx died in 1974</a:t>
            </a:r>
          </a:p>
          <a:p>
            <a:r>
              <a:rPr lang="en-GB" dirty="0"/>
              <a:t>Welsh still spoken naturally – you’ll hear a lot of Welsh spoken in </a:t>
            </a:r>
            <a:r>
              <a:rPr lang="en-GB" dirty="0" err="1"/>
              <a:t>Lampeter</a:t>
            </a:r>
            <a:r>
              <a:rPr lang="en-GB" dirty="0"/>
              <a:t>!</a:t>
            </a:r>
          </a:p>
          <a:p>
            <a:endParaRPr lang="en-GB" dirty="0"/>
          </a:p>
        </p:txBody>
      </p:sp>
    </p:spTree>
    <p:extLst>
      <p:ext uri="{BB962C8B-B14F-4D97-AF65-F5344CB8AC3E}">
        <p14:creationId xmlns:p14="http://schemas.microsoft.com/office/powerpoint/2010/main" val="902442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10000"/>
          </a:bodyPr>
          <a:lstStyle/>
          <a:p>
            <a:r>
              <a:rPr lang="en-GB" dirty="0"/>
              <a:t>2021 census 3,107,500 (over 3 million) = population of Wales </a:t>
            </a:r>
          </a:p>
          <a:p>
            <a:r>
              <a:rPr lang="en-GB" dirty="0"/>
              <a:t>538,300 (or 18%) of the population noted they could speak Welsh </a:t>
            </a:r>
          </a:p>
          <a:p>
            <a:r>
              <a:rPr lang="en-GB" dirty="0"/>
              <a:t>In Ceredigion 45% of the population can speak, read or write in Welsh.</a:t>
            </a:r>
          </a:p>
          <a:p>
            <a:r>
              <a:rPr lang="en-GB" dirty="0"/>
              <a:t>43% of the population of Wales stated Christian as their religion, 46.5% stated they had no religion</a:t>
            </a:r>
          </a:p>
          <a:p>
            <a:r>
              <a:rPr lang="en-GB" dirty="0"/>
              <a:t>‘Our ambition as Welsh Government is to see the number of people able to enjoy speaking and using Welsh reach a million by 2050’.</a:t>
            </a:r>
          </a:p>
          <a:p>
            <a:endParaRPr lang="en-GB" dirty="0"/>
          </a:p>
        </p:txBody>
      </p:sp>
    </p:spTree>
    <p:extLst>
      <p:ext uri="{BB962C8B-B14F-4D97-AF65-F5344CB8AC3E}">
        <p14:creationId xmlns:p14="http://schemas.microsoft.com/office/powerpoint/2010/main" val="4139672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Sut</a:t>
            </a:r>
            <a:r>
              <a:rPr lang="en-GB" dirty="0"/>
              <a:t> </a:t>
            </a:r>
            <a:r>
              <a:rPr lang="en-GB" dirty="0" err="1"/>
              <a:t>mae</a:t>
            </a:r>
            <a:r>
              <a:rPr lang="en-GB" dirty="0"/>
              <a:t>! (Hi!)</a:t>
            </a:r>
          </a:p>
        </p:txBody>
      </p:sp>
      <p:sp>
        <p:nvSpPr>
          <p:cNvPr id="3" name="Content Placeholder 2"/>
          <p:cNvSpPr>
            <a:spLocks noGrp="1"/>
          </p:cNvSpPr>
          <p:nvPr>
            <p:ph idx="1"/>
          </p:nvPr>
        </p:nvSpPr>
        <p:spPr/>
        <p:txBody>
          <a:bodyPr>
            <a:normAutofit lnSpcReduction="10000"/>
          </a:bodyPr>
          <a:lstStyle/>
          <a:p>
            <a:pPr marL="0" indent="0">
              <a:buNone/>
            </a:pPr>
            <a:r>
              <a:rPr lang="en-GB" dirty="0" err="1"/>
              <a:t>Sut</a:t>
            </a:r>
            <a:r>
              <a:rPr lang="en-GB" dirty="0"/>
              <a:t> </a:t>
            </a:r>
            <a:r>
              <a:rPr lang="en-GB" dirty="0" err="1"/>
              <a:t>dych</a:t>
            </a:r>
            <a:r>
              <a:rPr lang="en-GB" dirty="0"/>
              <a:t> chi? How are you?</a:t>
            </a:r>
          </a:p>
          <a:p>
            <a:pPr marL="0" indent="0">
              <a:buNone/>
            </a:pPr>
            <a:r>
              <a:rPr lang="en-GB" dirty="0"/>
              <a:t>Da </a:t>
            </a:r>
            <a:r>
              <a:rPr lang="en-GB" dirty="0" err="1"/>
              <a:t>iawn</a:t>
            </a:r>
            <a:r>
              <a:rPr lang="en-GB" dirty="0"/>
              <a:t> </a:t>
            </a:r>
            <a:r>
              <a:rPr lang="en-GB" dirty="0" err="1"/>
              <a:t>diolch</a:t>
            </a:r>
            <a:r>
              <a:rPr lang="en-GB" dirty="0"/>
              <a:t> - Very well thanks</a:t>
            </a:r>
          </a:p>
          <a:p>
            <a:pPr marL="0" indent="0">
              <a:buNone/>
            </a:pPr>
            <a:r>
              <a:rPr lang="en-GB" dirty="0" err="1"/>
              <a:t>Eitha</a:t>
            </a:r>
            <a:r>
              <a:rPr lang="en-GB" dirty="0"/>
              <a:t>’ da </a:t>
            </a:r>
            <a:r>
              <a:rPr lang="en-GB" dirty="0" err="1"/>
              <a:t>diolch</a:t>
            </a:r>
            <a:r>
              <a:rPr lang="en-GB" dirty="0"/>
              <a:t> – OK thanks</a:t>
            </a:r>
          </a:p>
          <a:p>
            <a:pPr marL="0" indent="0">
              <a:buNone/>
            </a:pPr>
            <a:r>
              <a:rPr lang="en-GB" dirty="0" err="1"/>
              <a:t>Wedi</a:t>
            </a:r>
            <a:r>
              <a:rPr lang="en-GB" dirty="0"/>
              <a:t> </a:t>
            </a:r>
            <a:r>
              <a:rPr lang="en-GB" dirty="0" err="1"/>
              <a:t>blino</a:t>
            </a:r>
            <a:r>
              <a:rPr lang="en-GB" dirty="0"/>
              <a:t> – tired</a:t>
            </a:r>
          </a:p>
          <a:p>
            <a:pPr marL="0" indent="0">
              <a:buNone/>
            </a:pPr>
            <a:r>
              <a:rPr lang="en-GB" dirty="0" err="1"/>
              <a:t>Ofnadwy</a:t>
            </a:r>
            <a:r>
              <a:rPr lang="en-GB" dirty="0"/>
              <a:t>! – Terrible!</a:t>
            </a:r>
          </a:p>
          <a:p>
            <a:pPr marL="0" indent="0">
              <a:buNone/>
            </a:pPr>
            <a:endParaRPr lang="en-GB" dirty="0"/>
          </a:p>
          <a:p>
            <a:pPr marL="0" indent="0">
              <a:buNone/>
            </a:pPr>
            <a:r>
              <a:rPr lang="en-GB" dirty="0" err="1"/>
              <a:t>Diolch</a:t>
            </a:r>
            <a:r>
              <a:rPr lang="en-GB" dirty="0"/>
              <a:t> – thanks</a:t>
            </a:r>
          </a:p>
          <a:p>
            <a:pPr marL="0" indent="0">
              <a:buNone/>
            </a:pPr>
            <a:r>
              <a:rPr lang="en-GB" dirty="0" err="1"/>
              <a:t>Os</a:t>
            </a:r>
            <a:r>
              <a:rPr lang="en-GB" dirty="0"/>
              <a:t> </a:t>
            </a:r>
            <a:r>
              <a:rPr lang="en-GB" dirty="0" err="1"/>
              <a:t>gwelwch</a:t>
            </a:r>
            <a:r>
              <a:rPr lang="en-GB" dirty="0"/>
              <a:t> </a:t>
            </a:r>
            <a:r>
              <a:rPr lang="en-GB" dirty="0" err="1"/>
              <a:t>yn</a:t>
            </a:r>
            <a:r>
              <a:rPr lang="en-GB" dirty="0"/>
              <a:t> </a:t>
            </a:r>
            <a:r>
              <a:rPr lang="en-GB" dirty="0" err="1"/>
              <a:t>dda</a:t>
            </a:r>
            <a:r>
              <a:rPr lang="en-GB" dirty="0"/>
              <a:t> – please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5652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676400" y="2438400"/>
            <a:ext cx="7010400" cy="3687763"/>
          </a:xfrm>
        </p:spPr>
        <p:txBody>
          <a:bodyPr/>
          <a:lstStyle/>
          <a:p>
            <a:endParaRPr lang="en-GB" dirty="0"/>
          </a:p>
        </p:txBody>
      </p:sp>
      <p:sp>
        <p:nvSpPr>
          <p:cNvPr id="4" name="Rectangle 3"/>
          <p:cNvSpPr/>
          <p:nvPr/>
        </p:nvSpPr>
        <p:spPr>
          <a:xfrm>
            <a:off x="533400" y="1600200"/>
            <a:ext cx="6324600" cy="4524315"/>
          </a:xfrm>
          <a:prstGeom prst="rect">
            <a:avLst/>
          </a:prstGeom>
        </p:spPr>
        <p:txBody>
          <a:bodyPr wrap="square">
            <a:spAutoFit/>
          </a:bodyPr>
          <a:lstStyle/>
          <a:p>
            <a:r>
              <a:rPr lang="en-GB" sz="3200" dirty="0"/>
              <a:t>Bore da – good morning	</a:t>
            </a:r>
          </a:p>
          <a:p>
            <a:r>
              <a:rPr lang="en-GB" sz="3200" dirty="0" err="1"/>
              <a:t>p’nawn</a:t>
            </a:r>
            <a:r>
              <a:rPr lang="en-GB" sz="3200" dirty="0"/>
              <a:t> da – good afternoon</a:t>
            </a:r>
          </a:p>
          <a:p>
            <a:r>
              <a:rPr lang="en-GB" sz="3200" dirty="0"/>
              <a:t>Nos da – good night</a:t>
            </a:r>
          </a:p>
          <a:p>
            <a:r>
              <a:rPr lang="en-GB" sz="3200" dirty="0" err="1"/>
              <a:t>Hwyl</a:t>
            </a:r>
            <a:r>
              <a:rPr lang="en-GB" sz="3200" dirty="0"/>
              <a:t>  - goodbye</a:t>
            </a:r>
          </a:p>
          <a:p>
            <a:endParaRPr lang="en-GB" sz="3200" dirty="0"/>
          </a:p>
          <a:p>
            <a:r>
              <a:rPr lang="en-GB" sz="3200" dirty="0" err="1"/>
              <a:t>Dw</a:t>
            </a:r>
            <a:r>
              <a:rPr lang="en-GB" sz="3200" dirty="0"/>
              <a:t> </a:t>
            </a:r>
            <a:r>
              <a:rPr lang="en-GB" sz="3200" dirty="0" err="1"/>
              <a:t>i’n</a:t>
            </a:r>
            <a:r>
              <a:rPr lang="en-GB" sz="3200" dirty="0"/>
              <a:t> </a:t>
            </a:r>
            <a:r>
              <a:rPr lang="en-GB" sz="3200" dirty="0" err="1"/>
              <a:t>dysgu</a:t>
            </a:r>
            <a:r>
              <a:rPr lang="en-GB" sz="3200" dirty="0"/>
              <a:t> Cymraeg – I’m learning Welsh</a:t>
            </a:r>
          </a:p>
          <a:p>
            <a:endParaRPr lang="en-GB" sz="3200" dirty="0"/>
          </a:p>
          <a:p>
            <a:r>
              <a:rPr lang="en-GB" sz="3200" dirty="0" err="1"/>
              <a:t>Dw</a:t>
            </a:r>
            <a:r>
              <a:rPr lang="en-GB" sz="3200" dirty="0"/>
              <a:t> </a:t>
            </a:r>
            <a:r>
              <a:rPr lang="en-GB" sz="3200" dirty="0" err="1"/>
              <a:t>i’n</a:t>
            </a:r>
            <a:r>
              <a:rPr lang="en-GB" sz="3200" dirty="0"/>
              <a:t> </a:t>
            </a:r>
            <a:r>
              <a:rPr lang="en-GB" sz="3200" dirty="0" err="1"/>
              <a:t>astudio</a:t>
            </a:r>
            <a:r>
              <a:rPr lang="en-GB" sz="3200" dirty="0"/>
              <a:t> </a:t>
            </a:r>
            <a:r>
              <a:rPr lang="en-GB" sz="3200" dirty="0" err="1"/>
              <a:t>hanes</a:t>
            </a:r>
            <a:endParaRPr lang="en-GB" sz="3200" dirty="0"/>
          </a:p>
        </p:txBody>
      </p:sp>
    </p:spTree>
    <p:extLst>
      <p:ext uri="{BB962C8B-B14F-4D97-AF65-F5344CB8AC3E}">
        <p14:creationId xmlns:p14="http://schemas.microsoft.com/office/powerpoint/2010/main" val="1207500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Welsh place names</a:t>
            </a:r>
          </a:p>
        </p:txBody>
      </p:sp>
      <p:sp>
        <p:nvSpPr>
          <p:cNvPr id="3" name="Content Placeholder 2"/>
          <p:cNvSpPr>
            <a:spLocks noGrp="1"/>
          </p:cNvSpPr>
          <p:nvPr>
            <p:ph idx="1"/>
          </p:nvPr>
        </p:nvSpPr>
        <p:spPr>
          <a:xfrm>
            <a:off x="609600" y="1219200"/>
            <a:ext cx="8229600" cy="5334000"/>
          </a:xfrm>
        </p:spPr>
        <p:txBody>
          <a:bodyPr>
            <a:normAutofit fontScale="85000" lnSpcReduction="20000"/>
          </a:bodyPr>
          <a:lstStyle/>
          <a:p>
            <a:pPr marL="0" indent="0">
              <a:buNone/>
            </a:pPr>
            <a:r>
              <a:rPr lang="en-GB" dirty="0" err="1"/>
              <a:t>Llan</a:t>
            </a:r>
            <a:r>
              <a:rPr lang="en-GB" dirty="0"/>
              <a:t> (ecclesiastical enclosure) &gt; church + name of a saint</a:t>
            </a:r>
          </a:p>
          <a:p>
            <a:pPr marL="0" indent="0">
              <a:buNone/>
            </a:pPr>
            <a:r>
              <a:rPr lang="en-GB" dirty="0"/>
              <a:t>Llanbedr Pont Steffan – the Church of St Peter by the Bridge of Steven (Pont = Bridge)</a:t>
            </a:r>
          </a:p>
          <a:p>
            <a:pPr marL="0" indent="0">
              <a:buNone/>
            </a:pPr>
            <a:r>
              <a:rPr lang="en-GB" dirty="0"/>
              <a:t>Llandeilo (St </a:t>
            </a:r>
            <a:r>
              <a:rPr lang="en-GB" dirty="0" err="1"/>
              <a:t>Teilo</a:t>
            </a:r>
            <a:r>
              <a:rPr lang="en-GB" dirty="0"/>
              <a:t>), </a:t>
            </a:r>
            <a:r>
              <a:rPr lang="en-GB" dirty="0" err="1"/>
              <a:t>Llangwyryfon</a:t>
            </a:r>
            <a:r>
              <a:rPr lang="en-GB" dirty="0"/>
              <a:t> (the Church of the Virgins), </a:t>
            </a:r>
            <a:r>
              <a:rPr lang="en-GB" dirty="0" err="1"/>
              <a:t>Llanddewibrefi</a:t>
            </a:r>
            <a:r>
              <a:rPr lang="en-GB" dirty="0"/>
              <a:t> (the Church of St David of </a:t>
            </a:r>
            <a:r>
              <a:rPr lang="en-GB" dirty="0" err="1"/>
              <a:t>Brefi</a:t>
            </a:r>
            <a:r>
              <a:rPr lang="en-GB" dirty="0"/>
              <a:t>), Llanfair </a:t>
            </a:r>
            <a:r>
              <a:rPr lang="en-GB" dirty="0" err="1"/>
              <a:t>Clydogau</a:t>
            </a:r>
            <a:r>
              <a:rPr lang="en-GB" dirty="0"/>
              <a:t> (the Church of St Mary)</a:t>
            </a:r>
          </a:p>
          <a:p>
            <a:pPr marL="0" indent="0">
              <a:buNone/>
            </a:pPr>
            <a:r>
              <a:rPr lang="en-GB" dirty="0"/>
              <a:t>Aber – the mouth of a river Aberystwyth – the mouth of the river Ystwyth</a:t>
            </a:r>
          </a:p>
          <a:p>
            <a:pPr marL="0" indent="0">
              <a:buNone/>
            </a:pPr>
            <a:r>
              <a:rPr lang="en-GB" dirty="0" err="1"/>
              <a:t>Aberteifi</a:t>
            </a:r>
            <a:r>
              <a:rPr lang="en-GB" dirty="0"/>
              <a:t> – the mouth of the river </a:t>
            </a:r>
            <a:r>
              <a:rPr lang="en-GB" dirty="0" err="1"/>
              <a:t>Teifi</a:t>
            </a:r>
            <a:r>
              <a:rPr lang="en-GB" dirty="0"/>
              <a:t> (Swansea)</a:t>
            </a:r>
          </a:p>
          <a:p>
            <a:pPr marL="0" indent="0">
              <a:buNone/>
            </a:pPr>
            <a:r>
              <a:rPr lang="en-GB" dirty="0" err="1"/>
              <a:t>Caer</a:t>
            </a:r>
            <a:r>
              <a:rPr lang="en-GB" dirty="0"/>
              <a:t> – castell or fortress / Roman town, e.g. Chester, </a:t>
            </a:r>
            <a:r>
              <a:rPr lang="en-GB" dirty="0" err="1"/>
              <a:t>Caerfyrddin</a:t>
            </a:r>
            <a:r>
              <a:rPr lang="en-GB" dirty="0"/>
              <a:t> – Merlin’s castle</a:t>
            </a:r>
          </a:p>
          <a:p>
            <a:pPr marL="0" indent="0">
              <a:buNone/>
            </a:pPr>
            <a:r>
              <a:rPr lang="en-GB" dirty="0" err="1"/>
              <a:t>Myddfai</a:t>
            </a:r>
            <a:r>
              <a:rPr lang="en-GB" dirty="0"/>
              <a:t> – the Physicians of </a:t>
            </a:r>
            <a:r>
              <a:rPr lang="en-GB" dirty="0" err="1"/>
              <a:t>Myddfai</a:t>
            </a:r>
            <a:endParaRPr lang="en-GB" dirty="0"/>
          </a:p>
          <a:p>
            <a:pPr marL="0" indent="0">
              <a:buNone/>
            </a:pPr>
            <a:r>
              <a:rPr lang="en-GB" dirty="0"/>
              <a:t>Merthyr </a:t>
            </a:r>
            <a:r>
              <a:rPr lang="en-GB" dirty="0" err="1"/>
              <a:t>Tudful</a:t>
            </a:r>
            <a:r>
              <a:rPr lang="en-GB" dirty="0"/>
              <a:t>, Merthyr </a:t>
            </a:r>
            <a:r>
              <a:rPr lang="en-GB" dirty="0" err="1"/>
              <a:t>Cynog</a:t>
            </a:r>
            <a:r>
              <a:rPr lang="en-GB" dirty="0"/>
              <a:t> &lt; Latin </a:t>
            </a:r>
            <a:r>
              <a:rPr lang="en-GB" i="1" dirty="0" err="1"/>
              <a:t>martyrium</a:t>
            </a:r>
            <a:endParaRPr lang="en-GB" i="1" dirty="0"/>
          </a:p>
        </p:txBody>
      </p:sp>
    </p:spTree>
    <p:extLst>
      <p:ext uri="{BB962C8B-B14F-4D97-AF65-F5344CB8AC3E}">
        <p14:creationId xmlns:p14="http://schemas.microsoft.com/office/powerpoint/2010/main" val="2198155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C5 – C8 The Age of the Saints</a:t>
            </a:r>
            <a:endParaRPr lang="en-US" sz="3600" b="1" dirty="0"/>
          </a:p>
        </p:txBody>
      </p:sp>
      <p:sp>
        <p:nvSpPr>
          <p:cNvPr id="3" name="Content Placeholder 2"/>
          <p:cNvSpPr>
            <a:spLocks noGrp="1"/>
          </p:cNvSpPr>
          <p:nvPr>
            <p:ph idx="1"/>
          </p:nvPr>
        </p:nvSpPr>
        <p:spPr/>
        <p:txBody>
          <a:bodyPr>
            <a:normAutofit lnSpcReduction="10000"/>
          </a:bodyPr>
          <a:lstStyle/>
          <a:p>
            <a:pPr marL="0" indent="0">
              <a:buNone/>
            </a:pPr>
            <a:r>
              <a:rPr lang="en-GB" dirty="0" err="1"/>
              <a:t>Nyd</a:t>
            </a:r>
            <a:r>
              <a:rPr lang="en-GB" dirty="0"/>
              <a:t> </a:t>
            </a:r>
            <a:r>
              <a:rPr lang="en-GB" dirty="0" err="1"/>
              <a:t>oes</a:t>
            </a:r>
            <a:r>
              <a:rPr lang="en-GB" dirty="0"/>
              <a:t> </a:t>
            </a:r>
            <a:r>
              <a:rPr lang="en-GB" dirty="0" err="1"/>
              <a:t>wlad</a:t>
            </a:r>
            <a:r>
              <a:rPr lang="en-GB" dirty="0"/>
              <a:t> </a:t>
            </a:r>
            <a:r>
              <a:rPr lang="en-GB" dirty="0" err="1"/>
              <a:t>yn</a:t>
            </a:r>
            <a:r>
              <a:rPr lang="en-GB" dirty="0"/>
              <a:t> </a:t>
            </a:r>
            <a:r>
              <a:rPr lang="en-GB" dirty="0" err="1"/>
              <a:t>holl</a:t>
            </a:r>
            <a:r>
              <a:rPr lang="en-GB" dirty="0"/>
              <a:t> </a:t>
            </a:r>
            <a:r>
              <a:rPr lang="en-GB" dirty="0" err="1"/>
              <a:t>Gred</a:t>
            </a:r>
            <a:r>
              <a:rPr lang="en-GB" dirty="0"/>
              <a:t> o </a:t>
            </a:r>
            <a:r>
              <a:rPr lang="en-GB" dirty="0" err="1"/>
              <a:t>gymaint</a:t>
            </a:r>
            <a:r>
              <a:rPr lang="en-GB" dirty="0"/>
              <a:t> o </a:t>
            </a:r>
            <a:r>
              <a:rPr lang="en-GB" dirty="0" err="1"/>
              <a:t>dir</a:t>
            </a:r>
            <a:r>
              <a:rPr lang="en-GB" dirty="0"/>
              <a:t> a </a:t>
            </a:r>
            <a:r>
              <a:rPr lang="en-GB" dirty="0" err="1"/>
              <a:t>chymaint</a:t>
            </a:r>
            <a:r>
              <a:rPr lang="en-GB" dirty="0"/>
              <a:t> o saint </a:t>
            </a:r>
            <a:r>
              <a:rPr lang="en-GB" dirty="0" err="1"/>
              <a:t>ynddei</a:t>
            </a:r>
            <a:r>
              <a:rPr lang="en-GB" dirty="0"/>
              <a:t> ag </a:t>
            </a:r>
            <a:r>
              <a:rPr lang="en-GB" dirty="0" err="1"/>
              <a:t>oedd</a:t>
            </a:r>
            <a:r>
              <a:rPr lang="en-GB" dirty="0"/>
              <a:t> </a:t>
            </a:r>
            <a:r>
              <a:rPr lang="en-GB" dirty="0" err="1"/>
              <a:t>gynt</a:t>
            </a:r>
            <a:r>
              <a:rPr lang="en-GB" dirty="0"/>
              <a:t> </a:t>
            </a:r>
            <a:r>
              <a:rPr lang="en-GB" dirty="0" err="1"/>
              <a:t>ymhlith</a:t>
            </a:r>
            <a:r>
              <a:rPr lang="en-GB" dirty="0"/>
              <a:t> </a:t>
            </a:r>
            <a:r>
              <a:rPr lang="en-GB" dirty="0" err="1"/>
              <a:t>Cymbry</a:t>
            </a:r>
            <a:r>
              <a:rPr lang="en-GB" dirty="0"/>
              <a:t>.</a:t>
            </a:r>
          </a:p>
          <a:p>
            <a:pPr marL="0" indent="0">
              <a:buNone/>
            </a:pPr>
            <a:r>
              <a:rPr lang="en-GB" dirty="0"/>
              <a:t>(There is not a country in the whole of Christendom of the same size that has as many saints in it as there used to be amongst the Welsh.)</a:t>
            </a:r>
          </a:p>
          <a:p>
            <a:pPr marL="0" indent="0">
              <a:buNone/>
            </a:pPr>
            <a:r>
              <a:rPr lang="en-GB" dirty="0"/>
              <a:t>Geraint Bowen (ed.), </a:t>
            </a:r>
            <a:r>
              <a:rPr lang="en-GB" i="1" dirty="0"/>
              <a:t>Y </a:t>
            </a:r>
            <a:r>
              <a:rPr lang="en-GB" i="1" dirty="0" err="1"/>
              <a:t>Drych</a:t>
            </a:r>
            <a:r>
              <a:rPr lang="en-GB" i="1" dirty="0"/>
              <a:t> </a:t>
            </a:r>
            <a:r>
              <a:rPr lang="en-GB" i="1" dirty="0" err="1"/>
              <a:t>Kristnogawl</a:t>
            </a:r>
            <a:r>
              <a:rPr lang="en-GB" dirty="0"/>
              <a:t> (Cardiff: University of Wales Press, 1996), p. 4.</a:t>
            </a:r>
            <a:endParaRPr lang="en-US" dirty="0"/>
          </a:p>
          <a:p>
            <a:endParaRPr lang="en-US" dirty="0"/>
          </a:p>
        </p:txBody>
      </p:sp>
    </p:spTree>
    <p:extLst>
      <p:ext uri="{BB962C8B-B14F-4D97-AF65-F5344CB8AC3E}">
        <p14:creationId xmlns:p14="http://schemas.microsoft.com/office/powerpoint/2010/main" val="3124258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146" y="500742"/>
            <a:ext cx="8229600" cy="1480457"/>
          </a:xfrm>
        </p:spPr>
        <p:txBody>
          <a:bodyPr>
            <a:normAutofit fontScale="90000"/>
          </a:bodyPr>
          <a:lstStyle/>
          <a:p>
            <a:pPr algn="l"/>
            <a:r>
              <a:rPr lang="en-GB" sz="3600" dirty="0" err="1"/>
              <a:t>Dewi</a:t>
            </a:r>
            <a:r>
              <a:rPr lang="en-GB" sz="3600" dirty="0"/>
              <a:t> (St David) – The Life of St David</a:t>
            </a:r>
            <a:r>
              <a:rPr lang="en-GB" sz="3600" i="1" dirty="0"/>
              <a:t> </a:t>
            </a:r>
            <a:r>
              <a:rPr lang="en-GB" sz="3600" dirty="0"/>
              <a:t>by</a:t>
            </a:r>
            <a:r>
              <a:rPr lang="en-GB" sz="3600" i="1" dirty="0"/>
              <a:t> </a:t>
            </a:r>
            <a:r>
              <a:rPr lang="en-GB" sz="3600" dirty="0" err="1"/>
              <a:t>Rhygyfarch</a:t>
            </a:r>
            <a:r>
              <a:rPr lang="en-GB" sz="3600" dirty="0"/>
              <a:t> c. 1095 (in Latin)</a:t>
            </a:r>
            <a:br>
              <a:rPr lang="en-GB" sz="3600" dirty="0"/>
            </a:br>
            <a:r>
              <a:rPr lang="en-GB" sz="3600" dirty="0" err="1"/>
              <a:t>Llyfr</a:t>
            </a:r>
            <a:r>
              <a:rPr lang="en-GB" sz="3600" dirty="0"/>
              <a:t> </a:t>
            </a:r>
            <a:r>
              <a:rPr lang="en-GB" sz="3600" dirty="0" err="1"/>
              <a:t>Ancr</a:t>
            </a:r>
            <a:r>
              <a:rPr lang="en-GB" sz="3600" dirty="0"/>
              <a:t> </a:t>
            </a:r>
            <a:r>
              <a:rPr lang="en-GB" sz="3600" dirty="0" err="1"/>
              <a:t>Llanddewibrefi</a:t>
            </a:r>
            <a:r>
              <a:rPr lang="en-GB" sz="3600" dirty="0"/>
              <a:t> c. 1346</a:t>
            </a:r>
            <a:br>
              <a:rPr lang="en-GB" sz="3600" dirty="0"/>
            </a:br>
            <a:r>
              <a:rPr lang="en-GB" sz="3600" dirty="0"/>
              <a:t> (in Welsh)</a:t>
            </a:r>
            <a:br>
              <a:rPr lang="en-GB" sz="3600" dirty="0"/>
            </a:br>
            <a:endParaRPr lang="en-US" sz="3600" dirty="0"/>
          </a:p>
        </p:txBody>
      </p:sp>
      <p:sp>
        <p:nvSpPr>
          <p:cNvPr id="3" name="Content Placeholder 2"/>
          <p:cNvSpPr>
            <a:spLocks noGrp="1"/>
          </p:cNvSpPr>
          <p:nvPr>
            <p:ph idx="1"/>
          </p:nvPr>
        </p:nvSpPr>
        <p:spPr>
          <a:xfrm>
            <a:off x="475478" y="2068426"/>
            <a:ext cx="8229600" cy="4525963"/>
          </a:xfrm>
        </p:spPr>
        <p:txBody>
          <a:bodyPr>
            <a:normAutofit lnSpcReduction="10000"/>
          </a:bodyPr>
          <a:lstStyle/>
          <a:p>
            <a:r>
              <a:rPr lang="en-GB" dirty="0" err="1"/>
              <a:t>Beuno</a:t>
            </a:r>
            <a:r>
              <a:rPr lang="en-GB" dirty="0"/>
              <a:t>				</a:t>
            </a:r>
          </a:p>
          <a:p>
            <a:r>
              <a:rPr lang="en-GB" dirty="0" err="1"/>
              <a:t>Gwenfrewy</a:t>
            </a:r>
            <a:endParaRPr lang="en-GB" dirty="0"/>
          </a:p>
          <a:p>
            <a:r>
              <a:rPr lang="en-GB" dirty="0" err="1"/>
              <a:t>Teilo</a:t>
            </a:r>
            <a:endParaRPr lang="en-GB" dirty="0"/>
          </a:p>
          <a:p>
            <a:r>
              <a:rPr lang="en-GB" dirty="0" err="1"/>
              <a:t>Gwenog</a:t>
            </a:r>
            <a:endParaRPr lang="en-GB" dirty="0"/>
          </a:p>
          <a:p>
            <a:r>
              <a:rPr lang="en-GB" dirty="0" err="1"/>
              <a:t>Melangell</a:t>
            </a:r>
            <a:r>
              <a:rPr lang="en-GB" dirty="0"/>
              <a:t> </a:t>
            </a:r>
          </a:p>
          <a:p>
            <a:r>
              <a:rPr lang="en-GB" dirty="0" err="1"/>
              <a:t>Dwynwen</a:t>
            </a:r>
            <a:endParaRPr lang="en-GB" dirty="0"/>
          </a:p>
          <a:p>
            <a:r>
              <a:rPr lang="en-GB" dirty="0" err="1"/>
              <a:t>Illtud</a:t>
            </a:r>
            <a:endParaRPr lang="en-GB" dirty="0"/>
          </a:p>
          <a:p>
            <a:r>
              <a:rPr lang="en-GB" dirty="0" err="1"/>
              <a:t>Wrswla</a:t>
            </a:r>
            <a:r>
              <a:rPr lang="en-GB" dirty="0"/>
              <a:t> / Ursula</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6600" y="533400"/>
            <a:ext cx="1628775" cy="6096000"/>
          </a:xfrm>
          <a:prstGeom prst="rect">
            <a:avLst/>
          </a:prstGeom>
        </p:spPr>
      </p:pic>
    </p:spTree>
    <p:extLst>
      <p:ext uri="{BB962C8B-B14F-4D97-AF65-F5344CB8AC3E}">
        <p14:creationId xmlns:p14="http://schemas.microsoft.com/office/powerpoint/2010/main" val="3811014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Life of St David </a:t>
            </a:r>
            <a:r>
              <a:rPr lang="en-GB" sz="3000" dirty="0">
                <a:latin typeface="Times New Roman" panose="02020603050405020304" pitchFamily="18" charset="0"/>
                <a:cs typeface="Times New Roman" panose="02020603050405020304" pitchFamily="18" charset="0"/>
              </a:rPr>
              <a:t>(</a:t>
            </a:r>
            <a:r>
              <a:rPr lang="en-GB" sz="3000" i="1" dirty="0">
                <a:latin typeface="Times New Roman" panose="02020603050405020304" pitchFamily="18" charset="0"/>
                <a:cs typeface="Times New Roman" panose="02020603050405020304" pitchFamily="18" charset="0"/>
              </a:rPr>
              <a:t>Vita </a:t>
            </a:r>
            <a:r>
              <a:rPr lang="en-GB" sz="3000" i="1" dirty="0" err="1">
                <a:latin typeface="Times New Roman" panose="02020603050405020304" pitchFamily="18" charset="0"/>
                <a:cs typeface="Times New Roman" panose="02020603050405020304" pitchFamily="18" charset="0"/>
              </a:rPr>
              <a:t>Davidis</a:t>
            </a:r>
            <a:r>
              <a:rPr lang="en-GB" sz="3000" dirty="0">
                <a:latin typeface="Times New Roman" panose="02020603050405020304" pitchFamily="18" charset="0"/>
                <a:cs typeface="Times New Roman" panose="02020603050405020304" pitchFamily="18" charset="0"/>
              </a:rPr>
              <a:t>, </a:t>
            </a:r>
            <a:r>
              <a:rPr lang="en-GB" sz="3000" i="1" dirty="0" err="1">
                <a:latin typeface="Times New Roman" panose="02020603050405020304" pitchFamily="18" charset="0"/>
                <a:cs typeface="Times New Roman" panose="02020603050405020304" pitchFamily="18" charset="0"/>
              </a:rPr>
              <a:t>Buchedd</a:t>
            </a:r>
            <a:r>
              <a:rPr lang="en-GB" sz="3000" i="1" dirty="0">
                <a:latin typeface="Times New Roman" panose="02020603050405020304" pitchFamily="18" charset="0"/>
                <a:cs typeface="Times New Roman" panose="02020603050405020304" pitchFamily="18" charset="0"/>
              </a:rPr>
              <a:t> </a:t>
            </a:r>
            <a:r>
              <a:rPr lang="en-GB" sz="3000" i="1" dirty="0" err="1">
                <a:latin typeface="Times New Roman" panose="02020603050405020304" pitchFamily="18" charset="0"/>
                <a:cs typeface="Times New Roman" panose="02020603050405020304" pitchFamily="18" charset="0"/>
              </a:rPr>
              <a:t>Dewi</a:t>
            </a:r>
            <a:r>
              <a:rPr lang="en-GB" sz="3000" dirty="0">
                <a:latin typeface="Times New Roman" panose="02020603050405020304" pitchFamily="18" charset="0"/>
                <a:cs typeface="Times New Roman" panose="02020603050405020304" pitchFamily="18" charset="0"/>
              </a:rPr>
              <a:t>)</a:t>
            </a:r>
          </a:p>
        </p:txBody>
      </p:sp>
      <p:sp>
        <p:nvSpPr>
          <p:cNvPr id="3" name="Content Placeholder 2"/>
          <p:cNvSpPr>
            <a:spLocks noGrp="1"/>
          </p:cNvSpPr>
          <p:nvPr>
            <p:ph idx="1"/>
          </p:nvPr>
        </p:nvSpPr>
        <p:spPr/>
        <p:txBody>
          <a:bodyPr>
            <a:normAutofit fontScale="70000" lnSpcReduction="20000"/>
          </a:bodyPr>
          <a:lstStyle/>
          <a:p>
            <a:pPr marL="0" indent="0">
              <a:buNone/>
            </a:pPr>
            <a:r>
              <a:rPr lang="en-GB" i="1" dirty="0" err="1"/>
              <a:t>Annales</a:t>
            </a:r>
            <a:r>
              <a:rPr lang="en-GB" i="1" dirty="0"/>
              <a:t> </a:t>
            </a:r>
            <a:r>
              <a:rPr lang="en-GB" i="1" dirty="0" err="1"/>
              <a:t>Cambriae</a:t>
            </a:r>
            <a:r>
              <a:rPr lang="en-GB" i="1" dirty="0"/>
              <a:t> </a:t>
            </a:r>
            <a:r>
              <a:rPr lang="en-GB" dirty="0"/>
              <a:t>458 David born, died 1 March aged 147?!</a:t>
            </a:r>
          </a:p>
          <a:p>
            <a:pPr marL="0" indent="0">
              <a:buNone/>
            </a:pPr>
            <a:r>
              <a:rPr lang="en-GB" i="1" dirty="0" err="1"/>
              <a:t>Annales</a:t>
            </a:r>
            <a:r>
              <a:rPr lang="en-GB" i="1" dirty="0"/>
              <a:t> </a:t>
            </a:r>
            <a:r>
              <a:rPr lang="en-GB" i="1" dirty="0" err="1"/>
              <a:t>Inisfallen</a:t>
            </a:r>
            <a:r>
              <a:rPr lang="en-GB" dirty="0"/>
              <a:t> David died 589 (born 520-40)?</a:t>
            </a:r>
          </a:p>
          <a:p>
            <a:pPr marL="0" indent="0">
              <a:buNone/>
            </a:pPr>
            <a:r>
              <a:rPr lang="en-GB" dirty="0"/>
              <a:t>Educated at </a:t>
            </a:r>
            <a:r>
              <a:rPr lang="en-GB" dirty="0" err="1"/>
              <a:t>Vetus</a:t>
            </a:r>
            <a:r>
              <a:rPr lang="en-GB" dirty="0"/>
              <a:t> </a:t>
            </a:r>
            <a:r>
              <a:rPr lang="en-GB" dirty="0" err="1"/>
              <a:t>Rubus</a:t>
            </a:r>
            <a:r>
              <a:rPr lang="en-GB" dirty="0"/>
              <a:t> / </a:t>
            </a:r>
            <a:r>
              <a:rPr lang="en-GB" dirty="0" err="1"/>
              <a:t>Henfynyw</a:t>
            </a:r>
            <a:r>
              <a:rPr lang="en-GB" dirty="0"/>
              <a:t>, synod of </a:t>
            </a:r>
            <a:r>
              <a:rPr lang="en-GB" dirty="0" err="1"/>
              <a:t>Llanddewibrefi</a:t>
            </a:r>
            <a:endParaRPr lang="en-GB" dirty="0"/>
          </a:p>
          <a:p>
            <a:pPr marL="0" indent="0">
              <a:buNone/>
            </a:pPr>
            <a:r>
              <a:rPr lang="en-GB" dirty="0"/>
              <a:t>Monastery – </a:t>
            </a:r>
            <a:r>
              <a:rPr lang="en-GB" dirty="0" err="1"/>
              <a:t>Vallis</a:t>
            </a:r>
            <a:r>
              <a:rPr lang="en-GB" dirty="0"/>
              <a:t> Rosina (St </a:t>
            </a:r>
            <a:r>
              <a:rPr lang="en-GB" dirty="0" err="1"/>
              <a:t>Davids</a:t>
            </a:r>
            <a:r>
              <a:rPr lang="en-GB" dirty="0"/>
              <a:t>, Pembrokeshire? Or Ceredigion?)</a:t>
            </a:r>
          </a:p>
          <a:p>
            <a:pPr marL="0" indent="0">
              <a:buNone/>
            </a:pPr>
            <a:r>
              <a:rPr lang="en-GB" dirty="0" err="1"/>
              <a:t>Rhygyfarch</a:t>
            </a:r>
            <a:r>
              <a:rPr lang="en-GB" dirty="0"/>
              <a:t> (d. 1099) his father = </a:t>
            </a:r>
            <a:r>
              <a:rPr lang="en-GB" dirty="0" err="1"/>
              <a:t>Sulien</a:t>
            </a:r>
            <a:r>
              <a:rPr lang="en-GB" dirty="0"/>
              <a:t> (</a:t>
            </a:r>
            <a:r>
              <a:rPr lang="en-GB" dirty="0" err="1"/>
              <a:t>Llanbadarn</a:t>
            </a:r>
            <a:r>
              <a:rPr lang="en-GB" dirty="0"/>
              <a:t> </a:t>
            </a:r>
            <a:r>
              <a:rPr lang="en-GB" dirty="0" err="1"/>
              <a:t>Fawr</a:t>
            </a:r>
            <a:r>
              <a:rPr lang="en-GB" dirty="0"/>
              <a:t> and St </a:t>
            </a:r>
            <a:r>
              <a:rPr lang="en-GB" dirty="0" err="1"/>
              <a:t>Davids</a:t>
            </a:r>
            <a:r>
              <a:rPr lang="en-GB" dirty="0"/>
              <a:t>)</a:t>
            </a:r>
          </a:p>
          <a:p>
            <a:pPr marL="0" indent="0">
              <a:buNone/>
            </a:pPr>
            <a:r>
              <a:rPr lang="en-GB" dirty="0"/>
              <a:t>Gerald of Wales (1146-1223) also wrote a Life of St David</a:t>
            </a:r>
          </a:p>
          <a:p>
            <a:pPr marL="0" indent="0">
              <a:buNone/>
            </a:pPr>
            <a:r>
              <a:rPr lang="en-GB" dirty="0"/>
              <a:t>Anchorite of </a:t>
            </a:r>
            <a:r>
              <a:rPr lang="en-GB" dirty="0" err="1"/>
              <a:t>Llanddewibrefi</a:t>
            </a:r>
            <a:r>
              <a:rPr lang="en-GB" dirty="0"/>
              <a:t> (c. 1346 The Book of the Anchorite of </a:t>
            </a:r>
            <a:r>
              <a:rPr lang="en-GB" dirty="0" err="1"/>
              <a:t>Llanddewibrefi</a:t>
            </a:r>
            <a:r>
              <a:rPr lang="en-GB" dirty="0"/>
              <a:t>)</a:t>
            </a:r>
          </a:p>
          <a:p>
            <a:pPr marL="0" indent="0">
              <a:buNone/>
            </a:pPr>
            <a:endParaRPr lang="en-GB" dirty="0"/>
          </a:p>
          <a:p>
            <a:pPr marL="0" indent="0">
              <a:buNone/>
            </a:pPr>
            <a:r>
              <a:rPr lang="en-GB" dirty="0"/>
              <a:t>Most Lives written in Latin &gt; Middle Welsh</a:t>
            </a:r>
          </a:p>
          <a:p>
            <a:pPr marL="0" indent="0">
              <a:buNone/>
            </a:pPr>
            <a:r>
              <a:rPr lang="en-GB" dirty="0"/>
              <a:t>Except </a:t>
            </a:r>
            <a:r>
              <a:rPr lang="en-GB" i="1" dirty="0" err="1"/>
              <a:t>Hystoria</a:t>
            </a:r>
            <a:r>
              <a:rPr lang="en-GB" i="1" dirty="0"/>
              <a:t> o </a:t>
            </a:r>
            <a:r>
              <a:rPr lang="en-GB" i="1" dirty="0" err="1"/>
              <a:t>Uuched</a:t>
            </a:r>
            <a:r>
              <a:rPr lang="en-GB" i="1" dirty="0"/>
              <a:t> </a:t>
            </a:r>
            <a:r>
              <a:rPr lang="en-GB" i="1" dirty="0" err="1"/>
              <a:t>Feuno</a:t>
            </a:r>
            <a:r>
              <a:rPr lang="en-GB" i="1" dirty="0"/>
              <a:t> </a:t>
            </a:r>
            <a:r>
              <a:rPr lang="en-GB" dirty="0"/>
              <a:t>(The Life of St </a:t>
            </a:r>
            <a:r>
              <a:rPr lang="en-GB" dirty="0" err="1"/>
              <a:t>Beuno</a:t>
            </a:r>
            <a:r>
              <a:rPr lang="en-GB" dirty="0"/>
              <a:t>)</a:t>
            </a:r>
          </a:p>
          <a:p>
            <a:endParaRPr lang="en-GB" dirty="0"/>
          </a:p>
          <a:p>
            <a:endParaRPr lang="en-GB" dirty="0"/>
          </a:p>
        </p:txBody>
      </p:sp>
    </p:spTree>
    <p:extLst>
      <p:ext uri="{BB962C8B-B14F-4D97-AF65-F5344CB8AC3E}">
        <p14:creationId xmlns:p14="http://schemas.microsoft.com/office/powerpoint/2010/main" val="672844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050" y="720834"/>
            <a:ext cx="7886700" cy="1268016"/>
          </a:xfrm>
        </p:spPr>
        <p:txBody>
          <a:bodyPr>
            <a:normAutofit/>
          </a:bodyPr>
          <a:lstStyle/>
          <a:p>
            <a:r>
              <a:rPr lang="en-GB" sz="2400" dirty="0">
                <a:latin typeface="Times New Roman" panose="02020603050405020304" pitchFamily="18" charset="0"/>
                <a:cs typeface="Times New Roman" panose="02020603050405020304" pitchFamily="18" charset="0"/>
              </a:rPr>
              <a:t>Patrick leaves Wales to make way for St David, </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ceiling painting St </a:t>
            </a:r>
            <a:r>
              <a:rPr lang="en-GB" sz="2400" dirty="0" err="1">
                <a:latin typeface="Times New Roman" panose="02020603050405020304" pitchFamily="18" charset="0"/>
                <a:cs typeface="Times New Roman" panose="02020603050405020304" pitchFamily="18" charset="0"/>
              </a:rPr>
              <a:t>Divy</a:t>
            </a:r>
            <a:r>
              <a:rPr lang="en-GB" sz="2400" dirty="0">
                <a:latin typeface="Times New Roman" panose="02020603050405020304" pitchFamily="18" charset="0"/>
                <a:cs typeface="Times New Roman" panose="02020603050405020304" pitchFamily="18" charset="0"/>
              </a:rPr>
              <a:t> France (photo Jane Cartwright)</a:t>
            </a:r>
          </a:p>
        </p:txBody>
      </p:sp>
      <p:graphicFrame>
        <p:nvGraphicFramePr>
          <p:cNvPr id="4" name="Content Placeholder 3"/>
          <p:cNvGraphicFramePr>
            <a:graphicFrameLocks noGrp="1" noChangeAspect="1"/>
          </p:cNvGraphicFramePr>
          <p:nvPr>
            <p:ph idx="1"/>
          </p:nvPr>
        </p:nvGraphicFramePr>
        <p:xfrm>
          <a:off x="1323449" y="1785650"/>
          <a:ext cx="5440037" cy="4308900"/>
        </p:xfrm>
        <a:graphic>
          <a:graphicData uri="http://schemas.openxmlformats.org/presentationml/2006/ole">
            <mc:AlternateContent xmlns:mc="http://schemas.openxmlformats.org/markup-compatibility/2006">
              <mc:Choice xmlns:v="urn:schemas-microsoft-com:vml" Requires="v">
                <p:oleObj name="Photo Editor Photo" r:id="rId2" imgW="8580952" imgH="6857143" progId="MSPhotoEd.3">
                  <p:embed/>
                </p:oleObj>
              </mc:Choice>
              <mc:Fallback>
                <p:oleObj name="Photo Editor Photo" r:id="rId2" imgW="8580952" imgH="6857143" progId="MSPhotoEd.3">
                  <p:embed/>
                  <p:pic>
                    <p:nvPicPr>
                      <p:cNvPr id="4" name="Content Placeholder 3"/>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3449" y="1785650"/>
                        <a:ext cx="5440037" cy="4308900"/>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40613022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3008313" cy="1708150"/>
          </a:xfrm>
        </p:spPr>
        <p:txBody>
          <a:bodyPr>
            <a:noAutofit/>
          </a:bodyPr>
          <a:lstStyle/>
          <a:p>
            <a:r>
              <a:rPr lang="en-GB" sz="2400" b="0" dirty="0"/>
              <a:t>Y </a:t>
            </a:r>
            <a:r>
              <a:rPr lang="en-GB" sz="2400" b="0" dirty="0" err="1"/>
              <a:t>Gododdin</a:t>
            </a:r>
            <a:r>
              <a:rPr lang="en-GB" sz="2400" b="0" dirty="0"/>
              <a:t> C6 </a:t>
            </a:r>
            <a:r>
              <a:rPr lang="en-GB" sz="2400" b="0" dirty="0" err="1"/>
              <a:t>Aneirin</a:t>
            </a:r>
            <a:br>
              <a:rPr lang="en-GB" sz="2400" b="0" dirty="0"/>
            </a:br>
            <a:r>
              <a:rPr lang="en-GB" sz="2400" b="0" dirty="0"/>
              <a:t>Taliesin – 12 poems</a:t>
            </a:r>
            <a:br>
              <a:rPr lang="en-GB" sz="2400" b="0" dirty="0"/>
            </a:br>
            <a:r>
              <a:rPr lang="en-GB" sz="2400" b="0" dirty="0"/>
              <a:t>The Legend of Taliesin</a:t>
            </a:r>
            <a:endParaRPr lang="en-US" sz="2400" b="0"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67200" y="152400"/>
            <a:ext cx="3771900" cy="5715000"/>
          </a:xfrm>
        </p:spPr>
      </p:pic>
      <p:sp>
        <p:nvSpPr>
          <p:cNvPr id="4" name="Text Placeholder 3"/>
          <p:cNvSpPr>
            <a:spLocks noGrp="1"/>
          </p:cNvSpPr>
          <p:nvPr>
            <p:ph type="body" sz="half" idx="2"/>
          </p:nvPr>
        </p:nvSpPr>
        <p:spPr>
          <a:xfrm>
            <a:off x="381000" y="1905000"/>
            <a:ext cx="3657600" cy="4724400"/>
          </a:xfrm>
        </p:spPr>
        <p:txBody>
          <a:bodyPr>
            <a:noAutofit/>
          </a:bodyPr>
          <a:lstStyle/>
          <a:p>
            <a:r>
              <a:rPr lang="en-GB" sz="2400" dirty="0"/>
              <a:t>The Book of  </a:t>
            </a:r>
            <a:r>
              <a:rPr lang="en-GB" sz="2400" dirty="0" err="1"/>
              <a:t>Aneirin</a:t>
            </a:r>
            <a:r>
              <a:rPr lang="en-GB" sz="2400" dirty="0"/>
              <a:t> C13</a:t>
            </a:r>
          </a:p>
          <a:p>
            <a:r>
              <a:rPr lang="en-GB" sz="2400" dirty="0"/>
              <a:t>The Battle of </a:t>
            </a:r>
            <a:r>
              <a:rPr lang="en-GB" sz="2400" dirty="0" err="1"/>
              <a:t>Catterick</a:t>
            </a:r>
            <a:r>
              <a:rPr lang="en-GB" sz="2400" dirty="0"/>
              <a:t> </a:t>
            </a:r>
          </a:p>
          <a:p>
            <a:r>
              <a:rPr lang="en-GB" sz="2400" dirty="0"/>
              <a:t>The </a:t>
            </a:r>
            <a:r>
              <a:rPr lang="en-GB" sz="2400" dirty="0" err="1"/>
              <a:t>Cynfeirdd</a:t>
            </a:r>
            <a:endParaRPr lang="en-GB" sz="2400" dirty="0"/>
          </a:p>
          <a:p>
            <a:r>
              <a:rPr lang="en-GB" sz="2400" dirty="0"/>
              <a:t>The </a:t>
            </a:r>
            <a:r>
              <a:rPr lang="en-GB" sz="2400" dirty="0" err="1"/>
              <a:t>Gogynfeirdd</a:t>
            </a:r>
            <a:endParaRPr lang="en-GB" sz="2400" dirty="0"/>
          </a:p>
          <a:p>
            <a:r>
              <a:rPr lang="en-GB" sz="2400" dirty="0"/>
              <a:t>(The Poets of the Princes) </a:t>
            </a:r>
          </a:p>
          <a:p>
            <a:r>
              <a:rPr lang="en-GB" sz="2400" dirty="0"/>
              <a:t>C12 and C13</a:t>
            </a:r>
          </a:p>
          <a:p>
            <a:r>
              <a:rPr lang="en-GB" sz="2400" dirty="0"/>
              <a:t>Poets of the Gentry</a:t>
            </a:r>
          </a:p>
          <a:p>
            <a:r>
              <a:rPr lang="en-GB" sz="2400" dirty="0"/>
              <a:t>1282-C16</a:t>
            </a:r>
          </a:p>
          <a:p>
            <a:r>
              <a:rPr lang="en-GB" sz="2400" dirty="0"/>
              <a:t>Y </a:t>
            </a:r>
            <a:r>
              <a:rPr lang="en-GB" sz="2400" dirty="0" err="1"/>
              <a:t>Mabinogi</a:t>
            </a:r>
            <a:r>
              <a:rPr lang="en-GB" sz="2400" dirty="0"/>
              <a:t> – The Red Book of </a:t>
            </a:r>
            <a:r>
              <a:rPr lang="en-GB" sz="2400" dirty="0" err="1"/>
              <a:t>Hergest</a:t>
            </a:r>
            <a:r>
              <a:rPr lang="en-GB" sz="2400" dirty="0"/>
              <a:t>/ The White Book of  </a:t>
            </a:r>
            <a:r>
              <a:rPr lang="en-GB" sz="2400" dirty="0" err="1"/>
              <a:t>Rhydderch</a:t>
            </a:r>
            <a:endParaRPr lang="en-GB" sz="2400" dirty="0"/>
          </a:p>
        </p:txBody>
      </p:sp>
      <p:sp>
        <p:nvSpPr>
          <p:cNvPr id="3" name="Rectangle 2"/>
          <p:cNvSpPr/>
          <p:nvPr/>
        </p:nvSpPr>
        <p:spPr>
          <a:xfrm>
            <a:off x="4038600" y="5791200"/>
            <a:ext cx="4572000" cy="461665"/>
          </a:xfrm>
          <a:prstGeom prst="rect">
            <a:avLst/>
          </a:prstGeom>
        </p:spPr>
        <p:txBody>
          <a:bodyPr>
            <a:spAutoFit/>
          </a:bodyPr>
          <a:lstStyle/>
          <a:p>
            <a:pPr lvl="0">
              <a:spcBef>
                <a:spcPct val="20000"/>
              </a:spcBef>
            </a:pPr>
            <a:r>
              <a:rPr lang="en-US" sz="1200" dirty="0" err="1">
                <a:solidFill>
                  <a:prstClr val="black"/>
                </a:solidFill>
              </a:rPr>
              <a:t>Llyfr</a:t>
            </a:r>
            <a:r>
              <a:rPr lang="en-US" sz="1200" dirty="0">
                <a:solidFill>
                  <a:prstClr val="black"/>
                </a:solidFill>
              </a:rPr>
              <a:t> </a:t>
            </a:r>
            <a:r>
              <a:rPr lang="en-US" sz="1200" dirty="0" err="1">
                <a:solidFill>
                  <a:prstClr val="black"/>
                </a:solidFill>
              </a:rPr>
              <a:t>Coch</a:t>
            </a:r>
            <a:r>
              <a:rPr lang="en-US" sz="1200" dirty="0">
                <a:solidFill>
                  <a:prstClr val="black"/>
                </a:solidFill>
              </a:rPr>
              <a:t> </a:t>
            </a:r>
            <a:r>
              <a:rPr lang="en-US" sz="1200" dirty="0" err="1">
                <a:solidFill>
                  <a:prstClr val="black"/>
                </a:solidFill>
              </a:rPr>
              <a:t>Hergest</a:t>
            </a:r>
            <a:r>
              <a:rPr lang="en-US" sz="1200" dirty="0">
                <a:solidFill>
                  <a:prstClr val="black"/>
                </a:solidFill>
              </a:rPr>
              <a:t> By William Forbes </a:t>
            </a:r>
            <a:r>
              <a:rPr lang="en-US" sz="1200" dirty="0" err="1">
                <a:solidFill>
                  <a:prstClr val="black"/>
                </a:solidFill>
              </a:rPr>
              <a:t>Skene</a:t>
            </a:r>
            <a:r>
              <a:rPr lang="en-US" sz="1200" dirty="0">
                <a:solidFill>
                  <a:prstClr val="black"/>
                </a:solidFill>
              </a:rPr>
              <a:t> [Public domain or Public domain], </a:t>
            </a:r>
            <a:r>
              <a:rPr lang="en-US" sz="1200" dirty="0" err="1">
                <a:solidFill>
                  <a:prstClr val="black"/>
                </a:solidFill>
              </a:rPr>
              <a:t>trwy</a:t>
            </a:r>
            <a:r>
              <a:rPr lang="en-US" sz="1200" dirty="0">
                <a:solidFill>
                  <a:prstClr val="black"/>
                </a:solidFill>
              </a:rPr>
              <a:t> Wikimedia Commons</a:t>
            </a:r>
            <a:endParaRPr lang="en-GB" sz="1200" dirty="0">
              <a:solidFill>
                <a:prstClr val="black"/>
              </a:solidFill>
            </a:endParaRPr>
          </a:p>
        </p:txBody>
      </p:sp>
    </p:spTree>
    <p:extLst>
      <p:ext uri="{BB962C8B-B14F-4D97-AF65-F5344CB8AC3E}">
        <p14:creationId xmlns:p14="http://schemas.microsoft.com/office/powerpoint/2010/main" val="17511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C4211-6F93-8CA3-7184-BD45277AADF1}"/>
              </a:ext>
            </a:extLst>
          </p:cNvPr>
          <p:cNvSpPr>
            <a:spLocks noGrp="1"/>
          </p:cNvSpPr>
          <p:nvPr>
            <p:ph type="title"/>
          </p:nvPr>
        </p:nvSpPr>
        <p:spPr/>
        <p:txBody>
          <a:bodyPr/>
          <a:lstStyle/>
          <a:p>
            <a:r>
              <a:rPr lang="en-GB" dirty="0"/>
              <a:t>Y </a:t>
            </a:r>
            <a:r>
              <a:rPr lang="en-GB" dirty="0" err="1"/>
              <a:t>Gododdin</a:t>
            </a:r>
            <a:endParaRPr lang="en-GB" dirty="0"/>
          </a:p>
        </p:txBody>
      </p:sp>
      <p:sp>
        <p:nvSpPr>
          <p:cNvPr id="3" name="Content Placeholder 2">
            <a:extLst>
              <a:ext uri="{FF2B5EF4-FFF2-40B4-BE49-F238E27FC236}">
                <a16:creationId xmlns:a16="http://schemas.microsoft.com/office/drawing/2014/main" id="{04D245A8-2353-0626-4BBD-44315CEAAFF1}"/>
              </a:ext>
            </a:extLst>
          </p:cNvPr>
          <p:cNvSpPr>
            <a:spLocks noGrp="1"/>
          </p:cNvSpPr>
          <p:nvPr>
            <p:ph idx="1"/>
          </p:nvPr>
        </p:nvSpPr>
        <p:spPr/>
        <p:txBody>
          <a:bodyPr>
            <a:normAutofit fontScale="47500" lnSpcReduction="20000"/>
          </a:bodyPr>
          <a:lstStyle/>
          <a:p>
            <a:pPr marL="0" indent="0">
              <a:buNone/>
            </a:pPr>
            <a:r>
              <a:rPr lang="en-GB" b="1" dirty="0"/>
              <a:t>A stanza from the </a:t>
            </a:r>
            <a:r>
              <a:rPr lang="en-GB" b="1" dirty="0" err="1"/>
              <a:t>Gododdin</a:t>
            </a:r>
            <a:r>
              <a:rPr lang="en-GB" b="1" dirty="0"/>
              <a:t> (in modern Welsh orthography): </a:t>
            </a:r>
          </a:p>
          <a:p>
            <a:pPr marL="0" indent="0">
              <a:buNone/>
            </a:pPr>
            <a:r>
              <a:rPr lang="cy-GB" sz="3200" dirty="0"/>
              <a:t>Gwŷr a aeth </a:t>
            </a:r>
            <a:r>
              <a:rPr lang="cy-GB" sz="3200" dirty="0" err="1"/>
              <a:t>Gatraeth</a:t>
            </a:r>
            <a:r>
              <a:rPr lang="cy-GB" sz="3200" dirty="0"/>
              <a:t> oedd ffraeth eu llu;    	</a:t>
            </a:r>
            <a:r>
              <a:rPr lang="en-GB" sz="3200" dirty="0"/>
              <a:t>Men went to </a:t>
            </a:r>
            <a:r>
              <a:rPr lang="en-GB" sz="3200" dirty="0" err="1"/>
              <a:t>Catraeth</a:t>
            </a:r>
            <a:r>
              <a:rPr lang="en-GB" sz="3200" dirty="0"/>
              <a:t>, their host was swift,</a:t>
            </a:r>
          </a:p>
          <a:p>
            <a:pPr marL="0" indent="0">
              <a:buNone/>
            </a:pPr>
            <a:r>
              <a:rPr lang="en-GB" sz="3200" dirty="0" err="1"/>
              <a:t>Glasfedd</a:t>
            </a:r>
            <a:r>
              <a:rPr lang="en-GB" sz="3200" dirty="0"/>
              <a:t> </a:t>
            </a:r>
            <a:r>
              <a:rPr lang="en-GB" sz="3200" dirty="0" err="1"/>
              <a:t>eu</a:t>
            </a:r>
            <a:r>
              <a:rPr lang="en-GB" sz="3200" dirty="0"/>
              <a:t> </a:t>
            </a:r>
            <a:r>
              <a:rPr lang="en-GB" sz="3200" dirty="0" err="1"/>
              <a:t>hancwyn</a:t>
            </a:r>
            <a:r>
              <a:rPr lang="en-GB" sz="3200" dirty="0"/>
              <a:t>, a </a:t>
            </a:r>
            <a:r>
              <a:rPr lang="en-GB" sz="3200" dirty="0" err="1"/>
              <a:t>gwenwyn</a:t>
            </a:r>
            <a:r>
              <a:rPr lang="en-GB" sz="3200" dirty="0"/>
              <a:t> fu. 	 Fresh mead was their feast, and it was bitter, </a:t>
            </a:r>
          </a:p>
          <a:p>
            <a:pPr marL="0" indent="0">
              <a:buNone/>
            </a:pPr>
            <a:r>
              <a:rPr lang="en-GB" sz="3200" dirty="0" err="1"/>
              <a:t>Trichant</a:t>
            </a:r>
            <a:r>
              <a:rPr lang="en-GB" sz="3200" dirty="0"/>
              <a:t> </a:t>
            </a:r>
            <a:r>
              <a:rPr lang="en-GB" sz="3200" dirty="0" err="1"/>
              <a:t>trwy</a:t>
            </a:r>
            <a:r>
              <a:rPr lang="en-GB" sz="3200" dirty="0"/>
              <a:t> </a:t>
            </a:r>
            <a:r>
              <a:rPr lang="en-GB" sz="3200" dirty="0" err="1"/>
              <a:t>beiriant</a:t>
            </a:r>
            <a:r>
              <a:rPr lang="en-GB" sz="3200" dirty="0"/>
              <a:t> </a:t>
            </a:r>
            <a:r>
              <a:rPr lang="en-GB" sz="3200" dirty="0" err="1"/>
              <a:t>yn</a:t>
            </a:r>
            <a:r>
              <a:rPr lang="en-GB" sz="3200" dirty="0"/>
              <a:t> </a:t>
            </a:r>
            <a:r>
              <a:rPr lang="en-GB" sz="3200" dirty="0" err="1"/>
              <a:t>catäu</a:t>
            </a:r>
            <a:r>
              <a:rPr lang="en-GB" sz="3200" dirty="0"/>
              <a:t> – 	     	Three hundred fighting under command,</a:t>
            </a:r>
          </a:p>
          <a:p>
            <a:pPr marL="0" indent="0">
              <a:buNone/>
            </a:pPr>
            <a:r>
              <a:rPr lang="en-GB" sz="3200" dirty="0"/>
              <a:t>A </a:t>
            </a:r>
            <a:r>
              <a:rPr lang="en-GB" sz="3200" dirty="0" err="1"/>
              <a:t>gwedi</a:t>
            </a:r>
            <a:r>
              <a:rPr lang="en-GB" sz="3200" dirty="0"/>
              <a:t> </a:t>
            </a:r>
            <a:r>
              <a:rPr lang="en-GB" sz="3200" dirty="0" err="1"/>
              <a:t>elwch</a:t>
            </a:r>
            <a:r>
              <a:rPr lang="en-GB" sz="3200" dirty="0"/>
              <a:t> </a:t>
            </a:r>
            <a:r>
              <a:rPr lang="en-GB" sz="3200" dirty="0" err="1"/>
              <a:t>tawelwch</a:t>
            </a:r>
            <a:r>
              <a:rPr lang="en-GB" sz="3200" dirty="0"/>
              <a:t> fu. 		 And after the cry of jubilation there was silence. </a:t>
            </a:r>
          </a:p>
          <a:p>
            <a:pPr marL="0" indent="0">
              <a:buNone/>
            </a:pPr>
            <a:r>
              <a:rPr lang="en-GB" sz="3200" dirty="0" err="1"/>
              <a:t>Cyd</a:t>
            </a:r>
            <a:r>
              <a:rPr lang="en-GB" sz="3200" dirty="0"/>
              <a:t> </a:t>
            </a:r>
            <a:r>
              <a:rPr lang="en-GB" sz="3200" dirty="0" err="1"/>
              <a:t>elwynt</a:t>
            </a:r>
            <a:r>
              <a:rPr lang="en-GB" sz="3200" dirty="0"/>
              <a:t> </a:t>
            </a:r>
            <a:r>
              <a:rPr lang="en-GB" sz="3200" dirty="0" err="1"/>
              <a:t>lannau</a:t>
            </a:r>
            <a:r>
              <a:rPr lang="en-GB" sz="3200" dirty="0"/>
              <a:t> </a:t>
            </a:r>
            <a:r>
              <a:rPr lang="en-GB" sz="3200" dirty="0" err="1"/>
              <a:t>i</a:t>
            </a:r>
            <a:r>
              <a:rPr lang="en-GB" sz="3200" dirty="0"/>
              <a:t> </a:t>
            </a:r>
            <a:r>
              <a:rPr lang="en-GB" sz="3200" dirty="0" err="1"/>
              <a:t>benydu</a:t>
            </a:r>
            <a:r>
              <a:rPr lang="en-GB" sz="3200" dirty="0"/>
              <a:t>, 		 Though they went to churches to do penance, </a:t>
            </a:r>
          </a:p>
          <a:p>
            <a:pPr marL="0" indent="0">
              <a:buNone/>
            </a:pPr>
            <a:r>
              <a:rPr lang="en-GB" sz="3200" dirty="0" err="1"/>
              <a:t>Dadl</a:t>
            </a:r>
            <a:r>
              <a:rPr lang="en-GB" sz="3200" dirty="0"/>
              <a:t> </a:t>
            </a:r>
            <a:r>
              <a:rPr lang="en-GB" sz="3200" dirty="0" err="1"/>
              <a:t>diau</a:t>
            </a:r>
            <a:r>
              <a:rPr lang="en-GB" sz="3200" dirty="0"/>
              <a:t> </a:t>
            </a:r>
            <a:r>
              <a:rPr lang="en-GB" sz="3200" dirty="0" err="1"/>
              <a:t>angau</a:t>
            </a:r>
            <a:r>
              <a:rPr lang="en-GB" sz="3200" dirty="0"/>
              <a:t> </a:t>
            </a:r>
            <a:r>
              <a:rPr lang="en-GB" sz="3200" dirty="0" err="1"/>
              <a:t>i</a:t>
            </a:r>
            <a:r>
              <a:rPr lang="en-GB" sz="3200" dirty="0"/>
              <a:t> </a:t>
            </a:r>
            <a:r>
              <a:rPr lang="en-GB" sz="3200" dirty="0" err="1"/>
              <a:t>eu</a:t>
            </a:r>
            <a:r>
              <a:rPr lang="en-GB" sz="3200" dirty="0"/>
              <a:t> </a:t>
            </a:r>
            <a:r>
              <a:rPr lang="en-GB" sz="3200" dirty="0" err="1"/>
              <a:t>treiddu</a:t>
            </a:r>
            <a:r>
              <a:rPr lang="en-GB" sz="3200" dirty="0"/>
              <a:t>. 		  The certain meeting with death came to them. </a:t>
            </a:r>
          </a:p>
          <a:p>
            <a:pPr marL="0" indent="0">
              <a:buNone/>
            </a:pPr>
            <a:endParaRPr lang="en-GB" sz="3200" dirty="0"/>
          </a:p>
          <a:p>
            <a:pPr marL="0" indent="0">
              <a:buNone/>
            </a:pPr>
            <a:r>
              <a:rPr lang="en-GB" sz="3200" b="1" dirty="0" err="1"/>
              <a:t>Gwawrddur</a:t>
            </a:r>
            <a:r>
              <a:rPr lang="en-GB" sz="3200" b="1" dirty="0"/>
              <a:t> cf. Arthur</a:t>
            </a:r>
          </a:p>
          <a:p>
            <a:pPr marL="0" indent="0">
              <a:buNone/>
            </a:pPr>
            <a:r>
              <a:rPr lang="en-GB" sz="3200" dirty="0" err="1"/>
              <a:t>Gochorai</a:t>
            </a:r>
            <a:r>
              <a:rPr lang="en-GB" sz="3200" dirty="0"/>
              <a:t> brain du </a:t>
            </a:r>
            <a:r>
              <a:rPr lang="en-GB" sz="3200" dirty="0" err="1"/>
              <a:t>ar</a:t>
            </a:r>
            <a:r>
              <a:rPr lang="en-GB" sz="3200" dirty="0"/>
              <a:t> fur </a:t>
            </a:r>
            <a:r>
              <a:rPr lang="en-GB" sz="3200" dirty="0" err="1"/>
              <a:t>caer</a:t>
            </a:r>
            <a:r>
              <a:rPr lang="en-GB" sz="3200" dirty="0"/>
              <a:t>		He fed black ravens on the ramparts of a fortress</a:t>
            </a:r>
          </a:p>
          <a:p>
            <a:pPr marL="0" indent="0">
              <a:buNone/>
            </a:pPr>
            <a:r>
              <a:rPr lang="en-GB" sz="3200" dirty="0" err="1"/>
              <a:t>Cyn</a:t>
            </a:r>
            <a:r>
              <a:rPr lang="en-GB" sz="3200" dirty="0"/>
              <a:t> </a:t>
            </a:r>
            <a:r>
              <a:rPr lang="en-GB" sz="3200" dirty="0" err="1"/>
              <a:t>ni</a:t>
            </a:r>
            <a:r>
              <a:rPr lang="en-GB" sz="3200" dirty="0"/>
              <a:t> bai </a:t>
            </a:r>
            <a:r>
              <a:rPr lang="en-GB" sz="3200" dirty="0" err="1"/>
              <a:t>ef</a:t>
            </a:r>
            <a:r>
              <a:rPr lang="en-GB" sz="3200" dirty="0"/>
              <a:t> Arthur.		   	Though he was no Arthur.</a:t>
            </a:r>
          </a:p>
          <a:p>
            <a:pPr marL="0" indent="0">
              <a:buNone/>
            </a:pPr>
            <a:r>
              <a:rPr lang="en-GB" sz="3200" dirty="0"/>
              <a:t>A. O. H. Jarman (</a:t>
            </a:r>
            <a:r>
              <a:rPr lang="en-GB" sz="3200" dirty="0" err="1"/>
              <a:t>ed.and</a:t>
            </a:r>
            <a:r>
              <a:rPr lang="en-GB" sz="3200" dirty="0"/>
              <a:t> trans.) </a:t>
            </a:r>
            <a:r>
              <a:rPr lang="en-GB" sz="3200" i="1" dirty="0" err="1"/>
              <a:t>Aneirin</a:t>
            </a:r>
            <a:r>
              <a:rPr lang="en-GB" sz="3200" i="1" dirty="0"/>
              <a:t> Y </a:t>
            </a:r>
            <a:r>
              <a:rPr lang="en-GB" sz="3200" i="1" dirty="0" err="1"/>
              <a:t>Gododdin</a:t>
            </a:r>
            <a:r>
              <a:rPr lang="en-GB" sz="3200" i="1" dirty="0"/>
              <a:t> </a:t>
            </a:r>
            <a:r>
              <a:rPr lang="en-GB" sz="3200" dirty="0"/>
              <a:t>(Llandysul: Gomer, 1990), pp. 6-7; 64-65.</a:t>
            </a:r>
          </a:p>
          <a:p>
            <a:endParaRPr lang="en-GB" dirty="0"/>
          </a:p>
        </p:txBody>
      </p:sp>
    </p:spTree>
    <p:extLst>
      <p:ext uri="{BB962C8B-B14F-4D97-AF65-F5344CB8AC3E}">
        <p14:creationId xmlns:p14="http://schemas.microsoft.com/office/powerpoint/2010/main" val="2717252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 y="201161"/>
            <a:ext cx="8305265" cy="994172"/>
          </a:xfrm>
        </p:spPr>
        <p:txBody>
          <a:bodyPr>
            <a:normAutofit/>
          </a:bodyPr>
          <a:lstStyle/>
          <a:p>
            <a:r>
              <a:rPr lang="en-GB" sz="3000" b="1" dirty="0">
                <a:latin typeface="Times New Roman" panose="02020603050405020304" pitchFamily="18" charset="0"/>
                <a:cs typeface="Times New Roman" panose="02020603050405020304" pitchFamily="18" charset="0"/>
              </a:rPr>
              <a:t>Arthurian literature</a:t>
            </a:r>
            <a:br>
              <a:rPr lang="en-GB" sz="3000" b="1" dirty="0">
                <a:latin typeface="Times New Roman" panose="02020603050405020304" pitchFamily="18" charset="0"/>
                <a:cs typeface="Times New Roman" panose="02020603050405020304" pitchFamily="18" charset="0"/>
              </a:rPr>
            </a:br>
            <a:r>
              <a:rPr lang="en-GB" sz="1200" dirty="0"/>
              <a:t>Howard Pyle [Public domain], via Wikimedia Commons</a:t>
            </a:r>
            <a:endParaRPr lang="en-GB" sz="1200" b="1"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2"/>
          </p:nvPr>
        </p:nvSpPr>
        <p:spPr>
          <a:xfrm>
            <a:off x="3949701" y="1295399"/>
            <a:ext cx="4565650" cy="5361439"/>
          </a:xfrm>
        </p:spPr>
        <p:txBody>
          <a:bodyPr>
            <a:normAutofit fontScale="92500"/>
          </a:bodyPr>
          <a:lstStyle/>
          <a:p>
            <a:r>
              <a:rPr lang="en-GB" sz="1800" dirty="0">
                <a:latin typeface="Times New Roman" panose="02020603050405020304" pitchFamily="18" charset="0"/>
                <a:cs typeface="Times New Roman" panose="02020603050405020304" pitchFamily="18" charset="0"/>
              </a:rPr>
              <a:t>Was Arthur a fifth- or sixth-century British war leader (</a:t>
            </a:r>
            <a:r>
              <a:rPr lang="en-GB" sz="1800" i="1" dirty="0">
                <a:latin typeface="Times New Roman" panose="02020603050405020304" pitchFamily="18" charset="0"/>
                <a:cs typeface="Times New Roman" panose="02020603050405020304" pitchFamily="18" charset="0"/>
              </a:rPr>
              <a:t>dux </a:t>
            </a:r>
            <a:r>
              <a:rPr lang="en-GB" sz="1800" i="1" dirty="0" err="1">
                <a:latin typeface="Times New Roman" panose="02020603050405020304" pitchFamily="18" charset="0"/>
                <a:cs typeface="Times New Roman" panose="02020603050405020304" pitchFamily="18" charset="0"/>
              </a:rPr>
              <a:t>bellorum</a:t>
            </a:r>
            <a:r>
              <a:rPr lang="en-GB" sz="1800" i="1"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as described in the </a:t>
            </a:r>
            <a:r>
              <a:rPr lang="en-GB" sz="1800" i="1" dirty="0" err="1">
                <a:latin typeface="Times New Roman" panose="02020603050405020304" pitchFamily="18" charset="0"/>
                <a:cs typeface="Times New Roman" panose="02020603050405020304" pitchFamily="18" charset="0"/>
              </a:rPr>
              <a:t>Historia</a:t>
            </a:r>
            <a:r>
              <a:rPr lang="en-GB" sz="1800" i="1" dirty="0">
                <a:latin typeface="Times New Roman" panose="02020603050405020304" pitchFamily="18" charset="0"/>
                <a:cs typeface="Times New Roman" panose="02020603050405020304" pitchFamily="18" charset="0"/>
              </a:rPr>
              <a:t> </a:t>
            </a:r>
            <a:r>
              <a:rPr lang="en-GB" sz="1800" i="1" dirty="0" err="1">
                <a:latin typeface="Times New Roman" panose="02020603050405020304" pitchFamily="18" charset="0"/>
                <a:cs typeface="Times New Roman" panose="02020603050405020304" pitchFamily="18" charset="0"/>
              </a:rPr>
              <a:t>Brittonum</a:t>
            </a:r>
            <a:r>
              <a:rPr lang="en-GB" sz="1800" i="1"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c. 829), known by C6th for being a military superhero? Was he a legendary figure that became historicized?</a:t>
            </a:r>
          </a:p>
          <a:p>
            <a:r>
              <a:rPr lang="en-GB" sz="1800" i="1" dirty="0" err="1">
                <a:latin typeface="Times New Roman" panose="02020603050405020304" pitchFamily="18" charset="0"/>
                <a:cs typeface="Times New Roman" panose="02020603050405020304" pitchFamily="18" charset="0"/>
              </a:rPr>
              <a:t>Englynion</a:t>
            </a:r>
            <a:r>
              <a:rPr lang="en-GB" sz="1800" i="1" dirty="0">
                <a:latin typeface="Times New Roman" panose="02020603050405020304" pitchFamily="18" charset="0"/>
                <a:cs typeface="Times New Roman" panose="02020603050405020304" pitchFamily="18" charset="0"/>
              </a:rPr>
              <a:t> y </a:t>
            </a:r>
            <a:r>
              <a:rPr lang="en-GB" sz="1800" i="1" dirty="0" err="1">
                <a:latin typeface="Times New Roman" panose="02020603050405020304" pitchFamily="18" charset="0"/>
                <a:cs typeface="Times New Roman" panose="02020603050405020304" pitchFamily="18" charset="0"/>
              </a:rPr>
              <a:t>beddau</a:t>
            </a:r>
            <a:r>
              <a:rPr lang="en-GB" sz="1800" i="1"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 no grave for Arthur or his grave a wonder</a:t>
            </a:r>
          </a:p>
          <a:p>
            <a:r>
              <a:rPr lang="en-GB" sz="1800" dirty="0">
                <a:latin typeface="Times New Roman" panose="02020603050405020304" pitchFamily="18" charset="0"/>
                <a:cs typeface="Times New Roman" panose="02020603050405020304" pitchFamily="18" charset="0"/>
              </a:rPr>
              <a:t>Glastonbury – cross naming King Arthur as occupant of grave, reputedly ‘found’ by monks of Glastonbury in 1191; late twelfth-century ‘fraud’? From </a:t>
            </a:r>
            <a:r>
              <a:rPr lang="en-GB" sz="1800" i="1" dirty="0">
                <a:latin typeface="Times New Roman" panose="02020603050405020304" pitchFamily="18" charset="0"/>
                <a:cs typeface="Times New Roman" panose="02020603050405020304" pitchFamily="18" charset="0"/>
              </a:rPr>
              <a:t>c</a:t>
            </a:r>
            <a:r>
              <a:rPr lang="en-GB" sz="1800" dirty="0">
                <a:latin typeface="Times New Roman" panose="02020603050405020304" pitchFamily="18" charset="0"/>
                <a:cs typeface="Times New Roman" panose="02020603050405020304" pitchFamily="18" charset="0"/>
              </a:rPr>
              <a:t>. 1170 there was a copy of Geoffrey of Monmouth’s </a:t>
            </a:r>
            <a:r>
              <a:rPr lang="en-GB" sz="1800" i="1" dirty="0" err="1">
                <a:latin typeface="Times New Roman" panose="02020603050405020304" pitchFamily="18" charset="0"/>
                <a:cs typeface="Times New Roman" panose="02020603050405020304" pitchFamily="18" charset="0"/>
              </a:rPr>
              <a:t>Historia</a:t>
            </a:r>
            <a:r>
              <a:rPr lang="en-GB" sz="1800" i="1" dirty="0">
                <a:latin typeface="Times New Roman" panose="02020603050405020304" pitchFamily="18" charset="0"/>
                <a:cs typeface="Times New Roman" panose="02020603050405020304" pitchFamily="18" charset="0"/>
              </a:rPr>
              <a:t> </a:t>
            </a:r>
            <a:r>
              <a:rPr lang="en-GB" sz="1800" i="1" dirty="0" err="1">
                <a:latin typeface="Times New Roman" panose="02020603050405020304" pitchFamily="18" charset="0"/>
                <a:cs typeface="Times New Roman" panose="02020603050405020304" pitchFamily="18" charset="0"/>
              </a:rPr>
              <a:t>regum</a:t>
            </a:r>
            <a:r>
              <a:rPr lang="en-GB" sz="1800" i="1" dirty="0">
                <a:latin typeface="Times New Roman" panose="02020603050405020304" pitchFamily="18" charset="0"/>
                <a:cs typeface="Times New Roman" panose="02020603050405020304" pitchFamily="18" charset="0"/>
              </a:rPr>
              <a:t> Britanniae</a:t>
            </a:r>
            <a:r>
              <a:rPr lang="en-GB" sz="1800" dirty="0">
                <a:latin typeface="Times New Roman" panose="02020603050405020304" pitchFamily="18" charset="0"/>
                <a:cs typeface="Times New Roman" panose="02020603050405020304" pitchFamily="18" charset="0"/>
              </a:rPr>
              <a:t> at Glastonbury. According to Gerald of Wales Henry II suggested the excavation: the event conveniently confirmed Arthur was dead and associated his remains with current kings of England (Richard I at the time of discovery) – illustrated strength and legitimacy of Angevin rule over Wales.</a:t>
            </a:r>
          </a:p>
          <a:p>
            <a:endParaRPr lang="en-GB" sz="1800" dirty="0">
              <a:latin typeface="Times New Roman" panose="02020603050405020304" pitchFamily="18" charset="0"/>
              <a:cs typeface="Times New Roman" panose="02020603050405020304" pitchFamily="18" charset="0"/>
            </a:endParaRPr>
          </a:p>
          <a:p>
            <a:endParaRPr lang="en-GB" dirty="0"/>
          </a:p>
        </p:txBody>
      </p:sp>
      <p:pic>
        <p:nvPicPr>
          <p:cNvPr id="7" name="Content Placeholder 6"/>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10086" y="2065666"/>
            <a:ext cx="3739615" cy="3132000"/>
          </a:xfrm>
          <a:prstGeom prst="rect">
            <a:avLst/>
          </a:prstGeom>
        </p:spPr>
      </p:pic>
    </p:spTree>
    <p:extLst>
      <p:ext uri="{BB962C8B-B14F-4D97-AF65-F5344CB8AC3E}">
        <p14:creationId xmlns:p14="http://schemas.microsoft.com/office/powerpoint/2010/main" val="23817270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Other ‘Welsh’ Arthurian texts </a:t>
            </a:r>
            <a:br>
              <a:rPr lang="en-GB" b="1" dirty="0">
                <a:latin typeface="Times New Roman" panose="02020603050405020304" pitchFamily="18" charset="0"/>
                <a:cs typeface="Times New Roman" panose="02020603050405020304" pitchFamily="18" charset="0"/>
              </a:rPr>
            </a:br>
            <a:r>
              <a:rPr lang="en-GB" sz="2325" dirty="0">
                <a:latin typeface="Times New Roman" panose="02020603050405020304" pitchFamily="18" charset="0"/>
                <a:cs typeface="Times New Roman" panose="02020603050405020304" pitchFamily="18" charset="0"/>
              </a:rPr>
              <a:t>a key source </a:t>
            </a:r>
            <a:r>
              <a:rPr lang="en-GB" sz="2100" dirty="0">
                <a:latin typeface="Times New Roman" panose="02020603050405020304" pitchFamily="18" charset="0"/>
                <a:cs typeface="Times New Roman" panose="02020603050405020304" pitchFamily="18" charset="0"/>
              </a:rPr>
              <a:t>= Black Book of Carmarthen </a:t>
            </a:r>
            <a:r>
              <a:rPr lang="en-GB" sz="2100" i="1" dirty="0">
                <a:latin typeface="Times New Roman" panose="02020603050405020304" pitchFamily="18" charset="0"/>
                <a:cs typeface="Times New Roman" panose="02020603050405020304" pitchFamily="18" charset="0"/>
              </a:rPr>
              <a:t>c</a:t>
            </a:r>
            <a:r>
              <a:rPr lang="en-GB" sz="2100" dirty="0">
                <a:latin typeface="Times New Roman" panose="02020603050405020304" pitchFamily="18" charset="0"/>
                <a:cs typeface="Times New Roman" panose="02020603050405020304" pitchFamily="18" charset="0"/>
              </a:rPr>
              <a:t>. 1250 (Priory of St John the Evangelist and </a:t>
            </a:r>
            <a:r>
              <a:rPr lang="en-GB" sz="2100" dirty="0" err="1">
                <a:latin typeface="Times New Roman" panose="02020603050405020304" pitchFamily="18" charset="0"/>
                <a:cs typeface="Times New Roman" panose="02020603050405020304" pitchFamily="18" charset="0"/>
              </a:rPr>
              <a:t>Teulyddog</a:t>
            </a:r>
            <a:r>
              <a:rPr lang="en-GB" sz="2100" dirty="0">
                <a:latin typeface="Times New Roman" panose="02020603050405020304" pitchFamily="18" charset="0"/>
                <a:cs typeface="Times New Roman" panose="02020603050405020304" pitchFamily="18" charset="0"/>
              </a:rPr>
              <a:t>)</a:t>
            </a:r>
          </a:p>
        </p:txBody>
      </p:sp>
      <p:sp>
        <p:nvSpPr>
          <p:cNvPr id="6" name="Content Placeholder 5"/>
          <p:cNvSpPr>
            <a:spLocks noGrp="1"/>
          </p:cNvSpPr>
          <p:nvPr>
            <p:ph idx="1"/>
          </p:nvPr>
        </p:nvSpPr>
        <p:spPr/>
        <p:txBody>
          <a:bodyPr>
            <a:normAutofit fontScale="70000" lnSpcReduction="20000"/>
          </a:bodyPr>
          <a:lstStyle/>
          <a:p>
            <a:r>
              <a:rPr lang="en-GB" sz="3400" i="1" dirty="0">
                <a:latin typeface="Times New Roman" panose="02020603050405020304" pitchFamily="18" charset="0"/>
                <a:cs typeface="Times New Roman" panose="02020603050405020304" pitchFamily="18" charset="0"/>
              </a:rPr>
              <a:t>Pa </a:t>
            </a:r>
            <a:r>
              <a:rPr lang="en-GB" sz="3400" i="1" dirty="0" err="1">
                <a:latin typeface="Times New Roman" panose="02020603050405020304" pitchFamily="18" charset="0"/>
                <a:cs typeface="Times New Roman" panose="02020603050405020304" pitchFamily="18" charset="0"/>
              </a:rPr>
              <a:t>wr</a:t>
            </a:r>
            <a:r>
              <a:rPr lang="en-GB" sz="3400" i="1" dirty="0">
                <a:latin typeface="Times New Roman" panose="02020603050405020304" pitchFamily="18" charset="0"/>
                <a:cs typeface="Times New Roman" panose="02020603050405020304" pitchFamily="18" charset="0"/>
              </a:rPr>
              <a:t> </a:t>
            </a:r>
            <a:r>
              <a:rPr lang="en-GB" sz="3400" i="1" dirty="0" err="1">
                <a:latin typeface="Times New Roman" panose="02020603050405020304" pitchFamily="18" charset="0"/>
                <a:cs typeface="Times New Roman" panose="02020603050405020304" pitchFamily="18" charset="0"/>
              </a:rPr>
              <a:t>yw’r</a:t>
            </a:r>
            <a:r>
              <a:rPr lang="en-GB" sz="3400" i="1" dirty="0">
                <a:latin typeface="Times New Roman" panose="02020603050405020304" pitchFamily="18" charset="0"/>
                <a:cs typeface="Times New Roman" panose="02020603050405020304" pitchFamily="18" charset="0"/>
              </a:rPr>
              <a:t> </a:t>
            </a:r>
            <a:r>
              <a:rPr lang="en-GB" sz="3400" i="1" dirty="0" err="1">
                <a:latin typeface="Times New Roman" panose="02020603050405020304" pitchFamily="18" charset="0"/>
                <a:cs typeface="Times New Roman" panose="02020603050405020304" pitchFamily="18" charset="0"/>
              </a:rPr>
              <a:t>Porthor</a:t>
            </a:r>
            <a:r>
              <a:rPr lang="en-GB" sz="3400" i="1" dirty="0">
                <a:latin typeface="Times New Roman" panose="02020603050405020304" pitchFamily="18" charset="0"/>
                <a:cs typeface="Times New Roman" panose="02020603050405020304" pitchFamily="18" charset="0"/>
              </a:rPr>
              <a:t>?</a:t>
            </a:r>
            <a:r>
              <a:rPr lang="en-GB" sz="3400" dirty="0">
                <a:latin typeface="Times New Roman" panose="02020603050405020304" pitchFamily="18" charset="0"/>
                <a:cs typeface="Times New Roman" panose="02020603050405020304" pitchFamily="18" charset="0"/>
              </a:rPr>
              <a:t> (What Man is the Gatekeeper?)</a:t>
            </a:r>
          </a:p>
          <a:p>
            <a:r>
              <a:rPr lang="en-GB" sz="3400" dirty="0">
                <a:latin typeface="Times New Roman" panose="02020603050405020304" pitchFamily="18" charset="0"/>
                <a:cs typeface="Times New Roman" panose="02020603050405020304" pitchFamily="18" charset="0"/>
              </a:rPr>
              <a:t> </a:t>
            </a:r>
            <a:r>
              <a:rPr lang="en-GB" sz="3400" i="1" dirty="0">
                <a:latin typeface="Times New Roman" panose="02020603050405020304" pitchFamily="18" charset="0"/>
                <a:cs typeface="Times New Roman" panose="02020603050405020304" pitchFamily="18" charset="0"/>
              </a:rPr>
              <a:t>Geraint </a:t>
            </a:r>
            <a:r>
              <a:rPr lang="en-GB" sz="3400" i="1" dirty="0" err="1">
                <a:latin typeface="Times New Roman" panose="02020603050405020304" pitchFamily="18" charset="0"/>
                <a:cs typeface="Times New Roman" panose="02020603050405020304" pitchFamily="18" charset="0"/>
              </a:rPr>
              <a:t>filius</a:t>
            </a:r>
            <a:r>
              <a:rPr lang="en-GB" sz="3400" i="1" dirty="0">
                <a:latin typeface="Times New Roman" panose="02020603050405020304" pitchFamily="18" charset="0"/>
                <a:cs typeface="Times New Roman" panose="02020603050405020304" pitchFamily="18" charset="0"/>
              </a:rPr>
              <a:t> </a:t>
            </a:r>
            <a:r>
              <a:rPr lang="en-GB" sz="3400" i="1" dirty="0" err="1">
                <a:latin typeface="Times New Roman" panose="02020603050405020304" pitchFamily="18" charset="0"/>
                <a:cs typeface="Times New Roman" panose="02020603050405020304" pitchFamily="18" charset="0"/>
              </a:rPr>
              <a:t>Erbin</a:t>
            </a:r>
            <a:r>
              <a:rPr lang="en-GB" sz="3400" i="1" dirty="0">
                <a:latin typeface="Times New Roman" panose="02020603050405020304" pitchFamily="18" charset="0"/>
                <a:cs typeface="Times New Roman" panose="02020603050405020304" pitchFamily="18" charset="0"/>
              </a:rPr>
              <a:t> </a:t>
            </a:r>
          </a:p>
          <a:p>
            <a:r>
              <a:rPr lang="en-GB" sz="3400" i="1" dirty="0" err="1">
                <a:latin typeface="Times New Roman" panose="02020603050405020304" pitchFamily="18" charset="0"/>
                <a:cs typeface="Times New Roman" panose="02020603050405020304" pitchFamily="18" charset="0"/>
              </a:rPr>
              <a:t>Preiddiau</a:t>
            </a:r>
            <a:r>
              <a:rPr lang="en-GB" sz="3400" i="1" dirty="0">
                <a:latin typeface="Times New Roman" panose="02020603050405020304" pitchFamily="18" charset="0"/>
                <a:cs typeface="Times New Roman" panose="02020603050405020304" pitchFamily="18" charset="0"/>
              </a:rPr>
              <a:t> </a:t>
            </a:r>
            <a:r>
              <a:rPr lang="en-GB" sz="3400" i="1" dirty="0" err="1">
                <a:latin typeface="Times New Roman" panose="02020603050405020304" pitchFamily="18" charset="0"/>
                <a:cs typeface="Times New Roman" panose="02020603050405020304" pitchFamily="18" charset="0"/>
              </a:rPr>
              <a:t>Annwn</a:t>
            </a:r>
            <a:r>
              <a:rPr lang="en-GB" sz="3400" i="1" dirty="0">
                <a:latin typeface="Times New Roman" panose="02020603050405020304" pitchFamily="18" charset="0"/>
                <a:cs typeface="Times New Roman" panose="02020603050405020304" pitchFamily="18" charset="0"/>
              </a:rPr>
              <a:t> </a:t>
            </a:r>
            <a:r>
              <a:rPr lang="en-GB" sz="3400" dirty="0">
                <a:latin typeface="Times New Roman" panose="02020603050405020304" pitchFamily="18" charset="0"/>
                <a:cs typeface="Times New Roman" panose="02020603050405020304" pitchFamily="18" charset="0"/>
              </a:rPr>
              <a:t>(the Spoils of </a:t>
            </a:r>
            <a:r>
              <a:rPr lang="en-GB" sz="3400" dirty="0" err="1">
                <a:latin typeface="Times New Roman" panose="02020603050405020304" pitchFamily="18" charset="0"/>
                <a:cs typeface="Times New Roman" panose="02020603050405020304" pitchFamily="18" charset="0"/>
              </a:rPr>
              <a:t>Annwn</a:t>
            </a:r>
            <a:r>
              <a:rPr lang="en-GB" sz="3400" dirty="0">
                <a:latin typeface="Times New Roman" panose="02020603050405020304" pitchFamily="18" charset="0"/>
                <a:cs typeface="Times New Roman" panose="02020603050405020304" pitchFamily="18" charset="0"/>
              </a:rPr>
              <a:t>) </a:t>
            </a:r>
          </a:p>
          <a:p>
            <a:r>
              <a:rPr lang="en-GB" sz="3400" i="1" dirty="0" err="1">
                <a:latin typeface="Times New Roman" panose="02020603050405020304" pitchFamily="18" charset="0"/>
                <a:cs typeface="Times New Roman" panose="02020603050405020304" pitchFamily="18" charset="0"/>
              </a:rPr>
              <a:t>Englynion</a:t>
            </a:r>
            <a:r>
              <a:rPr lang="en-GB" sz="3400" i="1" dirty="0">
                <a:latin typeface="Times New Roman" panose="02020603050405020304" pitchFamily="18" charset="0"/>
                <a:cs typeface="Times New Roman" panose="02020603050405020304" pitchFamily="18" charset="0"/>
              </a:rPr>
              <a:t> y </a:t>
            </a:r>
            <a:r>
              <a:rPr lang="en-GB" sz="3400" i="1" dirty="0" err="1">
                <a:latin typeface="Times New Roman" panose="02020603050405020304" pitchFamily="18" charset="0"/>
                <a:cs typeface="Times New Roman" panose="02020603050405020304" pitchFamily="18" charset="0"/>
              </a:rPr>
              <a:t>Beddau</a:t>
            </a:r>
            <a:r>
              <a:rPr lang="en-GB" sz="3400" i="1" dirty="0">
                <a:latin typeface="Times New Roman" panose="02020603050405020304" pitchFamily="18" charset="0"/>
                <a:cs typeface="Times New Roman" panose="02020603050405020304" pitchFamily="18" charset="0"/>
              </a:rPr>
              <a:t> </a:t>
            </a:r>
            <a:r>
              <a:rPr lang="en-GB" sz="3400" dirty="0">
                <a:latin typeface="Times New Roman" panose="02020603050405020304" pitchFamily="18" charset="0"/>
                <a:cs typeface="Times New Roman" panose="02020603050405020304" pitchFamily="18" charset="0"/>
              </a:rPr>
              <a:t>(Stanzas of the Grave) </a:t>
            </a:r>
          </a:p>
          <a:p>
            <a:r>
              <a:rPr lang="en-GB" sz="3400" i="1" dirty="0" err="1">
                <a:latin typeface="Times New Roman" panose="02020603050405020304" pitchFamily="18" charset="0"/>
                <a:cs typeface="Times New Roman" panose="02020603050405020304" pitchFamily="18" charset="0"/>
              </a:rPr>
              <a:t>Ymddiddan</a:t>
            </a:r>
            <a:r>
              <a:rPr lang="en-GB" sz="3400" i="1" dirty="0">
                <a:latin typeface="Times New Roman" panose="02020603050405020304" pitchFamily="18" charset="0"/>
                <a:cs typeface="Times New Roman" panose="02020603050405020304" pitchFamily="18" charset="0"/>
              </a:rPr>
              <a:t> Arthur </a:t>
            </a:r>
            <a:r>
              <a:rPr lang="en-GB" sz="3400" i="1" dirty="0" err="1">
                <a:latin typeface="Times New Roman" panose="02020603050405020304" pitchFamily="18" charset="0"/>
                <a:cs typeface="Times New Roman" panose="02020603050405020304" pitchFamily="18" charset="0"/>
              </a:rPr>
              <a:t>a’r</a:t>
            </a:r>
            <a:r>
              <a:rPr lang="en-GB" sz="3400" i="1" dirty="0">
                <a:latin typeface="Times New Roman" panose="02020603050405020304" pitchFamily="18" charset="0"/>
                <a:cs typeface="Times New Roman" panose="02020603050405020304" pitchFamily="18" charset="0"/>
              </a:rPr>
              <a:t> </a:t>
            </a:r>
            <a:r>
              <a:rPr lang="en-GB" sz="3400" i="1" dirty="0" err="1">
                <a:latin typeface="Times New Roman" panose="02020603050405020304" pitchFamily="18" charset="0"/>
                <a:cs typeface="Times New Roman" panose="02020603050405020304" pitchFamily="18" charset="0"/>
              </a:rPr>
              <a:t>Eryr</a:t>
            </a:r>
            <a:r>
              <a:rPr lang="en-GB" sz="3400" i="1" dirty="0">
                <a:latin typeface="Times New Roman" panose="02020603050405020304" pitchFamily="18" charset="0"/>
                <a:cs typeface="Times New Roman" panose="02020603050405020304" pitchFamily="18" charset="0"/>
              </a:rPr>
              <a:t> </a:t>
            </a:r>
            <a:r>
              <a:rPr lang="en-GB" sz="3400" dirty="0">
                <a:latin typeface="Times New Roman" panose="02020603050405020304" pitchFamily="18" charset="0"/>
                <a:cs typeface="Times New Roman" panose="02020603050405020304" pitchFamily="18" charset="0"/>
              </a:rPr>
              <a:t>(Arthur’s Dialogue with the Eagle)</a:t>
            </a:r>
          </a:p>
          <a:p>
            <a:r>
              <a:rPr lang="en-GB" sz="3400" i="1" dirty="0" err="1">
                <a:latin typeface="Times New Roman" panose="02020603050405020304" pitchFamily="18" charset="0"/>
                <a:cs typeface="Times New Roman" panose="02020603050405020304" pitchFamily="18" charset="0"/>
              </a:rPr>
              <a:t>Yr</a:t>
            </a:r>
            <a:r>
              <a:rPr lang="en-GB" sz="3400" i="1" dirty="0">
                <a:latin typeface="Times New Roman" panose="02020603050405020304" pitchFamily="18" charset="0"/>
                <a:cs typeface="Times New Roman" panose="02020603050405020304" pitchFamily="18" charset="0"/>
              </a:rPr>
              <a:t> </a:t>
            </a:r>
            <a:r>
              <a:rPr lang="en-GB" sz="3400" i="1" dirty="0" err="1">
                <a:latin typeface="Times New Roman" panose="02020603050405020304" pitchFamily="18" charset="0"/>
                <a:cs typeface="Times New Roman" panose="02020603050405020304" pitchFamily="18" charset="0"/>
              </a:rPr>
              <a:t>Afallennau</a:t>
            </a:r>
            <a:r>
              <a:rPr lang="en-GB" sz="3400" i="1" dirty="0">
                <a:latin typeface="Times New Roman" panose="02020603050405020304" pitchFamily="18" charset="0"/>
                <a:cs typeface="Times New Roman" panose="02020603050405020304" pitchFamily="18" charset="0"/>
              </a:rPr>
              <a:t> </a:t>
            </a:r>
            <a:r>
              <a:rPr lang="en-GB" sz="3400" dirty="0">
                <a:latin typeface="Times New Roman" panose="02020603050405020304" pitchFamily="18" charset="0"/>
                <a:cs typeface="Times New Roman" panose="02020603050405020304" pitchFamily="18" charset="0"/>
              </a:rPr>
              <a:t>(The Apple Trees) </a:t>
            </a:r>
            <a:r>
              <a:rPr lang="en-GB" sz="3400" i="1" dirty="0" err="1">
                <a:latin typeface="Times New Roman" panose="02020603050405020304" pitchFamily="18" charset="0"/>
                <a:cs typeface="Times New Roman" panose="02020603050405020304" pitchFamily="18" charset="0"/>
              </a:rPr>
              <a:t>Yr</a:t>
            </a:r>
            <a:r>
              <a:rPr lang="en-GB" sz="3400" i="1" dirty="0">
                <a:latin typeface="Times New Roman" panose="02020603050405020304" pitchFamily="18" charset="0"/>
                <a:cs typeface="Times New Roman" panose="02020603050405020304" pitchFamily="18" charset="0"/>
              </a:rPr>
              <a:t> </a:t>
            </a:r>
            <a:r>
              <a:rPr lang="en-GB" sz="3400" i="1" dirty="0" err="1">
                <a:latin typeface="Times New Roman" panose="02020603050405020304" pitchFamily="18" charset="0"/>
                <a:cs typeface="Times New Roman" panose="02020603050405020304" pitchFamily="18" charset="0"/>
              </a:rPr>
              <a:t>Oiannau</a:t>
            </a:r>
            <a:r>
              <a:rPr lang="en-GB" sz="3400" i="1" dirty="0">
                <a:latin typeface="Times New Roman" panose="02020603050405020304" pitchFamily="18" charset="0"/>
                <a:cs typeface="Times New Roman" panose="02020603050405020304" pitchFamily="18" charset="0"/>
              </a:rPr>
              <a:t> </a:t>
            </a:r>
            <a:r>
              <a:rPr lang="en-GB" sz="3400" dirty="0" err="1">
                <a:latin typeface="Times New Roman" panose="02020603050405020304" pitchFamily="18" charset="0"/>
                <a:cs typeface="Times New Roman" panose="02020603050405020304" pitchFamily="18" charset="0"/>
              </a:rPr>
              <a:t>Myrddin</a:t>
            </a:r>
            <a:r>
              <a:rPr lang="en-GB" sz="3400" dirty="0">
                <a:latin typeface="Times New Roman" panose="02020603050405020304" pitchFamily="18" charset="0"/>
                <a:cs typeface="Times New Roman" panose="02020603050405020304" pitchFamily="18" charset="0"/>
              </a:rPr>
              <a:t>/Merlin</a:t>
            </a:r>
          </a:p>
          <a:p>
            <a:r>
              <a:rPr lang="en-GB" sz="3400" i="1" dirty="0" err="1">
                <a:latin typeface="Times New Roman" panose="02020603050405020304" pitchFamily="18" charset="0"/>
                <a:cs typeface="Times New Roman" panose="02020603050405020304" pitchFamily="18" charset="0"/>
              </a:rPr>
              <a:t>Culhwch</a:t>
            </a:r>
            <a:r>
              <a:rPr lang="en-GB" sz="3400" i="1" dirty="0">
                <a:latin typeface="Times New Roman" panose="02020603050405020304" pitchFamily="18" charset="0"/>
                <a:cs typeface="Times New Roman" panose="02020603050405020304" pitchFamily="18" charset="0"/>
              </a:rPr>
              <a:t> ac Olwen </a:t>
            </a:r>
            <a:r>
              <a:rPr lang="en-GB" sz="3400" dirty="0">
                <a:latin typeface="Times New Roman" panose="02020603050405020304" pitchFamily="18" charset="0"/>
                <a:cs typeface="Times New Roman" panose="02020603050405020304" pitchFamily="18" charset="0"/>
              </a:rPr>
              <a:t>(</a:t>
            </a:r>
            <a:r>
              <a:rPr lang="en-GB" sz="3400" dirty="0" err="1">
                <a:latin typeface="Times New Roman" panose="02020603050405020304" pitchFamily="18" charset="0"/>
                <a:cs typeface="Times New Roman" panose="02020603050405020304" pitchFamily="18" charset="0"/>
              </a:rPr>
              <a:t>Mabinogion</a:t>
            </a:r>
            <a:r>
              <a:rPr lang="en-GB" sz="3400" dirty="0">
                <a:latin typeface="Times New Roman" panose="02020603050405020304" pitchFamily="18" charset="0"/>
                <a:cs typeface="Times New Roman" panose="02020603050405020304" pitchFamily="18" charset="0"/>
              </a:rPr>
              <a:t>)</a:t>
            </a:r>
          </a:p>
          <a:p>
            <a:r>
              <a:rPr lang="en-GB" sz="3400" dirty="0">
                <a:latin typeface="Times New Roman" panose="02020603050405020304" pitchFamily="18" charset="0"/>
                <a:cs typeface="Times New Roman" panose="02020603050405020304" pitchFamily="18" charset="0"/>
              </a:rPr>
              <a:t>The Three Romances (</a:t>
            </a:r>
            <a:r>
              <a:rPr lang="en-GB" sz="3400" i="1" dirty="0">
                <a:latin typeface="Times New Roman" panose="02020603050405020304" pitchFamily="18" charset="0"/>
                <a:cs typeface="Times New Roman" panose="02020603050405020304" pitchFamily="18" charset="0"/>
              </a:rPr>
              <a:t>The Lady of the Well</a:t>
            </a:r>
            <a:r>
              <a:rPr lang="en-GB" sz="3400" dirty="0">
                <a:latin typeface="Times New Roman" panose="02020603050405020304" pitchFamily="18" charset="0"/>
                <a:cs typeface="Times New Roman" panose="02020603050405020304" pitchFamily="18" charset="0"/>
              </a:rPr>
              <a:t>, </a:t>
            </a:r>
            <a:r>
              <a:rPr lang="en-GB" sz="3400" i="1" dirty="0" err="1">
                <a:latin typeface="Times New Roman" panose="02020603050405020304" pitchFamily="18" charset="0"/>
                <a:cs typeface="Times New Roman" panose="02020603050405020304" pitchFamily="18" charset="0"/>
              </a:rPr>
              <a:t>Peredur</a:t>
            </a:r>
            <a:r>
              <a:rPr lang="en-GB" sz="3400" dirty="0">
                <a:latin typeface="Times New Roman" panose="02020603050405020304" pitchFamily="18" charset="0"/>
                <a:cs typeface="Times New Roman" panose="02020603050405020304" pitchFamily="18" charset="0"/>
              </a:rPr>
              <a:t>, </a:t>
            </a:r>
            <a:r>
              <a:rPr lang="en-GB" sz="3400" i="1" dirty="0">
                <a:latin typeface="Times New Roman" panose="02020603050405020304" pitchFamily="18" charset="0"/>
                <a:cs typeface="Times New Roman" panose="02020603050405020304" pitchFamily="18" charset="0"/>
              </a:rPr>
              <a:t>Geraint</a:t>
            </a:r>
            <a:r>
              <a:rPr lang="en-GB" sz="3400" dirty="0">
                <a:latin typeface="Times New Roman" panose="02020603050405020304" pitchFamily="18" charset="0"/>
                <a:cs typeface="Times New Roman" panose="02020603050405020304" pitchFamily="18" charset="0"/>
              </a:rPr>
              <a:t>)</a:t>
            </a:r>
          </a:p>
          <a:p>
            <a:r>
              <a:rPr lang="en-GB" sz="3400" i="1" dirty="0">
                <a:latin typeface="Times New Roman" panose="02020603050405020304" pitchFamily="18" charset="0"/>
                <a:cs typeface="Times New Roman" panose="02020603050405020304" pitchFamily="18" charset="0"/>
              </a:rPr>
              <a:t>Historia </a:t>
            </a:r>
            <a:r>
              <a:rPr lang="en-GB" sz="3400" i="1" dirty="0" err="1">
                <a:latin typeface="Times New Roman" panose="02020603050405020304" pitchFamily="18" charset="0"/>
                <a:cs typeface="Times New Roman" panose="02020603050405020304" pitchFamily="18" charset="0"/>
              </a:rPr>
              <a:t>Regum</a:t>
            </a:r>
            <a:r>
              <a:rPr lang="en-GB" sz="3400" i="1" dirty="0">
                <a:latin typeface="Times New Roman" panose="02020603050405020304" pitchFamily="18" charset="0"/>
                <a:cs typeface="Times New Roman" panose="02020603050405020304" pitchFamily="18" charset="0"/>
              </a:rPr>
              <a:t> Britanniae </a:t>
            </a:r>
            <a:r>
              <a:rPr lang="en-GB" sz="3400" dirty="0">
                <a:latin typeface="Times New Roman" panose="02020603050405020304" pitchFamily="18" charset="0"/>
                <a:cs typeface="Times New Roman" panose="02020603050405020304" pitchFamily="18" charset="0"/>
              </a:rPr>
              <a:t>Geoffrey of Monmouth c. 1136 –History of the Kings of Britain (from the Trojans founding the British nation to C7th)</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63057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The </a:t>
            </a:r>
            <a:r>
              <a:rPr lang="en-GB" b="1" dirty="0" err="1">
                <a:latin typeface="Times New Roman" panose="02020603050405020304" pitchFamily="18" charset="0"/>
                <a:cs typeface="Times New Roman" panose="02020603050405020304" pitchFamily="18" charset="0"/>
              </a:rPr>
              <a:t>Mabinogion</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The White Book of </a:t>
            </a:r>
            <a:r>
              <a:rPr lang="en-GB" dirty="0" err="1">
                <a:latin typeface="Times New Roman" panose="02020603050405020304" pitchFamily="18" charset="0"/>
                <a:cs typeface="Times New Roman" panose="02020603050405020304" pitchFamily="18" charset="0"/>
              </a:rPr>
              <a:t>Rhydderch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c.</a:t>
            </a:r>
            <a:r>
              <a:rPr lang="en-GB" dirty="0">
                <a:latin typeface="Times New Roman" panose="02020603050405020304" pitchFamily="18" charset="0"/>
                <a:cs typeface="Times New Roman" panose="02020603050405020304" pitchFamily="18" charset="0"/>
              </a:rPr>
              <a:t> 1350</a:t>
            </a:r>
          </a:p>
          <a:p>
            <a:r>
              <a:rPr lang="en-GB" dirty="0">
                <a:latin typeface="Times New Roman" panose="02020603050405020304" pitchFamily="18" charset="0"/>
                <a:cs typeface="Times New Roman" panose="02020603050405020304" pitchFamily="18" charset="0"/>
              </a:rPr>
              <a:t>The Red Book of </a:t>
            </a:r>
            <a:r>
              <a:rPr lang="en-GB" dirty="0" err="1">
                <a:latin typeface="Times New Roman" panose="02020603050405020304" pitchFamily="18" charset="0"/>
                <a:cs typeface="Times New Roman" panose="02020603050405020304" pitchFamily="18" charset="0"/>
              </a:rPr>
              <a:t>Hergest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c</a:t>
            </a:r>
            <a:r>
              <a:rPr lang="en-GB" dirty="0">
                <a:latin typeface="Times New Roman" panose="02020603050405020304" pitchFamily="18" charset="0"/>
                <a:cs typeface="Times New Roman" panose="02020603050405020304" pitchFamily="18" charset="0"/>
              </a:rPr>
              <a:t>. 1400</a:t>
            </a:r>
          </a:p>
          <a:p>
            <a:r>
              <a:rPr lang="en-GB" dirty="0">
                <a:latin typeface="Times New Roman" panose="02020603050405020304" pitchFamily="18" charset="0"/>
                <a:cs typeface="Times New Roman" panose="02020603050405020304" pitchFamily="18" charset="0"/>
              </a:rPr>
              <a:t>Fragments </a:t>
            </a:r>
            <a:r>
              <a:rPr lang="en-GB" dirty="0" err="1">
                <a:latin typeface="Times New Roman" panose="02020603050405020304" pitchFamily="18" charset="0"/>
                <a:cs typeface="Times New Roman" panose="02020603050405020304" pitchFamily="18" charset="0"/>
              </a:rPr>
              <a:t>Peniarth</a:t>
            </a:r>
            <a:r>
              <a:rPr lang="en-GB" dirty="0">
                <a:latin typeface="Times New Roman" panose="02020603050405020304" pitchFamily="18" charset="0"/>
                <a:cs typeface="Times New Roman" panose="02020603050405020304" pitchFamily="18" charset="0"/>
              </a:rPr>
              <a:t> 6 </a:t>
            </a:r>
            <a:r>
              <a:rPr lang="en-GB" i="1" dirty="0">
                <a:latin typeface="Times New Roman" panose="02020603050405020304" pitchFamily="18" charset="0"/>
                <a:cs typeface="Times New Roman" panose="02020603050405020304" pitchFamily="18" charset="0"/>
              </a:rPr>
              <a:t>c</a:t>
            </a:r>
            <a:r>
              <a:rPr lang="en-GB" dirty="0">
                <a:latin typeface="Times New Roman" panose="02020603050405020304" pitchFamily="18" charset="0"/>
                <a:cs typeface="Times New Roman" panose="02020603050405020304" pitchFamily="18" charset="0"/>
              </a:rPr>
              <a:t>. 1250</a:t>
            </a:r>
          </a:p>
          <a:p>
            <a:r>
              <a:rPr lang="en-GB" dirty="0">
                <a:latin typeface="Times New Roman" panose="02020603050405020304" pitchFamily="18" charset="0"/>
                <a:cs typeface="Times New Roman" panose="02020603050405020304" pitchFamily="18" charset="0"/>
              </a:rPr>
              <a:t>Translations: William Owen </a:t>
            </a:r>
            <a:r>
              <a:rPr lang="en-GB" dirty="0" err="1">
                <a:latin typeface="Times New Roman" panose="02020603050405020304" pitchFamily="18" charset="0"/>
                <a:cs typeface="Times New Roman" panose="02020603050405020304" pitchFamily="18" charset="0"/>
              </a:rPr>
              <a:t>Pughe</a:t>
            </a:r>
            <a:r>
              <a:rPr lang="en-GB" dirty="0">
                <a:latin typeface="Times New Roman" panose="02020603050405020304" pitchFamily="18" charset="0"/>
                <a:cs typeface="Times New Roman" panose="02020603050405020304" pitchFamily="18" charset="0"/>
              </a:rPr>
              <a:t> (journals 1795, 1821, 1824), Lady Charlotte Guest (1838-45)</a:t>
            </a:r>
          </a:p>
          <a:p>
            <a:r>
              <a:rPr lang="en-GB" dirty="0" err="1">
                <a:latin typeface="Times New Roman" panose="02020603050405020304" pitchFamily="18" charset="0"/>
                <a:cs typeface="Times New Roman" panose="02020603050405020304" pitchFamily="18" charset="0"/>
              </a:rPr>
              <a:t>Mabinogi</a:t>
            </a:r>
            <a:r>
              <a:rPr lang="en-GB" dirty="0">
                <a:latin typeface="Times New Roman" panose="02020603050405020304" pitchFamily="18" charset="0"/>
                <a:cs typeface="Times New Roman" panose="02020603050405020304" pitchFamily="18" charset="0"/>
              </a:rPr>
              <a:t> – 11 tales (Guest 12 </a:t>
            </a:r>
            <a:r>
              <a:rPr lang="en-GB" i="1" dirty="0" err="1">
                <a:latin typeface="Times New Roman" panose="02020603050405020304" pitchFamily="18" charset="0"/>
                <a:cs typeface="Times New Roman" panose="02020603050405020304" pitchFamily="18" charset="0"/>
              </a:rPr>
              <a:t>Ystoria</a:t>
            </a:r>
            <a:r>
              <a:rPr lang="en-GB" i="1" dirty="0">
                <a:latin typeface="Times New Roman" panose="02020603050405020304" pitchFamily="18" charset="0"/>
                <a:cs typeface="Times New Roman" panose="02020603050405020304" pitchFamily="18" charset="0"/>
              </a:rPr>
              <a:t> Taliesin</a:t>
            </a:r>
            <a:r>
              <a:rPr lang="en-GB" dirty="0">
                <a:latin typeface="Times New Roman" panose="02020603050405020304" pitchFamily="18" charset="0"/>
                <a:cs typeface="Times New Roman" panose="02020603050405020304" pitchFamily="18" charset="0"/>
              </a:rPr>
              <a:t>) – scribal error</a:t>
            </a:r>
          </a:p>
          <a:p>
            <a:r>
              <a:rPr lang="en-GB" dirty="0">
                <a:latin typeface="Times New Roman" panose="02020603050405020304" pitchFamily="18" charset="0"/>
                <a:cs typeface="Times New Roman" panose="02020603050405020304" pitchFamily="18" charset="0"/>
              </a:rPr>
              <a:t>Mab – tale of </a:t>
            </a:r>
            <a:r>
              <a:rPr lang="en-GB" dirty="0" err="1">
                <a:latin typeface="Times New Roman" panose="02020603050405020304" pitchFamily="18" charset="0"/>
                <a:cs typeface="Times New Roman" panose="02020603050405020304" pitchFamily="18" charset="0"/>
              </a:rPr>
              <a:t>bothood</a:t>
            </a:r>
            <a:r>
              <a:rPr lang="en-GB" dirty="0">
                <a:latin typeface="Times New Roman" panose="02020603050405020304" pitchFamily="18" charset="0"/>
                <a:cs typeface="Times New Roman" panose="02020603050405020304" pitchFamily="18" charset="0"/>
              </a:rPr>
              <a:t>/youth of hero – </a:t>
            </a:r>
            <a:r>
              <a:rPr lang="en-GB" dirty="0" err="1">
                <a:latin typeface="Times New Roman" panose="02020603050405020304" pitchFamily="18" charset="0"/>
                <a:cs typeface="Times New Roman" panose="02020603050405020304" pitchFamily="18" charset="0"/>
              </a:rPr>
              <a:t>Pryderi</a:t>
            </a:r>
            <a:r>
              <a:rPr lang="en-GB" dirty="0">
                <a:latin typeface="Times New Roman" panose="02020603050405020304" pitchFamily="18" charset="0"/>
                <a:cs typeface="Times New Roman" panose="02020603050405020304" pitchFamily="18" charset="0"/>
              </a:rPr>
              <a:t> (Mabon)</a:t>
            </a:r>
            <a:r>
              <a:rPr lang="en-GB" dirty="0" err="1">
                <a:latin typeface="Times New Roman" panose="02020603050405020304" pitchFamily="18" charset="0"/>
                <a:cs typeface="Times New Roman" panose="02020603050405020304" pitchFamily="18" charset="0"/>
              </a:rPr>
              <a:t>Mabinogi</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Iessu</a:t>
            </a:r>
            <a:r>
              <a:rPr lang="en-GB" dirty="0">
                <a:latin typeface="Times New Roman" panose="02020603050405020304" pitchFamily="18" charset="0"/>
                <a:cs typeface="Times New Roman" panose="02020603050405020304" pitchFamily="18" charset="0"/>
              </a:rPr>
              <a:t> Grist – apocryphal legend narrating birth and boyhood of Christ – popular in Middle Ages</a:t>
            </a:r>
          </a:p>
          <a:p>
            <a:r>
              <a:rPr lang="en-GB" dirty="0">
                <a:latin typeface="Times New Roman" panose="02020603050405020304" pitchFamily="18" charset="0"/>
                <a:cs typeface="Times New Roman" panose="02020603050405020304" pitchFamily="18" charset="0"/>
              </a:rPr>
              <a:t>Non titles in original – </a:t>
            </a:r>
            <a:r>
              <a:rPr lang="en-GB" i="1" dirty="0" err="1">
                <a:latin typeface="Times New Roman" panose="02020603050405020304" pitchFamily="18" charset="0"/>
                <a:cs typeface="Times New Roman" panose="02020603050405020304" pitchFamily="18" charset="0"/>
              </a:rPr>
              <a:t>Branwen</a:t>
            </a:r>
            <a:r>
              <a:rPr lang="en-GB" dirty="0">
                <a:latin typeface="Times New Roman" panose="02020603050405020304" pitchFamily="18" charset="0"/>
                <a:cs typeface="Times New Roman" panose="02020603050405020304" pitchFamily="18" charset="0"/>
              </a:rPr>
              <a:t> &gt; </a:t>
            </a:r>
            <a:r>
              <a:rPr lang="en-GB" i="1" dirty="0" err="1">
                <a:latin typeface="Times New Roman" panose="02020603050405020304" pitchFamily="18" charset="0"/>
                <a:cs typeface="Times New Roman" panose="02020603050405020304" pitchFamily="18" charset="0"/>
              </a:rPr>
              <a:t>Bendigeiduran</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Uab</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Ll</a:t>
            </a:r>
            <a:r>
              <a:rPr lang="en-GB" dirty="0" err="1">
                <a:latin typeface="Times New Roman" panose="02020603050405020304" pitchFamily="18" charset="0"/>
                <a:cs typeface="Times New Roman" panose="02020603050405020304" pitchFamily="18" charset="0"/>
              </a:rPr>
              <a:t>yr</a:t>
            </a:r>
            <a:r>
              <a:rPr lang="en-GB" dirty="0">
                <a:latin typeface="Times New Roman" panose="02020603050405020304" pitchFamily="18" charset="0"/>
                <a:cs typeface="Times New Roman" panose="02020603050405020304" pitchFamily="18" charset="0"/>
              </a:rPr>
              <a:t> (ed. Ian Hughes)</a:t>
            </a:r>
          </a:p>
          <a:p>
            <a:r>
              <a:rPr lang="en-GB" i="1" dirty="0" err="1">
                <a:latin typeface="Times New Roman" panose="02020603050405020304" pitchFamily="18" charset="0"/>
                <a:cs typeface="Times New Roman" panose="02020603050405020304" pitchFamily="18" charset="0"/>
              </a:rPr>
              <a:t>cyfarwydd</a:t>
            </a:r>
            <a:r>
              <a:rPr lang="en-GB" dirty="0">
                <a:latin typeface="Times New Roman" panose="02020603050405020304" pitchFamily="18" charset="0"/>
                <a:cs typeface="Times New Roman" panose="02020603050405020304" pitchFamily="18" charset="0"/>
              </a:rPr>
              <a:t> – professional storyteller, oral tradition, </a:t>
            </a:r>
            <a:r>
              <a:rPr lang="en-GB" dirty="0" err="1">
                <a:latin typeface="Times New Roman" panose="02020603050405020304" pitchFamily="18" charset="0"/>
                <a:cs typeface="Times New Roman" panose="02020603050405020304" pitchFamily="18" charset="0"/>
              </a:rPr>
              <a:t>aurality</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6975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5006F82-50D2-401C-BE85-FFEA1C196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3" name="Rectangle 72">
            <a:extLst>
              <a:ext uri="{FF2B5EF4-FFF2-40B4-BE49-F238E27FC236}">
                <a16:creationId xmlns:a16="http://schemas.microsoft.com/office/drawing/2014/main" id="{32034F32-09B4-47B4-B550-1F1CE3D5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75" name="Group 74">
            <a:extLst>
              <a:ext uri="{FF2B5EF4-FFF2-40B4-BE49-F238E27FC236}">
                <a16:creationId xmlns:a16="http://schemas.microsoft.com/office/drawing/2014/main" id="{DE281959-4C2A-43BA-8C83-11E748D3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413815"/>
            <a:ext cx="9036547" cy="3069980"/>
            <a:chOff x="1" y="2075420"/>
            <a:chExt cx="12048729" cy="4093306"/>
          </a:xfrm>
        </p:grpSpPr>
        <p:sp>
          <p:nvSpPr>
            <p:cNvPr id="76" name="Oval 75">
              <a:extLst>
                <a:ext uri="{FF2B5EF4-FFF2-40B4-BE49-F238E27FC236}">
                  <a16:creationId xmlns:a16="http://schemas.microsoft.com/office/drawing/2014/main" id="{085BD03E-6111-486E-A44E-13DE7D69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7" name="Oval 76">
              <a:extLst>
                <a:ext uri="{FF2B5EF4-FFF2-40B4-BE49-F238E27FC236}">
                  <a16:creationId xmlns:a16="http://schemas.microsoft.com/office/drawing/2014/main" id="{1AEAC14A-07C6-4D53-B462-9F09A96B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8" name="Oval 77">
              <a:extLst>
                <a:ext uri="{FF2B5EF4-FFF2-40B4-BE49-F238E27FC236}">
                  <a16:creationId xmlns:a16="http://schemas.microsoft.com/office/drawing/2014/main" id="{4EE382AD-4EFB-4F1D-87D8-BBAFF1A14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9" name="Oval 78">
              <a:extLst>
                <a:ext uri="{FF2B5EF4-FFF2-40B4-BE49-F238E27FC236}">
                  <a16:creationId xmlns:a16="http://schemas.microsoft.com/office/drawing/2014/main" id="{7F9C3030-DD76-46ED-8C3D-5E6B155D7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0" name="Oval 79">
              <a:extLst>
                <a:ext uri="{FF2B5EF4-FFF2-40B4-BE49-F238E27FC236}">
                  <a16:creationId xmlns:a16="http://schemas.microsoft.com/office/drawing/2014/main" id="{3774AC63-66CE-4E5C-9DAF-71E4E0C04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1" name="Oval 80">
              <a:extLst>
                <a:ext uri="{FF2B5EF4-FFF2-40B4-BE49-F238E27FC236}">
                  <a16:creationId xmlns:a16="http://schemas.microsoft.com/office/drawing/2014/main" id="{374276B0-1AE1-4BAA-A117-B59701260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2" name="Title 1">
            <a:extLst>
              <a:ext uri="{FF2B5EF4-FFF2-40B4-BE49-F238E27FC236}">
                <a16:creationId xmlns:a16="http://schemas.microsoft.com/office/drawing/2014/main" id="{F002EE29-475F-44E2-A574-627FDAAD47BE}"/>
              </a:ext>
            </a:extLst>
          </p:cNvPr>
          <p:cNvSpPr>
            <a:spLocks noGrp="1"/>
          </p:cNvSpPr>
          <p:nvPr>
            <p:ph type="title"/>
          </p:nvPr>
        </p:nvSpPr>
        <p:spPr>
          <a:xfrm>
            <a:off x="3944135" y="1330452"/>
            <a:ext cx="4400787" cy="211272"/>
          </a:xfrm>
          <a:noFill/>
        </p:spPr>
        <p:txBody>
          <a:bodyPr vert="horz" lIns="68580" tIns="34290" rIns="68580" bIns="34290" rtlCol="0" anchor="b">
            <a:noAutofit/>
          </a:bodyPr>
          <a:lstStyle/>
          <a:p>
            <a:r>
              <a:rPr lang="en-US" sz="3600" dirty="0">
                <a:solidFill>
                  <a:schemeClr val="bg1"/>
                </a:solidFill>
              </a:rPr>
              <a:t>Translations</a:t>
            </a:r>
            <a:br>
              <a:rPr lang="en-US" sz="3600" dirty="0">
                <a:solidFill>
                  <a:schemeClr val="bg1"/>
                </a:solidFill>
              </a:rPr>
            </a:br>
            <a:r>
              <a:rPr lang="en-US" sz="1100" dirty="0">
                <a:solidFill>
                  <a:schemeClr val="bg1"/>
                </a:solidFill>
              </a:rPr>
              <a:t>Image: </a:t>
            </a:r>
            <a:r>
              <a:rPr lang="en-GB" sz="1100" dirty="0">
                <a:solidFill>
                  <a:schemeClr val="bg1"/>
                </a:solidFill>
              </a:rPr>
              <a:t>William Walker, Public domain, via Wikimedia Commons</a:t>
            </a:r>
            <a:endParaRPr lang="en-US" sz="1100" dirty="0">
              <a:solidFill>
                <a:schemeClr val="bg1"/>
              </a:solidFill>
            </a:endParaRPr>
          </a:p>
        </p:txBody>
      </p:sp>
      <p:sp>
        <p:nvSpPr>
          <p:cNvPr id="83" name="Rectangle 82">
            <a:extLst>
              <a:ext uri="{FF2B5EF4-FFF2-40B4-BE49-F238E27FC236}">
                <a16:creationId xmlns:a16="http://schemas.microsoft.com/office/drawing/2014/main" id="{4FCECCE4-3046-4A76-B4C0-767A625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28610" y="1639204"/>
            <a:ext cx="2097346"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85" name="Group 84">
            <a:extLst>
              <a:ext uri="{FF2B5EF4-FFF2-40B4-BE49-F238E27FC236}">
                <a16:creationId xmlns:a16="http://schemas.microsoft.com/office/drawing/2014/main" id="{D6F309B0-04E5-4883-9605-1364452C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1095434"/>
            <a:ext cx="411480" cy="411755"/>
            <a:chOff x="7029447" y="3514725"/>
            <a:chExt cx="1285875" cy="549007"/>
          </a:xfrm>
        </p:grpSpPr>
        <p:cxnSp>
          <p:nvCxnSpPr>
            <p:cNvPr id="86" name="Straight Connector 85">
              <a:extLst>
                <a:ext uri="{FF2B5EF4-FFF2-40B4-BE49-F238E27FC236}">
                  <a16:creationId xmlns:a16="http://schemas.microsoft.com/office/drawing/2014/main" id="{E11AE0B5-579B-4455-9159-4E4F0A8CCE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7D011DD2-D339-42A2-B916-5E9494D4A4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E43332E-2051-4B76-BC37-83CA62919D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B80359C-87A2-4B25-838D-8F833616F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096F20E2-F42F-4B71-8BC5-478533FE1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5462839"/>
            <a:ext cx="4571998" cy="533439"/>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93" name="Group 92">
            <a:extLst>
              <a:ext uri="{FF2B5EF4-FFF2-40B4-BE49-F238E27FC236}">
                <a16:creationId xmlns:a16="http://schemas.microsoft.com/office/drawing/2014/main" id="{34039184-A11C-46AE-854D-8B2294436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462259" y="5312671"/>
            <a:ext cx="964406" cy="411755"/>
            <a:chOff x="7029447" y="3514725"/>
            <a:chExt cx="1285875" cy="549007"/>
          </a:xfrm>
        </p:grpSpPr>
        <p:cxnSp>
          <p:nvCxnSpPr>
            <p:cNvPr id="94" name="Straight Connector 93">
              <a:extLst>
                <a:ext uri="{FF2B5EF4-FFF2-40B4-BE49-F238E27FC236}">
                  <a16:creationId xmlns:a16="http://schemas.microsoft.com/office/drawing/2014/main" id="{3D2F1956-BECA-4651-82AD-00D7D7F59D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3F1C39C-42B5-430D-84F0-7018DD01CE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A7D71D2-799A-4C6D-AD0E-D7BCF15E9F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C9B72C0-DA11-4A2F-BADC-5BD946CFD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050" name="Picture 2">
            <a:extLst>
              <a:ext uri="{FF2B5EF4-FFF2-40B4-BE49-F238E27FC236}">
                <a16:creationId xmlns:a16="http://schemas.microsoft.com/office/drawing/2014/main" id="{81522236-4508-47A1-8132-BDAA2336100F}"/>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4735"/>
          <a:stretch/>
        </p:blipFill>
        <p:spPr bwMode="auto">
          <a:xfrm>
            <a:off x="521557" y="1386878"/>
            <a:ext cx="3018374" cy="4073638"/>
          </a:xfrm>
          <a:prstGeom prst="rect">
            <a:avLst/>
          </a:prstGeom>
          <a:noFill/>
          <a:extLst>
            <a:ext uri="{909E8E84-426E-40DD-AFC4-6F175D3DCCD1}">
              <a14:hiddenFill xmlns:a14="http://schemas.microsoft.com/office/drawing/2010/main">
                <a:solidFill>
                  <a:srgbClr val="FFFFFF"/>
                </a:solidFill>
              </a14:hiddenFill>
            </a:ext>
          </a:extLst>
        </p:spPr>
      </p:pic>
      <p:grpSp>
        <p:nvGrpSpPr>
          <p:cNvPr id="99" name="Group 98">
            <a:extLst>
              <a:ext uri="{FF2B5EF4-FFF2-40B4-BE49-F238E27FC236}">
                <a16:creationId xmlns:a16="http://schemas.microsoft.com/office/drawing/2014/main" id="{2219C598-7B69-490E-97B6-4E4DC496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21541" y="1494862"/>
            <a:ext cx="228600" cy="322326"/>
            <a:chOff x="215328" y="-46937"/>
            <a:chExt cx="304800" cy="2773841"/>
          </a:xfrm>
        </p:grpSpPr>
        <p:cxnSp>
          <p:nvCxnSpPr>
            <p:cNvPr id="100" name="Straight Connector 99">
              <a:extLst>
                <a:ext uri="{FF2B5EF4-FFF2-40B4-BE49-F238E27FC236}">
                  <a16:creationId xmlns:a16="http://schemas.microsoft.com/office/drawing/2014/main" id="{EF504F69-53C8-4088-9C6A-56FFDA3318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5EDE870-C63A-4D06-A144-9652B7D89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4CB714C2-8F44-4A42-BA66-2516AFA814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844F522-4E10-42B1-840D-5959A9639E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 name="Content Placeholder 3">
            <a:extLst>
              <a:ext uri="{FF2B5EF4-FFF2-40B4-BE49-F238E27FC236}">
                <a16:creationId xmlns:a16="http://schemas.microsoft.com/office/drawing/2014/main" id="{5F500E73-DE51-4838-BFF6-80626C98DE8C}"/>
              </a:ext>
            </a:extLst>
          </p:cNvPr>
          <p:cNvSpPr>
            <a:spLocks noGrp="1"/>
          </p:cNvSpPr>
          <p:nvPr>
            <p:ph sz="half" idx="2"/>
          </p:nvPr>
        </p:nvSpPr>
        <p:spPr>
          <a:xfrm>
            <a:off x="3944134" y="1694125"/>
            <a:ext cx="4985771" cy="4073638"/>
          </a:xfrm>
          <a:noFill/>
        </p:spPr>
        <p:txBody>
          <a:bodyPr vert="horz" lIns="68580" tIns="34290" rIns="68580" bIns="34290" rtlCol="0" anchor="t">
            <a:normAutofit lnSpcReduction="10000"/>
          </a:bodyPr>
          <a:lstStyle/>
          <a:p>
            <a:r>
              <a:rPr lang="en-US" sz="1800" dirty="0">
                <a:solidFill>
                  <a:schemeClr val="bg1"/>
                </a:solidFill>
              </a:rPr>
              <a:t>Translations: William Owen </a:t>
            </a:r>
            <a:r>
              <a:rPr lang="en-US" sz="1800" dirty="0" err="1">
                <a:solidFill>
                  <a:schemeClr val="bg1"/>
                </a:solidFill>
              </a:rPr>
              <a:t>Pughe</a:t>
            </a:r>
            <a:r>
              <a:rPr lang="en-US" sz="1800" dirty="0">
                <a:solidFill>
                  <a:schemeClr val="bg1"/>
                </a:solidFill>
              </a:rPr>
              <a:t> (journals 1795, 1821, 1824), translated the tales but largely unpublished; Lady Charlotte Guest (published in 7 vols 1838-45), Gwyn Jones and Thomas Jones(1948) Everyman, Jeffrey </a:t>
            </a:r>
            <a:r>
              <a:rPr lang="en-US" sz="1800" dirty="0" err="1">
                <a:solidFill>
                  <a:schemeClr val="bg1"/>
                </a:solidFill>
              </a:rPr>
              <a:t>Gantz</a:t>
            </a:r>
            <a:r>
              <a:rPr lang="en-US" sz="1800" dirty="0">
                <a:solidFill>
                  <a:schemeClr val="bg1"/>
                </a:solidFill>
              </a:rPr>
              <a:t> (1976) Penguin.</a:t>
            </a:r>
          </a:p>
          <a:p>
            <a:r>
              <a:rPr lang="en-US" sz="1800" dirty="0">
                <a:solidFill>
                  <a:schemeClr val="bg1"/>
                </a:solidFill>
              </a:rPr>
              <a:t>Lady Charlotte Guest (1812-1895), an Englishwoman from Lincolnshire who learnt Welsh and various other languages; she was an accomplished linguist , married to John Josiah Guest (ironworks at </a:t>
            </a:r>
            <a:r>
              <a:rPr lang="en-US" sz="1800" dirty="0" err="1">
                <a:solidFill>
                  <a:schemeClr val="bg1"/>
                </a:solidFill>
              </a:rPr>
              <a:t>Dowlais</a:t>
            </a:r>
            <a:r>
              <a:rPr lang="en-US" sz="1800" dirty="0">
                <a:solidFill>
                  <a:schemeClr val="bg1"/>
                </a:solidFill>
              </a:rPr>
              <a:t>) – had 10 children; a philanthropist who was keen to provide education for the working classes. John Jones (</a:t>
            </a:r>
            <a:r>
              <a:rPr lang="en-US" sz="1800" dirty="0" err="1">
                <a:solidFill>
                  <a:schemeClr val="bg1"/>
                </a:solidFill>
              </a:rPr>
              <a:t>Tegid</a:t>
            </a:r>
            <a:r>
              <a:rPr lang="en-US" sz="1800" dirty="0">
                <a:solidFill>
                  <a:schemeClr val="bg1"/>
                </a:solidFill>
              </a:rPr>
              <a:t>) borrowed a copy of the Red Book of </a:t>
            </a:r>
            <a:r>
              <a:rPr lang="en-US" sz="1800" dirty="0" err="1">
                <a:solidFill>
                  <a:schemeClr val="bg1"/>
                </a:solidFill>
              </a:rPr>
              <a:t>Hergest</a:t>
            </a:r>
            <a:r>
              <a:rPr lang="en-US" sz="1800" dirty="0">
                <a:solidFill>
                  <a:schemeClr val="bg1"/>
                </a:solidFill>
              </a:rPr>
              <a:t> for her and the volumes contained his transcriptions and her translations. 1877 edition – only English trans.</a:t>
            </a:r>
          </a:p>
        </p:txBody>
      </p:sp>
    </p:spTree>
    <p:extLst>
      <p:ext uri="{BB962C8B-B14F-4D97-AF65-F5344CB8AC3E}">
        <p14:creationId xmlns:p14="http://schemas.microsoft.com/office/powerpoint/2010/main" val="3102357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5006F82-50D2-401C-BE85-FFEA1C196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3" name="Rectangle 72">
            <a:extLst>
              <a:ext uri="{FF2B5EF4-FFF2-40B4-BE49-F238E27FC236}">
                <a16:creationId xmlns:a16="http://schemas.microsoft.com/office/drawing/2014/main" id="{32034F32-09B4-47B4-B550-1F1CE3D5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75" name="Group 74">
            <a:extLst>
              <a:ext uri="{FF2B5EF4-FFF2-40B4-BE49-F238E27FC236}">
                <a16:creationId xmlns:a16="http://schemas.microsoft.com/office/drawing/2014/main" id="{DE281959-4C2A-43BA-8C83-11E748D3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413815"/>
            <a:ext cx="9036547" cy="3069980"/>
            <a:chOff x="1" y="2075420"/>
            <a:chExt cx="12048729" cy="4093306"/>
          </a:xfrm>
        </p:grpSpPr>
        <p:sp>
          <p:nvSpPr>
            <p:cNvPr id="76" name="Oval 75">
              <a:extLst>
                <a:ext uri="{FF2B5EF4-FFF2-40B4-BE49-F238E27FC236}">
                  <a16:creationId xmlns:a16="http://schemas.microsoft.com/office/drawing/2014/main" id="{085BD03E-6111-486E-A44E-13DE7D69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7" name="Oval 76">
              <a:extLst>
                <a:ext uri="{FF2B5EF4-FFF2-40B4-BE49-F238E27FC236}">
                  <a16:creationId xmlns:a16="http://schemas.microsoft.com/office/drawing/2014/main" id="{1AEAC14A-07C6-4D53-B462-9F09A96B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8" name="Oval 77">
              <a:extLst>
                <a:ext uri="{FF2B5EF4-FFF2-40B4-BE49-F238E27FC236}">
                  <a16:creationId xmlns:a16="http://schemas.microsoft.com/office/drawing/2014/main" id="{4EE382AD-4EFB-4F1D-87D8-BBAFF1A14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9" name="Oval 78">
              <a:extLst>
                <a:ext uri="{FF2B5EF4-FFF2-40B4-BE49-F238E27FC236}">
                  <a16:creationId xmlns:a16="http://schemas.microsoft.com/office/drawing/2014/main" id="{7F9C3030-DD76-46ED-8C3D-5E6B155D7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0" name="Oval 79">
              <a:extLst>
                <a:ext uri="{FF2B5EF4-FFF2-40B4-BE49-F238E27FC236}">
                  <a16:creationId xmlns:a16="http://schemas.microsoft.com/office/drawing/2014/main" id="{3774AC63-66CE-4E5C-9DAF-71E4E0C04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1" name="Oval 80">
              <a:extLst>
                <a:ext uri="{FF2B5EF4-FFF2-40B4-BE49-F238E27FC236}">
                  <a16:creationId xmlns:a16="http://schemas.microsoft.com/office/drawing/2014/main" id="{374276B0-1AE1-4BAA-A117-B59701260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2" name="Title 1">
            <a:extLst>
              <a:ext uri="{FF2B5EF4-FFF2-40B4-BE49-F238E27FC236}">
                <a16:creationId xmlns:a16="http://schemas.microsoft.com/office/drawing/2014/main" id="{F002EE29-475F-44E2-A574-627FDAAD47BE}"/>
              </a:ext>
            </a:extLst>
          </p:cNvPr>
          <p:cNvSpPr>
            <a:spLocks noGrp="1"/>
          </p:cNvSpPr>
          <p:nvPr>
            <p:ph type="title"/>
          </p:nvPr>
        </p:nvSpPr>
        <p:spPr>
          <a:xfrm>
            <a:off x="3944135" y="1330452"/>
            <a:ext cx="4400787" cy="211272"/>
          </a:xfrm>
          <a:noFill/>
        </p:spPr>
        <p:txBody>
          <a:bodyPr vert="horz" lIns="68580" tIns="34290" rIns="68580" bIns="34290" rtlCol="0" anchor="b">
            <a:noAutofit/>
          </a:bodyPr>
          <a:lstStyle/>
          <a:p>
            <a:r>
              <a:rPr lang="en-US" sz="3600" dirty="0">
                <a:solidFill>
                  <a:schemeClr val="bg1"/>
                </a:solidFill>
              </a:rPr>
              <a:t>Lady Charlotte Guest</a:t>
            </a:r>
          </a:p>
        </p:txBody>
      </p:sp>
      <p:sp>
        <p:nvSpPr>
          <p:cNvPr id="83" name="Rectangle 82">
            <a:extLst>
              <a:ext uri="{FF2B5EF4-FFF2-40B4-BE49-F238E27FC236}">
                <a16:creationId xmlns:a16="http://schemas.microsoft.com/office/drawing/2014/main" id="{4FCECCE4-3046-4A76-B4C0-767A625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28610" y="1639204"/>
            <a:ext cx="2097346"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85" name="Group 84">
            <a:extLst>
              <a:ext uri="{FF2B5EF4-FFF2-40B4-BE49-F238E27FC236}">
                <a16:creationId xmlns:a16="http://schemas.microsoft.com/office/drawing/2014/main" id="{D6F309B0-04E5-4883-9605-1364452C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1095434"/>
            <a:ext cx="411480" cy="411755"/>
            <a:chOff x="7029447" y="3514725"/>
            <a:chExt cx="1285875" cy="549007"/>
          </a:xfrm>
        </p:grpSpPr>
        <p:cxnSp>
          <p:nvCxnSpPr>
            <p:cNvPr id="86" name="Straight Connector 85">
              <a:extLst>
                <a:ext uri="{FF2B5EF4-FFF2-40B4-BE49-F238E27FC236}">
                  <a16:creationId xmlns:a16="http://schemas.microsoft.com/office/drawing/2014/main" id="{E11AE0B5-579B-4455-9159-4E4F0A8CCE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7D011DD2-D339-42A2-B916-5E9494D4A4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E43332E-2051-4B76-BC37-83CA62919D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B80359C-87A2-4B25-838D-8F833616F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096F20E2-F42F-4B71-8BC5-478533FE1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5462839"/>
            <a:ext cx="4571998" cy="533439"/>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93" name="Group 92">
            <a:extLst>
              <a:ext uri="{FF2B5EF4-FFF2-40B4-BE49-F238E27FC236}">
                <a16:creationId xmlns:a16="http://schemas.microsoft.com/office/drawing/2014/main" id="{34039184-A11C-46AE-854D-8B2294436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462259" y="5312671"/>
            <a:ext cx="964406" cy="411755"/>
            <a:chOff x="7029447" y="3514725"/>
            <a:chExt cx="1285875" cy="549007"/>
          </a:xfrm>
        </p:grpSpPr>
        <p:cxnSp>
          <p:nvCxnSpPr>
            <p:cNvPr id="94" name="Straight Connector 93">
              <a:extLst>
                <a:ext uri="{FF2B5EF4-FFF2-40B4-BE49-F238E27FC236}">
                  <a16:creationId xmlns:a16="http://schemas.microsoft.com/office/drawing/2014/main" id="{3D2F1956-BECA-4651-82AD-00D7D7F59D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3F1C39C-42B5-430D-84F0-7018DD01CE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A7D71D2-799A-4C6D-AD0E-D7BCF15E9F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C9B72C0-DA11-4A2F-BADC-5BD946CFD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050" name="Picture 2">
            <a:extLst>
              <a:ext uri="{FF2B5EF4-FFF2-40B4-BE49-F238E27FC236}">
                <a16:creationId xmlns:a16="http://schemas.microsoft.com/office/drawing/2014/main" id="{81522236-4508-47A1-8132-BDAA2336100F}"/>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4735"/>
          <a:stretch/>
        </p:blipFill>
        <p:spPr bwMode="auto">
          <a:xfrm>
            <a:off x="521557" y="1386878"/>
            <a:ext cx="3018374" cy="4073638"/>
          </a:xfrm>
          <a:prstGeom prst="rect">
            <a:avLst/>
          </a:prstGeom>
          <a:noFill/>
          <a:extLst>
            <a:ext uri="{909E8E84-426E-40DD-AFC4-6F175D3DCCD1}">
              <a14:hiddenFill xmlns:a14="http://schemas.microsoft.com/office/drawing/2010/main">
                <a:solidFill>
                  <a:srgbClr val="FFFFFF"/>
                </a:solidFill>
              </a14:hiddenFill>
            </a:ext>
          </a:extLst>
        </p:spPr>
      </p:pic>
      <p:grpSp>
        <p:nvGrpSpPr>
          <p:cNvPr id="99" name="Group 98">
            <a:extLst>
              <a:ext uri="{FF2B5EF4-FFF2-40B4-BE49-F238E27FC236}">
                <a16:creationId xmlns:a16="http://schemas.microsoft.com/office/drawing/2014/main" id="{2219C598-7B69-490E-97B6-4E4DC496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21541" y="1494862"/>
            <a:ext cx="228600" cy="322326"/>
            <a:chOff x="215328" y="-46937"/>
            <a:chExt cx="304800" cy="2773841"/>
          </a:xfrm>
        </p:grpSpPr>
        <p:cxnSp>
          <p:nvCxnSpPr>
            <p:cNvPr id="100" name="Straight Connector 99">
              <a:extLst>
                <a:ext uri="{FF2B5EF4-FFF2-40B4-BE49-F238E27FC236}">
                  <a16:creationId xmlns:a16="http://schemas.microsoft.com/office/drawing/2014/main" id="{EF504F69-53C8-4088-9C6A-56FFDA3318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5EDE870-C63A-4D06-A144-9652B7D89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4CB714C2-8F44-4A42-BA66-2516AFA814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844F522-4E10-42B1-840D-5959A9639E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 name="Content Placeholder 3">
            <a:extLst>
              <a:ext uri="{FF2B5EF4-FFF2-40B4-BE49-F238E27FC236}">
                <a16:creationId xmlns:a16="http://schemas.microsoft.com/office/drawing/2014/main" id="{5F500E73-DE51-4838-BFF6-80626C98DE8C}"/>
              </a:ext>
            </a:extLst>
          </p:cNvPr>
          <p:cNvSpPr>
            <a:spLocks noGrp="1"/>
          </p:cNvSpPr>
          <p:nvPr>
            <p:ph sz="half" idx="2"/>
          </p:nvPr>
        </p:nvSpPr>
        <p:spPr>
          <a:xfrm>
            <a:off x="3944134" y="1694125"/>
            <a:ext cx="4985771" cy="4073638"/>
          </a:xfrm>
          <a:noFill/>
        </p:spPr>
        <p:txBody>
          <a:bodyPr vert="horz" lIns="68580" tIns="34290" rIns="68580" bIns="34290" rtlCol="0" anchor="t">
            <a:normAutofit/>
          </a:bodyPr>
          <a:lstStyle/>
          <a:p>
            <a:r>
              <a:rPr lang="en-US" sz="2400" dirty="0">
                <a:solidFill>
                  <a:schemeClr val="bg1"/>
                </a:solidFill>
              </a:rPr>
              <a:t>‘The Cymric nation…has strong claims to be considered the cradle of European Romance</a:t>
            </a:r>
            <a:r>
              <a:rPr lang="en-US" sz="1800" dirty="0">
                <a:solidFill>
                  <a:schemeClr val="bg1"/>
                </a:solidFill>
              </a:rPr>
              <a:t>’</a:t>
            </a:r>
          </a:p>
          <a:p>
            <a:endParaRPr lang="en-US" sz="1800" dirty="0">
              <a:solidFill>
                <a:schemeClr val="bg1"/>
              </a:solidFill>
            </a:endParaRPr>
          </a:p>
          <a:p>
            <a:r>
              <a:rPr lang="en-US" sz="2400" dirty="0">
                <a:solidFill>
                  <a:schemeClr val="bg1"/>
                </a:solidFill>
              </a:rPr>
              <a:t>The tales were also translated into French and German in C19th</a:t>
            </a:r>
          </a:p>
        </p:txBody>
      </p:sp>
    </p:spTree>
    <p:extLst>
      <p:ext uri="{BB962C8B-B14F-4D97-AF65-F5344CB8AC3E}">
        <p14:creationId xmlns:p14="http://schemas.microsoft.com/office/powerpoint/2010/main" val="1035098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3C964-BCF3-6C36-D852-CBE7BD3A7F1E}"/>
              </a:ext>
            </a:extLst>
          </p:cNvPr>
          <p:cNvSpPr>
            <a:spLocks noGrp="1"/>
          </p:cNvSpPr>
          <p:nvPr>
            <p:ph type="title"/>
          </p:nvPr>
        </p:nvSpPr>
        <p:spPr/>
        <p:txBody>
          <a:bodyPr/>
          <a:lstStyle/>
          <a:p>
            <a:r>
              <a:rPr lang="en-GB" dirty="0"/>
              <a:t>Religion and Monasticism in Wales</a:t>
            </a:r>
          </a:p>
        </p:txBody>
      </p:sp>
      <p:sp>
        <p:nvSpPr>
          <p:cNvPr id="3" name="Content Placeholder 2">
            <a:extLst>
              <a:ext uri="{FF2B5EF4-FFF2-40B4-BE49-F238E27FC236}">
                <a16:creationId xmlns:a16="http://schemas.microsoft.com/office/drawing/2014/main" id="{D3050B19-DC04-543B-7EE7-22F6B7F2E073}"/>
              </a:ext>
            </a:extLst>
          </p:cNvPr>
          <p:cNvSpPr>
            <a:spLocks noGrp="1"/>
          </p:cNvSpPr>
          <p:nvPr>
            <p:ph idx="1"/>
          </p:nvPr>
        </p:nvSpPr>
        <p:spPr/>
        <p:txBody>
          <a:bodyPr>
            <a:normAutofit lnSpcReduction="10000"/>
          </a:bodyPr>
          <a:lstStyle/>
          <a:p>
            <a:r>
              <a:rPr lang="en-GB" dirty="0"/>
              <a:t>Religious texts written in Latin and Welsh</a:t>
            </a:r>
          </a:p>
          <a:p>
            <a:r>
              <a:rPr lang="en-GB" i="1" dirty="0"/>
              <a:t>Brut y </a:t>
            </a:r>
            <a:r>
              <a:rPr lang="en-GB" i="1" dirty="0" err="1"/>
              <a:t>Tywysgogion</a:t>
            </a:r>
            <a:r>
              <a:rPr lang="en-GB" i="1" dirty="0"/>
              <a:t> </a:t>
            </a:r>
            <a:r>
              <a:rPr lang="en-GB" dirty="0"/>
              <a:t>(The Chronicles of the Princes – found in </a:t>
            </a:r>
            <a:r>
              <a:rPr lang="en-GB" dirty="0" err="1"/>
              <a:t>Peniarth</a:t>
            </a:r>
            <a:r>
              <a:rPr lang="en-GB" dirty="0"/>
              <a:t> 20, Red Book of </a:t>
            </a:r>
            <a:r>
              <a:rPr lang="en-GB" dirty="0" err="1"/>
              <a:t>Hergest</a:t>
            </a:r>
            <a:r>
              <a:rPr lang="en-GB" dirty="0"/>
              <a:t>) continues Geoffrey of Monmouth’s </a:t>
            </a:r>
            <a:r>
              <a:rPr lang="en-GB" i="1" dirty="0"/>
              <a:t>Historia </a:t>
            </a:r>
            <a:r>
              <a:rPr lang="en-GB" i="1" dirty="0" err="1"/>
              <a:t>Regum</a:t>
            </a:r>
            <a:r>
              <a:rPr lang="en-GB" i="1" dirty="0"/>
              <a:t> Britanniae </a:t>
            </a:r>
            <a:r>
              <a:rPr lang="en-GB" dirty="0"/>
              <a:t>(from death of Cadwaladr in 682 to 1332), associated with Strata Florida</a:t>
            </a:r>
          </a:p>
          <a:p>
            <a:r>
              <a:rPr lang="en-GB" dirty="0"/>
              <a:t>Strong link between Cistercians and Welsh princes/ nobility</a:t>
            </a:r>
          </a:p>
          <a:p>
            <a:endParaRPr lang="en-GB" dirty="0"/>
          </a:p>
        </p:txBody>
      </p:sp>
    </p:spTree>
    <p:extLst>
      <p:ext uri="{BB962C8B-B14F-4D97-AF65-F5344CB8AC3E}">
        <p14:creationId xmlns:p14="http://schemas.microsoft.com/office/powerpoint/2010/main" val="37476710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267200" y="228600"/>
            <a:ext cx="4513353" cy="6012000"/>
          </a:xfrm>
        </p:spPr>
      </p:pic>
      <p:sp>
        <p:nvSpPr>
          <p:cNvPr id="4" name="Text Placeholder 3"/>
          <p:cNvSpPr>
            <a:spLocks noGrp="1"/>
          </p:cNvSpPr>
          <p:nvPr>
            <p:ph type="body" sz="half" idx="2"/>
          </p:nvPr>
        </p:nvSpPr>
        <p:spPr>
          <a:xfrm>
            <a:off x="457200" y="273050"/>
            <a:ext cx="3008313" cy="6423432"/>
          </a:xfrm>
        </p:spPr>
        <p:txBody>
          <a:bodyPr>
            <a:normAutofit fontScale="92500" lnSpcReduction="20000"/>
          </a:bodyPr>
          <a:lstStyle/>
          <a:p>
            <a:r>
              <a:rPr lang="en-GB" sz="3200" dirty="0" err="1">
                <a:latin typeface="Times New Roman" panose="02020603050405020304" pitchFamily="18" charset="0"/>
                <a:cs typeface="Times New Roman" panose="02020603050405020304" pitchFamily="18" charset="0"/>
              </a:rPr>
              <a:t>Ystrad</a:t>
            </a:r>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Fflur</a:t>
            </a:r>
            <a:endParaRPr lang="en-GB" sz="3200" dirty="0">
              <a:latin typeface="Times New Roman" panose="02020603050405020304" pitchFamily="18" charset="0"/>
              <a:cs typeface="Times New Roman" panose="02020603050405020304" pitchFamily="18" charset="0"/>
            </a:endParaRPr>
          </a:p>
          <a:p>
            <a:r>
              <a:rPr lang="en-GB" sz="3200" dirty="0">
                <a:latin typeface="Times New Roman" panose="02020603050405020304" pitchFamily="18" charset="0"/>
                <a:cs typeface="Times New Roman" panose="02020603050405020304" pitchFamily="18" charset="0"/>
              </a:rPr>
              <a:t>(Strata Florida)</a:t>
            </a:r>
          </a:p>
          <a:p>
            <a:r>
              <a:rPr lang="en-GB" sz="1800" dirty="0">
                <a:latin typeface="Times New Roman" panose="02020603050405020304" pitchFamily="18" charset="0"/>
                <a:cs typeface="Times New Roman" panose="02020603050405020304" pitchFamily="18" charset="0"/>
              </a:rPr>
              <a:t>- medieval Cistercian monastic abbey</a:t>
            </a:r>
          </a:p>
          <a:p>
            <a:r>
              <a:rPr lang="en-GB" sz="1800" dirty="0">
                <a:latin typeface="Times New Roman" panose="02020603050405020304" pitchFamily="18" charset="0"/>
                <a:cs typeface="Times New Roman" panose="02020603050405020304" pitchFamily="18" charset="0"/>
              </a:rPr>
              <a:t>- dedicated to the Virgin Mary</a:t>
            </a:r>
          </a:p>
          <a:p>
            <a:pPr marL="285750" indent="-285750">
              <a:buFontTx/>
              <a:buChar char="-"/>
            </a:pPr>
            <a:r>
              <a:rPr lang="en-GB" sz="1800" dirty="0">
                <a:latin typeface="Times New Roman" panose="02020603050405020304" pitchFamily="18" charset="0"/>
                <a:cs typeface="Times New Roman" panose="02020603050405020304" pitchFamily="18" charset="0"/>
              </a:rPr>
              <a:t>founded in 1164 by Robert </a:t>
            </a:r>
            <a:r>
              <a:rPr lang="en-GB" sz="1800" dirty="0" err="1">
                <a:latin typeface="Times New Roman" panose="02020603050405020304" pitchFamily="18" charset="0"/>
                <a:cs typeface="Times New Roman" panose="02020603050405020304" pitchFamily="18" charset="0"/>
              </a:rPr>
              <a:t>FitzStephen</a:t>
            </a:r>
            <a:r>
              <a:rPr lang="en-GB" sz="1800" dirty="0">
                <a:latin typeface="Times New Roman" panose="02020603050405020304" pitchFamily="18" charset="0"/>
                <a:cs typeface="Times New Roman" panose="02020603050405020304" pitchFamily="18" charset="0"/>
              </a:rPr>
              <a:t> (Anglo-Norman Lord) originally 2 miles away, C12th Lord Rhys a major patron</a:t>
            </a:r>
          </a:p>
          <a:p>
            <a:pPr marL="285750" indent="-285750">
              <a:buFontTx/>
              <a:buChar char="-"/>
            </a:pPr>
            <a:r>
              <a:rPr lang="en-GB" sz="1800" dirty="0">
                <a:latin typeface="Times New Roman" panose="02020603050405020304" pitchFamily="18" charset="0"/>
                <a:cs typeface="Times New Roman" panose="02020603050405020304" pitchFamily="18" charset="0"/>
              </a:rPr>
              <a:t>was much larger only a fraction remains </a:t>
            </a:r>
          </a:p>
          <a:p>
            <a:pPr marL="285750" indent="-285750">
              <a:buFontTx/>
              <a:buChar char="-"/>
            </a:pPr>
            <a:r>
              <a:rPr lang="en-GB" sz="1800" dirty="0">
                <a:latin typeface="Times New Roman" panose="02020603050405020304" pitchFamily="18" charset="0"/>
                <a:cs typeface="Times New Roman" panose="02020603050405020304" pitchFamily="18" charset="0"/>
              </a:rPr>
              <a:t>The </a:t>
            </a:r>
            <a:r>
              <a:rPr lang="en-GB" sz="1800" dirty="0" err="1">
                <a:latin typeface="Times New Roman" panose="02020603050405020304" pitchFamily="18" charset="0"/>
                <a:cs typeface="Times New Roman" panose="02020603050405020304" pitchFamily="18" charset="0"/>
              </a:rPr>
              <a:t>Hendregadredd</a:t>
            </a:r>
            <a:r>
              <a:rPr lang="en-GB" sz="1800" dirty="0">
                <a:latin typeface="Times New Roman" panose="02020603050405020304" pitchFamily="18" charset="0"/>
                <a:cs typeface="Times New Roman" panose="02020603050405020304" pitchFamily="18" charset="0"/>
              </a:rPr>
              <a:t> Manuscript (c. 1300) containing important Welsh poetry was written there on vellum made of sheepskin and the Latin Chronicles of the Princes</a:t>
            </a:r>
          </a:p>
          <a:p>
            <a:pPr marL="285750" indent="-285750">
              <a:buFontTx/>
              <a:buChar char="-"/>
            </a:pPr>
            <a:r>
              <a:rPr lang="en-GB" sz="1800" dirty="0">
                <a:latin typeface="Times New Roman" panose="02020603050405020304" pitchFamily="18" charset="0"/>
                <a:cs typeface="Times New Roman" panose="02020603050405020304" pitchFamily="18" charset="0"/>
              </a:rPr>
              <a:t>- by 1200 13 Cistercian monasteries in Wales </a:t>
            </a:r>
          </a:p>
          <a:p>
            <a:pPr marL="285750" indent="-285750">
              <a:buFontTx/>
              <a:buChar char="-"/>
            </a:pPr>
            <a:r>
              <a:rPr lang="en-GB" sz="1800" dirty="0" err="1">
                <a:latin typeface="Times New Roman" panose="02020603050405020304" pitchFamily="18" charset="0"/>
                <a:cs typeface="Times New Roman" panose="02020603050405020304" pitchFamily="18" charset="0"/>
              </a:rPr>
              <a:t>Dafydd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ap</a:t>
            </a:r>
            <a:r>
              <a:rPr lang="en-GB" sz="1800" dirty="0">
                <a:latin typeface="Times New Roman" panose="02020603050405020304" pitchFamily="18" charset="0"/>
                <a:cs typeface="Times New Roman" panose="02020603050405020304" pitchFamily="18" charset="0"/>
              </a:rPr>
              <a:t> Gwilym (Wales’s greatest poet) supposedly buried under the yew tree at </a:t>
            </a:r>
            <a:r>
              <a:rPr lang="en-GB" sz="1800" dirty="0" err="1">
                <a:latin typeface="Times New Roman" panose="02020603050405020304" pitchFamily="18" charset="0"/>
                <a:cs typeface="Times New Roman" panose="02020603050405020304" pitchFamily="18" charset="0"/>
              </a:rPr>
              <a:t>Ystrad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Fflur</a:t>
            </a:r>
            <a:r>
              <a:rPr lang="en-GB" sz="1800" dirty="0">
                <a:latin typeface="Times New Roman" panose="02020603050405020304" pitchFamily="18" charset="0"/>
                <a:cs typeface="Times New Roman" panose="02020603050405020304" pitchFamily="18" charset="0"/>
              </a:rPr>
              <a:t> – also look out for the leg!</a:t>
            </a:r>
          </a:p>
          <a:p>
            <a:pPr marL="285750" indent="-285750">
              <a:buFontTx/>
              <a:buChar char="-"/>
            </a:pPr>
            <a:endParaRPr lang="en-GB" sz="1800" dirty="0">
              <a:latin typeface="Times New Roman" panose="02020603050405020304" pitchFamily="18" charset="0"/>
              <a:cs typeface="Times New Roman" panose="02020603050405020304" pitchFamily="18" charset="0"/>
            </a:endParaRPr>
          </a:p>
          <a:p>
            <a:pPr marL="285750" indent="-285750">
              <a:buFontTx/>
              <a:buChar char="-"/>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p:txBody>
      </p:sp>
      <p:sp>
        <p:nvSpPr>
          <p:cNvPr id="3" name="Rectangle 2"/>
          <p:cNvSpPr/>
          <p:nvPr/>
        </p:nvSpPr>
        <p:spPr>
          <a:xfrm>
            <a:off x="4267200" y="6265595"/>
            <a:ext cx="4572000" cy="430887"/>
          </a:xfrm>
          <a:prstGeom prst="rect">
            <a:avLst/>
          </a:prstGeom>
        </p:spPr>
        <p:txBody>
          <a:bodyPr>
            <a:spAutoFit/>
          </a:bodyPr>
          <a:lstStyle/>
          <a:p>
            <a:r>
              <a:rPr lang="en-GB" sz="1100" dirty="0">
                <a:latin typeface="Times New Roman" panose="02020603050405020304" pitchFamily="18" charset="0"/>
                <a:cs typeface="Times New Roman" panose="02020603050405020304" pitchFamily="18" charset="0"/>
              </a:rPr>
              <a:t>Entrance archway to Strata Florida Abbey, photo William </a:t>
            </a:r>
            <a:r>
              <a:rPr lang="en-GB" sz="1100" dirty="0" err="1">
                <a:latin typeface="Times New Roman" panose="02020603050405020304" pitchFamily="18" charset="0"/>
                <a:cs typeface="Times New Roman" panose="02020603050405020304" pitchFamily="18" charset="0"/>
              </a:rPr>
              <a:t>Connolley</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https://commons.wikimedia.org/wiki/File:DSCN4297-strata-florida-arch.JPG</a:t>
            </a:r>
          </a:p>
        </p:txBody>
      </p:sp>
    </p:spTree>
    <p:extLst>
      <p:ext uri="{BB962C8B-B14F-4D97-AF65-F5344CB8AC3E}">
        <p14:creationId xmlns:p14="http://schemas.microsoft.com/office/powerpoint/2010/main" val="1864784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2025651"/>
          </a:xfrm>
        </p:spPr>
        <p:txBody>
          <a:bodyPr>
            <a:noAutofit/>
          </a:bodyPr>
          <a:lstStyle/>
          <a:p>
            <a:r>
              <a:rPr lang="en-GB" sz="3600" b="1" dirty="0">
                <a:latin typeface="Times New Roman" panose="02020603050405020304" pitchFamily="18" charset="0"/>
                <a:cs typeface="Times New Roman" panose="02020603050405020304" pitchFamily="18" charset="0"/>
              </a:rPr>
              <a:t>Pilgrimage</a:t>
            </a:r>
            <a:br>
              <a:rPr lang="en-GB" sz="2100" dirty="0">
                <a:latin typeface="Times New Roman" panose="02020603050405020304" pitchFamily="18" charset="0"/>
                <a:cs typeface="Times New Roman" panose="02020603050405020304" pitchFamily="18" charset="0"/>
              </a:rPr>
            </a:br>
            <a:r>
              <a:rPr lang="en-GB" sz="2100" dirty="0">
                <a:latin typeface="Times New Roman" panose="02020603050405020304" pitchFamily="18" charset="0"/>
                <a:cs typeface="Times New Roman" panose="02020603050405020304" pitchFamily="18" charset="0"/>
              </a:rPr>
              <a:t>Fifteenth-century </a:t>
            </a:r>
            <a:r>
              <a:rPr lang="en-GB" sz="2100" i="1" dirty="0">
                <a:latin typeface="Times New Roman" panose="02020603050405020304" pitchFamily="18" charset="0"/>
                <a:cs typeface="Times New Roman" panose="02020603050405020304" pitchFamily="18" charset="0"/>
              </a:rPr>
              <a:t>cywydd</a:t>
            </a:r>
            <a:r>
              <a:rPr lang="en-GB" sz="2100" dirty="0">
                <a:latin typeface="Times New Roman" panose="02020603050405020304" pitchFamily="18" charset="0"/>
                <a:cs typeface="Times New Roman" panose="02020603050405020304" pitchFamily="18" charset="0"/>
              </a:rPr>
              <a:t> by </a:t>
            </a:r>
            <a:r>
              <a:rPr lang="en-GB" sz="2100" dirty="0" err="1">
                <a:latin typeface="Times New Roman" panose="02020603050405020304" pitchFamily="18" charset="0"/>
                <a:cs typeface="Times New Roman" panose="02020603050405020304" pitchFamily="18" charset="0"/>
              </a:rPr>
              <a:t>Lewys</a:t>
            </a:r>
            <a:r>
              <a:rPr lang="en-GB" sz="2100" dirty="0">
                <a:latin typeface="Times New Roman" panose="02020603050405020304" pitchFamily="18" charset="0"/>
                <a:cs typeface="Times New Roman" panose="02020603050405020304" pitchFamily="18" charset="0"/>
              </a:rPr>
              <a:t> Glyn </a:t>
            </a:r>
            <a:r>
              <a:rPr lang="en-GB" sz="2100" dirty="0" err="1">
                <a:latin typeface="Times New Roman" panose="02020603050405020304" pitchFamily="18" charset="0"/>
                <a:cs typeface="Times New Roman" panose="02020603050405020304" pitchFamily="18" charset="0"/>
              </a:rPr>
              <a:t>Cothi</a:t>
            </a:r>
            <a:br>
              <a:rPr lang="en-GB" sz="2100" dirty="0">
                <a:latin typeface="Times New Roman" panose="02020603050405020304" pitchFamily="18" charset="0"/>
                <a:cs typeface="Times New Roman" panose="02020603050405020304" pitchFamily="18" charset="0"/>
              </a:rPr>
            </a:br>
            <a:r>
              <a:rPr lang="en-GB" sz="2100" i="1" dirty="0" err="1">
                <a:latin typeface="Times New Roman" panose="02020603050405020304" pitchFamily="18" charset="0"/>
                <a:cs typeface="Times New Roman" panose="02020603050405020304" pitchFamily="18" charset="0"/>
              </a:rPr>
              <a:t>Edudful</a:t>
            </a:r>
            <a:r>
              <a:rPr lang="en-GB" sz="2100" i="1" dirty="0">
                <a:latin typeface="Times New Roman" panose="02020603050405020304" pitchFamily="18" charset="0"/>
                <a:cs typeface="Times New Roman" panose="02020603050405020304" pitchFamily="18" charset="0"/>
              </a:rPr>
              <a:t> </a:t>
            </a:r>
            <a:r>
              <a:rPr lang="en-GB" sz="2100" i="1" dirty="0" err="1">
                <a:latin typeface="Times New Roman" panose="02020603050405020304" pitchFamily="18" charset="0"/>
                <a:cs typeface="Times New Roman" panose="02020603050405020304" pitchFamily="18" charset="0"/>
              </a:rPr>
              <a:t>ferch</a:t>
            </a:r>
            <a:r>
              <a:rPr lang="en-GB" sz="2100" i="1" dirty="0">
                <a:latin typeface="Times New Roman" panose="02020603050405020304" pitchFamily="18" charset="0"/>
                <a:cs typeface="Times New Roman" panose="02020603050405020304" pitchFamily="18" charset="0"/>
              </a:rPr>
              <a:t> </a:t>
            </a:r>
            <a:r>
              <a:rPr lang="en-GB" sz="2100" i="1" dirty="0" err="1">
                <a:latin typeface="Times New Roman" panose="02020603050405020304" pitchFamily="18" charset="0"/>
                <a:cs typeface="Times New Roman" panose="02020603050405020304" pitchFamily="18" charset="0"/>
              </a:rPr>
              <a:t>Gadwgon</a:t>
            </a:r>
            <a:r>
              <a:rPr lang="en-GB" sz="2100" i="1" dirty="0">
                <a:latin typeface="Times New Roman" panose="02020603050405020304" pitchFamily="18" charset="0"/>
                <a:cs typeface="Times New Roman" panose="02020603050405020304" pitchFamily="18" charset="0"/>
              </a:rPr>
              <a:t> goes on pilgrimage to St Davids and visit St </a:t>
            </a:r>
            <a:r>
              <a:rPr lang="en-GB" sz="2100" i="1" dirty="0" err="1">
                <a:latin typeface="Times New Roman" panose="02020603050405020304" pitchFamily="18" charset="0"/>
                <a:cs typeface="Times New Roman" panose="02020603050405020304" pitchFamily="18" charset="0"/>
              </a:rPr>
              <a:t>Non’s</a:t>
            </a:r>
            <a:r>
              <a:rPr lang="en-GB" sz="2100" i="1" dirty="0">
                <a:latin typeface="Times New Roman" panose="02020603050405020304" pitchFamily="18" charset="0"/>
                <a:cs typeface="Times New Roman" panose="02020603050405020304" pitchFamily="18" charset="0"/>
              </a:rPr>
              <a:t> church and holy well:</a:t>
            </a:r>
            <a:br>
              <a:rPr lang="en-GB" sz="2100" dirty="0">
                <a:latin typeface="Times New Roman" panose="02020603050405020304" pitchFamily="18" charset="0"/>
                <a:cs typeface="Times New Roman" panose="02020603050405020304" pitchFamily="18" charset="0"/>
              </a:rPr>
            </a:br>
            <a:endParaRPr lang="en-GB" sz="21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8650" y="1822450"/>
            <a:ext cx="7886700" cy="3962400"/>
          </a:xfrm>
        </p:spPr>
        <p:txBody>
          <a:bodyPr>
            <a:normAutofit fontScale="47500" lnSpcReduction="20000"/>
          </a:bodyPr>
          <a:lstStyle/>
          <a:p>
            <a:pPr marL="0" indent="0">
              <a:buNone/>
            </a:pPr>
            <a:r>
              <a:rPr lang="en-GB" dirty="0" err="1"/>
              <a:t>Edudful</a:t>
            </a:r>
            <a:r>
              <a:rPr lang="en-GB" dirty="0"/>
              <a:t> </a:t>
            </a:r>
            <a:r>
              <a:rPr lang="en-GB" dirty="0" err="1"/>
              <a:t>Dduwsul</a:t>
            </a:r>
            <a:r>
              <a:rPr lang="en-GB" dirty="0"/>
              <a:t> a </a:t>
            </a:r>
            <a:r>
              <a:rPr lang="en-GB" dirty="0" err="1"/>
              <a:t>ddaw</a:t>
            </a:r>
            <a:r>
              <a:rPr lang="en-GB" dirty="0"/>
              <a:t>			On Sunday </a:t>
            </a:r>
            <a:r>
              <a:rPr lang="en-GB" dirty="0" err="1"/>
              <a:t>Edudful</a:t>
            </a:r>
            <a:r>
              <a:rPr lang="en-GB" dirty="0"/>
              <a:t> comes</a:t>
            </a:r>
          </a:p>
          <a:p>
            <a:pPr marL="0" indent="0">
              <a:buNone/>
            </a:pPr>
            <a:r>
              <a:rPr lang="en-GB" dirty="0" err="1"/>
              <a:t>ar</a:t>
            </a:r>
            <a:r>
              <a:rPr lang="en-GB" dirty="0"/>
              <a:t> </a:t>
            </a:r>
            <a:r>
              <a:rPr lang="en-GB" dirty="0" err="1"/>
              <a:t>Dduw</a:t>
            </a:r>
            <a:r>
              <a:rPr lang="en-GB" dirty="0"/>
              <a:t> </a:t>
            </a:r>
            <a:r>
              <a:rPr lang="en-GB" dirty="0" err="1"/>
              <a:t>i</a:t>
            </a:r>
            <a:r>
              <a:rPr lang="en-GB" dirty="0"/>
              <a:t> </a:t>
            </a:r>
            <a:r>
              <a:rPr lang="en-GB" dirty="0" err="1"/>
              <a:t>wir</a:t>
            </a:r>
            <a:r>
              <a:rPr lang="en-GB" dirty="0"/>
              <a:t> </a:t>
            </a:r>
            <a:r>
              <a:rPr lang="en-GB" dirty="0" err="1"/>
              <a:t>weddïaw</a:t>
            </a:r>
            <a:r>
              <a:rPr lang="en-GB" dirty="0"/>
              <a:t>;				to pray sincerely to God;</a:t>
            </a:r>
          </a:p>
          <a:p>
            <a:pPr marL="0" indent="0">
              <a:buNone/>
            </a:pPr>
            <a:r>
              <a:rPr lang="en-GB" dirty="0" err="1"/>
              <a:t>bwrw</a:t>
            </a:r>
            <a:r>
              <a:rPr lang="en-GB" dirty="0"/>
              <a:t> </a:t>
            </a:r>
            <a:r>
              <a:rPr lang="en-GB" dirty="0" err="1"/>
              <a:t>ei</a:t>
            </a:r>
            <a:r>
              <a:rPr lang="en-GB" dirty="0"/>
              <a:t> </a:t>
            </a:r>
            <a:r>
              <a:rPr lang="en-GB" dirty="0" err="1"/>
              <a:t>phwys</a:t>
            </a:r>
            <a:r>
              <a:rPr lang="en-GB" dirty="0"/>
              <a:t> </a:t>
            </a:r>
            <a:r>
              <a:rPr lang="en-GB" dirty="0" err="1"/>
              <a:t>yn</a:t>
            </a:r>
            <a:r>
              <a:rPr lang="en-GB" dirty="0"/>
              <a:t> </a:t>
            </a:r>
            <a:r>
              <a:rPr lang="en-GB" dirty="0" err="1"/>
              <a:t>eglwys</a:t>
            </a:r>
            <a:r>
              <a:rPr lang="en-GB" dirty="0"/>
              <a:t> Non,			She visits </a:t>
            </a:r>
            <a:r>
              <a:rPr lang="en-GB" dirty="0" err="1"/>
              <a:t>Non’s</a:t>
            </a:r>
            <a:r>
              <a:rPr lang="en-GB" dirty="0"/>
              <a:t> church,</a:t>
            </a:r>
          </a:p>
          <a:p>
            <a:pPr marL="0" indent="0">
              <a:buNone/>
            </a:pPr>
            <a:r>
              <a:rPr lang="en-GB" dirty="0" err="1"/>
              <a:t>bwrw</a:t>
            </a:r>
            <a:r>
              <a:rPr lang="en-GB" dirty="0"/>
              <a:t> </a:t>
            </a:r>
            <a:r>
              <a:rPr lang="en-GB" dirty="0" err="1"/>
              <a:t>ei</a:t>
            </a:r>
            <a:r>
              <a:rPr lang="en-GB" dirty="0"/>
              <a:t> </a:t>
            </a:r>
            <a:r>
              <a:rPr lang="en-GB" dirty="0" err="1"/>
              <a:t>phen</a:t>
            </a:r>
            <a:r>
              <a:rPr lang="en-GB" dirty="0"/>
              <a:t> </a:t>
            </a:r>
            <a:r>
              <a:rPr lang="en-GB" dirty="0" err="1"/>
              <a:t>lle</a:t>
            </a:r>
            <a:r>
              <a:rPr lang="en-GB" dirty="0"/>
              <a:t> </a:t>
            </a:r>
            <a:r>
              <a:rPr lang="en-GB" dirty="0" err="1"/>
              <a:t>bo’r</a:t>
            </a:r>
            <a:r>
              <a:rPr lang="en-GB" dirty="0"/>
              <a:t> </a:t>
            </a:r>
            <a:r>
              <a:rPr lang="en-GB" dirty="0" err="1"/>
              <a:t>ffynnon</a:t>
            </a:r>
            <a:r>
              <a:rPr lang="en-GB" dirty="0"/>
              <a:t>,			puts her head in the well</a:t>
            </a:r>
          </a:p>
          <a:p>
            <a:pPr marL="0" indent="0">
              <a:buNone/>
            </a:pPr>
            <a:r>
              <a:rPr lang="en-GB" dirty="0" err="1"/>
              <a:t>dyrchaf</a:t>
            </a:r>
            <a:r>
              <a:rPr lang="en-GB" dirty="0"/>
              <a:t> </a:t>
            </a:r>
            <a:r>
              <a:rPr lang="en-GB" dirty="0" err="1"/>
              <a:t>dwylaw</a:t>
            </a:r>
            <a:r>
              <a:rPr lang="en-GB" dirty="0"/>
              <a:t> </a:t>
            </a:r>
            <a:r>
              <a:rPr lang="en-GB" dirty="0" err="1"/>
              <a:t>yn</a:t>
            </a:r>
            <a:r>
              <a:rPr lang="en-GB" dirty="0"/>
              <a:t> </a:t>
            </a:r>
            <a:r>
              <a:rPr lang="en-GB" dirty="0" err="1"/>
              <a:t>llawen</a:t>
            </a:r>
            <a:r>
              <a:rPr lang="en-GB" dirty="0"/>
              <a:t>,			raises her hands merrily,</a:t>
            </a:r>
          </a:p>
          <a:p>
            <a:pPr marL="0" indent="0">
              <a:buNone/>
            </a:pPr>
            <a:r>
              <a:rPr lang="en-GB" dirty="0" err="1"/>
              <a:t>addoli</a:t>
            </a:r>
            <a:r>
              <a:rPr lang="en-GB" dirty="0"/>
              <a:t> </a:t>
            </a:r>
            <a:r>
              <a:rPr lang="en-GB" dirty="0" err="1"/>
              <a:t>oll</a:t>
            </a:r>
            <a:r>
              <a:rPr lang="en-GB" dirty="0"/>
              <a:t> </a:t>
            </a:r>
            <a:r>
              <a:rPr lang="en-GB" dirty="0" err="1"/>
              <a:t>i’r</a:t>
            </a:r>
            <a:r>
              <a:rPr lang="en-GB" dirty="0"/>
              <a:t> </a:t>
            </a:r>
            <a:r>
              <a:rPr lang="en-GB" dirty="0" err="1"/>
              <a:t>ddelw</a:t>
            </a:r>
            <a:r>
              <a:rPr lang="en-GB" dirty="0"/>
              <a:t> wen,			worships the holy image,</a:t>
            </a:r>
          </a:p>
          <a:p>
            <a:pPr marL="0" indent="0">
              <a:buNone/>
            </a:pPr>
            <a:r>
              <a:rPr lang="en-GB" dirty="0" err="1"/>
              <a:t>ennyn</a:t>
            </a:r>
            <a:r>
              <a:rPr lang="en-GB" dirty="0"/>
              <a:t> y </a:t>
            </a:r>
            <a:r>
              <a:rPr lang="en-GB" dirty="0" err="1"/>
              <a:t>cwyr</a:t>
            </a:r>
            <a:r>
              <a:rPr lang="en-GB" dirty="0"/>
              <a:t> </a:t>
            </a:r>
            <a:r>
              <a:rPr lang="en-GB" dirty="0" err="1"/>
              <a:t>melyn</a:t>
            </a:r>
            <a:r>
              <a:rPr lang="en-GB" dirty="0"/>
              <a:t> </a:t>
            </a:r>
            <a:r>
              <a:rPr lang="en-GB" dirty="0" err="1"/>
              <a:t>mawr</a:t>
            </a:r>
            <a:r>
              <a:rPr lang="en-GB" dirty="0"/>
              <a:t>,			lights the large, yellow candles,</a:t>
            </a:r>
          </a:p>
          <a:p>
            <a:pPr marL="0" indent="0">
              <a:buNone/>
            </a:pPr>
            <a:r>
              <a:rPr lang="en-GB" dirty="0" err="1"/>
              <a:t>a’i</a:t>
            </a:r>
            <a:r>
              <a:rPr lang="en-GB" dirty="0"/>
              <a:t> </a:t>
            </a:r>
            <a:r>
              <a:rPr lang="en-GB" dirty="0" err="1"/>
              <a:t>roi</a:t>
            </a:r>
            <a:r>
              <a:rPr lang="en-GB" dirty="0"/>
              <a:t> </a:t>
            </a:r>
            <a:r>
              <a:rPr lang="en-GB" dirty="0" err="1"/>
              <a:t>oll</a:t>
            </a:r>
            <a:r>
              <a:rPr lang="en-GB" dirty="0"/>
              <a:t> </a:t>
            </a:r>
            <a:r>
              <a:rPr lang="en-GB" dirty="0" err="1"/>
              <a:t>ar</a:t>
            </a:r>
            <a:r>
              <a:rPr lang="en-GB" dirty="0"/>
              <a:t> </a:t>
            </a:r>
            <a:r>
              <a:rPr lang="en-GB" dirty="0" err="1"/>
              <a:t>yr</a:t>
            </a:r>
            <a:r>
              <a:rPr lang="en-GB" dirty="0"/>
              <a:t> </a:t>
            </a:r>
            <a:r>
              <a:rPr lang="en-GB" dirty="0" err="1"/>
              <a:t>allawr</a:t>
            </a:r>
            <a:r>
              <a:rPr lang="en-GB" dirty="0"/>
              <a:t>;				and puts all of them on the altar;</a:t>
            </a:r>
          </a:p>
          <a:p>
            <a:pPr marL="0" indent="0">
              <a:buNone/>
            </a:pPr>
            <a:r>
              <a:rPr lang="en-GB" dirty="0" err="1"/>
              <a:t>oddyno</a:t>
            </a:r>
            <a:r>
              <a:rPr lang="en-GB" dirty="0"/>
              <a:t> </a:t>
            </a:r>
            <a:r>
              <a:rPr lang="en-GB" dirty="0" err="1"/>
              <a:t>heibio’dd</a:t>
            </a:r>
            <a:r>
              <a:rPr lang="en-GB" dirty="0"/>
              <a:t> â hi				From there she passes to</a:t>
            </a:r>
          </a:p>
          <a:p>
            <a:pPr marL="0" indent="0">
              <a:buNone/>
            </a:pPr>
            <a:r>
              <a:rPr lang="en-GB" dirty="0" err="1"/>
              <a:t>i</a:t>
            </a:r>
            <a:r>
              <a:rPr lang="en-GB" dirty="0"/>
              <a:t> </a:t>
            </a:r>
            <a:r>
              <a:rPr lang="en-GB" dirty="0" err="1"/>
              <a:t>glos</a:t>
            </a:r>
            <a:r>
              <a:rPr lang="en-GB" dirty="0"/>
              <a:t> da </a:t>
            </a:r>
            <a:r>
              <a:rPr lang="en-GB" dirty="0" err="1"/>
              <a:t>eglwys</a:t>
            </a:r>
            <a:r>
              <a:rPr lang="en-GB" dirty="0"/>
              <a:t> </a:t>
            </a:r>
            <a:r>
              <a:rPr lang="en-GB" dirty="0" err="1"/>
              <a:t>Dewi</a:t>
            </a:r>
            <a:r>
              <a:rPr lang="en-GB" dirty="0"/>
              <a:t>;			      	the good close of St David’s church;</a:t>
            </a:r>
          </a:p>
          <a:p>
            <a:pPr marL="0" indent="0">
              <a:buNone/>
            </a:pPr>
            <a:r>
              <a:rPr lang="en-GB" dirty="0" err="1"/>
              <a:t>offrymu</a:t>
            </a:r>
            <a:r>
              <a:rPr lang="en-GB" dirty="0"/>
              <a:t>, </a:t>
            </a:r>
            <a:r>
              <a:rPr lang="en-GB" dirty="0" err="1"/>
              <a:t>cusanu’r</a:t>
            </a:r>
            <a:r>
              <a:rPr lang="en-GB" dirty="0"/>
              <a:t> saint,			makes an offering of crimson wax</a:t>
            </a:r>
          </a:p>
          <a:p>
            <a:pPr marL="0" indent="0">
              <a:buNone/>
            </a:pPr>
            <a:r>
              <a:rPr lang="en-GB" dirty="0" err="1"/>
              <a:t>iddo</a:t>
            </a:r>
            <a:r>
              <a:rPr lang="en-GB" dirty="0"/>
              <a:t> </a:t>
            </a:r>
            <a:r>
              <a:rPr lang="en-GB" dirty="0" err="1"/>
              <a:t>gŵyr</a:t>
            </a:r>
            <a:r>
              <a:rPr lang="en-GB" dirty="0"/>
              <a:t> </a:t>
            </a:r>
            <a:r>
              <a:rPr lang="en-GB" dirty="0" err="1"/>
              <a:t>rhudd</a:t>
            </a:r>
            <a:r>
              <a:rPr lang="en-GB" dirty="0"/>
              <a:t> ac </a:t>
            </a:r>
            <a:r>
              <a:rPr lang="en-GB" dirty="0" err="1"/>
              <a:t>ariant</a:t>
            </a:r>
            <a:r>
              <a:rPr lang="en-GB" dirty="0"/>
              <a:t>;			and money and kisses the saint;)</a:t>
            </a:r>
          </a:p>
          <a:p>
            <a:endParaRPr lang="en-GB" dirty="0"/>
          </a:p>
          <a:p>
            <a:pPr marL="0" indent="0">
              <a:buNone/>
            </a:pPr>
            <a:r>
              <a:rPr lang="en-GB" dirty="0"/>
              <a:t>(Jane Cartwright, </a:t>
            </a:r>
            <a:r>
              <a:rPr lang="en-GB" i="1" dirty="0"/>
              <a:t>Feminine Sanctity and Spirituality in Medieval Wales</a:t>
            </a:r>
            <a:r>
              <a:rPr lang="en-GB" dirty="0"/>
              <a:t>, p. 106.)</a:t>
            </a:r>
          </a:p>
          <a:p>
            <a:endParaRPr lang="en-GB" dirty="0"/>
          </a:p>
        </p:txBody>
      </p:sp>
    </p:spTree>
    <p:extLst>
      <p:ext uri="{BB962C8B-B14F-4D97-AF65-F5344CB8AC3E}">
        <p14:creationId xmlns:p14="http://schemas.microsoft.com/office/powerpoint/2010/main" val="24977922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31800" y="1042194"/>
            <a:ext cx="8343900" cy="994172"/>
          </a:xfrm>
        </p:spPr>
        <p:txBody>
          <a:bodyPr>
            <a:normAutofit/>
          </a:bodyPr>
          <a:lstStyle/>
          <a:p>
            <a:r>
              <a:rPr lang="en-GB" sz="2400" dirty="0">
                <a:latin typeface="Times New Roman" panose="02020603050405020304" pitchFamily="18" charset="0"/>
                <a:cs typeface="Times New Roman" panose="02020603050405020304" pitchFamily="18" charset="0"/>
              </a:rPr>
              <a:t>St </a:t>
            </a:r>
            <a:r>
              <a:rPr lang="en-GB" sz="2400" dirty="0" err="1">
                <a:latin typeface="Times New Roman" panose="02020603050405020304" pitchFamily="18" charset="0"/>
                <a:cs typeface="Times New Roman" panose="02020603050405020304" pitchFamily="18" charset="0"/>
              </a:rPr>
              <a:t>Non’s</a:t>
            </a:r>
            <a:r>
              <a:rPr lang="en-GB" sz="2400" dirty="0">
                <a:latin typeface="Times New Roman" panose="02020603050405020304" pitchFamily="18" charset="0"/>
                <a:cs typeface="Times New Roman" panose="02020603050405020304" pitchFamily="18" charset="0"/>
              </a:rPr>
              <a:t> well, Pembrokeshire    	 St </a:t>
            </a:r>
            <a:r>
              <a:rPr lang="en-GB" sz="2400" dirty="0" err="1">
                <a:latin typeface="Times New Roman" panose="02020603050405020304" pitchFamily="18" charset="0"/>
                <a:cs typeface="Times New Roman" panose="02020603050405020304" pitchFamily="18" charset="0"/>
              </a:rPr>
              <a:t>Non’s</a:t>
            </a:r>
            <a:r>
              <a:rPr lang="en-GB" sz="2400" dirty="0">
                <a:latin typeface="Times New Roman" panose="02020603050405020304" pitchFamily="18" charset="0"/>
                <a:cs typeface="Times New Roman" panose="02020603050405020304" pitchFamily="18" charset="0"/>
              </a:rPr>
              <a:t> well, 					Carmarthenshire</a:t>
            </a:r>
          </a:p>
        </p:txBody>
      </p:sp>
      <p:graphicFrame>
        <p:nvGraphicFramePr>
          <p:cNvPr id="7" name="Object 2"/>
          <p:cNvGraphicFramePr>
            <a:graphicFrameLocks noGrp="1" noChangeAspect="1"/>
          </p:cNvGraphicFramePr>
          <p:nvPr>
            <p:ph sz="half" idx="1"/>
          </p:nvPr>
        </p:nvGraphicFramePr>
        <p:xfrm>
          <a:off x="628650" y="2305538"/>
          <a:ext cx="3886200" cy="3105365"/>
        </p:xfrm>
        <a:graphic>
          <a:graphicData uri="http://schemas.openxmlformats.org/presentationml/2006/ole">
            <mc:AlternateContent xmlns:mc="http://schemas.openxmlformats.org/markup-compatibility/2006">
              <mc:Choice xmlns:v="urn:schemas-microsoft-com:vml" Requires="v">
                <p:oleObj name="Photo Editor Photo" r:id="rId2" imgW="8580952" imgH="6857143" progId="MSPhotoEd.3">
                  <p:embed/>
                </p:oleObj>
              </mc:Choice>
              <mc:Fallback>
                <p:oleObj name="Photo Editor Photo" r:id="rId2" imgW="8580952" imgH="6857143" progId="MSPhotoEd.3">
                  <p:embed/>
                  <p:pic>
                    <p:nvPicPr>
                      <p:cNvPr id="7"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2305538"/>
                        <a:ext cx="3886200" cy="31053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8" name="Object 2"/>
          <p:cNvGraphicFramePr>
            <a:graphicFrameLocks noGrp="1" noChangeAspect="1"/>
          </p:cNvGraphicFramePr>
          <p:nvPr>
            <p:ph sz="half" idx="2"/>
          </p:nvPr>
        </p:nvGraphicFramePr>
        <p:xfrm>
          <a:off x="5243522" y="1941221"/>
          <a:ext cx="3062324" cy="3834000"/>
        </p:xfrm>
        <a:graphic>
          <a:graphicData uri="http://schemas.openxmlformats.org/presentationml/2006/ole">
            <mc:AlternateContent xmlns:mc="http://schemas.openxmlformats.org/markup-compatibility/2006">
              <mc:Choice xmlns:v="urn:schemas-microsoft-com:vml" Requires="v">
                <p:oleObj name="Photo Editor Photo" r:id="rId4" imgW="8580952" imgH="10742857" progId="MSPhotoEd.3">
                  <p:embed/>
                </p:oleObj>
              </mc:Choice>
              <mc:Fallback>
                <p:oleObj name="Photo Editor Photo" r:id="rId4" imgW="8580952" imgH="10742857" progId="MSPhotoEd.3">
                  <p:embed/>
                  <p:pic>
                    <p:nvPicPr>
                      <p:cNvPr id="8"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43522" y="1941221"/>
                        <a:ext cx="3062324" cy="383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49026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 Govan’s Head, Pembrokeshire</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42900" y="1387737"/>
            <a:ext cx="4038600" cy="2707124"/>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37095" y="1600200"/>
            <a:ext cx="3660810" cy="4525963"/>
          </a:xfrm>
        </p:spPr>
      </p:pic>
      <p:sp>
        <p:nvSpPr>
          <p:cNvPr id="6" name="Rectangle 5"/>
          <p:cNvSpPr/>
          <p:nvPr/>
        </p:nvSpPr>
        <p:spPr>
          <a:xfrm>
            <a:off x="265095" y="4108365"/>
            <a:ext cx="4572000" cy="430887"/>
          </a:xfrm>
          <a:prstGeom prst="rect">
            <a:avLst/>
          </a:prstGeom>
        </p:spPr>
        <p:txBody>
          <a:bodyPr>
            <a:spAutoFit/>
          </a:bodyPr>
          <a:lstStyle/>
          <a:p>
            <a:r>
              <a:rPr lang="en-GB" sz="1100" dirty="0"/>
              <a:t>Chris Downer [CC BY-SA 2.0 (http://creativecommons.org/licenses/by-sa/2.0)], via Wikimedia Commons</a:t>
            </a:r>
          </a:p>
        </p:txBody>
      </p:sp>
      <p:sp>
        <p:nvSpPr>
          <p:cNvPr id="8" name="Rectangle 7"/>
          <p:cNvSpPr/>
          <p:nvPr/>
        </p:nvSpPr>
        <p:spPr>
          <a:xfrm>
            <a:off x="4381500" y="6126163"/>
            <a:ext cx="5023737" cy="430887"/>
          </a:xfrm>
          <a:prstGeom prst="rect">
            <a:avLst/>
          </a:prstGeom>
        </p:spPr>
        <p:txBody>
          <a:bodyPr wrap="square">
            <a:spAutoFit/>
          </a:bodyPr>
          <a:lstStyle/>
          <a:p>
            <a:r>
              <a:rPr lang="en-GB" sz="1100" dirty="0"/>
              <a:t>By Dave (originally posted to Flickr as St </a:t>
            </a:r>
            <a:r>
              <a:rPr lang="en-GB" sz="1100" dirty="0" err="1"/>
              <a:t>Govans</a:t>
            </a:r>
            <a:r>
              <a:rPr lang="en-GB" sz="1100" dirty="0"/>
              <a:t>) [CC BY-SA 2.0 (http://creativecommons.org/licenses/by-sa/2.0)], via Wikimedia Commons</a:t>
            </a:r>
          </a:p>
        </p:txBody>
      </p:sp>
      <p:sp>
        <p:nvSpPr>
          <p:cNvPr id="10" name="TextBox 9"/>
          <p:cNvSpPr txBox="1"/>
          <p:nvPr/>
        </p:nvSpPr>
        <p:spPr>
          <a:xfrm>
            <a:off x="342900" y="4552756"/>
            <a:ext cx="3914330" cy="2862322"/>
          </a:xfrm>
          <a:prstGeom prst="rect">
            <a:avLst/>
          </a:prstGeom>
          <a:noFill/>
        </p:spPr>
        <p:txBody>
          <a:bodyPr wrap="square" rtlCol="0">
            <a:spAutoFit/>
          </a:bodyPr>
          <a:lstStyle/>
          <a:p>
            <a:r>
              <a:rPr lang="en-GB" sz="1600" dirty="0"/>
              <a:t>Chapel St Govan’s Head near </a:t>
            </a:r>
            <a:r>
              <a:rPr lang="en-GB" sz="1600" dirty="0" err="1"/>
              <a:t>Bosherston</a:t>
            </a:r>
            <a:r>
              <a:rPr lang="en-GB" sz="1600" dirty="0"/>
              <a:t> lakes</a:t>
            </a:r>
          </a:p>
          <a:p>
            <a:pPr marL="285750" indent="-285750">
              <a:buFontTx/>
              <a:buChar char="-"/>
            </a:pPr>
            <a:r>
              <a:rPr lang="en-GB" sz="1600" dirty="0"/>
              <a:t>An Irish saint who was said to have settled in Wales and became a hermit;</a:t>
            </a:r>
          </a:p>
          <a:p>
            <a:pPr marL="285750" indent="-285750">
              <a:buFontTx/>
              <a:buChar char="-"/>
            </a:pPr>
            <a:r>
              <a:rPr lang="en-GB" sz="1600" dirty="0"/>
              <a:t>Hid from pirates in a crack in the rocks;</a:t>
            </a:r>
          </a:p>
          <a:p>
            <a:pPr marL="285750" indent="-285750">
              <a:buFontTx/>
              <a:buChar char="-"/>
            </a:pPr>
            <a:r>
              <a:rPr lang="en-GB" sz="1600" dirty="0"/>
              <a:t>Legend says you can’t count the steps down to the chapel and holy well.</a:t>
            </a:r>
          </a:p>
          <a:p>
            <a:pPr marL="285750" indent="-285750">
              <a:buFontTx/>
              <a:buChar char="-"/>
            </a:pPr>
            <a:endParaRPr lang="en-GB" sz="1600" dirty="0"/>
          </a:p>
          <a:p>
            <a:pPr marL="285750" indent="-285750">
              <a:buFontTx/>
              <a:buChar char="-"/>
            </a:pPr>
            <a:r>
              <a:rPr lang="en-GB" sz="1600" dirty="0"/>
              <a:t>Also – </a:t>
            </a:r>
            <a:r>
              <a:rPr lang="en-GB" sz="1600" dirty="0" err="1"/>
              <a:t>Tyddewi</a:t>
            </a:r>
            <a:r>
              <a:rPr lang="en-GB" sz="1600" dirty="0"/>
              <a:t> (St David’s cathedral)</a:t>
            </a:r>
          </a:p>
          <a:p>
            <a:endParaRPr lang="en-GB" dirty="0"/>
          </a:p>
          <a:p>
            <a:endParaRPr lang="en-GB" dirty="0"/>
          </a:p>
        </p:txBody>
      </p:sp>
    </p:spTree>
    <p:extLst>
      <p:ext uri="{BB962C8B-B14F-4D97-AF65-F5344CB8AC3E}">
        <p14:creationId xmlns:p14="http://schemas.microsoft.com/office/powerpoint/2010/main" val="16018557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609600"/>
            <a:ext cx="8229600" cy="1371600"/>
          </a:xfrm>
        </p:spPr>
        <p:txBody>
          <a:bodyPr>
            <a:noAutofit/>
          </a:bodyPr>
          <a:lstStyle/>
          <a:p>
            <a:pPr algn="l"/>
            <a:r>
              <a:rPr lang="en-GB" sz="2400" dirty="0">
                <a:latin typeface="Times New Roman" panose="02020603050405020304" pitchFamily="18" charset="0"/>
                <a:cs typeface="Times New Roman" panose="02020603050405020304" pitchFamily="18" charset="0"/>
              </a:rPr>
              <a:t>The holy well of St </a:t>
            </a:r>
            <a:r>
              <a:rPr lang="en-GB" sz="2400" dirty="0" err="1">
                <a:latin typeface="Times New Roman" panose="02020603050405020304" pitchFamily="18" charset="0"/>
                <a:cs typeface="Times New Roman" panose="02020603050405020304" pitchFamily="18" charset="0"/>
              </a:rPr>
              <a:t>Gwenfrewy</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Winefride</a:t>
            </a:r>
            <a:r>
              <a:rPr lang="en-GB" sz="2400" dirty="0">
                <a:latin typeface="Times New Roman" panose="02020603050405020304" pitchFamily="18" charset="0"/>
                <a:cs typeface="Times New Roman" panose="02020603050405020304" pitchFamily="18" charset="0"/>
              </a:rPr>
              <a:t>) = one of the Seven Wonders of Wales </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several copies of the Life in Latin and Welsh from C12th</a:t>
            </a:r>
            <a:br>
              <a:rPr lang="en-GB" sz="24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image: </a:t>
            </a:r>
            <a:r>
              <a:rPr lang="en-GB" sz="1800" i="1" dirty="0" err="1">
                <a:latin typeface="Times New Roman" panose="02020603050405020304" pitchFamily="18" charset="0"/>
                <a:cs typeface="Times New Roman" panose="02020603050405020304" pitchFamily="18" charset="0"/>
              </a:rPr>
              <a:t>Buchedd</a:t>
            </a:r>
            <a:r>
              <a:rPr lang="en-GB" sz="1800" i="1" dirty="0">
                <a:latin typeface="Times New Roman" panose="02020603050405020304" pitchFamily="18" charset="0"/>
                <a:cs typeface="Times New Roman" panose="02020603050405020304" pitchFamily="18" charset="0"/>
              </a:rPr>
              <a:t> </a:t>
            </a:r>
            <a:r>
              <a:rPr lang="en-GB" sz="1800" i="1" dirty="0" err="1">
                <a:latin typeface="Times New Roman" panose="02020603050405020304" pitchFamily="18" charset="0"/>
                <a:cs typeface="Times New Roman" panose="02020603050405020304" pitchFamily="18" charset="0"/>
              </a:rPr>
              <a:t>Gwenfrewy</a:t>
            </a:r>
            <a:r>
              <a:rPr lang="en-GB" sz="1800" i="1" dirty="0">
                <a:latin typeface="Times New Roman" panose="02020603050405020304" pitchFamily="18" charset="0"/>
                <a:cs typeface="Times New Roman" panose="02020603050405020304" pitchFamily="18" charset="0"/>
              </a:rPr>
              <a:t>/The Life of St </a:t>
            </a:r>
            <a:r>
              <a:rPr lang="en-GB" sz="1800" i="1" dirty="0" err="1">
                <a:latin typeface="Times New Roman" panose="02020603050405020304" pitchFamily="18" charset="0"/>
                <a:cs typeface="Times New Roman" panose="02020603050405020304" pitchFamily="18" charset="0"/>
              </a:rPr>
              <a:t>Winefride</a:t>
            </a:r>
            <a:r>
              <a:rPr lang="en-GB" sz="1800" i="1"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Aberystwyth, NLW, MS </a:t>
            </a:r>
            <a:r>
              <a:rPr lang="en-GB" sz="1800" dirty="0" err="1">
                <a:latin typeface="Times New Roman" panose="02020603050405020304" pitchFamily="18" charset="0"/>
                <a:cs typeface="Times New Roman" panose="02020603050405020304" pitchFamily="18" charset="0"/>
              </a:rPr>
              <a:t>Peniarth</a:t>
            </a:r>
            <a:r>
              <a:rPr lang="en-GB" sz="1800" dirty="0">
                <a:latin typeface="Times New Roman" panose="02020603050405020304" pitchFamily="18" charset="0"/>
                <a:cs typeface="Times New Roman" panose="02020603050405020304" pitchFamily="18" charset="0"/>
              </a:rPr>
              <a:t> 27ii, p. 120 C15th</a:t>
            </a:r>
            <a:r>
              <a:rPr lang="en-GB" sz="2400" dirty="0">
                <a:latin typeface="Times New Roman" panose="02020603050405020304" pitchFamily="18" charset="0"/>
                <a:cs typeface="Times New Roman" panose="02020603050405020304" pitchFamily="18" charset="0"/>
              </a:rPr>
              <a:t>		</a:t>
            </a:r>
            <a:br>
              <a:rPr lang="en-GB" sz="2400" dirty="0">
                <a:latin typeface="Times New Roman" panose="02020603050405020304" pitchFamily="18" charset="0"/>
                <a:cs typeface="Times New Roman" panose="02020603050405020304" pitchFamily="18" charset="0"/>
              </a:rPr>
            </a:b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p:txBody>
      </p:sp>
      <p:pic>
        <p:nvPicPr>
          <p:cNvPr id="7" name="Content Placeholder 3"/>
          <p:cNvPicPr>
            <a:picLocks noGrp="1" noChangeAspect="1"/>
          </p:cNvPicPr>
          <p:nvPr>
            <p:ph idx="1"/>
          </p:nvPr>
        </p:nvPicPr>
        <p:blipFill rotWithShape="1">
          <a:blip r:embed="rId2"/>
          <a:srcRect l="4858" t="3882" r="1573"/>
          <a:stretch/>
        </p:blipFill>
        <p:spPr>
          <a:xfrm>
            <a:off x="304800" y="1905000"/>
            <a:ext cx="3519149" cy="3920331"/>
          </a:xfrm>
          <a:prstGeom prst="rect">
            <a:avLst/>
          </a:prstGeom>
        </p:spPr>
      </p:pic>
      <p:pic>
        <p:nvPicPr>
          <p:cNvPr id="2" name="Picture 1">
            <a:extLst>
              <a:ext uri="{FF2B5EF4-FFF2-40B4-BE49-F238E27FC236}">
                <a16:creationId xmlns:a16="http://schemas.microsoft.com/office/drawing/2014/main" id="{8C9359A5-DA53-AD80-D565-D34C9FDF7644}"/>
              </a:ext>
            </a:extLst>
          </p:cNvPr>
          <p:cNvPicPr>
            <a:picLocks noChangeAspect="1"/>
          </p:cNvPicPr>
          <p:nvPr/>
        </p:nvPicPr>
        <p:blipFill>
          <a:blip r:embed="rId3"/>
          <a:stretch>
            <a:fillRect/>
          </a:stretch>
        </p:blipFill>
        <p:spPr>
          <a:xfrm>
            <a:off x="4343400" y="2209800"/>
            <a:ext cx="4159672" cy="3024000"/>
          </a:xfrm>
          <a:prstGeom prst="rect">
            <a:avLst/>
          </a:prstGeom>
        </p:spPr>
      </p:pic>
    </p:spTree>
    <p:extLst>
      <p:ext uri="{BB962C8B-B14F-4D97-AF65-F5344CB8AC3E}">
        <p14:creationId xmlns:p14="http://schemas.microsoft.com/office/powerpoint/2010/main" val="3709880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err="1">
                <a:latin typeface="Times New Roman" panose="02020603050405020304" pitchFamily="18" charset="0"/>
                <a:cs typeface="Times New Roman" panose="02020603050405020304" pitchFamily="18" charset="0"/>
              </a:rPr>
              <a:t>Dafydd</a:t>
            </a:r>
            <a:r>
              <a:rPr lang="en-GB" sz="3600" b="1" dirty="0">
                <a:latin typeface="Times New Roman" panose="02020603050405020304" pitchFamily="18" charset="0"/>
                <a:cs typeface="Times New Roman" panose="02020603050405020304" pitchFamily="18" charset="0"/>
              </a:rPr>
              <a:t> </a:t>
            </a:r>
            <a:r>
              <a:rPr lang="en-GB" sz="3600" b="1" dirty="0" err="1">
                <a:latin typeface="Times New Roman" panose="02020603050405020304" pitchFamily="18" charset="0"/>
                <a:cs typeface="Times New Roman" panose="02020603050405020304" pitchFamily="18" charset="0"/>
              </a:rPr>
              <a:t>ap</a:t>
            </a:r>
            <a:r>
              <a:rPr lang="en-GB" sz="3600" b="1" dirty="0">
                <a:latin typeface="Times New Roman" panose="02020603050405020304" pitchFamily="18" charset="0"/>
                <a:cs typeface="Times New Roman" panose="02020603050405020304" pitchFamily="18" charset="0"/>
              </a:rPr>
              <a:t> Gwilym c. 1315/20 – </a:t>
            </a: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c. 1350/1370 (active in 1330s and 1340s)</a:t>
            </a:r>
          </a:p>
        </p:txBody>
      </p:sp>
      <p:sp>
        <p:nvSpPr>
          <p:cNvPr id="3" name="Content Placeholder 2"/>
          <p:cNvSpPr>
            <a:spLocks noGrp="1"/>
          </p:cNvSpPr>
          <p:nvPr>
            <p:ph idx="1"/>
          </p:nvPr>
        </p:nvSpPr>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Born </a:t>
            </a:r>
            <a:r>
              <a:rPr lang="en-GB" dirty="0" err="1">
                <a:latin typeface="Times New Roman" panose="02020603050405020304" pitchFamily="18" charset="0"/>
                <a:cs typeface="Times New Roman" panose="02020603050405020304" pitchFamily="18" charset="0"/>
              </a:rPr>
              <a:t>Brogynin</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Penrhyncoch</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Father = Gwilym Gam, mother = </a:t>
            </a:r>
            <a:r>
              <a:rPr lang="en-GB" dirty="0" err="1">
                <a:latin typeface="Times New Roman" panose="02020603050405020304" pitchFamily="18" charset="0"/>
                <a:cs typeface="Times New Roman" panose="02020603050405020304" pitchFamily="18" charset="0"/>
              </a:rPr>
              <a:t>Ardudfyl</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Buried under yew tree at Strata Florida (</a:t>
            </a:r>
            <a:r>
              <a:rPr lang="en-GB" dirty="0" err="1">
                <a:latin typeface="Times New Roman" panose="02020603050405020304" pitchFamily="18" charset="0"/>
                <a:cs typeface="Times New Roman" panose="02020603050405020304" pitchFamily="18" charset="0"/>
              </a:rPr>
              <a:t>Gruffudd</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Gryg</a:t>
            </a:r>
            <a:r>
              <a:rPr lang="en-GB" dirty="0">
                <a:latin typeface="Times New Roman" panose="02020603050405020304" pitchFamily="18" charset="0"/>
                <a:cs typeface="Times New Roman" panose="02020603050405020304" pitchFamily="18" charset="0"/>
              </a:rPr>
              <a:t> 2 elegies) OR Talley Abbey</a:t>
            </a:r>
          </a:p>
          <a:p>
            <a:r>
              <a:rPr lang="en-GB" dirty="0">
                <a:latin typeface="Times New Roman" panose="02020603050405020304" pitchFamily="18" charset="0"/>
                <a:cs typeface="Times New Roman" panose="02020603050405020304" pitchFamily="18" charset="0"/>
              </a:rPr>
              <a:t>New generation of poets who emerged after loss of Welsh independence</a:t>
            </a:r>
          </a:p>
          <a:p>
            <a:r>
              <a:rPr lang="en-GB" dirty="0">
                <a:latin typeface="Times New Roman" panose="02020603050405020304" pitchFamily="18" charset="0"/>
                <a:cs typeface="Times New Roman" panose="02020603050405020304" pitchFamily="18" charset="0"/>
              </a:rPr>
              <a:t>Poems of love and nature – European literary influences associated with conventions of courtly love (</a:t>
            </a:r>
            <a:r>
              <a:rPr lang="en-GB" i="1" dirty="0">
                <a:latin typeface="Times New Roman" panose="02020603050405020304" pitchFamily="18" charset="0"/>
                <a:cs typeface="Times New Roman" panose="02020603050405020304" pitchFamily="18" charset="0"/>
              </a:rPr>
              <a:t>amour </a:t>
            </a:r>
            <a:r>
              <a:rPr lang="en-GB" i="1" dirty="0" err="1">
                <a:latin typeface="Times New Roman" panose="02020603050405020304" pitchFamily="18" charset="0"/>
                <a:cs typeface="Times New Roman" panose="02020603050405020304" pitchFamily="18" charset="0"/>
              </a:rPr>
              <a:t>courtois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Morfudd</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Dyddgu</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Morfudd</a:t>
            </a:r>
            <a:r>
              <a:rPr lang="en-GB" dirty="0">
                <a:latin typeface="Times New Roman" panose="02020603050405020304" pitchFamily="18" charset="0"/>
                <a:cs typeface="Times New Roman" panose="02020603050405020304" pitchFamily="18" charset="0"/>
              </a:rPr>
              <a:t> like the Sun, Trouble at an Inn, The Girls of </a:t>
            </a:r>
            <a:r>
              <a:rPr lang="en-GB" dirty="0" err="1">
                <a:latin typeface="Times New Roman" panose="02020603050405020304" pitchFamily="18" charset="0"/>
                <a:cs typeface="Times New Roman" panose="02020603050405020304" pitchFamily="18" charset="0"/>
              </a:rPr>
              <a:t>Llanbadarn</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1053474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700" b="1" dirty="0" err="1">
                <a:latin typeface="Times New Roman" panose="02020603050405020304" pitchFamily="18" charset="0"/>
                <a:cs typeface="Times New Roman" panose="02020603050405020304" pitchFamily="18" charset="0"/>
              </a:rPr>
              <a:t>Dafydd</a:t>
            </a:r>
            <a:r>
              <a:rPr lang="en-GB" sz="2700" b="1" dirty="0">
                <a:latin typeface="Times New Roman" panose="02020603050405020304" pitchFamily="18" charset="0"/>
                <a:cs typeface="Times New Roman" panose="02020603050405020304" pitchFamily="18" charset="0"/>
              </a:rPr>
              <a:t> </a:t>
            </a:r>
            <a:r>
              <a:rPr lang="en-GB" sz="2700" b="1" dirty="0" err="1">
                <a:latin typeface="Times New Roman" panose="02020603050405020304" pitchFamily="18" charset="0"/>
                <a:cs typeface="Times New Roman" panose="02020603050405020304" pitchFamily="18" charset="0"/>
              </a:rPr>
              <a:t>ap</a:t>
            </a:r>
            <a:r>
              <a:rPr lang="en-GB" sz="2700" b="1" dirty="0">
                <a:latin typeface="Times New Roman" panose="02020603050405020304" pitchFamily="18" charset="0"/>
                <a:cs typeface="Times New Roman" panose="02020603050405020304" pitchFamily="18" charset="0"/>
              </a:rPr>
              <a:t> Gwilym</a:t>
            </a:r>
            <a:br>
              <a:rPr lang="en-GB" sz="2700" dirty="0">
                <a:latin typeface="Times New Roman" panose="02020603050405020304" pitchFamily="18" charset="0"/>
                <a:cs typeface="Times New Roman" panose="02020603050405020304" pitchFamily="18" charset="0"/>
              </a:rPr>
            </a:br>
            <a:r>
              <a:rPr lang="en-GB" sz="2700" b="1" dirty="0" err="1">
                <a:latin typeface="Times New Roman" panose="02020603050405020304" pitchFamily="18" charset="0"/>
                <a:cs typeface="Times New Roman" panose="02020603050405020304" pitchFamily="18" charset="0"/>
              </a:rPr>
              <a:t>Merched</a:t>
            </a:r>
            <a:r>
              <a:rPr lang="en-GB" sz="2700" b="1" dirty="0">
                <a:latin typeface="Times New Roman" panose="02020603050405020304" pitchFamily="18" charset="0"/>
                <a:cs typeface="Times New Roman" panose="02020603050405020304" pitchFamily="18" charset="0"/>
              </a:rPr>
              <a:t> </a:t>
            </a:r>
            <a:r>
              <a:rPr lang="en-GB" sz="2700" b="1" dirty="0" err="1">
                <a:latin typeface="Times New Roman" panose="02020603050405020304" pitchFamily="18" charset="0"/>
                <a:cs typeface="Times New Roman" panose="02020603050405020304" pitchFamily="18" charset="0"/>
              </a:rPr>
              <a:t>Llanbadarn</a:t>
            </a:r>
            <a:r>
              <a:rPr lang="en-GB" sz="2700" b="1" dirty="0">
                <a:latin typeface="Times New Roman" panose="02020603050405020304" pitchFamily="18" charset="0"/>
                <a:cs typeface="Times New Roman" panose="02020603050405020304" pitchFamily="18" charset="0"/>
              </a:rPr>
              <a:t> (The Girls of </a:t>
            </a:r>
            <a:r>
              <a:rPr lang="en-GB" sz="2700" b="1" dirty="0" err="1">
                <a:latin typeface="Times New Roman" panose="02020603050405020304" pitchFamily="18" charset="0"/>
                <a:cs typeface="Times New Roman" panose="02020603050405020304" pitchFamily="18" charset="0"/>
              </a:rPr>
              <a:t>Llanbadarn</a:t>
            </a:r>
            <a:r>
              <a:rPr lang="en-GB" sz="2700" b="1" dirty="0">
                <a:latin typeface="Times New Roman" panose="02020603050405020304" pitchFamily="18" charset="0"/>
                <a:cs typeface="Times New Roman" panose="02020603050405020304" pitchFamily="18" charset="0"/>
              </a:rPr>
              <a:t>)</a:t>
            </a:r>
            <a:br>
              <a:rPr lang="en-GB" sz="2700" dirty="0">
                <a:latin typeface="Times New Roman" panose="02020603050405020304" pitchFamily="18" charset="0"/>
                <a:cs typeface="Times New Roman" panose="02020603050405020304" pitchFamily="18" charset="0"/>
              </a:rPr>
            </a:br>
            <a:endParaRPr lang="en-GB" sz="27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8650" y="1911350"/>
            <a:ext cx="7886700" cy="3848100"/>
          </a:xfrm>
        </p:spPr>
        <p:txBody>
          <a:bodyPr>
            <a:normAutofit fontScale="47500" lnSpcReduction="20000"/>
          </a:bodyPr>
          <a:lstStyle/>
          <a:p>
            <a:pPr marL="0" indent="0">
              <a:buNone/>
            </a:pPr>
            <a:r>
              <a:rPr lang="en-GB" dirty="0"/>
              <a:t>Ni </a:t>
            </a:r>
            <a:r>
              <a:rPr lang="en-GB" dirty="0" err="1"/>
              <a:t>bu</a:t>
            </a:r>
            <a:r>
              <a:rPr lang="en-GB" dirty="0"/>
              <a:t> </a:t>
            </a:r>
            <a:r>
              <a:rPr lang="en-GB" dirty="0" err="1"/>
              <a:t>Sul</a:t>
            </a:r>
            <a:r>
              <a:rPr lang="en-GB" dirty="0"/>
              <a:t> </a:t>
            </a:r>
            <a:r>
              <a:rPr lang="en-GB" dirty="0" err="1"/>
              <a:t>yn</a:t>
            </a:r>
            <a:r>
              <a:rPr lang="en-GB" dirty="0"/>
              <a:t> </a:t>
            </a:r>
            <a:r>
              <a:rPr lang="en-GB" dirty="0" err="1"/>
              <a:t>Llanbadarn</a:t>
            </a:r>
            <a:r>
              <a:rPr lang="en-GB" dirty="0"/>
              <a:t>		     There was never a Sunday in </a:t>
            </a:r>
            <a:r>
              <a:rPr lang="en-GB" dirty="0" err="1"/>
              <a:t>Llanbadarn</a:t>
            </a:r>
            <a:r>
              <a:rPr lang="en-GB" dirty="0"/>
              <a:t> church</a:t>
            </a:r>
          </a:p>
          <a:p>
            <a:pPr marL="0" indent="0">
              <a:buNone/>
            </a:pPr>
            <a:r>
              <a:rPr lang="en-GB" dirty="0"/>
              <a:t>Na </a:t>
            </a:r>
            <a:r>
              <a:rPr lang="en-GB" dirty="0" err="1"/>
              <a:t>bewn</a:t>
            </a:r>
            <a:r>
              <a:rPr lang="en-GB" dirty="0"/>
              <a:t>, ac </a:t>
            </a:r>
            <a:r>
              <a:rPr lang="en-GB" dirty="0" err="1"/>
              <a:t>eraill</a:t>
            </a:r>
            <a:r>
              <a:rPr lang="en-GB" dirty="0"/>
              <a:t> </a:t>
            </a:r>
            <a:r>
              <a:rPr lang="en-GB" dirty="0" err="1"/>
              <a:t>a’i</a:t>
            </a:r>
            <a:r>
              <a:rPr lang="en-GB" dirty="0"/>
              <a:t> barn,	     (and others will condemn it)</a:t>
            </a:r>
          </a:p>
          <a:p>
            <a:pPr marL="0" indent="0">
              <a:buNone/>
            </a:pPr>
            <a:r>
              <a:rPr lang="en-GB" dirty="0" err="1"/>
              <a:t>A’m</a:t>
            </a:r>
            <a:r>
              <a:rPr lang="en-GB" dirty="0"/>
              <a:t> </a:t>
            </a:r>
            <a:r>
              <a:rPr lang="en-GB" dirty="0" err="1"/>
              <a:t>wyneb</a:t>
            </a:r>
            <a:r>
              <a:rPr lang="en-GB" dirty="0"/>
              <a:t> at y </a:t>
            </a:r>
            <a:r>
              <a:rPr lang="en-GB" dirty="0" err="1"/>
              <a:t>ferch</a:t>
            </a:r>
            <a:r>
              <a:rPr lang="en-GB" dirty="0"/>
              <a:t> </a:t>
            </a:r>
            <a:r>
              <a:rPr lang="en-GB" dirty="0" err="1"/>
              <a:t>goeth</a:t>
            </a:r>
            <a:r>
              <a:rPr lang="en-GB" dirty="0"/>
              <a:t>	     that my face was not turned towards the splendid girl</a:t>
            </a:r>
          </a:p>
          <a:p>
            <a:pPr marL="0" indent="0">
              <a:buNone/>
            </a:pPr>
            <a:r>
              <a:rPr lang="en-GB" dirty="0" err="1"/>
              <a:t>A’m</a:t>
            </a:r>
            <a:r>
              <a:rPr lang="en-GB" dirty="0"/>
              <a:t> </a:t>
            </a:r>
            <a:r>
              <a:rPr lang="en-GB" dirty="0" err="1"/>
              <a:t>gwegil</a:t>
            </a:r>
            <a:r>
              <a:rPr lang="en-GB" dirty="0"/>
              <a:t> at </a:t>
            </a:r>
            <a:r>
              <a:rPr lang="en-GB" dirty="0" err="1"/>
              <a:t>Dduw</a:t>
            </a:r>
            <a:r>
              <a:rPr lang="en-GB" dirty="0"/>
              <a:t> </a:t>
            </a:r>
            <a:r>
              <a:rPr lang="en-GB" dirty="0" err="1"/>
              <a:t>gwiwgoeth</a:t>
            </a:r>
            <a:r>
              <a:rPr lang="en-GB" dirty="0"/>
              <a:t>.            and my nape towards the resplendent, holy lord</a:t>
            </a:r>
          </a:p>
          <a:p>
            <a:pPr marL="0" indent="0">
              <a:buNone/>
            </a:pPr>
            <a:r>
              <a:rPr lang="en-GB" dirty="0"/>
              <a:t>A </a:t>
            </a:r>
            <a:r>
              <a:rPr lang="en-GB" dirty="0" err="1"/>
              <a:t>chwedy’r</a:t>
            </a:r>
            <a:r>
              <a:rPr lang="en-GB" dirty="0"/>
              <a:t> </a:t>
            </a:r>
            <a:r>
              <a:rPr lang="en-GB" dirty="0" err="1"/>
              <a:t>hir</a:t>
            </a:r>
            <a:r>
              <a:rPr lang="en-GB" dirty="0"/>
              <a:t> </a:t>
            </a:r>
            <a:r>
              <a:rPr lang="en-GB" dirty="0" err="1"/>
              <a:t>edrychwyf</a:t>
            </a:r>
            <a:r>
              <a:rPr lang="en-GB" dirty="0"/>
              <a:t>	      And after I’d been staring long</a:t>
            </a:r>
          </a:p>
          <a:p>
            <a:pPr marL="0" indent="0">
              <a:buNone/>
            </a:pPr>
            <a:r>
              <a:rPr lang="en-GB" dirty="0" err="1"/>
              <a:t>Dros</a:t>
            </a:r>
            <a:r>
              <a:rPr lang="en-GB" dirty="0"/>
              <a:t> </a:t>
            </a:r>
            <a:r>
              <a:rPr lang="en-GB" dirty="0" err="1"/>
              <a:t>fy</a:t>
            </a:r>
            <a:r>
              <a:rPr lang="en-GB" dirty="0"/>
              <a:t> </a:t>
            </a:r>
            <a:r>
              <a:rPr lang="en-GB" dirty="0" err="1"/>
              <a:t>mhlu</a:t>
            </a:r>
            <a:r>
              <a:rPr lang="en-GB" dirty="0"/>
              <a:t> </a:t>
            </a:r>
            <a:r>
              <a:rPr lang="en-GB" dirty="0" err="1"/>
              <a:t>ar</a:t>
            </a:r>
            <a:r>
              <a:rPr lang="en-GB" dirty="0"/>
              <a:t> draws </a:t>
            </a:r>
            <a:r>
              <a:rPr lang="en-GB" dirty="0" err="1"/>
              <a:t>fy</a:t>
            </a:r>
            <a:r>
              <a:rPr lang="en-GB" dirty="0"/>
              <a:t> </a:t>
            </a:r>
            <a:r>
              <a:rPr lang="en-GB" dirty="0" err="1"/>
              <a:t>mhlwyf</a:t>
            </a:r>
            <a:r>
              <a:rPr lang="en-GB" dirty="0"/>
              <a:t>,           over my feathers across my fellow </a:t>
            </a:r>
            <a:r>
              <a:rPr lang="en-GB" dirty="0" err="1"/>
              <a:t>parishoners</a:t>
            </a:r>
            <a:r>
              <a:rPr lang="en-GB" dirty="0"/>
              <a:t>,</a:t>
            </a:r>
          </a:p>
          <a:p>
            <a:pPr marL="0" indent="0">
              <a:buNone/>
            </a:pPr>
            <a:r>
              <a:rPr lang="en-GB" dirty="0" err="1"/>
              <a:t>Syganai</a:t>
            </a:r>
            <a:r>
              <a:rPr lang="en-GB" dirty="0"/>
              <a:t> y fun </a:t>
            </a:r>
            <a:r>
              <a:rPr lang="en-GB" dirty="0" err="1"/>
              <a:t>befrgroyw</a:t>
            </a:r>
            <a:r>
              <a:rPr lang="en-GB" dirty="0"/>
              <a:t>	      the sweet radiant girl would hiss</a:t>
            </a:r>
          </a:p>
          <a:p>
            <a:pPr marL="0" indent="0">
              <a:buNone/>
            </a:pPr>
            <a:r>
              <a:rPr lang="en-GB" dirty="0" err="1"/>
              <a:t>Wrth</a:t>
            </a:r>
            <a:r>
              <a:rPr lang="en-GB" dirty="0"/>
              <a:t> y </a:t>
            </a:r>
            <a:r>
              <a:rPr lang="en-GB" dirty="0" err="1"/>
              <a:t>llall</a:t>
            </a:r>
            <a:r>
              <a:rPr lang="en-GB" dirty="0"/>
              <a:t> </a:t>
            </a:r>
            <a:r>
              <a:rPr lang="en-GB" dirty="0" err="1"/>
              <a:t>hylwyddgall</a:t>
            </a:r>
            <a:r>
              <a:rPr lang="en-GB" dirty="0"/>
              <a:t>, </a:t>
            </a:r>
            <a:r>
              <a:rPr lang="en-GB" dirty="0" err="1"/>
              <a:t>hoyw</a:t>
            </a:r>
            <a:r>
              <a:rPr lang="en-GB" dirty="0"/>
              <a:t>:	      to her companions so wise, so fair: –</a:t>
            </a:r>
          </a:p>
          <a:p>
            <a:pPr marL="0" indent="0">
              <a:buNone/>
            </a:pPr>
            <a:r>
              <a:rPr lang="en-GB" dirty="0"/>
              <a:t>‘</a:t>
            </a:r>
            <a:r>
              <a:rPr lang="en-GB" dirty="0" err="1"/>
              <a:t>Godinabus</a:t>
            </a:r>
            <a:r>
              <a:rPr lang="en-GB" dirty="0"/>
              <a:t> </a:t>
            </a:r>
            <a:r>
              <a:rPr lang="en-GB" dirty="0" err="1"/>
              <a:t>fydd</a:t>
            </a:r>
            <a:r>
              <a:rPr lang="en-GB" dirty="0"/>
              <a:t> </a:t>
            </a:r>
            <a:r>
              <a:rPr lang="en-GB" dirty="0" err="1"/>
              <a:t>golwg</a:t>
            </a:r>
            <a:r>
              <a:rPr lang="en-GB" dirty="0"/>
              <a:t> –	     ‘He has an adulterous look – </a:t>
            </a:r>
          </a:p>
          <a:p>
            <a:pPr marL="0" indent="0">
              <a:buNone/>
            </a:pPr>
            <a:r>
              <a:rPr lang="en-GB" dirty="0" err="1"/>
              <a:t>Gŵyr</a:t>
            </a:r>
            <a:r>
              <a:rPr lang="en-GB" dirty="0"/>
              <a:t> </a:t>
            </a:r>
            <a:r>
              <a:rPr lang="en-GB" dirty="0" err="1"/>
              <a:t>ei</a:t>
            </a:r>
            <a:r>
              <a:rPr lang="en-GB" dirty="0"/>
              <a:t> </a:t>
            </a:r>
            <a:r>
              <a:rPr lang="en-GB" dirty="0" err="1"/>
              <a:t>ddrem</a:t>
            </a:r>
            <a:r>
              <a:rPr lang="en-GB" dirty="0"/>
              <a:t> </a:t>
            </a:r>
            <a:r>
              <a:rPr lang="en-GB" dirty="0" err="1"/>
              <a:t>gelu</a:t>
            </a:r>
            <a:r>
              <a:rPr lang="en-GB" dirty="0"/>
              <a:t> </a:t>
            </a:r>
            <a:r>
              <a:rPr lang="en-GB" dirty="0" err="1"/>
              <a:t>ei</a:t>
            </a:r>
            <a:r>
              <a:rPr lang="en-GB" dirty="0"/>
              <a:t> </a:t>
            </a:r>
            <a:r>
              <a:rPr lang="en-GB" dirty="0" err="1"/>
              <a:t>ddrwg</a:t>
            </a:r>
            <a:r>
              <a:rPr lang="en-GB" dirty="0"/>
              <a:t> –	      his eyes are adept at disguising his wickedness –</a:t>
            </a:r>
          </a:p>
          <a:p>
            <a:pPr marL="0" indent="0">
              <a:buNone/>
            </a:pPr>
            <a:r>
              <a:rPr lang="en-GB" dirty="0"/>
              <a:t>Y </a:t>
            </a:r>
            <a:r>
              <a:rPr lang="en-GB" dirty="0" err="1"/>
              <a:t>mab</a:t>
            </a:r>
            <a:r>
              <a:rPr lang="en-GB" dirty="0"/>
              <a:t> </a:t>
            </a:r>
            <a:r>
              <a:rPr lang="en-GB" dirty="0" err="1"/>
              <a:t>llwyd</a:t>
            </a:r>
            <a:r>
              <a:rPr lang="en-GB" dirty="0"/>
              <a:t> </a:t>
            </a:r>
            <a:r>
              <a:rPr lang="en-GB" dirty="0" err="1"/>
              <a:t>wyneb</a:t>
            </a:r>
            <a:r>
              <a:rPr lang="en-GB" dirty="0"/>
              <a:t> </a:t>
            </a:r>
            <a:r>
              <a:rPr lang="en-GB" dirty="0" err="1"/>
              <a:t>mursen</a:t>
            </a:r>
            <a:r>
              <a:rPr lang="en-GB" dirty="0"/>
              <a:t>	      that pallid lad with the face of a coquette</a:t>
            </a:r>
          </a:p>
          <a:p>
            <a:pPr marL="0" indent="0">
              <a:buNone/>
            </a:pPr>
            <a:r>
              <a:rPr lang="en-GB" dirty="0"/>
              <a:t>A </a:t>
            </a:r>
            <a:r>
              <a:rPr lang="en-GB" dirty="0" err="1"/>
              <a:t>gwallt</a:t>
            </a:r>
            <a:r>
              <a:rPr lang="en-GB" dirty="0"/>
              <a:t> </a:t>
            </a:r>
            <a:r>
              <a:rPr lang="en-GB" dirty="0" err="1"/>
              <a:t>ei</a:t>
            </a:r>
            <a:r>
              <a:rPr lang="en-GB" dirty="0"/>
              <a:t> </a:t>
            </a:r>
            <a:r>
              <a:rPr lang="en-GB" dirty="0" err="1"/>
              <a:t>chwaer</a:t>
            </a:r>
            <a:r>
              <a:rPr lang="en-GB" dirty="0"/>
              <a:t> </a:t>
            </a:r>
            <a:r>
              <a:rPr lang="en-GB" dirty="0" err="1"/>
              <a:t>ar</a:t>
            </a:r>
            <a:r>
              <a:rPr lang="en-GB" dirty="0"/>
              <a:t> </a:t>
            </a:r>
            <a:r>
              <a:rPr lang="en-GB" dirty="0" err="1"/>
              <a:t>ei</a:t>
            </a:r>
            <a:r>
              <a:rPr lang="en-GB" dirty="0"/>
              <a:t> ben.’	      and his sister’s hair upon his head.’</a:t>
            </a:r>
          </a:p>
          <a:p>
            <a:pPr marL="0" indent="0">
              <a:buNone/>
            </a:pPr>
            <a:endParaRPr lang="en-GB" dirty="0"/>
          </a:p>
          <a:p>
            <a:pPr marL="0" indent="0">
              <a:buNone/>
            </a:pPr>
            <a:r>
              <a:rPr lang="en-GB" dirty="0"/>
              <a:t>dafyddapgwilym.net [accessed 15/01/19]</a:t>
            </a:r>
          </a:p>
          <a:p>
            <a:endParaRPr lang="en-GB" dirty="0"/>
          </a:p>
        </p:txBody>
      </p:sp>
    </p:spTree>
    <p:extLst>
      <p:ext uri="{BB962C8B-B14F-4D97-AF65-F5344CB8AC3E}">
        <p14:creationId xmlns:p14="http://schemas.microsoft.com/office/powerpoint/2010/main" val="16085336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Prifardd</a:t>
            </a:r>
            <a:r>
              <a:rPr lang="en-GB" dirty="0"/>
              <a:t> (Chief bard)</a:t>
            </a:r>
            <a:br>
              <a:rPr lang="en-GB" dirty="0"/>
            </a:br>
            <a:r>
              <a:rPr lang="en-GB" dirty="0"/>
              <a:t>wins a chair</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solidFill>
                  <a:srgbClr val="0070C0"/>
                </a:solidFill>
              </a:rPr>
              <a:t>Eisteddfod</a:t>
            </a:r>
          </a:p>
          <a:p>
            <a:pPr marL="0" indent="0">
              <a:buNone/>
            </a:pPr>
            <a:r>
              <a:rPr lang="en-GB" dirty="0"/>
              <a:t>Eisteddfod </a:t>
            </a:r>
            <a:r>
              <a:rPr lang="en-GB" dirty="0" err="1"/>
              <a:t>Genedlaethol</a:t>
            </a:r>
            <a:r>
              <a:rPr lang="en-GB" dirty="0"/>
              <a:t> </a:t>
            </a:r>
            <a:r>
              <a:rPr lang="en-GB" dirty="0" err="1"/>
              <a:t>Cymru</a:t>
            </a:r>
            <a:r>
              <a:rPr lang="en-GB" dirty="0"/>
              <a:t> (the National Eisteddfod)</a:t>
            </a:r>
          </a:p>
          <a:p>
            <a:pPr marL="0" indent="0">
              <a:buNone/>
            </a:pPr>
            <a:r>
              <a:rPr lang="en-GB" sz="2000" dirty="0"/>
              <a:t>1176 eisteddfod recorded at Cardigan castle (sponsored by the Lord Rhys)</a:t>
            </a:r>
          </a:p>
          <a:p>
            <a:pPr marL="0" indent="0">
              <a:buNone/>
            </a:pPr>
            <a:r>
              <a:rPr lang="en-GB" sz="2000" dirty="0"/>
              <a:t>Major Welsh-language festival; competitions include composing poetry, prose, singing, dancing, music, arts and crafts, acting, performing and reciting; public lectures; musical gigs, stalls and entertainment; usually alternates between north and south Wales.</a:t>
            </a:r>
          </a:p>
          <a:p>
            <a:pPr marL="0" indent="0">
              <a:buNone/>
            </a:pPr>
            <a:r>
              <a:rPr lang="en-GB" sz="2000" dirty="0"/>
              <a:t>3-10 August 2024 in Rhondda Cynon Taf</a:t>
            </a:r>
          </a:p>
          <a:p>
            <a:pPr marL="0" indent="0">
              <a:buNone/>
            </a:pPr>
            <a:r>
              <a:rPr lang="en-GB" dirty="0"/>
              <a:t>Eisteddfod </a:t>
            </a:r>
            <a:r>
              <a:rPr lang="en-GB" dirty="0" err="1"/>
              <a:t>yr</a:t>
            </a:r>
            <a:r>
              <a:rPr lang="en-GB" dirty="0"/>
              <a:t> Urdd (youth eisteddfod)</a:t>
            </a:r>
          </a:p>
          <a:p>
            <a:pPr marL="0" indent="0">
              <a:buNone/>
            </a:pPr>
            <a:r>
              <a:rPr lang="en-GB" sz="2300" dirty="0"/>
              <a:t>1929 first Urdd Eisteddfod held at Corwen; Urdd </a:t>
            </a:r>
            <a:r>
              <a:rPr lang="en-GB" sz="2300" dirty="0" err="1"/>
              <a:t>Gobaith</a:t>
            </a:r>
            <a:r>
              <a:rPr lang="en-GB" sz="2300" dirty="0"/>
              <a:t> Cymru founded by Sir Ifan ab Owen Edwards in 1922.</a:t>
            </a:r>
          </a:p>
          <a:p>
            <a:pPr marL="0" indent="0">
              <a:buNone/>
            </a:pPr>
            <a:r>
              <a:rPr lang="en-GB" sz="2300" dirty="0"/>
              <a:t>For youths aged 7 to 24; competition in singing, reciting, dancing, playing music, art; regional heats are held in advance; a different location each year and every four years in Cardiff. Usually held last week of May.</a:t>
            </a:r>
          </a:p>
          <a:p>
            <a:pPr marL="0" indent="0">
              <a:buNone/>
            </a:pPr>
            <a:r>
              <a:rPr lang="en-GB" sz="2300" dirty="0"/>
              <a:t>27 May-1 June 2024 Maldwyn</a:t>
            </a:r>
          </a:p>
        </p:txBody>
      </p:sp>
      <p:sp>
        <p:nvSpPr>
          <p:cNvPr id="4" name="Text Placeholder 3"/>
          <p:cNvSpPr>
            <a:spLocks noGrp="1"/>
          </p:cNvSpPr>
          <p:nvPr>
            <p:ph type="body" sz="half" idx="2"/>
          </p:nvPr>
        </p:nvSpPr>
        <p:spPr>
          <a:xfrm>
            <a:off x="457199" y="1861568"/>
            <a:ext cx="3008313" cy="4691063"/>
          </a:xfrm>
        </p:spPr>
        <p:txBody>
          <a:bodyPr>
            <a:normAutofit/>
          </a:bodyPr>
          <a:lstStyle/>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The black chair (y </a:t>
            </a:r>
            <a:r>
              <a:rPr lang="en-GB" sz="2000" dirty="0" err="1"/>
              <a:t>gadair</a:t>
            </a:r>
            <a:r>
              <a:rPr lang="en-GB" sz="2000" dirty="0"/>
              <a:t> </a:t>
            </a:r>
            <a:r>
              <a:rPr lang="en-GB" sz="2000" dirty="0" err="1"/>
              <a:t>ddu</a:t>
            </a:r>
            <a:r>
              <a:rPr lang="en-GB" sz="2000" dirty="0"/>
              <a:t>) won by </a:t>
            </a:r>
            <a:r>
              <a:rPr lang="en-GB" sz="2000" dirty="0" err="1"/>
              <a:t>Hedd</a:t>
            </a:r>
            <a:r>
              <a:rPr lang="en-GB" sz="2000" dirty="0"/>
              <a:t> </a:t>
            </a:r>
            <a:r>
              <a:rPr lang="en-GB" sz="2000" dirty="0" err="1"/>
              <a:t>Wyn</a:t>
            </a:r>
            <a:r>
              <a:rPr lang="en-GB" sz="2000" dirty="0"/>
              <a:t>, poet from </a:t>
            </a:r>
            <a:r>
              <a:rPr lang="en-GB" sz="2000" dirty="0" err="1"/>
              <a:t>Yr</a:t>
            </a:r>
            <a:r>
              <a:rPr lang="en-GB" sz="2000" dirty="0"/>
              <a:t> </a:t>
            </a:r>
            <a:r>
              <a:rPr lang="en-GB" sz="2000" dirty="0" err="1"/>
              <a:t>Ysgwrn</a:t>
            </a:r>
            <a:r>
              <a:rPr lang="en-GB" sz="2000" dirty="0"/>
              <a:t> near </a:t>
            </a:r>
            <a:r>
              <a:rPr lang="en-GB" sz="2000" dirty="0" err="1"/>
              <a:t>Trawsfynydd</a:t>
            </a:r>
            <a:r>
              <a:rPr lang="en-GB" sz="2000" dirty="0"/>
              <a:t> who was killed in First World War</a:t>
            </a:r>
          </a:p>
          <a:p>
            <a:r>
              <a:rPr lang="en-GB" sz="800" dirty="0"/>
              <a:t>By </a:t>
            </a:r>
            <a:r>
              <a:rPr lang="en-GB" sz="800" dirty="0" err="1"/>
              <a:t>Ysgol</a:t>
            </a:r>
            <a:r>
              <a:rPr lang="en-GB" sz="800" dirty="0"/>
              <a:t> </a:t>
            </a:r>
            <a:r>
              <a:rPr lang="en-GB" sz="800" dirty="0" err="1"/>
              <a:t>Rhiwabon</a:t>
            </a:r>
            <a:r>
              <a:rPr lang="en-GB" sz="800" dirty="0"/>
              <a:t> (https://cy.wikipedia.org/wiki/Delwedd:SANY0087.JPG) [CC BY-SA 3.0 (http://creativecommons.org/licenses/by-sa/3.0)], via Wikimedia Commons</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524000"/>
            <a:ext cx="2073201" cy="2772000"/>
          </a:xfrm>
          <a:prstGeom prst="rect">
            <a:avLst/>
          </a:prstGeom>
        </p:spPr>
      </p:pic>
    </p:spTree>
    <p:extLst>
      <p:ext uri="{BB962C8B-B14F-4D97-AF65-F5344CB8AC3E}">
        <p14:creationId xmlns:p14="http://schemas.microsoft.com/office/powerpoint/2010/main" val="941205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Hywel </a:t>
            </a:r>
            <a:r>
              <a:rPr lang="en-GB" dirty="0" err="1"/>
              <a:t>Dda</a:t>
            </a:r>
            <a:r>
              <a:rPr lang="en-GB" dirty="0"/>
              <a:t> ob. 949/50</a:t>
            </a:r>
            <a:br>
              <a:rPr lang="en-GB" dirty="0"/>
            </a:br>
            <a:br>
              <a:rPr lang="en-GB" dirty="0"/>
            </a:br>
            <a:r>
              <a:rPr lang="en-GB" b="0" dirty="0"/>
              <a:t>Welsh King</a:t>
            </a:r>
            <a:endParaRPr lang="en-US" b="0"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35475" y="792956"/>
            <a:ext cx="3390900" cy="4813300"/>
          </a:xfrm>
        </p:spPr>
      </p:pic>
      <p:sp>
        <p:nvSpPr>
          <p:cNvPr id="6" name="Text Placeholder 5"/>
          <p:cNvSpPr>
            <a:spLocks noGrp="1"/>
          </p:cNvSpPr>
          <p:nvPr>
            <p:ph type="body" sz="half" idx="2"/>
          </p:nvPr>
        </p:nvSpPr>
        <p:spPr/>
        <p:txBody>
          <a:bodyPr>
            <a:normAutofit fontScale="92500" lnSpcReduction="20000"/>
          </a:bodyPr>
          <a:lstStyle/>
          <a:p>
            <a:endParaRPr lang="en-GB" dirty="0"/>
          </a:p>
          <a:p>
            <a:r>
              <a:rPr lang="en-GB" sz="2000" dirty="0"/>
              <a:t>consolidation of the laws in Wales attributed to him</a:t>
            </a:r>
          </a:p>
          <a:p>
            <a:endParaRPr lang="en-GB" sz="2000" dirty="0"/>
          </a:p>
          <a:p>
            <a:r>
              <a:rPr lang="en-GB" sz="2000" dirty="0"/>
              <a:t>Tradition that the laws were discussed at a conference in Hendy-</a:t>
            </a:r>
            <a:r>
              <a:rPr lang="en-GB" sz="2000" dirty="0" err="1"/>
              <a:t>gwyn</a:t>
            </a:r>
            <a:r>
              <a:rPr lang="en-GB" sz="2000" dirty="0"/>
              <a:t>-</a:t>
            </a:r>
            <a:r>
              <a:rPr lang="en-GB" sz="2000" dirty="0" err="1"/>
              <a:t>ar-daf</a:t>
            </a:r>
            <a:r>
              <a:rPr lang="en-GB" sz="2000" dirty="0"/>
              <a:t> (</a:t>
            </a:r>
            <a:r>
              <a:rPr lang="en-GB" sz="2000" dirty="0" err="1"/>
              <a:t>Whitland</a:t>
            </a:r>
            <a:r>
              <a:rPr lang="en-GB" sz="2000" dirty="0"/>
              <a:t>)</a:t>
            </a:r>
          </a:p>
          <a:p>
            <a:endParaRPr lang="en-GB" sz="2000" dirty="0"/>
          </a:p>
          <a:p>
            <a:r>
              <a:rPr lang="en-GB" sz="2000" dirty="0"/>
              <a:t>The law texts belong to a later period C13</a:t>
            </a:r>
          </a:p>
          <a:p>
            <a:endParaRPr lang="en-GB" sz="2000" dirty="0"/>
          </a:p>
          <a:p>
            <a:r>
              <a:rPr lang="en-GB" sz="2000" dirty="0" err="1"/>
              <a:t>galanas</a:t>
            </a:r>
            <a:r>
              <a:rPr lang="en-GB" sz="2000" dirty="0"/>
              <a:t> – life price</a:t>
            </a:r>
          </a:p>
          <a:p>
            <a:r>
              <a:rPr lang="en-GB" sz="2000" dirty="0" err="1"/>
              <a:t>sarhaed</a:t>
            </a:r>
            <a:r>
              <a:rPr lang="en-GB" sz="2000" dirty="0"/>
              <a:t> – fine for insulting someone</a:t>
            </a:r>
          </a:p>
          <a:p>
            <a:r>
              <a:rPr lang="en-GB" sz="2000" dirty="0" err="1"/>
              <a:t>ysgaru</a:t>
            </a:r>
            <a:r>
              <a:rPr lang="en-GB" sz="2000" dirty="0"/>
              <a:t> - divorce</a:t>
            </a:r>
          </a:p>
          <a:p>
            <a:endParaRPr lang="en-GB" sz="2000" dirty="0"/>
          </a:p>
          <a:p>
            <a:endParaRPr lang="en-GB" dirty="0"/>
          </a:p>
          <a:p>
            <a:endParaRPr lang="en-US" dirty="0"/>
          </a:p>
        </p:txBody>
      </p:sp>
    </p:spTree>
    <p:extLst>
      <p:ext uri="{BB962C8B-B14F-4D97-AF65-F5344CB8AC3E}">
        <p14:creationId xmlns:p14="http://schemas.microsoft.com/office/powerpoint/2010/main" val="38540364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marL="0" indent="0"/>
            <a:r>
              <a:rPr lang="en-US" dirty="0" err="1"/>
              <a:t>Llywelyn</a:t>
            </a:r>
            <a:r>
              <a:rPr lang="en-US" dirty="0"/>
              <a:t> the Great c. 1173-1240</a:t>
            </a:r>
            <a:br>
              <a:rPr lang="en-US" dirty="0"/>
            </a:br>
            <a:r>
              <a:rPr lang="en-US" dirty="0"/>
              <a:t>(</a:t>
            </a:r>
            <a:r>
              <a:rPr lang="en-US" dirty="0" err="1"/>
              <a:t>Llywelyn</a:t>
            </a:r>
            <a:r>
              <a:rPr lang="en-US" dirty="0"/>
              <a:t> </a:t>
            </a:r>
            <a:r>
              <a:rPr lang="en-US" dirty="0" err="1"/>
              <a:t>ap</a:t>
            </a:r>
            <a:r>
              <a:rPr lang="en-US" dirty="0"/>
              <a:t> </a:t>
            </a:r>
            <a:r>
              <a:rPr lang="en-US" dirty="0" err="1"/>
              <a:t>Iorwerth</a:t>
            </a:r>
            <a:r>
              <a:rPr lang="en-US" dirty="0"/>
              <a:t>)</a:t>
            </a:r>
            <a:br>
              <a:rPr lang="en-US" dirty="0"/>
            </a:br>
            <a:endParaRPr lang="en-GB" dirty="0"/>
          </a:p>
        </p:txBody>
      </p:sp>
      <p:sp>
        <p:nvSpPr>
          <p:cNvPr id="6" name="Content Placeholder 5"/>
          <p:cNvSpPr>
            <a:spLocks noGrp="1"/>
          </p:cNvSpPr>
          <p:nvPr>
            <p:ph idx="1"/>
          </p:nvPr>
        </p:nvSpPr>
        <p:spPr>
          <a:xfrm>
            <a:off x="381000" y="1295400"/>
            <a:ext cx="8229600" cy="4800600"/>
          </a:xfrm>
        </p:spPr>
        <p:txBody>
          <a:bodyPr>
            <a:normAutofit fontScale="92500"/>
          </a:bodyPr>
          <a:lstStyle/>
          <a:p>
            <a:pPr marL="0" indent="0">
              <a:buNone/>
            </a:pPr>
            <a:r>
              <a:rPr lang="en-US" dirty="0"/>
              <a:t>Son of </a:t>
            </a:r>
            <a:r>
              <a:rPr lang="en-US" dirty="0" err="1"/>
              <a:t>Iorwerth</a:t>
            </a:r>
            <a:r>
              <a:rPr lang="en-US" dirty="0"/>
              <a:t> </a:t>
            </a:r>
            <a:r>
              <a:rPr lang="en-US" dirty="0" err="1"/>
              <a:t>Drwyndwn</a:t>
            </a:r>
            <a:r>
              <a:rPr lang="en-US" dirty="0"/>
              <a:t> and</a:t>
            </a:r>
            <a:r>
              <a:rPr lang="en-GB" dirty="0"/>
              <a:t> </a:t>
            </a:r>
            <a:r>
              <a:rPr lang="en-GB" dirty="0" err="1"/>
              <a:t>Owain</a:t>
            </a:r>
            <a:r>
              <a:rPr lang="en-GB" dirty="0"/>
              <a:t> Gwynedd’s grandson;</a:t>
            </a:r>
          </a:p>
          <a:p>
            <a:pPr marL="0" indent="0">
              <a:buNone/>
            </a:pPr>
            <a:r>
              <a:rPr lang="en-US" dirty="0"/>
              <a:t>By 1201 he was ruling </a:t>
            </a:r>
            <a:r>
              <a:rPr lang="en-US" dirty="0" err="1"/>
              <a:t>Gwynedd</a:t>
            </a:r>
            <a:r>
              <a:rPr lang="en-US" dirty="0"/>
              <a:t> and arranged the first legal agreement between the English crown and a Welsh leader;</a:t>
            </a:r>
          </a:p>
          <a:p>
            <a:pPr marL="0" indent="0">
              <a:buNone/>
            </a:pPr>
            <a:r>
              <a:rPr lang="en-US" dirty="0"/>
              <a:t>c. 1205 He married Joan (S</a:t>
            </a:r>
            <a:r>
              <a:rPr lang="en-GB" dirty="0" err="1"/>
              <a:t>iwan</a:t>
            </a:r>
            <a:r>
              <a:rPr lang="en-GB" dirty="0"/>
              <a:t>) King John’s daughter</a:t>
            </a:r>
            <a:r>
              <a:rPr lang="en-US" dirty="0"/>
              <a:t>;</a:t>
            </a:r>
          </a:p>
          <a:p>
            <a:pPr marL="0" indent="0">
              <a:buNone/>
            </a:pPr>
            <a:r>
              <a:rPr lang="en-US" dirty="0" err="1"/>
              <a:t>Tangwystl</a:t>
            </a:r>
            <a:r>
              <a:rPr lang="en-US" dirty="0"/>
              <a:t> his first ‘wife’ – two children</a:t>
            </a:r>
          </a:p>
          <a:p>
            <a:pPr marL="0" indent="0">
              <a:buNone/>
            </a:pPr>
            <a:r>
              <a:rPr lang="en-US" dirty="0"/>
              <a:t>1215 other leaders paid homage to him at </a:t>
            </a:r>
            <a:r>
              <a:rPr lang="en-US" dirty="0" err="1"/>
              <a:t>Aberdyfi</a:t>
            </a:r>
            <a:r>
              <a:rPr lang="en-US" dirty="0"/>
              <a:t>;</a:t>
            </a:r>
          </a:p>
          <a:p>
            <a:endParaRPr lang="en-GB" dirty="0"/>
          </a:p>
        </p:txBody>
      </p:sp>
    </p:spTree>
    <p:extLst>
      <p:ext uri="{BB962C8B-B14F-4D97-AF65-F5344CB8AC3E}">
        <p14:creationId xmlns:p14="http://schemas.microsoft.com/office/powerpoint/2010/main" val="5042840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143000"/>
          </a:xfrm>
        </p:spPr>
        <p:txBody>
          <a:bodyPr>
            <a:normAutofit fontScale="90000"/>
          </a:bodyPr>
          <a:lstStyle/>
          <a:p>
            <a:pPr algn="l"/>
            <a:r>
              <a:rPr lang="en-GB" sz="3600" dirty="0" err="1"/>
              <a:t>Llywelyn</a:t>
            </a:r>
            <a:r>
              <a:rPr lang="en-GB" sz="3600" dirty="0"/>
              <a:t> </a:t>
            </a:r>
            <a:r>
              <a:rPr lang="en-GB" sz="3600" dirty="0" err="1"/>
              <a:t>Fawr</a:t>
            </a:r>
            <a:r>
              <a:rPr lang="en-GB" sz="3600" dirty="0"/>
              <a:t> (2)</a:t>
            </a:r>
            <a:br>
              <a:rPr lang="en-GB" sz="3600" dirty="0"/>
            </a:br>
            <a:r>
              <a:rPr lang="en-GB" sz="3600" dirty="0"/>
              <a:t>1230 hanged William de </a:t>
            </a:r>
            <a:r>
              <a:rPr lang="en-GB" sz="3600" dirty="0" err="1"/>
              <a:t>Breos</a:t>
            </a:r>
            <a:br>
              <a:rPr lang="en-GB" sz="3600" dirty="0"/>
            </a:br>
            <a:r>
              <a:rPr lang="en-GB" sz="3600" dirty="0"/>
              <a:t>cf. </a:t>
            </a:r>
            <a:r>
              <a:rPr lang="en-GB" sz="3600" i="1" dirty="0" err="1"/>
              <a:t>Siwan</a:t>
            </a:r>
            <a:r>
              <a:rPr lang="en-GB" sz="3600" dirty="0"/>
              <a:t> a play by Saunders Lewis</a:t>
            </a:r>
          </a:p>
        </p:txBody>
      </p:sp>
      <p:sp>
        <p:nvSpPr>
          <p:cNvPr id="3" name="Content Placeholder 2"/>
          <p:cNvSpPr>
            <a:spLocks noGrp="1"/>
          </p:cNvSpPr>
          <p:nvPr>
            <p:ph idx="1"/>
          </p:nvPr>
        </p:nvSpPr>
        <p:spPr/>
        <p:txBody>
          <a:bodyPr>
            <a:normAutofit lnSpcReduction="10000"/>
          </a:bodyPr>
          <a:lstStyle/>
          <a:p>
            <a:pPr marL="0" indent="0">
              <a:buNone/>
            </a:pPr>
            <a:r>
              <a:rPr lang="en-GB" dirty="0"/>
              <a:t>Prince of </a:t>
            </a:r>
            <a:r>
              <a:rPr lang="en-GB" dirty="0" err="1"/>
              <a:t>Aberffraw</a:t>
            </a:r>
            <a:r>
              <a:rPr lang="en-GB" dirty="0"/>
              <a:t> and Lord of Snowdonia;</a:t>
            </a:r>
          </a:p>
          <a:p>
            <a:pPr marL="0" indent="0">
              <a:buNone/>
            </a:pPr>
            <a:r>
              <a:rPr lang="en-GB" dirty="0"/>
              <a:t>1237 Joan died and </a:t>
            </a:r>
            <a:r>
              <a:rPr lang="en-GB" dirty="0" err="1"/>
              <a:t>Llywelyn</a:t>
            </a:r>
            <a:r>
              <a:rPr lang="en-GB" dirty="0"/>
              <a:t> had a stroke;</a:t>
            </a:r>
          </a:p>
          <a:p>
            <a:pPr marL="0" indent="0">
              <a:buNone/>
            </a:pPr>
            <a:r>
              <a:rPr lang="en-GB" dirty="0"/>
              <a:t>1238 requested other Welsh leaders to pay homage to his son </a:t>
            </a:r>
            <a:r>
              <a:rPr lang="en-GB" dirty="0" err="1"/>
              <a:t>Dafydd</a:t>
            </a:r>
            <a:r>
              <a:rPr lang="en-GB" dirty="0"/>
              <a:t> (Joan’s son) at Strata Florida (</a:t>
            </a:r>
            <a:r>
              <a:rPr lang="en-GB" dirty="0" err="1"/>
              <a:t>Ystrad</a:t>
            </a:r>
            <a:r>
              <a:rPr lang="en-GB" dirty="0"/>
              <a:t> </a:t>
            </a:r>
            <a:r>
              <a:rPr lang="en-GB" dirty="0" err="1"/>
              <a:t>Fflur</a:t>
            </a:r>
            <a:r>
              <a:rPr lang="en-GB" dirty="0"/>
              <a:t>), but many thought </a:t>
            </a:r>
            <a:r>
              <a:rPr lang="en-GB" dirty="0" err="1"/>
              <a:t>Gruffudd</a:t>
            </a:r>
            <a:r>
              <a:rPr lang="en-GB" dirty="0"/>
              <a:t> </a:t>
            </a:r>
            <a:r>
              <a:rPr lang="en-GB" dirty="0" err="1"/>
              <a:t>ap</a:t>
            </a:r>
            <a:r>
              <a:rPr lang="en-GB" dirty="0"/>
              <a:t> </a:t>
            </a:r>
            <a:r>
              <a:rPr lang="en-GB" dirty="0" err="1"/>
              <a:t>Llywelyn</a:t>
            </a:r>
            <a:r>
              <a:rPr lang="en-GB" dirty="0"/>
              <a:t> (</a:t>
            </a:r>
            <a:r>
              <a:rPr lang="en-GB" dirty="0" err="1"/>
              <a:t>Tangwystl’s</a:t>
            </a:r>
            <a:r>
              <a:rPr lang="en-GB" dirty="0"/>
              <a:t> son) should be his heir (all children legal under Welsh law);</a:t>
            </a:r>
          </a:p>
          <a:p>
            <a:pPr marL="0" indent="0">
              <a:buNone/>
            </a:pPr>
            <a:r>
              <a:rPr lang="en-GB" dirty="0"/>
              <a:t>1240 </a:t>
            </a:r>
            <a:r>
              <a:rPr lang="en-GB" dirty="0" err="1"/>
              <a:t>Llywelyn</a:t>
            </a:r>
            <a:r>
              <a:rPr lang="en-GB" dirty="0"/>
              <a:t> died at the Cistercian Abbey of </a:t>
            </a:r>
            <a:r>
              <a:rPr lang="en-GB" dirty="0" err="1"/>
              <a:t>Aberconwy</a:t>
            </a: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109974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err="1"/>
              <a:t>Llywelyn</a:t>
            </a:r>
            <a:r>
              <a:rPr lang="en-US" sz="2800" dirty="0"/>
              <a:t> </a:t>
            </a:r>
            <a:r>
              <a:rPr lang="en-US" sz="2800" dirty="0" err="1"/>
              <a:t>Fawr</a:t>
            </a:r>
            <a:r>
              <a:rPr lang="en-US" sz="2800" dirty="0"/>
              <a:t> </a:t>
            </a:r>
            <a:br>
              <a:rPr lang="en-US" sz="2800" dirty="0"/>
            </a:br>
            <a:r>
              <a:rPr lang="en-US" sz="2800" dirty="0"/>
              <a:t>c. 1173-1240</a:t>
            </a:r>
            <a:br>
              <a:rPr lang="en-US" sz="2800" dirty="0"/>
            </a:br>
            <a:endParaRPr lang="en-US" sz="2800" dirty="0"/>
          </a:p>
        </p:txBody>
      </p:sp>
      <p:sp>
        <p:nvSpPr>
          <p:cNvPr id="3" name="Content Placeholder 2"/>
          <p:cNvSpPr>
            <a:spLocks noGrp="1"/>
          </p:cNvSpPr>
          <p:nvPr>
            <p:ph idx="1"/>
          </p:nvPr>
        </p:nvSpPr>
        <p:spPr/>
        <p:txBody>
          <a:bodyPr>
            <a:normAutofit/>
          </a:bodyPr>
          <a:lstStyle/>
          <a:p>
            <a:pPr marL="0" indent="0">
              <a:buNone/>
            </a:pPr>
            <a:r>
              <a:rPr lang="en-US" dirty="0"/>
              <a:t>One of the most significant Welsh leaders;</a:t>
            </a:r>
          </a:p>
          <a:p>
            <a:pPr marL="0" indent="0">
              <a:buNone/>
            </a:pPr>
            <a:r>
              <a:rPr lang="en-US" dirty="0"/>
              <a:t>His aim – to create one Welsh principality;</a:t>
            </a:r>
          </a:p>
          <a:p>
            <a:pPr marL="0" indent="0">
              <a:buNone/>
            </a:pPr>
            <a:r>
              <a:rPr lang="en-US" dirty="0"/>
              <a:t>His success largely due to his personality? </a:t>
            </a:r>
          </a:p>
          <a:p>
            <a:pPr marL="0" indent="0">
              <a:buNone/>
            </a:pPr>
            <a:r>
              <a:rPr lang="en-US" dirty="0"/>
              <a:t>An inspiration to his grandson</a:t>
            </a:r>
            <a:endParaRPr lang="en-GB" dirty="0"/>
          </a:p>
          <a:p>
            <a:pPr marL="0" indent="0">
              <a:buNone/>
            </a:pPr>
            <a:r>
              <a:rPr lang="en-US" dirty="0" err="1"/>
              <a:t>Llywelyn</a:t>
            </a:r>
            <a:r>
              <a:rPr lang="en-US" dirty="0"/>
              <a:t> </a:t>
            </a:r>
            <a:r>
              <a:rPr lang="en-US" dirty="0" err="1"/>
              <a:t>ap</a:t>
            </a:r>
            <a:r>
              <a:rPr lang="en-US" dirty="0"/>
              <a:t> </a:t>
            </a:r>
            <a:r>
              <a:rPr lang="en-US" dirty="0" err="1"/>
              <a:t>Gruffudd</a:t>
            </a:r>
            <a:r>
              <a:rPr lang="en-US" dirty="0"/>
              <a:t>.</a:t>
            </a:r>
          </a:p>
          <a:p>
            <a:pPr marL="0" indent="0">
              <a:buNone/>
            </a:pPr>
            <a:endParaRPr lang="en-US" dirty="0"/>
          </a:p>
          <a:p>
            <a:pPr marL="0" indent="0">
              <a:buNone/>
            </a:pPr>
            <a:r>
              <a:rPr lang="en-US" sz="1200" dirty="0"/>
              <a:t>The death of </a:t>
            </a:r>
            <a:r>
              <a:rPr lang="en-US" sz="1200" dirty="0" err="1"/>
              <a:t>Llywelyn</a:t>
            </a:r>
            <a:r>
              <a:rPr lang="en-US" sz="1200" dirty="0"/>
              <a:t> – Matthew Paris</a:t>
            </a:r>
          </a:p>
          <a:p>
            <a:pPr marL="0" indent="0">
              <a:buNone/>
            </a:pPr>
            <a:r>
              <a:rPr lang="en-US" sz="1200" dirty="0">
                <a:hlinkClick r:id="rId2"/>
              </a:rPr>
              <a:t>http://commons.wikimedia.org/wiki/File%3ALlywelyn_the_Great.JPG</a:t>
            </a:r>
            <a:endParaRPr lang="en-US" sz="1200" dirty="0"/>
          </a:p>
          <a:p>
            <a:pPr marL="0" indent="0">
              <a:buNone/>
            </a:pPr>
            <a:r>
              <a:rPr lang="en-US" sz="1200" dirty="0"/>
              <a:t>By </a:t>
            </a:r>
            <a:r>
              <a:rPr lang="en-US" sz="1200" dirty="0" err="1"/>
              <a:t>User:Lampman</a:t>
            </a:r>
            <a:r>
              <a:rPr lang="en-US" sz="1200" dirty="0"/>
              <a:t> [Public domain], via Wikimedia Commons</a:t>
            </a:r>
          </a:p>
          <a:p>
            <a:pPr marL="0" indent="0">
              <a:buNone/>
            </a:pPr>
            <a:endParaRPr lang="en-US" sz="2800" dirty="0"/>
          </a:p>
        </p:txBody>
      </p:sp>
      <p:sp>
        <p:nvSpPr>
          <p:cNvPr id="4" name="Text Placeholder 3"/>
          <p:cNvSpPr>
            <a:spLocks noGrp="1"/>
          </p:cNvSpPr>
          <p:nvPr>
            <p:ph type="body" sz="half" idx="2"/>
          </p:nvPr>
        </p:nvSpPr>
        <p:spPr>
          <a:xfrm>
            <a:off x="304800" y="1371600"/>
            <a:ext cx="3008313" cy="4691063"/>
          </a:xfrm>
        </p:spPr>
        <p:txBody>
          <a:bodyPr/>
          <a:lstStyle/>
          <a:p>
            <a:r>
              <a:rPr lang="en-US" dirty="0">
                <a:hlinkClick r:id="rId2"/>
              </a:rPr>
              <a:t>http://commons.wikimedia.org/wiki/File%3ALlywelyn_the_Great.JPG</a:t>
            </a:r>
            <a:endParaRPr lang="en-US" dirty="0"/>
          </a:p>
          <a:p>
            <a:r>
              <a:rPr lang="en-US" dirty="0"/>
              <a:t>By </a:t>
            </a:r>
            <a:r>
              <a:rPr lang="en-US" dirty="0" err="1"/>
              <a:t>User:Lampman</a:t>
            </a:r>
            <a:r>
              <a:rPr lang="en-US" dirty="0"/>
              <a:t> [Public domain], via Wikimedia Commons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295399"/>
            <a:ext cx="3041199" cy="3996000"/>
          </a:xfrm>
          <a:prstGeom prst="rect">
            <a:avLst/>
          </a:prstGeom>
        </p:spPr>
      </p:pic>
    </p:spTree>
    <p:extLst>
      <p:ext uri="{BB962C8B-B14F-4D97-AF65-F5344CB8AC3E}">
        <p14:creationId xmlns:p14="http://schemas.microsoft.com/office/powerpoint/2010/main" val="25897075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2800" b="1" dirty="0" err="1"/>
              <a:t>Llywelyn</a:t>
            </a:r>
            <a:r>
              <a:rPr lang="en-GB" sz="2800" b="1" dirty="0"/>
              <a:t> y </a:t>
            </a:r>
            <a:r>
              <a:rPr lang="en-GB" sz="2800" b="1" dirty="0" err="1"/>
              <a:t>Llyw</a:t>
            </a:r>
            <a:r>
              <a:rPr lang="en-GB" sz="2800" b="1" dirty="0"/>
              <a:t> Olaf (</a:t>
            </a:r>
            <a:r>
              <a:rPr lang="en-GB" sz="2800" b="1" dirty="0" err="1"/>
              <a:t>Llywelyn</a:t>
            </a:r>
            <a:r>
              <a:rPr lang="en-GB" sz="2800" b="1" dirty="0"/>
              <a:t> </a:t>
            </a:r>
            <a:r>
              <a:rPr lang="en-GB" sz="2800" b="1" dirty="0" err="1"/>
              <a:t>ap</a:t>
            </a:r>
            <a:r>
              <a:rPr lang="en-GB" sz="2800" b="1" dirty="0"/>
              <a:t> </a:t>
            </a:r>
            <a:r>
              <a:rPr lang="en-GB" sz="2800" b="1" dirty="0" err="1"/>
              <a:t>Gruffudd</a:t>
            </a:r>
            <a:r>
              <a:rPr lang="en-GB" sz="2800" b="1" dirty="0"/>
              <a:t>) ob. 1282</a:t>
            </a:r>
          </a:p>
        </p:txBody>
      </p:sp>
      <p:sp>
        <p:nvSpPr>
          <p:cNvPr id="6" name="Content Placeholder 5"/>
          <p:cNvSpPr>
            <a:spLocks noGrp="1"/>
          </p:cNvSpPr>
          <p:nvPr>
            <p:ph idx="1"/>
          </p:nvPr>
        </p:nvSpPr>
        <p:spPr>
          <a:xfrm>
            <a:off x="381000" y="1676400"/>
            <a:ext cx="8229600" cy="4525963"/>
          </a:xfrm>
        </p:spPr>
        <p:txBody>
          <a:bodyPr>
            <a:normAutofit/>
          </a:bodyPr>
          <a:lstStyle/>
          <a:p>
            <a:r>
              <a:rPr lang="en-GB" sz="2800" dirty="0"/>
              <a:t>Second son of </a:t>
            </a:r>
            <a:r>
              <a:rPr lang="en-GB" sz="2800" dirty="0" err="1"/>
              <a:t>Gruffudd</a:t>
            </a:r>
            <a:r>
              <a:rPr lang="en-GB" sz="2800" dirty="0"/>
              <a:t> </a:t>
            </a:r>
            <a:r>
              <a:rPr lang="en-GB" sz="2800" dirty="0" err="1"/>
              <a:t>ap</a:t>
            </a:r>
            <a:r>
              <a:rPr lang="en-GB" sz="2800" dirty="0"/>
              <a:t> </a:t>
            </a:r>
            <a:r>
              <a:rPr lang="en-GB" sz="2800" dirty="0" err="1"/>
              <a:t>Llywelyn</a:t>
            </a:r>
            <a:r>
              <a:rPr lang="en-GB" sz="2800" dirty="0"/>
              <a:t> </a:t>
            </a:r>
            <a:r>
              <a:rPr lang="en-GB" sz="2800" dirty="0" err="1"/>
              <a:t>ap</a:t>
            </a:r>
            <a:r>
              <a:rPr lang="en-GB" sz="2800" dirty="0"/>
              <a:t> </a:t>
            </a:r>
            <a:r>
              <a:rPr lang="en-GB" sz="2800" dirty="0" err="1"/>
              <a:t>Iorwerth</a:t>
            </a:r>
            <a:r>
              <a:rPr lang="en-GB" sz="2800" dirty="0"/>
              <a:t>;</a:t>
            </a:r>
          </a:p>
          <a:p>
            <a:r>
              <a:rPr lang="en-GB" sz="2800" dirty="0"/>
              <a:t>1246 his uncle Dafydd </a:t>
            </a:r>
            <a:r>
              <a:rPr lang="en-GB" sz="2800" dirty="0" err="1"/>
              <a:t>ap</a:t>
            </a:r>
            <a:r>
              <a:rPr lang="en-GB" sz="2800" dirty="0"/>
              <a:t> </a:t>
            </a:r>
            <a:r>
              <a:rPr lang="en-GB" sz="2800" dirty="0" err="1"/>
              <a:t>Llywelyn’s</a:t>
            </a:r>
            <a:r>
              <a:rPr lang="en-GB" sz="2800" dirty="0"/>
              <a:t> lands divided between </a:t>
            </a:r>
            <a:r>
              <a:rPr lang="en-GB" sz="2800" dirty="0" err="1"/>
              <a:t>Gruffudd</a:t>
            </a:r>
            <a:r>
              <a:rPr lang="en-GB" sz="2800" dirty="0"/>
              <a:t> and his older brother </a:t>
            </a:r>
            <a:r>
              <a:rPr lang="en-GB" sz="2800" dirty="0" err="1"/>
              <a:t>Owain</a:t>
            </a:r>
            <a:r>
              <a:rPr lang="en-GB" sz="2800" dirty="0"/>
              <a:t>;</a:t>
            </a:r>
          </a:p>
          <a:p>
            <a:r>
              <a:rPr lang="en-GB" sz="2800" dirty="0"/>
              <a:t>1255 defeated his two brothers (</a:t>
            </a:r>
            <a:r>
              <a:rPr lang="en-GB" sz="2800" dirty="0" err="1"/>
              <a:t>Owain</a:t>
            </a:r>
            <a:r>
              <a:rPr lang="en-GB" sz="2800" dirty="0"/>
              <a:t> and Dafydd) </a:t>
            </a:r>
          </a:p>
          <a:p>
            <a:pPr>
              <a:buFont typeface="Wingdings"/>
              <a:buChar char="Ø"/>
            </a:pPr>
            <a:r>
              <a:rPr lang="en-GB" sz="2800" dirty="0"/>
              <a:t>ruled Gwynedd </a:t>
            </a:r>
            <a:r>
              <a:rPr lang="en-GB" sz="2800" dirty="0" err="1"/>
              <a:t>Uwch</a:t>
            </a:r>
            <a:r>
              <a:rPr lang="en-GB" sz="2800" dirty="0"/>
              <a:t> Conwy;</a:t>
            </a:r>
          </a:p>
          <a:p>
            <a:pPr>
              <a:buFont typeface="Wingdings"/>
              <a:buChar char="Ø"/>
            </a:pPr>
            <a:r>
              <a:rPr lang="en-GB" sz="2800" dirty="0"/>
              <a:t>1257 ruled most of </a:t>
            </a:r>
            <a:r>
              <a:rPr lang="en-GB" sz="2800" i="1" dirty="0" err="1"/>
              <a:t>Pura</a:t>
            </a:r>
            <a:r>
              <a:rPr lang="en-GB" sz="2800" i="1" dirty="0"/>
              <a:t> </a:t>
            </a:r>
            <a:r>
              <a:rPr lang="en-GB" sz="2800" i="1" dirty="0" err="1"/>
              <a:t>Wallia</a:t>
            </a:r>
            <a:r>
              <a:rPr lang="en-GB" sz="2800" i="1" dirty="0"/>
              <a:t> </a:t>
            </a:r>
            <a:r>
              <a:rPr lang="en-GB" sz="2800" dirty="0"/>
              <a:t>(native Welsh Wales);</a:t>
            </a:r>
          </a:p>
          <a:p>
            <a:pPr>
              <a:buFont typeface="Wingdings"/>
              <a:buChar char="Ø"/>
            </a:pPr>
            <a:r>
              <a:rPr lang="en-GB" sz="2800" dirty="0"/>
              <a:t>1274 Henry III died and </a:t>
            </a:r>
            <a:r>
              <a:rPr lang="en-GB" sz="2800" dirty="0" err="1"/>
              <a:t>Llywelyn</a:t>
            </a:r>
            <a:r>
              <a:rPr lang="en-GB" sz="2800" dirty="0"/>
              <a:t> refused to pay homage to Edward I;</a:t>
            </a:r>
          </a:p>
          <a:p>
            <a:pPr>
              <a:buFont typeface="Wingdings"/>
              <a:buChar char="Ø"/>
            </a:pPr>
            <a:r>
              <a:rPr lang="en-GB" sz="2800" dirty="0"/>
              <a:t>His brother </a:t>
            </a:r>
            <a:r>
              <a:rPr lang="en-GB" sz="2800" dirty="0" err="1"/>
              <a:t>Dafydd</a:t>
            </a:r>
            <a:r>
              <a:rPr lang="en-GB" sz="2800" dirty="0"/>
              <a:t> plotted to murder him;</a:t>
            </a:r>
          </a:p>
          <a:p>
            <a:endParaRPr lang="en-GB" sz="2800" dirty="0"/>
          </a:p>
        </p:txBody>
      </p:sp>
    </p:spTree>
    <p:extLst>
      <p:ext uri="{BB962C8B-B14F-4D97-AF65-F5344CB8AC3E}">
        <p14:creationId xmlns:p14="http://schemas.microsoft.com/office/powerpoint/2010/main" val="37165825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636" y="-34636"/>
            <a:ext cx="3008313" cy="1162050"/>
          </a:xfrm>
        </p:spPr>
        <p:txBody>
          <a:bodyPr>
            <a:normAutofit fontScale="90000"/>
          </a:bodyPr>
          <a:lstStyle/>
          <a:p>
            <a:r>
              <a:rPr lang="en-US" sz="2800" dirty="0" err="1"/>
              <a:t>Llywelyn</a:t>
            </a:r>
            <a:r>
              <a:rPr lang="en-US" sz="2800" dirty="0"/>
              <a:t> </a:t>
            </a:r>
            <a:r>
              <a:rPr lang="en-US" sz="2800" dirty="0" err="1"/>
              <a:t>ap</a:t>
            </a:r>
            <a:r>
              <a:rPr lang="en-US" sz="2800" dirty="0"/>
              <a:t> </a:t>
            </a:r>
            <a:r>
              <a:rPr lang="en-US" sz="2800" dirty="0" err="1"/>
              <a:t>Gruffudd</a:t>
            </a:r>
            <a:r>
              <a:rPr lang="en-US" sz="2800" dirty="0"/>
              <a:t> </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sz="3400" dirty="0"/>
              <a:t>Intended marrying Eleanor, daughter of Simon de </a:t>
            </a:r>
            <a:r>
              <a:rPr lang="en-US" sz="3400" dirty="0" err="1"/>
              <a:t>Montford</a:t>
            </a:r>
            <a:r>
              <a:rPr lang="en-US" sz="3400" dirty="0"/>
              <a:t>, but she was kidnapped on her way over from France;</a:t>
            </a:r>
          </a:p>
          <a:p>
            <a:pPr marL="0" indent="0">
              <a:buNone/>
            </a:pPr>
            <a:r>
              <a:rPr lang="en-US" sz="3400" dirty="0"/>
              <a:t>Finally paid homage to Edward I and married Eleanor;</a:t>
            </a:r>
          </a:p>
          <a:p>
            <a:pPr marL="0" indent="0">
              <a:buNone/>
            </a:pPr>
            <a:r>
              <a:rPr lang="en-US" sz="3400" dirty="0"/>
              <a:t>1282 Eleanor died in childbirth;</a:t>
            </a:r>
          </a:p>
          <a:p>
            <a:pPr marL="0" indent="0">
              <a:buNone/>
            </a:pPr>
            <a:r>
              <a:rPr lang="en-US" sz="3400" dirty="0"/>
              <a:t>after her father’s death </a:t>
            </a:r>
            <a:r>
              <a:rPr lang="en-US" sz="3400" dirty="0" err="1"/>
              <a:t>Gwenll</a:t>
            </a:r>
            <a:r>
              <a:rPr lang="en-GB" sz="3400" dirty="0" err="1"/>
              <a:t>ïan</a:t>
            </a:r>
            <a:r>
              <a:rPr lang="en-GB" sz="3400" dirty="0"/>
              <a:t>, their daughter, (1282-1337) was sent to a nunnery in England (</a:t>
            </a:r>
            <a:r>
              <a:rPr lang="en-GB" sz="3400" dirty="0" err="1"/>
              <a:t>Sempringham</a:t>
            </a:r>
            <a:r>
              <a:rPr lang="en-GB" sz="3400" dirty="0"/>
              <a:t>);</a:t>
            </a:r>
          </a:p>
          <a:p>
            <a:pPr marL="0" indent="0">
              <a:buNone/>
            </a:pPr>
            <a:r>
              <a:rPr lang="en-GB" sz="3400" dirty="0"/>
              <a:t>11 December 1282 </a:t>
            </a:r>
            <a:r>
              <a:rPr lang="en-GB" sz="3400" dirty="0" err="1"/>
              <a:t>Llywelyn</a:t>
            </a:r>
            <a:r>
              <a:rPr lang="en-GB" sz="3400" dirty="0"/>
              <a:t> killed at </a:t>
            </a:r>
            <a:r>
              <a:rPr lang="en-GB" sz="3400" dirty="0" err="1"/>
              <a:t>Cilmeri</a:t>
            </a:r>
            <a:r>
              <a:rPr lang="en-GB" sz="3400" dirty="0"/>
              <a:t>.</a:t>
            </a:r>
          </a:p>
          <a:p>
            <a:pPr marL="0" indent="0">
              <a:buNone/>
            </a:pPr>
            <a:endParaRPr lang="en-US" dirty="0"/>
          </a:p>
          <a:p>
            <a:pPr marL="0" indent="0">
              <a:buNone/>
            </a:pPr>
            <a:r>
              <a:rPr lang="en-US" sz="3100" b="1" dirty="0"/>
              <a:t>Memorial to </a:t>
            </a:r>
            <a:r>
              <a:rPr lang="en-US" sz="3100" b="1" dirty="0" err="1"/>
              <a:t>Llywelyn</a:t>
            </a:r>
            <a:r>
              <a:rPr lang="en-US" sz="3100" b="1" dirty="0"/>
              <a:t> </a:t>
            </a:r>
            <a:r>
              <a:rPr lang="en-US" sz="3100" b="1" dirty="0" err="1"/>
              <a:t>ap</a:t>
            </a:r>
            <a:r>
              <a:rPr lang="en-US" sz="3100" b="1" dirty="0"/>
              <a:t> </a:t>
            </a:r>
            <a:r>
              <a:rPr lang="en-US" sz="3100" b="1" dirty="0" err="1"/>
              <a:t>Gruffudd</a:t>
            </a:r>
            <a:r>
              <a:rPr lang="en-US" sz="3100" b="1" dirty="0"/>
              <a:t>, </a:t>
            </a:r>
            <a:r>
              <a:rPr lang="en-US" sz="3100" b="1" dirty="0" err="1"/>
              <a:t>Cilmeri</a:t>
            </a:r>
            <a:br>
              <a:rPr lang="en-US" sz="3100" b="1" dirty="0"/>
            </a:br>
            <a:r>
              <a:rPr lang="en-US" sz="2100" dirty="0">
                <a:hlinkClick r:id="rId2"/>
              </a:rPr>
              <a:t>http://commons.wikimedia.org/wiki/File%3ALlewelyn's_Monument_at_Cilmery_-_geograph.org.uk_-_1566729.jpg</a:t>
            </a:r>
            <a:endParaRPr lang="en-US" sz="2100" dirty="0"/>
          </a:p>
          <a:p>
            <a:pPr marL="0" indent="0">
              <a:buNone/>
            </a:pPr>
            <a:endParaRPr lang="en-US" sz="2100" dirty="0"/>
          </a:p>
          <a:p>
            <a:pPr marL="0" indent="0">
              <a:buNone/>
            </a:pPr>
            <a:r>
              <a:rPr lang="en-US" sz="2300" dirty="0"/>
              <a:t>https://www.youtube.com/watch?v=hTnzf2cwPD0</a:t>
            </a:r>
          </a:p>
        </p:txBody>
      </p:sp>
      <p:sp>
        <p:nvSpPr>
          <p:cNvPr id="4" name="Text Placeholder 3"/>
          <p:cNvSpPr>
            <a:spLocks noGrp="1"/>
          </p:cNvSpPr>
          <p:nvPr>
            <p:ph type="body" sz="half" idx="2"/>
          </p:nvPr>
        </p:nvSpPr>
        <p:spPr/>
        <p:txBody>
          <a:bodyPr/>
          <a:lstStyle/>
          <a:p>
            <a:r>
              <a:rPr lang="en-US" b="1" dirty="0" err="1"/>
              <a:t>Cofeb</a:t>
            </a:r>
            <a:r>
              <a:rPr lang="en-US" b="1" dirty="0"/>
              <a:t> </a:t>
            </a:r>
            <a:r>
              <a:rPr lang="en-US" b="1" dirty="0" err="1"/>
              <a:t>Llywelyn</a:t>
            </a:r>
            <a:r>
              <a:rPr lang="en-US" b="1" dirty="0"/>
              <a:t> </a:t>
            </a:r>
            <a:r>
              <a:rPr lang="en-US" b="1" dirty="0" err="1"/>
              <a:t>ap</a:t>
            </a:r>
            <a:r>
              <a:rPr lang="en-US" b="1" dirty="0"/>
              <a:t> </a:t>
            </a:r>
            <a:r>
              <a:rPr lang="en-US" b="1" dirty="0" err="1"/>
              <a:t>Gruffudd</a:t>
            </a:r>
            <a:r>
              <a:rPr lang="en-US" b="1" dirty="0"/>
              <a:t>, </a:t>
            </a:r>
            <a:r>
              <a:rPr lang="en-US" b="1" dirty="0" err="1"/>
              <a:t>Cilmeri</a:t>
            </a:r>
            <a:br>
              <a:rPr lang="en-US" b="1" dirty="0"/>
            </a:br>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219200"/>
            <a:ext cx="3132000" cy="4176000"/>
          </a:xfrm>
          <a:prstGeom prst="rect">
            <a:avLst/>
          </a:prstGeom>
        </p:spPr>
      </p:pic>
    </p:spTree>
    <p:extLst>
      <p:ext uri="{BB962C8B-B14F-4D97-AF65-F5344CB8AC3E}">
        <p14:creationId xmlns:p14="http://schemas.microsoft.com/office/powerpoint/2010/main" val="23170650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a:t>Owain</a:t>
            </a:r>
            <a:r>
              <a:rPr lang="en-GB" b="1" dirty="0"/>
              <a:t> </a:t>
            </a:r>
            <a:r>
              <a:rPr lang="en-GB" b="1" dirty="0" err="1"/>
              <a:t>Glyndŵr</a:t>
            </a:r>
            <a:r>
              <a:rPr lang="en-GB" b="1" dirty="0"/>
              <a:t> c. 1359-c.1416</a:t>
            </a:r>
          </a:p>
        </p:txBody>
      </p:sp>
      <p:sp>
        <p:nvSpPr>
          <p:cNvPr id="6" name="Content Placeholder 5"/>
          <p:cNvSpPr>
            <a:spLocks noGrp="1"/>
          </p:cNvSpPr>
          <p:nvPr>
            <p:ph idx="1"/>
          </p:nvPr>
        </p:nvSpPr>
        <p:spPr/>
        <p:txBody>
          <a:bodyPr>
            <a:normAutofit fontScale="92500"/>
          </a:bodyPr>
          <a:lstStyle/>
          <a:p>
            <a:r>
              <a:rPr lang="en-GB" sz="2800" dirty="0"/>
              <a:t>Descendant of the royal houses of Powys, Gwynedd and </a:t>
            </a:r>
            <a:r>
              <a:rPr lang="en-GB" sz="2800" dirty="0" err="1"/>
              <a:t>Deuheubarth</a:t>
            </a:r>
            <a:r>
              <a:rPr lang="en-GB" sz="2800" dirty="0"/>
              <a:t> (south Wales);</a:t>
            </a:r>
          </a:p>
          <a:p>
            <a:r>
              <a:rPr lang="en-GB" sz="2800" dirty="0"/>
              <a:t>His name Glyn </a:t>
            </a:r>
            <a:r>
              <a:rPr lang="en-GB" sz="2800" dirty="0" err="1"/>
              <a:t>dyfrdwy</a:t>
            </a:r>
            <a:r>
              <a:rPr lang="en-GB" sz="2800" dirty="0"/>
              <a:t> – River Dee - (near </a:t>
            </a:r>
            <a:r>
              <a:rPr lang="en-GB" sz="2800" dirty="0" err="1"/>
              <a:t>Corwen</a:t>
            </a:r>
            <a:r>
              <a:rPr lang="en-GB" sz="2800" dirty="0"/>
              <a:t>)</a:t>
            </a:r>
          </a:p>
          <a:p>
            <a:r>
              <a:rPr lang="en-GB" sz="2800" dirty="0"/>
              <a:t>1383 married Margaret daughter of Sir </a:t>
            </a:r>
            <a:r>
              <a:rPr lang="en-GB" sz="2800" dirty="0" err="1"/>
              <a:t>Dafydd</a:t>
            </a:r>
            <a:r>
              <a:rPr lang="en-GB" sz="2800" dirty="0"/>
              <a:t> </a:t>
            </a:r>
            <a:r>
              <a:rPr lang="en-GB" sz="2800" dirty="0" err="1"/>
              <a:t>Hanmer</a:t>
            </a:r>
            <a:r>
              <a:rPr lang="en-GB" sz="2800" dirty="0"/>
              <a:t> (one of the leading lawyers of his day);</a:t>
            </a:r>
          </a:p>
          <a:p>
            <a:r>
              <a:rPr lang="en-GB" sz="2800" dirty="0" err="1"/>
              <a:t>Owain</a:t>
            </a:r>
            <a:r>
              <a:rPr lang="en-GB" sz="2800" dirty="0"/>
              <a:t> – possibly also had legal training in London and military training - fought on the side of England in France; his court at </a:t>
            </a:r>
            <a:r>
              <a:rPr lang="en-GB" sz="2800" dirty="0" err="1"/>
              <a:t>Sycharth</a:t>
            </a:r>
            <a:r>
              <a:rPr lang="en-GB" sz="2800" dirty="0"/>
              <a:t>  (described by the poet </a:t>
            </a:r>
            <a:r>
              <a:rPr lang="en-GB" sz="2800" dirty="0" err="1"/>
              <a:t>Iolo</a:t>
            </a:r>
            <a:r>
              <a:rPr lang="en-GB" sz="2800" dirty="0"/>
              <a:t> </a:t>
            </a:r>
            <a:r>
              <a:rPr lang="en-GB" sz="2800" dirty="0" err="1"/>
              <a:t>Goch</a:t>
            </a:r>
            <a:r>
              <a:rPr lang="en-GB" sz="2800" dirty="0"/>
              <a:t>);</a:t>
            </a:r>
          </a:p>
          <a:p>
            <a:r>
              <a:rPr lang="en-GB" sz="2800" dirty="0"/>
              <a:t>Land stolen by his neighbour Reginald de Grey &gt; London</a:t>
            </a:r>
          </a:p>
          <a:p>
            <a:r>
              <a:rPr lang="en-GB" sz="2800" dirty="0"/>
              <a:t>‘What care we for the barefoot rascals?’</a:t>
            </a:r>
          </a:p>
          <a:p>
            <a:endParaRPr lang="en-GB" sz="2800" dirty="0"/>
          </a:p>
          <a:p>
            <a:endParaRPr lang="en-GB" dirty="0"/>
          </a:p>
        </p:txBody>
      </p:sp>
    </p:spTree>
    <p:extLst>
      <p:ext uri="{BB962C8B-B14F-4D97-AF65-F5344CB8AC3E}">
        <p14:creationId xmlns:p14="http://schemas.microsoft.com/office/powerpoint/2010/main" val="13567269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6927"/>
            <a:ext cx="3008313" cy="1162050"/>
          </a:xfrm>
        </p:spPr>
        <p:txBody>
          <a:bodyPr/>
          <a:lstStyle/>
          <a:p>
            <a:r>
              <a:rPr lang="en-GB" dirty="0" err="1"/>
              <a:t>Owain</a:t>
            </a:r>
            <a:r>
              <a:rPr lang="en-GB" dirty="0"/>
              <a:t> </a:t>
            </a:r>
            <a:r>
              <a:rPr lang="en-GB" dirty="0" err="1"/>
              <a:t>Glyndŵr</a:t>
            </a:r>
            <a:r>
              <a:rPr lang="en-GB" dirty="0"/>
              <a:t> (2)</a:t>
            </a:r>
          </a:p>
        </p:txBody>
      </p:sp>
      <p:sp>
        <p:nvSpPr>
          <p:cNvPr id="4" name="Text Placeholder 3"/>
          <p:cNvSpPr>
            <a:spLocks noGrp="1"/>
          </p:cNvSpPr>
          <p:nvPr>
            <p:ph type="body" sz="half" idx="2"/>
          </p:nvPr>
        </p:nvSpPr>
        <p:spPr/>
        <p:txBody>
          <a:bodyPr/>
          <a:lstStyle/>
          <a:p>
            <a:r>
              <a:rPr lang="en-GB" b="1" dirty="0" err="1"/>
              <a:t>Owain</a:t>
            </a:r>
            <a:r>
              <a:rPr lang="en-GB" b="1" dirty="0"/>
              <a:t> </a:t>
            </a:r>
            <a:r>
              <a:rPr lang="en-GB" b="1" dirty="0" err="1"/>
              <a:t>Glyndŵr’s</a:t>
            </a:r>
            <a:r>
              <a:rPr lang="en-GB" b="1" dirty="0"/>
              <a:t> seal</a:t>
            </a: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1676400"/>
            <a:ext cx="3051904" cy="3096000"/>
          </a:xfrm>
          <a:prstGeom prst="rect">
            <a:avLst/>
          </a:prstGeom>
        </p:spPr>
      </p:pic>
      <p:sp>
        <p:nvSpPr>
          <p:cNvPr id="8" name="Content Placeholder 7"/>
          <p:cNvSpPr>
            <a:spLocks noGrp="1"/>
          </p:cNvSpPr>
          <p:nvPr>
            <p:ph idx="1"/>
          </p:nvPr>
        </p:nvSpPr>
        <p:spPr/>
        <p:txBody>
          <a:bodyPr>
            <a:normAutofit fontScale="62500" lnSpcReduction="20000"/>
          </a:bodyPr>
          <a:lstStyle/>
          <a:p>
            <a:r>
              <a:rPr lang="en-GB" sz="3400" dirty="0"/>
              <a:t>1403 attacked and burned towns, e.g. first of all </a:t>
            </a:r>
            <a:r>
              <a:rPr lang="en-GB" sz="3400" dirty="0" err="1"/>
              <a:t>Ruthin</a:t>
            </a:r>
            <a:endParaRPr lang="en-GB" sz="3400" dirty="0"/>
          </a:p>
          <a:p>
            <a:r>
              <a:rPr lang="en-GB" sz="3400" dirty="0"/>
              <a:t>Battles of </a:t>
            </a:r>
            <a:r>
              <a:rPr lang="en-GB" sz="3400" dirty="0" err="1"/>
              <a:t>Hyddgen</a:t>
            </a:r>
            <a:r>
              <a:rPr lang="en-GB" sz="3400" dirty="0"/>
              <a:t> and </a:t>
            </a:r>
            <a:r>
              <a:rPr lang="en-GB" sz="3400" dirty="0" err="1"/>
              <a:t>Brynglas</a:t>
            </a:r>
            <a:r>
              <a:rPr lang="en-GB" sz="3400" dirty="0"/>
              <a:t> – English slaughtered by the Welsh;</a:t>
            </a:r>
          </a:p>
          <a:p>
            <a:r>
              <a:rPr lang="en-GB" sz="3400" dirty="0"/>
              <a:t>Held a parliament at </a:t>
            </a:r>
            <a:r>
              <a:rPr lang="en-GB" sz="3400" dirty="0" err="1"/>
              <a:t>Machynleth</a:t>
            </a:r>
            <a:endParaRPr lang="en-GB" sz="3400" dirty="0"/>
          </a:p>
          <a:p>
            <a:r>
              <a:rPr lang="en-GB" sz="3400" dirty="0"/>
              <a:t>the </a:t>
            </a:r>
            <a:r>
              <a:rPr lang="en-GB" sz="3400" dirty="0" err="1"/>
              <a:t>Pennal</a:t>
            </a:r>
            <a:r>
              <a:rPr lang="en-GB" sz="3400" dirty="0"/>
              <a:t> letter sent to Charles VI, king of France, set out his vision for Wales – independent Church and 2 universities (one in the north and one in the south)</a:t>
            </a:r>
          </a:p>
          <a:p>
            <a:r>
              <a:rPr lang="en-GB" sz="3400" dirty="0"/>
              <a:t>Revolt started to fade and lacked the same level of support </a:t>
            </a:r>
          </a:p>
          <a:p>
            <a:r>
              <a:rPr lang="en-GB" sz="3400" dirty="0" err="1"/>
              <a:t>Owain</a:t>
            </a:r>
            <a:r>
              <a:rPr lang="en-GB" sz="3400" dirty="0"/>
              <a:t> disappeared </a:t>
            </a:r>
          </a:p>
          <a:p>
            <a:pPr marL="0" indent="0">
              <a:buNone/>
            </a:pPr>
            <a:r>
              <a:rPr lang="en-GB" sz="3400" dirty="0"/>
              <a:t>	(the son of prophecy?)</a:t>
            </a:r>
          </a:p>
          <a:p>
            <a:r>
              <a:rPr lang="en-GB" sz="3400" dirty="0"/>
              <a:t>Possibly went to live with his daughter Alice Scudamore in England</a:t>
            </a:r>
          </a:p>
          <a:p>
            <a:endParaRPr lang="en-GB" sz="3400" dirty="0"/>
          </a:p>
          <a:p>
            <a:endParaRPr lang="en-GB" sz="3400" dirty="0"/>
          </a:p>
          <a:p>
            <a:r>
              <a:rPr lang="en-US" sz="2300" dirty="0"/>
              <a:t>http://commons.wikimedia.org/wiki/File%3AOwain_Glyndwr_Siegel_2.jpg</a:t>
            </a:r>
            <a:endParaRPr lang="en-GB" sz="2300" dirty="0"/>
          </a:p>
          <a:p>
            <a:endParaRPr lang="en-GB" dirty="0"/>
          </a:p>
        </p:txBody>
      </p:sp>
    </p:spTree>
    <p:extLst>
      <p:ext uri="{BB962C8B-B14F-4D97-AF65-F5344CB8AC3E}">
        <p14:creationId xmlns:p14="http://schemas.microsoft.com/office/powerpoint/2010/main" val="35650275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2400" dirty="0"/>
              <a:t>Henry Tudor </a:t>
            </a:r>
            <a:br>
              <a:rPr lang="en-GB" sz="2400" dirty="0"/>
            </a:br>
            <a:r>
              <a:rPr lang="en-GB" sz="2400" dirty="0"/>
              <a:t>(Henry VII) 1457-1509</a:t>
            </a:r>
            <a:br>
              <a:rPr lang="en-GB" sz="2400" dirty="0"/>
            </a:br>
            <a:endParaRPr lang="en-GB" sz="2400" dirty="0"/>
          </a:p>
        </p:txBody>
      </p:sp>
      <p:sp>
        <p:nvSpPr>
          <p:cNvPr id="5" name="Content Placeholder 4"/>
          <p:cNvSpPr>
            <a:spLocks noGrp="1"/>
          </p:cNvSpPr>
          <p:nvPr>
            <p:ph idx="1"/>
          </p:nvPr>
        </p:nvSpPr>
        <p:spPr>
          <a:xfrm>
            <a:off x="3694112" y="76200"/>
            <a:ext cx="5221287" cy="6596487"/>
          </a:xfrm>
        </p:spPr>
        <p:txBody>
          <a:bodyPr>
            <a:normAutofit fontScale="92500"/>
          </a:bodyPr>
          <a:lstStyle/>
          <a:p>
            <a:pPr marL="0" indent="0">
              <a:buNone/>
            </a:pPr>
            <a:r>
              <a:rPr lang="en-GB" sz="2400" dirty="0"/>
              <a:t>First ‘Welsh’ King of England?</a:t>
            </a:r>
          </a:p>
          <a:p>
            <a:pPr marL="0" indent="0">
              <a:buNone/>
            </a:pPr>
            <a:r>
              <a:rPr lang="en-GB" sz="2400" dirty="0"/>
              <a:t>defeated Richard III in 1485 at the Battle of Bosworth and seized crown;</a:t>
            </a:r>
          </a:p>
          <a:p>
            <a:pPr marL="0" indent="0">
              <a:buNone/>
            </a:pPr>
            <a:r>
              <a:rPr lang="en-GB" sz="2400" dirty="0"/>
              <a:t>First monarch of the House of Tudor (his mother was Margaret Beaufort and father Edmund Tudor, </a:t>
            </a:r>
            <a:r>
              <a:rPr lang="en-GB" sz="2400" dirty="0" err="1"/>
              <a:t>Owain</a:t>
            </a:r>
            <a:r>
              <a:rPr lang="en-GB" sz="2400" dirty="0"/>
              <a:t> </a:t>
            </a:r>
            <a:r>
              <a:rPr lang="en-GB" sz="2400" dirty="0" err="1"/>
              <a:t>Tudur’s</a:t>
            </a:r>
            <a:r>
              <a:rPr lang="en-GB" sz="2400" dirty="0"/>
              <a:t> grandson who married Catherine de Valois, Henry V’s widow)</a:t>
            </a:r>
          </a:p>
          <a:p>
            <a:pPr marL="0" indent="0">
              <a:buNone/>
            </a:pPr>
            <a:r>
              <a:rPr lang="en-GB" sz="2400" dirty="0"/>
              <a:t>Henry has substantial support from Wales;</a:t>
            </a:r>
          </a:p>
          <a:p>
            <a:pPr marL="0" indent="0">
              <a:buNone/>
            </a:pPr>
            <a:r>
              <a:rPr lang="en-GB" sz="1900" b="1" dirty="0"/>
              <a:t>Gwyn A. Williams (1985) </a:t>
            </a:r>
            <a:r>
              <a:rPr lang="en-GB" sz="1900" b="1" i="1" dirty="0"/>
              <a:t>When Was Wales?</a:t>
            </a:r>
            <a:r>
              <a:rPr lang="en-GB" sz="1900" b="1" dirty="0"/>
              <a:t> (London: Penguin), p.117:</a:t>
            </a:r>
          </a:p>
          <a:p>
            <a:pPr marL="0" indent="0">
              <a:buNone/>
            </a:pPr>
            <a:r>
              <a:rPr lang="en-GB" sz="1900" dirty="0"/>
              <a:t>England opened up like the rose it now bore as its badge, and the Welsh poured in.  The old order hung on back home in Wales and, in the boroughs, made a last stand against the incoming tide. But by the end of the reign of Henry VII, who kept St David’s Day and packed his court’s minor offices with Welshmen, nearly every  Marcher lordship was in royal hands, </a:t>
            </a:r>
            <a:r>
              <a:rPr lang="en-GB" sz="1900" dirty="0" err="1"/>
              <a:t>overmighty</a:t>
            </a:r>
            <a:r>
              <a:rPr lang="en-GB" sz="1900" dirty="0"/>
              <a:t> subjects had been cut down and charters of emancipation issued to north Wales.</a:t>
            </a:r>
          </a:p>
          <a:p>
            <a:pPr marL="0" indent="0">
              <a:buNone/>
            </a:pPr>
            <a:endParaRPr lang="en-GB" sz="2400" dirty="0"/>
          </a:p>
          <a:p>
            <a:pPr marL="0" indent="0">
              <a:buNone/>
            </a:pPr>
            <a:endParaRPr lang="en-GB" sz="2400" dirty="0"/>
          </a:p>
          <a:p>
            <a:pPr marL="0" indent="0">
              <a:buNone/>
            </a:pPr>
            <a:endParaRPr lang="en-GB" sz="2400" dirty="0"/>
          </a:p>
        </p:txBody>
      </p:sp>
      <p:sp>
        <p:nvSpPr>
          <p:cNvPr id="6" name="Text Placeholder 5"/>
          <p:cNvSpPr>
            <a:spLocks noGrp="1"/>
          </p:cNvSpPr>
          <p:nvPr>
            <p:ph type="body" sz="half" idx="2"/>
          </p:nvPr>
        </p:nvSpPr>
        <p:spPr/>
        <p:txBody>
          <a:bodyPr>
            <a:normAutofit/>
          </a:bodyPr>
          <a:lstStyle/>
          <a:p>
            <a:endParaRPr lang="en-GB" sz="1000"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209800"/>
            <a:ext cx="3346560" cy="4032000"/>
          </a:xfrm>
          <a:prstGeom prst="rect">
            <a:avLst/>
          </a:prstGeom>
        </p:spPr>
      </p:pic>
      <p:sp>
        <p:nvSpPr>
          <p:cNvPr id="2" name="Rectangle 1"/>
          <p:cNvSpPr/>
          <p:nvPr/>
        </p:nvSpPr>
        <p:spPr>
          <a:xfrm>
            <a:off x="238246" y="6241800"/>
            <a:ext cx="4572000" cy="430887"/>
          </a:xfrm>
          <a:prstGeom prst="rect">
            <a:avLst/>
          </a:prstGeom>
        </p:spPr>
        <p:txBody>
          <a:bodyPr>
            <a:spAutoFit/>
          </a:bodyPr>
          <a:lstStyle/>
          <a:p>
            <a:r>
              <a:rPr lang="en-GB" sz="1100" dirty="0"/>
              <a:t>The National Portrait Gallery, London</a:t>
            </a:r>
          </a:p>
          <a:p>
            <a:r>
              <a:rPr lang="en-GB" sz="1100" dirty="0"/>
              <a:t>https://commons.wikimedia.org/wiki/File:Henry7England.jpg</a:t>
            </a:r>
          </a:p>
        </p:txBody>
      </p:sp>
    </p:spTree>
    <p:extLst>
      <p:ext uri="{BB962C8B-B14F-4D97-AF65-F5344CB8AC3E}">
        <p14:creationId xmlns:p14="http://schemas.microsoft.com/office/powerpoint/2010/main" val="26910465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txBody>
          <a:bodyPr>
            <a:normAutofit fontScale="90000"/>
          </a:bodyPr>
          <a:lstStyle/>
          <a:p>
            <a:r>
              <a:rPr lang="en-GB" dirty="0"/>
              <a:t>William </a:t>
            </a:r>
            <a:r>
              <a:rPr lang="en-GB" dirty="0" err="1"/>
              <a:t>Salesbury</a:t>
            </a:r>
            <a:r>
              <a:rPr lang="en-GB" dirty="0"/>
              <a:t> and William Morgan</a:t>
            </a:r>
            <a:br>
              <a:rPr lang="en-GB" dirty="0"/>
            </a:br>
            <a:r>
              <a:rPr lang="en-GB" dirty="0"/>
              <a:t> Translation of the Bible into Welsh </a:t>
            </a:r>
            <a:br>
              <a:rPr lang="en-GB" dirty="0"/>
            </a:br>
            <a:endParaRPr lang="en-US" dirty="0"/>
          </a:p>
        </p:txBody>
      </p:sp>
      <p:sp>
        <p:nvSpPr>
          <p:cNvPr id="3" name="Content Placeholder 2"/>
          <p:cNvSpPr>
            <a:spLocks noGrp="1"/>
          </p:cNvSpPr>
          <p:nvPr>
            <p:ph idx="1"/>
          </p:nvPr>
        </p:nvSpPr>
        <p:spPr>
          <a:xfrm>
            <a:off x="457200" y="1066800"/>
            <a:ext cx="8229600" cy="4525963"/>
          </a:xfrm>
        </p:spPr>
        <p:txBody>
          <a:bodyPr>
            <a:normAutofit fontScale="62500" lnSpcReduction="20000"/>
          </a:bodyPr>
          <a:lstStyle/>
          <a:p>
            <a:pPr marL="0" indent="0">
              <a:buNone/>
            </a:pPr>
            <a:endParaRPr lang="en-GB" b="1" dirty="0"/>
          </a:p>
          <a:p>
            <a:pPr marL="0" indent="0">
              <a:buNone/>
            </a:pPr>
            <a:r>
              <a:rPr lang="en-GB" b="1" dirty="0"/>
              <a:t>Why was the Bible translated into Welsh?</a:t>
            </a:r>
            <a:endParaRPr lang="en-GB" dirty="0"/>
          </a:p>
          <a:p>
            <a:pPr marL="0" indent="0">
              <a:buNone/>
            </a:pPr>
            <a:r>
              <a:rPr lang="en-GB" b="1" dirty="0"/>
              <a:t> </a:t>
            </a:r>
            <a:endParaRPr lang="en-GB" dirty="0"/>
          </a:p>
          <a:p>
            <a:pPr marL="0" indent="0">
              <a:buNone/>
            </a:pPr>
            <a:r>
              <a:rPr lang="en-GB" dirty="0"/>
              <a:t>The advent of Protestantism (in 1517) meant that there was greater emphasis on the Bible – all Christians were encouraged to read the Bible themselves </a:t>
            </a:r>
          </a:p>
          <a:p>
            <a:pPr marL="0" indent="0">
              <a:buNone/>
            </a:pPr>
            <a:r>
              <a:rPr lang="en-GB" dirty="0"/>
              <a:t> </a:t>
            </a:r>
          </a:p>
          <a:p>
            <a:pPr marL="0" indent="0">
              <a:buNone/>
            </a:pPr>
            <a:r>
              <a:rPr lang="en-GB" dirty="0"/>
              <a:t>In the C16 numerous translations of the Bible produced in Europe.</a:t>
            </a:r>
          </a:p>
          <a:p>
            <a:pPr marL="0" indent="0">
              <a:buNone/>
            </a:pPr>
            <a:r>
              <a:rPr lang="en-GB" dirty="0"/>
              <a:t> </a:t>
            </a:r>
          </a:p>
          <a:p>
            <a:pPr marL="0" indent="0">
              <a:buNone/>
            </a:pPr>
            <a:r>
              <a:rPr lang="en-GB" dirty="0"/>
              <a:t>By 1538 an English translation was available. Henry VIII ordered that the Bible be read in every parish church throughout the kingdom (Acts of Union in 1536 meant that Wales was part of the Union)</a:t>
            </a:r>
          </a:p>
          <a:p>
            <a:pPr marL="0" indent="0">
              <a:buNone/>
            </a:pPr>
            <a:r>
              <a:rPr lang="en-GB" dirty="0"/>
              <a:t> </a:t>
            </a:r>
          </a:p>
          <a:p>
            <a:pPr marL="0" indent="0">
              <a:buNone/>
            </a:pPr>
            <a:r>
              <a:rPr lang="en-GB" dirty="0"/>
              <a:t>The Welsh were supposed to worship through the medium of English – a language as unfamiliar as Latin to the majority of them.</a:t>
            </a:r>
          </a:p>
          <a:p>
            <a:pPr marL="0" indent="0">
              <a:buNone/>
            </a:pPr>
            <a:endParaRPr lang="en-GB" dirty="0"/>
          </a:p>
        </p:txBody>
      </p:sp>
    </p:spTree>
    <p:extLst>
      <p:ext uri="{BB962C8B-B14F-4D97-AF65-F5344CB8AC3E}">
        <p14:creationId xmlns:p14="http://schemas.microsoft.com/office/powerpoint/2010/main" val="31568911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5" y="-41564"/>
            <a:ext cx="8229600" cy="1143000"/>
          </a:xfrm>
        </p:spPr>
        <p:txBody>
          <a:bodyPr>
            <a:normAutofit fontScale="90000"/>
          </a:bodyPr>
          <a:lstStyle/>
          <a:p>
            <a:r>
              <a:rPr lang="en-GB" b="1" dirty="0"/>
              <a:t>William </a:t>
            </a:r>
            <a:r>
              <a:rPr lang="en-GB" b="1" dirty="0" err="1"/>
              <a:t>Salesbury</a:t>
            </a:r>
            <a:r>
              <a:rPr lang="en-GB" b="1" dirty="0"/>
              <a:t> (</a:t>
            </a:r>
            <a:r>
              <a:rPr lang="en-GB" b="1" i="1" dirty="0"/>
              <a:t>c.</a:t>
            </a:r>
            <a:r>
              <a:rPr lang="en-GB" b="1" dirty="0"/>
              <a:t> 1520-1584?)</a:t>
            </a:r>
            <a:br>
              <a:rPr lang="en-GB" dirty="0"/>
            </a:br>
            <a:endParaRPr lang="en-US" dirty="0"/>
          </a:p>
        </p:txBody>
      </p:sp>
      <p:sp>
        <p:nvSpPr>
          <p:cNvPr id="3" name="Content Placeholder 2"/>
          <p:cNvSpPr>
            <a:spLocks noGrp="1"/>
          </p:cNvSpPr>
          <p:nvPr>
            <p:ph idx="1"/>
          </p:nvPr>
        </p:nvSpPr>
        <p:spPr>
          <a:xfrm>
            <a:off x="457200" y="838200"/>
            <a:ext cx="8229600" cy="4525963"/>
          </a:xfrm>
        </p:spPr>
        <p:txBody>
          <a:bodyPr>
            <a:normAutofit fontScale="25000" lnSpcReduction="20000"/>
          </a:bodyPr>
          <a:lstStyle/>
          <a:p>
            <a:r>
              <a:rPr lang="en-GB" dirty="0"/>
              <a:t> </a:t>
            </a:r>
          </a:p>
          <a:p>
            <a:pPr marL="0" indent="0">
              <a:buNone/>
            </a:pPr>
            <a:r>
              <a:rPr lang="en-GB" sz="9600" dirty="0"/>
              <a:t>‘One of the greatest Welshmen of any age’ according to </a:t>
            </a:r>
            <a:r>
              <a:rPr lang="en-GB" sz="9600" dirty="0" err="1"/>
              <a:t>Prof.</a:t>
            </a:r>
            <a:r>
              <a:rPr lang="en-GB" sz="9600" dirty="0"/>
              <a:t> </a:t>
            </a:r>
            <a:r>
              <a:rPr lang="en-GB" sz="9600" dirty="0" err="1"/>
              <a:t>Gruffydd</a:t>
            </a:r>
            <a:r>
              <a:rPr lang="en-GB" sz="9600" dirty="0"/>
              <a:t> </a:t>
            </a:r>
            <a:r>
              <a:rPr lang="en-GB" sz="9600" dirty="0" err="1"/>
              <a:t>Aled</a:t>
            </a:r>
            <a:r>
              <a:rPr lang="en-GB" sz="9600" dirty="0"/>
              <a:t> Williams.</a:t>
            </a:r>
          </a:p>
          <a:p>
            <a:pPr marL="0" indent="0">
              <a:buNone/>
            </a:pPr>
            <a:r>
              <a:rPr lang="en-GB" sz="9600" dirty="0"/>
              <a:t> </a:t>
            </a:r>
          </a:p>
          <a:p>
            <a:pPr marL="0" indent="0">
              <a:buNone/>
            </a:pPr>
            <a:r>
              <a:rPr lang="en-GB" sz="9600" dirty="0"/>
              <a:t>Born at </a:t>
            </a:r>
            <a:r>
              <a:rPr lang="en-GB" sz="9600" dirty="0" err="1"/>
              <a:t>Llansannan</a:t>
            </a:r>
            <a:r>
              <a:rPr lang="en-GB" sz="9600" dirty="0"/>
              <a:t>, probably at </a:t>
            </a:r>
            <a:r>
              <a:rPr lang="en-GB" sz="9600" dirty="0" err="1"/>
              <a:t>Cae</a:t>
            </a:r>
            <a:r>
              <a:rPr lang="en-GB" sz="9600" dirty="0"/>
              <a:t> Du.</a:t>
            </a:r>
          </a:p>
          <a:p>
            <a:pPr marL="0" indent="0">
              <a:buNone/>
            </a:pPr>
            <a:r>
              <a:rPr lang="en-GB" sz="9600" dirty="0"/>
              <a:t> </a:t>
            </a:r>
          </a:p>
          <a:p>
            <a:pPr marL="0" indent="0">
              <a:buNone/>
            </a:pPr>
            <a:r>
              <a:rPr lang="en-GB" sz="9600" dirty="0"/>
              <a:t>In the 1530s he studied at Oxford University where he first encountered ideas associated with the Renaissance. An incredibly learned man he was fluent in Welsh, Hebrew, Greek, Latin, English, French, German and other languages. He also studied law.</a:t>
            </a:r>
          </a:p>
          <a:p>
            <a:pPr marL="0" indent="0">
              <a:buNone/>
            </a:pPr>
            <a:r>
              <a:rPr lang="en-GB" sz="9600" dirty="0"/>
              <a:t> </a:t>
            </a:r>
          </a:p>
          <a:p>
            <a:pPr marL="0" indent="0">
              <a:buNone/>
            </a:pPr>
            <a:r>
              <a:rPr lang="en-GB" sz="9600" dirty="0"/>
              <a:t>He published various books including linguistic studies and he was also working on a medical herbal. </a:t>
            </a:r>
          </a:p>
          <a:p>
            <a:pPr marL="0" indent="0">
              <a:buNone/>
            </a:pPr>
            <a:r>
              <a:rPr lang="en-GB" sz="9600" dirty="0"/>
              <a:t> </a:t>
            </a:r>
          </a:p>
          <a:p>
            <a:pPr marL="0" indent="0">
              <a:buNone/>
            </a:pPr>
            <a:r>
              <a:rPr lang="en-GB" sz="9600" dirty="0"/>
              <a:t>During the reign of Mary (1553-58) it is thought that he hid at </a:t>
            </a:r>
            <a:r>
              <a:rPr lang="en-GB" sz="9600" dirty="0" err="1"/>
              <a:t>Cae</a:t>
            </a:r>
            <a:r>
              <a:rPr lang="en-GB" sz="9600" dirty="0"/>
              <a:t> Du  (his parents’ home) and continued to work on his translation secretly.</a:t>
            </a:r>
          </a:p>
          <a:p>
            <a:pPr marL="0" indent="0">
              <a:buNone/>
            </a:pPr>
            <a:r>
              <a:rPr lang="en-GB" sz="9600" dirty="0"/>
              <a:t> </a:t>
            </a:r>
          </a:p>
          <a:p>
            <a:pPr marL="0" indent="0">
              <a:buNone/>
            </a:pPr>
            <a:r>
              <a:rPr lang="en-GB" sz="9600" b="1" dirty="0"/>
              <a:t> </a:t>
            </a:r>
            <a:endParaRPr lang="en-GB" sz="9600" dirty="0"/>
          </a:p>
          <a:p>
            <a:endParaRPr lang="en-US" dirty="0"/>
          </a:p>
        </p:txBody>
      </p:sp>
    </p:spTree>
    <p:extLst>
      <p:ext uri="{BB962C8B-B14F-4D97-AF65-F5344CB8AC3E}">
        <p14:creationId xmlns:p14="http://schemas.microsoft.com/office/powerpoint/2010/main" val="16729210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1143000"/>
          </a:xfrm>
        </p:spPr>
        <p:txBody>
          <a:bodyPr>
            <a:noAutofit/>
          </a:bodyPr>
          <a:lstStyle/>
          <a:p>
            <a:pPr algn="l"/>
            <a:r>
              <a:rPr lang="en-US" sz="3600" dirty="0"/>
              <a:t>William </a:t>
            </a:r>
            <a:r>
              <a:rPr lang="en-US" sz="3600" dirty="0" err="1"/>
              <a:t>Salesbury</a:t>
            </a:r>
            <a:r>
              <a:rPr lang="en-US" sz="3600" dirty="0"/>
              <a:t> (2)</a:t>
            </a:r>
          </a:p>
        </p:txBody>
      </p:sp>
      <p:sp>
        <p:nvSpPr>
          <p:cNvPr id="3" name="Content Placeholder 2"/>
          <p:cNvSpPr>
            <a:spLocks noGrp="1"/>
          </p:cNvSpPr>
          <p:nvPr>
            <p:ph idx="1"/>
          </p:nvPr>
        </p:nvSpPr>
        <p:spPr>
          <a:xfrm>
            <a:off x="304800" y="1417637"/>
            <a:ext cx="8229600" cy="4525963"/>
          </a:xfrm>
        </p:spPr>
        <p:txBody>
          <a:bodyPr>
            <a:noAutofit/>
          </a:bodyPr>
          <a:lstStyle/>
          <a:p>
            <a:pPr marL="0" indent="0">
              <a:buNone/>
            </a:pPr>
            <a:r>
              <a:rPr lang="en-GB" sz="2000" b="1" dirty="0"/>
              <a:t>What was his contribution?</a:t>
            </a:r>
            <a:endParaRPr lang="en-GB" sz="2000" dirty="0"/>
          </a:p>
          <a:p>
            <a:pPr marL="0" indent="0">
              <a:buNone/>
            </a:pPr>
            <a:r>
              <a:rPr lang="en-GB" sz="2000" dirty="0"/>
              <a:t> He called upon his fellow countrymen to respect and use the Welsh language: </a:t>
            </a:r>
          </a:p>
          <a:p>
            <a:pPr marL="0" indent="0">
              <a:buNone/>
            </a:pPr>
            <a:r>
              <a:rPr lang="en-GB" sz="2000" dirty="0"/>
              <a:t>‘</a:t>
            </a:r>
            <a:r>
              <a:rPr lang="en-GB" sz="2000" dirty="0" err="1"/>
              <a:t>Mynnwch</a:t>
            </a:r>
            <a:r>
              <a:rPr lang="en-GB" sz="2000" dirty="0"/>
              <a:t> </a:t>
            </a:r>
            <a:r>
              <a:rPr lang="en-GB" sz="2000" dirty="0" err="1"/>
              <a:t>ddysc</a:t>
            </a:r>
            <a:r>
              <a:rPr lang="en-GB" sz="2000" dirty="0"/>
              <a:t> </a:t>
            </a:r>
            <a:r>
              <a:rPr lang="en-GB" sz="2000" dirty="0" err="1"/>
              <a:t>yn</a:t>
            </a:r>
            <a:r>
              <a:rPr lang="en-GB" sz="2000" dirty="0"/>
              <a:t> </a:t>
            </a:r>
            <a:r>
              <a:rPr lang="en-GB" sz="2000" dirty="0" err="1"/>
              <a:t>ych</a:t>
            </a:r>
            <a:r>
              <a:rPr lang="en-GB" sz="2000" dirty="0"/>
              <a:t> </a:t>
            </a:r>
            <a:r>
              <a:rPr lang="en-GB" sz="2000" dirty="0" err="1"/>
              <a:t>iaith</a:t>
            </a:r>
            <a:r>
              <a:rPr lang="en-GB" sz="2000" dirty="0"/>
              <a:t>’ (Insist on an education in your own language).</a:t>
            </a:r>
          </a:p>
          <a:p>
            <a:pPr marL="0" indent="0">
              <a:buNone/>
            </a:pPr>
            <a:r>
              <a:rPr lang="en-GB" sz="2000" dirty="0"/>
              <a:t> </a:t>
            </a:r>
          </a:p>
          <a:p>
            <a:pPr marL="0" indent="0">
              <a:buNone/>
            </a:pPr>
            <a:r>
              <a:rPr lang="en-GB" sz="2000" dirty="0"/>
              <a:t>He appealed to the Welsh to petition the king for a Welsh Bible.</a:t>
            </a:r>
          </a:p>
          <a:p>
            <a:pPr marL="0" indent="0">
              <a:buNone/>
            </a:pPr>
            <a:r>
              <a:rPr lang="en-GB" sz="2000" dirty="0"/>
              <a:t> </a:t>
            </a:r>
          </a:p>
          <a:p>
            <a:pPr marL="0" indent="0">
              <a:buNone/>
            </a:pPr>
            <a:r>
              <a:rPr lang="en-GB" sz="2000" dirty="0"/>
              <a:t>When Elizabeth I came to the throne in 1588, William </a:t>
            </a:r>
            <a:r>
              <a:rPr lang="en-GB" sz="2000" dirty="0" err="1"/>
              <a:t>Salesbury</a:t>
            </a:r>
            <a:r>
              <a:rPr lang="en-GB" sz="2000" dirty="0"/>
              <a:t> was given the opportunity to continue with the translation.</a:t>
            </a:r>
          </a:p>
          <a:p>
            <a:pPr marL="0" indent="0">
              <a:buNone/>
            </a:pPr>
            <a:r>
              <a:rPr lang="en-GB" sz="2000" dirty="0"/>
              <a:t> </a:t>
            </a:r>
          </a:p>
          <a:p>
            <a:pPr marL="0" indent="0">
              <a:buNone/>
            </a:pPr>
            <a:r>
              <a:rPr lang="en-GB" sz="2000" dirty="0"/>
              <a:t>He collaborated with Richard Davies, the bishop of St </a:t>
            </a:r>
            <a:r>
              <a:rPr lang="en-GB" sz="2000" dirty="0" err="1"/>
              <a:t>Asaph</a:t>
            </a:r>
            <a:r>
              <a:rPr lang="en-GB" sz="2000" dirty="0"/>
              <a:t>, to persuade the authorities that a Welsh Bible was needed. </a:t>
            </a:r>
          </a:p>
        </p:txBody>
      </p:sp>
    </p:spTree>
    <p:extLst>
      <p:ext uri="{BB962C8B-B14F-4D97-AF65-F5344CB8AC3E}">
        <p14:creationId xmlns:p14="http://schemas.microsoft.com/office/powerpoint/2010/main" val="38114420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William Morgan (1545-1604) </a:t>
            </a:r>
          </a:p>
        </p:txBody>
      </p:sp>
      <p:sp>
        <p:nvSpPr>
          <p:cNvPr id="3" name="Content Placeholder 2"/>
          <p:cNvSpPr>
            <a:spLocks noGrp="1"/>
          </p:cNvSpPr>
          <p:nvPr>
            <p:ph idx="1"/>
          </p:nvPr>
        </p:nvSpPr>
        <p:spPr>
          <a:xfrm>
            <a:off x="457200" y="1219200"/>
            <a:ext cx="8229600" cy="4525963"/>
          </a:xfrm>
        </p:spPr>
        <p:txBody>
          <a:bodyPr>
            <a:noAutofit/>
          </a:bodyPr>
          <a:lstStyle/>
          <a:p>
            <a:pPr marL="0" indent="0">
              <a:buNone/>
            </a:pPr>
            <a:r>
              <a:rPr lang="en-GB" sz="1800" dirty="0"/>
              <a:t>Born at </a:t>
            </a:r>
            <a:r>
              <a:rPr lang="en-GB" sz="1800" dirty="0" err="1"/>
              <a:t>Tŷ</a:t>
            </a:r>
            <a:r>
              <a:rPr lang="en-GB" sz="1800" dirty="0"/>
              <a:t> </a:t>
            </a:r>
            <a:r>
              <a:rPr lang="en-GB" sz="1800" dirty="0" err="1"/>
              <a:t>Mawr</a:t>
            </a:r>
            <a:r>
              <a:rPr lang="en-GB" sz="1800" dirty="0"/>
              <a:t>, </a:t>
            </a:r>
            <a:r>
              <a:rPr lang="en-GB" sz="1800" dirty="0" err="1"/>
              <a:t>Wybrnant</a:t>
            </a:r>
            <a:r>
              <a:rPr lang="en-GB" sz="1800" dirty="0"/>
              <a:t>, </a:t>
            </a:r>
            <a:r>
              <a:rPr lang="en-GB" sz="1800" dirty="0" err="1"/>
              <a:t>Penmachno</a:t>
            </a:r>
            <a:r>
              <a:rPr lang="en-GB" sz="1800" dirty="0"/>
              <a:t>, Caernarvonshire in 1545.</a:t>
            </a:r>
          </a:p>
          <a:p>
            <a:pPr marL="0" indent="0">
              <a:buNone/>
            </a:pPr>
            <a:r>
              <a:rPr lang="en-GB" sz="1800" dirty="0"/>
              <a:t> </a:t>
            </a:r>
          </a:p>
          <a:p>
            <a:pPr marL="0" indent="0">
              <a:buNone/>
            </a:pPr>
            <a:r>
              <a:rPr lang="en-GB" sz="1800" dirty="0"/>
              <a:t>Son of John and </a:t>
            </a:r>
            <a:r>
              <a:rPr lang="en-GB" sz="1800" dirty="0" err="1"/>
              <a:t>Lowri</a:t>
            </a:r>
            <a:r>
              <a:rPr lang="en-GB" sz="1800" dirty="0"/>
              <a:t> Morgan. His father worked on the </a:t>
            </a:r>
            <a:r>
              <a:rPr lang="en-GB" sz="1800" dirty="0" err="1"/>
              <a:t>Gwydir</a:t>
            </a:r>
            <a:r>
              <a:rPr lang="en-GB" sz="1800" dirty="0"/>
              <a:t> estate  home of the Wyn family. This connection was very advantageous to him. He was educated on the estate with the family’s children by the chaplain. Grammar and Latin literature was studied and he also took the opportunity to learn English. </a:t>
            </a:r>
          </a:p>
          <a:p>
            <a:pPr marL="0" indent="0">
              <a:buNone/>
            </a:pPr>
            <a:endParaRPr lang="en-GB" sz="1800" dirty="0"/>
          </a:p>
          <a:p>
            <a:pPr marL="0" indent="0">
              <a:buNone/>
            </a:pPr>
            <a:r>
              <a:rPr lang="en-GB" sz="1800" dirty="0"/>
              <a:t>By 1588-89 Protestantism had become established as the official religion of the Union. </a:t>
            </a:r>
          </a:p>
          <a:p>
            <a:pPr marL="0" indent="0">
              <a:buNone/>
            </a:pPr>
            <a:r>
              <a:rPr lang="en-GB" sz="1800" dirty="0"/>
              <a:t> </a:t>
            </a:r>
          </a:p>
          <a:p>
            <a:pPr marL="0" indent="0">
              <a:buNone/>
            </a:pPr>
            <a:r>
              <a:rPr lang="en-GB" sz="1800" dirty="0"/>
              <a:t>By 1565 William Morgan was well educated enough to go to university at Cambridge where he studied Latin, Greek and Hebrew and was awarded a doctorate in Theology in 1583. </a:t>
            </a:r>
          </a:p>
          <a:p>
            <a:pPr marL="0" indent="0">
              <a:buNone/>
            </a:pPr>
            <a:r>
              <a:rPr lang="en-GB" sz="1800" dirty="0"/>
              <a:t> </a:t>
            </a:r>
          </a:p>
          <a:p>
            <a:pPr marL="0" indent="0">
              <a:buNone/>
            </a:pPr>
            <a:r>
              <a:rPr lang="en-GB" sz="1800" dirty="0"/>
              <a:t>In 1568 he was made a deacon at </a:t>
            </a:r>
            <a:r>
              <a:rPr lang="en-GB" sz="1800" dirty="0" err="1"/>
              <a:t>Llanbadarn</a:t>
            </a:r>
            <a:r>
              <a:rPr lang="en-GB" sz="1800" dirty="0"/>
              <a:t> </a:t>
            </a:r>
            <a:r>
              <a:rPr lang="en-GB" sz="1800" dirty="0" err="1"/>
              <a:t>Fawr</a:t>
            </a:r>
            <a:r>
              <a:rPr lang="en-GB" sz="1800" dirty="0"/>
              <a:t> and in 1578 became vicar of  </a:t>
            </a:r>
            <a:r>
              <a:rPr lang="en-GB" sz="1800" dirty="0" err="1"/>
              <a:t>Llanrhaedr</a:t>
            </a:r>
            <a:r>
              <a:rPr lang="en-GB" sz="1800" dirty="0"/>
              <a:t> </a:t>
            </a:r>
            <a:r>
              <a:rPr lang="en-GB" sz="1800" dirty="0" err="1"/>
              <a:t>ym</a:t>
            </a:r>
            <a:r>
              <a:rPr lang="en-GB" sz="1800" dirty="0"/>
              <a:t> </a:t>
            </a:r>
            <a:r>
              <a:rPr lang="en-GB" sz="1800" dirty="0" err="1"/>
              <a:t>Mochnant</a:t>
            </a:r>
            <a:r>
              <a:rPr lang="en-GB" sz="1800" dirty="0"/>
              <a:t>.</a:t>
            </a:r>
          </a:p>
        </p:txBody>
      </p:sp>
    </p:spTree>
    <p:extLst>
      <p:ext uri="{BB962C8B-B14F-4D97-AF65-F5344CB8AC3E}">
        <p14:creationId xmlns:p14="http://schemas.microsoft.com/office/powerpoint/2010/main" val="4620593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33400" y="533400"/>
            <a:ext cx="8229600" cy="4525963"/>
          </a:xfrm>
        </p:spPr>
        <p:txBody>
          <a:bodyPr>
            <a:noAutofit/>
          </a:bodyPr>
          <a:lstStyle/>
          <a:p>
            <a:pPr marL="0" indent="0">
              <a:buNone/>
            </a:pPr>
            <a:r>
              <a:rPr lang="en-GB" sz="2400" b="1" dirty="0"/>
              <a:t>What was his contribution?</a:t>
            </a:r>
            <a:endParaRPr lang="en-GB" sz="2400" dirty="0"/>
          </a:p>
          <a:p>
            <a:pPr marL="0" indent="0">
              <a:buNone/>
            </a:pPr>
            <a:r>
              <a:rPr lang="en-GB" sz="2400" dirty="0"/>
              <a:t> He continued the work began by Thomas </a:t>
            </a:r>
            <a:r>
              <a:rPr lang="en-GB" sz="2400" dirty="0" err="1"/>
              <a:t>Huet</a:t>
            </a:r>
            <a:r>
              <a:rPr lang="en-GB" sz="2400" dirty="0"/>
              <a:t>, Richard Davies and, of course, William </a:t>
            </a:r>
            <a:r>
              <a:rPr lang="en-GB" sz="2400" dirty="0" err="1"/>
              <a:t>Salesbury</a:t>
            </a:r>
            <a:r>
              <a:rPr lang="en-GB" sz="2400" dirty="0"/>
              <a:t>.</a:t>
            </a:r>
          </a:p>
          <a:p>
            <a:pPr marL="0" indent="0">
              <a:buNone/>
            </a:pPr>
            <a:r>
              <a:rPr lang="en-GB" sz="2400" dirty="0"/>
              <a:t> </a:t>
            </a:r>
          </a:p>
          <a:p>
            <a:pPr marL="0" indent="0">
              <a:buNone/>
            </a:pPr>
            <a:r>
              <a:rPr lang="en-GB" sz="2400" dirty="0"/>
              <a:t>He translated the Old Testament and revised William </a:t>
            </a:r>
            <a:r>
              <a:rPr lang="en-GB" sz="2400" dirty="0" err="1"/>
              <a:t>Salesbury’s</a:t>
            </a:r>
            <a:r>
              <a:rPr lang="en-GB" sz="2400" dirty="0"/>
              <a:t> translation of the New Testament and Psalms.</a:t>
            </a:r>
          </a:p>
          <a:p>
            <a:pPr marL="0" indent="0">
              <a:buNone/>
            </a:pPr>
            <a:r>
              <a:rPr lang="en-GB" sz="2400" dirty="0"/>
              <a:t> </a:t>
            </a:r>
          </a:p>
          <a:p>
            <a:pPr marL="0" indent="0">
              <a:buNone/>
            </a:pPr>
            <a:r>
              <a:rPr lang="en-GB" sz="2400" dirty="0"/>
              <a:t>He spent a year in London overseeing the publication of the volume at the press. During this time he stayed at Westminster with Gabriel Goodman who came from Ruthin originally.</a:t>
            </a:r>
          </a:p>
          <a:p>
            <a:pPr marL="0" indent="0">
              <a:buNone/>
            </a:pPr>
            <a:r>
              <a:rPr lang="en-GB" sz="2400" dirty="0"/>
              <a:t> </a:t>
            </a:r>
          </a:p>
          <a:p>
            <a:pPr marL="0" indent="0">
              <a:buNone/>
            </a:pPr>
            <a:r>
              <a:rPr lang="en-GB" sz="2400" dirty="0"/>
              <a:t>By September 1588 the translations were ready and it was announced that they should be distributed to the parishes. </a:t>
            </a:r>
          </a:p>
        </p:txBody>
      </p:sp>
    </p:spTree>
    <p:extLst>
      <p:ext uri="{BB962C8B-B14F-4D97-AF65-F5344CB8AC3E}">
        <p14:creationId xmlns:p14="http://schemas.microsoft.com/office/powerpoint/2010/main" val="18579294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33400" y="381000"/>
            <a:ext cx="8229600" cy="4525963"/>
          </a:xfrm>
        </p:spPr>
        <p:txBody>
          <a:bodyPr>
            <a:noAutofit/>
          </a:bodyPr>
          <a:lstStyle/>
          <a:p>
            <a:pPr marL="0" indent="0">
              <a:buNone/>
            </a:pPr>
            <a:r>
              <a:rPr lang="en-GB" sz="2800" b="1" dirty="0"/>
              <a:t>What was the significance of translating the Bible into Welsh? </a:t>
            </a:r>
            <a:endParaRPr lang="en-GB" sz="2800" dirty="0"/>
          </a:p>
          <a:p>
            <a:pPr marL="0" indent="0">
              <a:buNone/>
            </a:pPr>
            <a:r>
              <a:rPr lang="en-GB" sz="2000" dirty="0"/>
              <a:t>Translating the Bible into Welsh was an important historical turning point in Welsh history. It laid a firm foundation for Protestantism in Wales. </a:t>
            </a:r>
          </a:p>
          <a:p>
            <a:pPr marL="0" indent="0">
              <a:buNone/>
            </a:pPr>
            <a:endParaRPr lang="en-GB" sz="2000" dirty="0"/>
          </a:p>
          <a:p>
            <a:pPr marL="0" indent="0">
              <a:buNone/>
            </a:pPr>
            <a:r>
              <a:rPr lang="en-GB" sz="2000" dirty="0"/>
              <a:t>If it had not been for the Welsh translation what would have happened to the Welsh language? Would it have maintained any official status and been widely used in religious life?</a:t>
            </a:r>
          </a:p>
          <a:p>
            <a:pPr marL="0" indent="0">
              <a:buNone/>
            </a:pPr>
            <a:endParaRPr lang="en-GB" sz="2000" dirty="0"/>
          </a:p>
          <a:p>
            <a:pPr marL="0" indent="0">
              <a:buNone/>
            </a:pPr>
            <a:r>
              <a:rPr lang="en-GB" sz="2000" dirty="0"/>
              <a:t>The Bible was not translated into Cornish, for example. Did this have an effect on the future of Cornish? </a:t>
            </a:r>
          </a:p>
          <a:p>
            <a:pPr marL="0" indent="0">
              <a:buNone/>
            </a:pPr>
            <a:r>
              <a:rPr lang="en-GB" sz="2000" dirty="0"/>
              <a:t> </a:t>
            </a:r>
          </a:p>
          <a:p>
            <a:pPr marL="0" indent="0">
              <a:buNone/>
            </a:pPr>
            <a:r>
              <a:rPr lang="en-GB" sz="2000" dirty="0"/>
              <a:t>The Bible gave increased status to the Welsh language. It prevented Welsh from degenerating into a dialect used only informally. It heralded a new period in the use of Welsh as the language of prose writing.  </a:t>
            </a:r>
          </a:p>
          <a:p>
            <a:pPr marL="0" indent="0">
              <a:buNone/>
            </a:pPr>
            <a:r>
              <a:rPr lang="en-GB" sz="2000" dirty="0"/>
              <a:t>William Morgan’s contemporaries praised his achievements and acknowledged that he was a very learned man to whom we owe a great debt.</a:t>
            </a:r>
            <a:endParaRPr lang="en-GB" sz="2800" dirty="0"/>
          </a:p>
        </p:txBody>
      </p:sp>
    </p:spTree>
    <p:extLst>
      <p:ext uri="{BB962C8B-B14F-4D97-AF65-F5344CB8AC3E}">
        <p14:creationId xmlns:p14="http://schemas.microsoft.com/office/powerpoint/2010/main" val="41230888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Bishop Burgess (1756-1837) and the history of UWTSD</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9600" y="1905000"/>
            <a:ext cx="2730650" cy="3456000"/>
          </a:xfrm>
        </p:spPr>
      </p:pic>
      <p:sp>
        <p:nvSpPr>
          <p:cNvPr id="4" name="Content Placeholder 3"/>
          <p:cNvSpPr>
            <a:spLocks noGrp="1"/>
          </p:cNvSpPr>
          <p:nvPr>
            <p:ph sz="half" idx="2"/>
          </p:nvPr>
        </p:nvSpPr>
        <p:spPr/>
        <p:txBody>
          <a:bodyPr>
            <a:normAutofit fontScale="92500" lnSpcReduction="10000"/>
          </a:bodyPr>
          <a:lstStyle/>
          <a:p>
            <a:r>
              <a:rPr lang="en-GB" sz="2400" dirty="0"/>
              <a:t>Born in Hampshire and educated at Corpus Christi College, Oxford, Thomas Burgess, bishop of St </a:t>
            </a:r>
            <a:r>
              <a:rPr lang="en-GB" sz="2400" dirty="0" err="1"/>
              <a:t>Davids</a:t>
            </a:r>
            <a:r>
              <a:rPr lang="en-GB" sz="2400" dirty="0"/>
              <a:t> founded St David’s College at </a:t>
            </a:r>
            <a:r>
              <a:rPr lang="en-GB" sz="2400" dirty="0" err="1"/>
              <a:t>Lampeter</a:t>
            </a:r>
            <a:r>
              <a:rPr lang="en-GB" sz="2400" dirty="0"/>
              <a:t> in 1822;</a:t>
            </a:r>
          </a:p>
          <a:p>
            <a:r>
              <a:rPr lang="en-GB" sz="2400" dirty="0"/>
              <a:t>Also founded the Society for Promoting Christian Knowledge and a key figure in the establishment of the Royal Veterinary Society;</a:t>
            </a:r>
          </a:p>
          <a:p>
            <a:r>
              <a:rPr lang="en-GB" sz="2400" dirty="0"/>
              <a:t>He donated all of his books to the University;</a:t>
            </a:r>
          </a:p>
          <a:p>
            <a:r>
              <a:rPr lang="en-GB" sz="2400" dirty="0"/>
              <a:t>Philosopher and author</a:t>
            </a:r>
          </a:p>
          <a:p>
            <a:endParaRPr lang="en-GB" sz="2400" dirty="0"/>
          </a:p>
        </p:txBody>
      </p:sp>
      <p:sp>
        <p:nvSpPr>
          <p:cNvPr id="8" name="Rectangle 7"/>
          <p:cNvSpPr/>
          <p:nvPr/>
        </p:nvSpPr>
        <p:spPr>
          <a:xfrm>
            <a:off x="304800" y="5607667"/>
            <a:ext cx="4572000" cy="261610"/>
          </a:xfrm>
          <a:prstGeom prst="rect">
            <a:avLst/>
          </a:prstGeom>
        </p:spPr>
        <p:txBody>
          <a:bodyPr>
            <a:spAutoFit/>
          </a:bodyPr>
          <a:lstStyle/>
          <a:p>
            <a:r>
              <a:rPr lang="en-GB" sz="1100" dirty="0"/>
              <a:t>William Owen [Public domain], via Wikimedia Commons</a:t>
            </a:r>
          </a:p>
        </p:txBody>
      </p:sp>
    </p:spTree>
    <p:extLst>
      <p:ext uri="{BB962C8B-B14F-4D97-AF65-F5344CB8AC3E}">
        <p14:creationId xmlns:p14="http://schemas.microsoft.com/office/powerpoint/2010/main" val="16422930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762000" y="228600"/>
            <a:ext cx="8229600" cy="244033"/>
          </a:xfrm>
        </p:spPr>
        <p:txBody>
          <a:bodyPr>
            <a:noAutofit/>
          </a:bodyPr>
          <a:lstStyle/>
          <a:p>
            <a:pPr algn="l"/>
            <a:br>
              <a:rPr lang="en-GB" sz="2400" dirty="0"/>
            </a:br>
            <a:endParaRPr lang="en-GB" sz="2400" dirty="0"/>
          </a:p>
        </p:txBody>
      </p:sp>
      <p:sp>
        <p:nvSpPr>
          <p:cNvPr id="3" name="Content Placeholder 2"/>
          <p:cNvSpPr>
            <a:spLocks noGrp="1"/>
          </p:cNvSpPr>
          <p:nvPr>
            <p:ph idx="1"/>
          </p:nvPr>
        </p:nvSpPr>
        <p:spPr>
          <a:xfrm>
            <a:off x="457200" y="152400"/>
            <a:ext cx="8229600" cy="5973763"/>
          </a:xfrm>
        </p:spPr>
        <p:txBody>
          <a:bodyPr>
            <a:normAutofit/>
          </a:bodyPr>
          <a:lstStyle/>
          <a:p>
            <a:r>
              <a:rPr lang="en-GB" sz="2400" dirty="0"/>
              <a:t>Originally founded in 1822 to provide a liberal education to members of the clergy, Welsh and Theology have been taught at </a:t>
            </a:r>
            <a:r>
              <a:rPr lang="en-GB" sz="2400" dirty="0" err="1"/>
              <a:t>Lampeter</a:t>
            </a:r>
            <a:r>
              <a:rPr lang="en-GB" sz="2400" dirty="0"/>
              <a:t> since the institution’s foundation; </a:t>
            </a:r>
          </a:p>
          <a:p>
            <a:r>
              <a:rPr lang="en-GB" sz="2400" dirty="0"/>
              <a:t>University of Wales Trinity Saint David (UWTSD) was formed on 18 November 2010 through the merger of the University of Wales </a:t>
            </a:r>
            <a:r>
              <a:rPr lang="en-GB" sz="2400" dirty="0" err="1"/>
              <a:t>Lampeter</a:t>
            </a:r>
            <a:r>
              <a:rPr lang="en-GB" sz="2400" dirty="0"/>
              <a:t> and Trinity University College Carmarthen, under </a:t>
            </a:r>
            <a:r>
              <a:rPr lang="en-GB" sz="2400" dirty="0" err="1"/>
              <a:t>Lampeter’s</a:t>
            </a:r>
            <a:r>
              <a:rPr lang="en-GB" sz="2400" dirty="0"/>
              <a:t> Royal Charter of 1828;</a:t>
            </a:r>
          </a:p>
          <a:p>
            <a:r>
              <a:rPr lang="en-GB" sz="2400" dirty="0"/>
              <a:t>The University’s Royal Charter is the oldest in Wales and England after the universities of Oxford and Cambridge. </a:t>
            </a:r>
          </a:p>
          <a:p>
            <a:pPr marL="3657600" lvl="8" indent="0">
              <a:buNone/>
            </a:pPr>
            <a:r>
              <a:rPr lang="en-GB" sz="1800" dirty="0"/>
              <a:t>             St David’s flag:</a:t>
            </a:r>
          </a:p>
          <a:p>
            <a:pPr lvl="8"/>
            <a:endParaRPr lang="en-GB" sz="1200" dirty="0"/>
          </a:p>
          <a:p>
            <a:r>
              <a:rPr lang="en-GB" sz="2400" dirty="0"/>
              <a:t>St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4086000"/>
            <a:ext cx="3024000" cy="2268000"/>
          </a:xfrm>
          <a:prstGeom prst="rect">
            <a:avLst/>
          </a:prstGeom>
        </p:spPr>
      </p:pic>
      <p:sp>
        <p:nvSpPr>
          <p:cNvPr id="5" name="Rectangle 4"/>
          <p:cNvSpPr/>
          <p:nvPr/>
        </p:nvSpPr>
        <p:spPr>
          <a:xfrm>
            <a:off x="269111" y="6378114"/>
            <a:ext cx="4572000" cy="400110"/>
          </a:xfrm>
          <a:prstGeom prst="rect">
            <a:avLst/>
          </a:prstGeom>
        </p:spPr>
        <p:txBody>
          <a:bodyPr>
            <a:spAutoFit/>
          </a:bodyPr>
          <a:lstStyle/>
          <a:p>
            <a:r>
              <a:rPr lang="en-GB" sz="1000" dirty="0"/>
              <a:t>RHYS WILLIAMS [CC BY-SA 2.0 (http://creativecommons.org/licenses/by-sa/2.0)], via Wikimedia Commons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5400" y="4434114"/>
            <a:ext cx="2927443" cy="1944000"/>
          </a:xfrm>
          <a:prstGeom prst="rect">
            <a:avLst/>
          </a:prstGeom>
        </p:spPr>
      </p:pic>
    </p:spTree>
    <p:extLst>
      <p:ext uri="{BB962C8B-B14F-4D97-AF65-F5344CB8AC3E}">
        <p14:creationId xmlns:p14="http://schemas.microsoft.com/office/powerpoint/2010/main" val="21050490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CBF94-09FF-8CE6-65A5-D8A3AD92AF1C}"/>
              </a:ext>
            </a:extLst>
          </p:cNvPr>
          <p:cNvSpPr>
            <a:spLocks noGrp="1"/>
          </p:cNvSpPr>
          <p:nvPr>
            <p:ph type="title"/>
          </p:nvPr>
        </p:nvSpPr>
        <p:spPr/>
        <p:txBody>
          <a:bodyPr/>
          <a:lstStyle/>
          <a:p>
            <a:r>
              <a:rPr lang="en-GB"/>
              <a:t>Rebecca Riots 1839-1843</a:t>
            </a:r>
            <a:endParaRPr lang="en-GB" dirty="0"/>
          </a:p>
        </p:txBody>
      </p:sp>
      <p:sp>
        <p:nvSpPr>
          <p:cNvPr id="3" name="Content Placeholder 2">
            <a:extLst>
              <a:ext uri="{FF2B5EF4-FFF2-40B4-BE49-F238E27FC236}">
                <a16:creationId xmlns:a16="http://schemas.microsoft.com/office/drawing/2014/main" id="{5714EE10-6A57-C2FE-FD2C-454A264851CA}"/>
              </a:ext>
            </a:extLst>
          </p:cNvPr>
          <p:cNvSpPr>
            <a:spLocks noGrp="1"/>
          </p:cNvSpPr>
          <p:nvPr>
            <p:ph sz="half" idx="1"/>
          </p:nvPr>
        </p:nvSpPr>
        <p:spPr>
          <a:xfrm>
            <a:off x="457200" y="1371600"/>
            <a:ext cx="4038600" cy="5211762"/>
          </a:xfrm>
        </p:spPr>
        <p:txBody>
          <a:bodyPr>
            <a:normAutofit fontScale="77500" lnSpcReduction="20000"/>
          </a:bodyPr>
          <a:lstStyle/>
          <a:p>
            <a:r>
              <a:rPr lang="en-GB" dirty="0"/>
              <a:t>In C19th-Wales Turnpike Trusts (basically groups of businessmen) owned most of the main roads.</a:t>
            </a:r>
          </a:p>
          <a:p>
            <a:r>
              <a:rPr lang="en-GB" dirty="0"/>
              <a:t>They decided what charges could be levied and how many tollgates there should be;</a:t>
            </a:r>
          </a:p>
          <a:p>
            <a:r>
              <a:rPr lang="en-GB" dirty="0"/>
              <a:t>People began to protest and riots broke out in west Wales 1839 (Pembrokeshire, Carmarthenshire and Cardiganshire)</a:t>
            </a:r>
          </a:p>
          <a:p>
            <a:r>
              <a:rPr lang="en-GB" dirty="0"/>
              <a:t>Men dressed as women calling themselves ‘</a:t>
            </a:r>
            <a:r>
              <a:rPr lang="en-GB" dirty="0" err="1"/>
              <a:t>Merched</a:t>
            </a:r>
            <a:r>
              <a:rPr lang="en-GB" dirty="0"/>
              <a:t> Rebecca/ the Daughters of Rebecca’ attacked the tollgates</a:t>
            </a:r>
          </a:p>
          <a:p>
            <a:r>
              <a:rPr lang="en-GB" sz="1700" dirty="0"/>
              <a:t>Image: Illustrated London News, Public domain, via Wikimedia Commons</a:t>
            </a:r>
          </a:p>
        </p:txBody>
      </p:sp>
      <p:pic>
        <p:nvPicPr>
          <p:cNvPr id="1026" name="Picture 2">
            <a:extLst>
              <a:ext uri="{FF2B5EF4-FFF2-40B4-BE49-F238E27FC236}">
                <a16:creationId xmlns:a16="http://schemas.microsoft.com/office/drawing/2014/main" id="{1185D480-9F3A-4A4E-DC47-39182B33F3A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19600" y="2133600"/>
            <a:ext cx="4453730" cy="291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28182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E3970-D8B4-7B03-D104-11453A034B99}"/>
              </a:ext>
            </a:extLst>
          </p:cNvPr>
          <p:cNvSpPr>
            <a:spLocks noGrp="1"/>
          </p:cNvSpPr>
          <p:nvPr>
            <p:ph type="title"/>
          </p:nvPr>
        </p:nvSpPr>
        <p:spPr/>
        <p:txBody>
          <a:bodyPr>
            <a:noAutofit/>
          </a:bodyPr>
          <a:lstStyle/>
          <a:p>
            <a:pPr algn="l"/>
            <a:r>
              <a:rPr lang="en-GB" sz="2800" b="1" dirty="0"/>
              <a:t>Genesis 24: 60 </a:t>
            </a:r>
            <a:br>
              <a:rPr lang="en-GB" sz="2800" b="1" dirty="0"/>
            </a:br>
            <a:r>
              <a:rPr lang="en-GB" sz="2800" b="1" dirty="0"/>
              <a:t>Rebecca and her daughters should ‘Possess the gates of those who hate them’</a:t>
            </a:r>
          </a:p>
        </p:txBody>
      </p:sp>
      <p:sp>
        <p:nvSpPr>
          <p:cNvPr id="3" name="Content Placeholder 2">
            <a:extLst>
              <a:ext uri="{FF2B5EF4-FFF2-40B4-BE49-F238E27FC236}">
                <a16:creationId xmlns:a16="http://schemas.microsoft.com/office/drawing/2014/main" id="{1FF1D613-1916-7200-D519-A66695FCC1A3}"/>
              </a:ext>
            </a:extLst>
          </p:cNvPr>
          <p:cNvSpPr>
            <a:spLocks noGrp="1"/>
          </p:cNvSpPr>
          <p:nvPr>
            <p:ph idx="1"/>
          </p:nvPr>
        </p:nvSpPr>
        <p:spPr>
          <a:xfrm>
            <a:off x="457200" y="1600200"/>
            <a:ext cx="8229600" cy="5029200"/>
          </a:xfrm>
        </p:spPr>
        <p:txBody>
          <a:bodyPr>
            <a:normAutofit fontScale="85000" lnSpcReduction="20000"/>
          </a:bodyPr>
          <a:lstStyle/>
          <a:p>
            <a:r>
              <a:rPr lang="en-GB" dirty="0"/>
              <a:t>People hard hit in rural areas – particularly farmers who needed to transport lime to improve the soil and take crops and livestock to market to sell.</a:t>
            </a:r>
          </a:p>
          <a:p>
            <a:r>
              <a:rPr lang="en-GB" dirty="0"/>
              <a:t>Five shillings (25p) to transport a cart of lime 8 miles.</a:t>
            </a:r>
          </a:p>
          <a:p>
            <a:r>
              <a:rPr lang="en-GB" dirty="0"/>
              <a:t>Increased population led to competition for jobs and unemployment – huge social divisions. Poor law 1834 meant money was no longer paid to the poor but they had to live in workhouses.</a:t>
            </a:r>
          </a:p>
          <a:p>
            <a:r>
              <a:rPr lang="en-GB" dirty="0"/>
              <a:t>First gate attacked = </a:t>
            </a:r>
            <a:r>
              <a:rPr lang="en-GB" dirty="0" err="1"/>
              <a:t>Efailwen</a:t>
            </a:r>
            <a:r>
              <a:rPr lang="en-GB" dirty="0"/>
              <a:t> in Pembrokeshire in 1839; authorities eventually supressed the riots.</a:t>
            </a:r>
          </a:p>
          <a:p>
            <a:r>
              <a:rPr lang="en-GB" dirty="0"/>
              <a:t>See sources on The national Archives website including letters from ‘Becca and her children’ and toll collectors describing an attack on the </a:t>
            </a:r>
            <a:r>
              <a:rPr lang="en-GB" dirty="0" err="1"/>
              <a:t>Trefechan</a:t>
            </a:r>
            <a:r>
              <a:rPr lang="en-GB" dirty="0"/>
              <a:t> (</a:t>
            </a:r>
            <a:r>
              <a:rPr lang="en-GB" dirty="0" err="1"/>
              <a:t>Trevaughan</a:t>
            </a:r>
            <a:r>
              <a:rPr lang="en-GB" dirty="0"/>
              <a:t>) Turnpike gate in 1843.</a:t>
            </a:r>
          </a:p>
          <a:p>
            <a:endParaRPr lang="en-GB" dirty="0"/>
          </a:p>
        </p:txBody>
      </p:sp>
    </p:spTree>
    <p:extLst>
      <p:ext uri="{BB962C8B-B14F-4D97-AF65-F5344CB8AC3E}">
        <p14:creationId xmlns:p14="http://schemas.microsoft.com/office/powerpoint/2010/main" val="36914319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3577A-D803-C6F8-CE2E-ED3CB4CE1263}"/>
              </a:ext>
            </a:extLst>
          </p:cNvPr>
          <p:cNvSpPr>
            <a:spLocks noGrp="1"/>
          </p:cNvSpPr>
          <p:nvPr>
            <p:ph type="title"/>
          </p:nvPr>
        </p:nvSpPr>
        <p:spPr/>
        <p:txBody>
          <a:bodyPr>
            <a:normAutofit fontScale="90000"/>
          </a:bodyPr>
          <a:lstStyle/>
          <a:p>
            <a:r>
              <a:rPr lang="en-GB" dirty="0"/>
              <a:t>Brad y </a:t>
            </a:r>
            <a:r>
              <a:rPr lang="en-GB" dirty="0" err="1"/>
              <a:t>Llyfrau</a:t>
            </a:r>
            <a:r>
              <a:rPr lang="en-GB" dirty="0"/>
              <a:t> </a:t>
            </a:r>
            <a:r>
              <a:rPr lang="en-GB" dirty="0" err="1"/>
              <a:t>Gleision</a:t>
            </a:r>
            <a:r>
              <a:rPr lang="en-GB" dirty="0"/>
              <a:t> / Treachery of the Blue Books</a:t>
            </a:r>
          </a:p>
        </p:txBody>
      </p:sp>
      <p:sp>
        <p:nvSpPr>
          <p:cNvPr id="3" name="Content Placeholder 2">
            <a:extLst>
              <a:ext uri="{FF2B5EF4-FFF2-40B4-BE49-F238E27FC236}">
                <a16:creationId xmlns:a16="http://schemas.microsoft.com/office/drawing/2014/main" id="{A6C2E910-485E-EAB6-A67F-C110EB0611FF}"/>
              </a:ext>
            </a:extLst>
          </p:cNvPr>
          <p:cNvSpPr>
            <a:spLocks noGrp="1"/>
          </p:cNvSpPr>
          <p:nvPr>
            <p:ph idx="1"/>
          </p:nvPr>
        </p:nvSpPr>
        <p:spPr/>
        <p:txBody>
          <a:bodyPr>
            <a:normAutofit fontScale="85000" lnSpcReduction="10000"/>
          </a:bodyPr>
          <a:lstStyle/>
          <a:p>
            <a:r>
              <a:rPr lang="en-GB" dirty="0"/>
              <a:t>The ‘Blue Books’ were published by the British government in 3 parts in 1847</a:t>
            </a:r>
          </a:p>
          <a:p>
            <a:r>
              <a:rPr lang="en-GB" dirty="0"/>
              <a:t>These reports by the Commissioners of Inquiry into the State of Education in Wales were scathing and presented a negative picture of the Welsh language, education standards and Welsh Nonconformity.</a:t>
            </a:r>
          </a:p>
          <a:p>
            <a:r>
              <a:rPr lang="en-GB" dirty="0"/>
              <a:t>According to John Davies the report exaggerated weaknesses ‘because of the ignorance and prejudice of the Commissioners, Wales was alien to them, and they had no experience of teaching working-class children’ (</a:t>
            </a:r>
            <a:r>
              <a:rPr lang="en-GB" i="1" dirty="0"/>
              <a:t>A History of Wales</a:t>
            </a:r>
            <a:r>
              <a:rPr lang="en-GB" dirty="0"/>
              <a:t>)</a:t>
            </a:r>
          </a:p>
        </p:txBody>
      </p:sp>
    </p:spTree>
    <p:extLst>
      <p:ext uri="{BB962C8B-B14F-4D97-AF65-F5344CB8AC3E}">
        <p14:creationId xmlns:p14="http://schemas.microsoft.com/office/powerpoint/2010/main" val="19532441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D89E5-2EF1-E749-BA1F-1AC80C553A40}"/>
              </a:ext>
            </a:extLst>
          </p:cNvPr>
          <p:cNvSpPr>
            <a:spLocks noGrp="1"/>
          </p:cNvSpPr>
          <p:nvPr>
            <p:ph type="title"/>
          </p:nvPr>
        </p:nvSpPr>
        <p:spPr/>
        <p:txBody>
          <a:bodyPr/>
          <a:lstStyle/>
          <a:p>
            <a:r>
              <a:rPr lang="en-GB" dirty="0"/>
              <a:t>World Wars in Wales </a:t>
            </a:r>
          </a:p>
        </p:txBody>
      </p:sp>
      <p:sp>
        <p:nvSpPr>
          <p:cNvPr id="3" name="Content Placeholder 2">
            <a:extLst>
              <a:ext uri="{FF2B5EF4-FFF2-40B4-BE49-F238E27FC236}">
                <a16:creationId xmlns:a16="http://schemas.microsoft.com/office/drawing/2014/main" id="{B34E0E03-3E1D-07D8-D439-6880174BEE18}"/>
              </a:ext>
            </a:extLst>
          </p:cNvPr>
          <p:cNvSpPr>
            <a:spLocks noGrp="1"/>
          </p:cNvSpPr>
          <p:nvPr>
            <p:ph sz="half" idx="1"/>
          </p:nvPr>
        </p:nvSpPr>
        <p:spPr/>
        <p:txBody>
          <a:bodyPr>
            <a:normAutofit fontScale="77500" lnSpcReduction="20000"/>
          </a:bodyPr>
          <a:lstStyle/>
          <a:p>
            <a:r>
              <a:rPr lang="en-GB" dirty="0"/>
              <a:t>World War I (1914-1918) 275,000 soldiers form Wales fought (21.5% of the population), approx. 35,000 killed – heavy losses at Mametz Wood on the Somme and Battle of </a:t>
            </a:r>
            <a:r>
              <a:rPr lang="en-GB" dirty="0" err="1"/>
              <a:t>Passchendale</a:t>
            </a:r>
            <a:endParaRPr lang="en-GB" dirty="0"/>
          </a:p>
          <a:p>
            <a:r>
              <a:rPr lang="en-GB" dirty="0"/>
              <a:t>World War II (1939-1945) 15,000 soldiers from Wales killed – Royal Welch </a:t>
            </a:r>
            <a:r>
              <a:rPr lang="en-GB" dirty="0" err="1"/>
              <a:t>Fusilers</a:t>
            </a:r>
            <a:r>
              <a:rPr lang="en-GB" dirty="0"/>
              <a:t> regiment awarded 27 battle honours</a:t>
            </a:r>
          </a:p>
          <a:p>
            <a:r>
              <a:rPr lang="en-GB" sz="1800" dirty="0"/>
              <a:t>Image: Welsh at Mametz Wood Christopher Williams, Public domain, via Wikimedia Commons</a:t>
            </a:r>
          </a:p>
        </p:txBody>
      </p:sp>
      <p:pic>
        <p:nvPicPr>
          <p:cNvPr id="2050" name="Picture 2">
            <a:extLst>
              <a:ext uri="{FF2B5EF4-FFF2-40B4-BE49-F238E27FC236}">
                <a16:creationId xmlns:a16="http://schemas.microsoft.com/office/drawing/2014/main" id="{B75032DC-CC0A-BC9C-1014-2FE6112A89CE}"/>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648200" y="2591259"/>
            <a:ext cx="4038600" cy="2543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3979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6D113-10EE-FA91-8254-69445FE8204C}"/>
              </a:ext>
            </a:extLst>
          </p:cNvPr>
          <p:cNvSpPr>
            <a:spLocks noGrp="1"/>
          </p:cNvSpPr>
          <p:nvPr>
            <p:ph type="title"/>
          </p:nvPr>
        </p:nvSpPr>
        <p:spPr/>
        <p:txBody>
          <a:bodyPr>
            <a:normAutofit fontScale="90000"/>
          </a:bodyPr>
          <a:lstStyle/>
          <a:p>
            <a:r>
              <a:rPr lang="en-GB"/>
              <a:t>Politics and Protest in Wales in the 1960s</a:t>
            </a:r>
            <a:endParaRPr lang="en-GB" dirty="0"/>
          </a:p>
        </p:txBody>
      </p:sp>
      <p:sp>
        <p:nvSpPr>
          <p:cNvPr id="3" name="Content Placeholder 2">
            <a:extLst>
              <a:ext uri="{FF2B5EF4-FFF2-40B4-BE49-F238E27FC236}">
                <a16:creationId xmlns:a16="http://schemas.microsoft.com/office/drawing/2014/main" id="{7D556E69-DD70-67D6-D763-06F0D309568A}"/>
              </a:ext>
            </a:extLst>
          </p:cNvPr>
          <p:cNvSpPr>
            <a:spLocks noGrp="1"/>
          </p:cNvSpPr>
          <p:nvPr>
            <p:ph sz="half" idx="1"/>
          </p:nvPr>
        </p:nvSpPr>
        <p:spPr/>
        <p:txBody>
          <a:bodyPr>
            <a:normAutofit fontScale="92500" lnSpcReduction="10000"/>
          </a:bodyPr>
          <a:lstStyle/>
          <a:p>
            <a:r>
              <a:rPr lang="en-GB"/>
              <a:t>Saunders Lewis’s lecture ‘Tynged yr Iaith/fate of the Language’ 13 Feb 1962</a:t>
            </a:r>
          </a:p>
          <a:p>
            <a:r>
              <a:rPr lang="en-GB"/>
              <a:t>Aberfan disaster 21 October 1966</a:t>
            </a:r>
          </a:p>
          <a:p>
            <a:r>
              <a:rPr lang="en-GB"/>
              <a:t>Flooding of Capel Celyn 1965</a:t>
            </a:r>
          </a:p>
          <a:p>
            <a:r>
              <a:rPr lang="en-GB"/>
              <a:t>Investiture of Prince Charles Caernarfon castle 1 July 1969</a:t>
            </a:r>
            <a:endParaRPr lang="en-GB" dirty="0"/>
          </a:p>
        </p:txBody>
      </p:sp>
      <p:pic>
        <p:nvPicPr>
          <p:cNvPr id="5" name="Picture 2">
            <a:extLst>
              <a:ext uri="{FF2B5EF4-FFF2-40B4-BE49-F238E27FC236}">
                <a16:creationId xmlns:a16="http://schemas.microsoft.com/office/drawing/2014/main" id="{EA729493-E879-8614-6FB3-7BFF3627FF92}"/>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2672" b="-2"/>
          <a:stretch/>
        </p:blipFill>
        <p:spPr bwMode="auto">
          <a:xfrm>
            <a:off x="4648200" y="2502127"/>
            <a:ext cx="4038600" cy="2722109"/>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7569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Bibliography:</a:t>
            </a:r>
            <a:br>
              <a:rPr lang="en-GB" b="1" dirty="0"/>
            </a:br>
            <a:endParaRPr lang="en-GB" b="1" dirty="0"/>
          </a:p>
        </p:txBody>
      </p:sp>
      <p:sp>
        <p:nvSpPr>
          <p:cNvPr id="3" name="Content Placeholder 2"/>
          <p:cNvSpPr>
            <a:spLocks noGrp="1"/>
          </p:cNvSpPr>
          <p:nvPr>
            <p:ph idx="1"/>
          </p:nvPr>
        </p:nvSpPr>
        <p:spPr/>
        <p:txBody>
          <a:bodyPr>
            <a:normAutofit fontScale="85000" lnSpcReduction="20000"/>
          </a:bodyPr>
          <a:lstStyle/>
          <a:p>
            <a:pPr marL="0" indent="0">
              <a:buNone/>
            </a:pPr>
            <a:r>
              <a:rPr lang="en-GB" sz="2000" dirty="0"/>
              <a:t>Brake , Julie and Jones, Christine, </a:t>
            </a:r>
            <a:r>
              <a:rPr lang="en-GB" sz="2000" i="1" dirty="0"/>
              <a:t>Teach Yourself Welsh </a:t>
            </a:r>
            <a:r>
              <a:rPr lang="en-GB" sz="2000" dirty="0"/>
              <a:t>(London: Teach Yourself, 2003)</a:t>
            </a:r>
          </a:p>
          <a:p>
            <a:pPr marL="0" indent="0">
              <a:buNone/>
            </a:pPr>
            <a:r>
              <a:rPr lang="en-GB" sz="2000" dirty="0"/>
              <a:t>Davies, John, </a:t>
            </a:r>
            <a:r>
              <a:rPr lang="en-GB" sz="2000" i="1" dirty="0"/>
              <a:t>A History of Wales </a:t>
            </a:r>
            <a:r>
              <a:rPr lang="en-GB" sz="2000" dirty="0"/>
              <a:t>(London: Penguin, 2007)</a:t>
            </a:r>
          </a:p>
          <a:p>
            <a:pPr marL="0" indent="0">
              <a:buNone/>
            </a:pPr>
            <a:r>
              <a:rPr lang="en-GB" sz="1800" dirty="0">
                <a:effectLst/>
                <a:latin typeface="Arial" panose="020B0604020202020204" pitchFamily="34" charset="0"/>
                <a:ea typeface="Times New Roman" panose="02020603050405020304" pitchFamily="18" charset="0"/>
              </a:rPr>
              <a:t>Hurlock, K. </a:t>
            </a:r>
            <a:r>
              <a:rPr lang="en-GB" sz="1800" i="1" dirty="0">
                <a:effectLst/>
                <a:latin typeface="Arial" panose="020B0604020202020204" pitchFamily="34" charset="0"/>
                <a:ea typeface="Times New Roman" panose="02020603050405020304" pitchFamily="18" charset="0"/>
              </a:rPr>
              <a:t>Medieval Welsh Pilgrimage, c. 1100-1500</a:t>
            </a:r>
            <a:r>
              <a:rPr lang="en-GB" sz="1800" dirty="0">
                <a:effectLst/>
                <a:latin typeface="Arial" panose="020B0604020202020204" pitchFamily="34" charset="0"/>
                <a:ea typeface="Times New Roman" panose="02020603050405020304" pitchFamily="18" charset="0"/>
              </a:rPr>
              <a:t> (New York: Palgrave Macmillan, 2018)</a:t>
            </a:r>
          </a:p>
          <a:p>
            <a:pPr marL="0" indent="0">
              <a:buNone/>
            </a:pPr>
            <a:r>
              <a:rPr lang="en-GB" sz="2000" dirty="0"/>
              <a:t>Johnston, Dafydd, </a:t>
            </a:r>
            <a:r>
              <a:rPr lang="en-GB" sz="2000" i="1" dirty="0"/>
              <a:t>The Literature of Wales </a:t>
            </a:r>
            <a:r>
              <a:rPr lang="en-GB" sz="2000" dirty="0"/>
              <a:t>(Cardiff: University of Wales Press, 1994)</a:t>
            </a:r>
          </a:p>
          <a:p>
            <a:pPr marL="0" indent="0">
              <a:buNone/>
            </a:pPr>
            <a:r>
              <a:rPr lang="en-GB" sz="2000" dirty="0">
                <a:effectLst/>
                <a:ea typeface="Times New Roman" panose="02020603050405020304" pitchFamily="18" charset="0"/>
              </a:rPr>
              <a:t>Jones, Gareth E (ed)</a:t>
            </a:r>
            <a:r>
              <a:rPr lang="en-GB" sz="2000" i="1" dirty="0">
                <a:effectLst/>
                <a:ea typeface="Times New Roman" panose="02020603050405020304" pitchFamily="18" charset="0"/>
              </a:rPr>
              <a:t>.  A History of Education in Wales </a:t>
            </a:r>
            <a:r>
              <a:rPr lang="en-GB" sz="2000" dirty="0">
                <a:effectLst/>
                <a:ea typeface="Times New Roman" panose="02020603050405020304" pitchFamily="18" charset="0"/>
              </a:rPr>
              <a:t> (Cardiff: University of Wales Press, 2003)</a:t>
            </a:r>
          </a:p>
          <a:p>
            <a:pPr marL="0" indent="0">
              <a:buNone/>
            </a:pPr>
            <a:r>
              <a:rPr lang="en-GB" sz="2000" dirty="0"/>
              <a:t>King, Richard, </a:t>
            </a:r>
            <a:r>
              <a:rPr lang="en-GB" sz="2000" i="1" dirty="0"/>
              <a:t>Brittle With Relics A History of Wales 1962-1997</a:t>
            </a:r>
            <a:r>
              <a:rPr lang="en-GB" sz="2000" dirty="0"/>
              <a:t> (London. Faber and Faber, 2022)</a:t>
            </a:r>
          </a:p>
          <a:p>
            <a:pPr marL="0" indent="0">
              <a:buNone/>
            </a:pPr>
            <a:r>
              <a:rPr lang="en-GB" sz="1800" dirty="0">
                <a:effectLst/>
                <a:latin typeface="Arial" panose="020B0604020202020204" pitchFamily="34" charset="0"/>
                <a:ea typeface="Times New Roman" panose="02020603050405020304" pitchFamily="18" charset="0"/>
              </a:rPr>
              <a:t>Morgan, Kenneth O. </a:t>
            </a:r>
            <a:r>
              <a:rPr lang="en-GB" sz="1800" i="1" dirty="0">
                <a:effectLst/>
                <a:latin typeface="Arial" panose="020B0604020202020204" pitchFamily="34" charset="0"/>
                <a:ea typeface="Times New Roman" panose="02020603050405020304" pitchFamily="18" charset="0"/>
              </a:rPr>
              <a:t>Modern Wales; Politics, Places and People,</a:t>
            </a:r>
            <a:r>
              <a:rPr lang="en-GB" sz="1800" dirty="0">
                <a:effectLst/>
                <a:latin typeface="Arial" panose="020B0604020202020204" pitchFamily="34" charset="0"/>
                <a:ea typeface="Times New Roman" panose="02020603050405020304" pitchFamily="18" charset="0"/>
              </a:rPr>
              <a:t> (Cardiff: University of Wales Press,1995).</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2000" dirty="0">
                <a:effectLst/>
                <a:ea typeface="Times New Roman" panose="02020603050405020304" pitchFamily="18" charset="0"/>
              </a:rPr>
              <a:t>Pryce, Huw (ed.), </a:t>
            </a:r>
            <a:r>
              <a:rPr lang="en-GB" sz="2000" i="1" dirty="0">
                <a:effectLst/>
                <a:ea typeface="Times New Roman" panose="02020603050405020304" pitchFamily="18" charset="0"/>
              </a:rPr>
              <a:t>The Acts of the Welsh Rulers, 1120-1283</a:t>
            </a:r>
            <a:r>
              <a:rPr lang="en-GB" sz="2000" dirty="0">
                <a:effectLst/>
                <a:ea typeface="Times New Roman" panose="02020603050405020304" pitchFamily="18" charset="0"/>
              </a:rPr>
              <a:t> (Cardiff: University of Wales Press, 2010)</a:t>
            </a:r>
          </a:p>
          <a:p>
            <a:pPr marL="0" indent="0">
              <a:buNone/>
            </a:pPr>
            <a:r>
              <a:rPr lang="en-GB" sz="1800" dirty="0">
                <a:effectLst/>
                <a:latin typeface="Arial" panose="020B0604020202020204" pitchFamily="34" charset="0"/>
                <a:ea typeface="Times New Roman" panose="02020603050405020304" pitchFamily="18" charset="0"/>
              </a:rPr>
              <a:t>Pryce, Huw, </a:t>
            </a:r>
            <a:r>
              <a:rPr lang="en-GB" sz="1800" i="1" dirty="0">
                <a:effectLst/>
                <a:latin typeface="Arial" panose="020B0604020202020204" pitchFamily="34" charset="0"/>
                <a:ea typeface="Times New Roman" panose="02020603050405020304" pitchFamily="18" charset="0"/>
              </a:rPr>
              <a:t>Writing Welsh History: From the Early Middle Ages to the Twenty-First Century</a:t>
            </a:r>
            <a:r>
              <a:rPr lang="en-GB" sz="1800" dirty="0">
                <a:effectLst/>
                <a:latin typeface="Arial" panose="020B0604020202020204" pitchFamily="34" charset="0"/>
                <a:ea typeface="Times New Roman" panose="02020603050405020304" pitchFamily="18" charset="0"/>
              </a:rPr>
              <a:t> (Oxford: Oxford University Press, 2022) </a:t>
            </a:r>
          </a:p>
          <a:p>
            <a:pPr marL="0" indent="0">
              <a:buNone/>
            </a:pPr>
            <a:r>
              <a:rPr lang="en-GB" sz="1800" dirty="0">
                <a:effectLst/>
                <a:latin typeface="Arial" panose="020B0604020202020204" pitchFamily="34" charset="0"/>
                <a:ea typeface="Times New Roman" panose="02020603050405020304" pitchFamily="18" charset="0"/>
              </a:rPr>
              <a:t>Smith, J. Beverley, </a:t>
            </a:r>
            <a:r>
              <a:rPr lang="en-GB" sz="1800" i="1" dirty="0" err="1">
                <a:effectLst/>
                <a:latin typeface="Arial" panose="020B0604020202020204" pitchFamily="34" charset="0"/>
                <a:ea typeface="Times New Roman" panose="02020603050405020304" pitchFamily="18" charset="0"/>
              </a:rPr>
              <a:t>Llywelyn</a:t>
            </a:r>
            <a:r>
              <a:rPr lang="en-GB" sz="1800" i="1" dirty="0">
                <a:effectLst/>
                <a:latin typeface="Arial" panose="020B0604020202020204" pitchFamily="34" charset="0"/>
                <a:ea typeface="Times New Roman" panose="02020603050405020304" pitchFamily="18" charset="0"/>
              </a:rPr>
              <a:t> ap Gruffudd </a:t>
            </a:r>
            <a:r>
              <a:rPr lang="en-GB" sz="1800" dirty="0">
                <a:effectLst/>
                <a:latin typeface="Arial" panose="020B0604020202020204" pitchFamily="34" charset="0"/>
                <a:ea typeface="Times New Roman" panose="02020603050405020304" pitchFamily="18" charset="0"/>
              </a:rPr>
              <a:t>(Cardiff: University of Wales Press, 1998)</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2000" dirty="0"/>
              <a:t>Stephens, </a:t>
            </a:r>
            <a:r>
              <a:rPr lang="en-GB" sz="2000" dirty="0" err="1"/>
              <a:t>Meic</a:t>
            </a:r>
            <a:r>
              <a:rPr lang="en-GB" sz="2000" dirty="0"/>
              <a:t> (ed.), </a:t>
            </a:r>
            <a:r>
              <a:rPr lang="en-GB" sz="2000" i="1" dirty="0"/>
              <a:t>The Companion to Welsh Literature</a:t>
            </a:r>
            <a:r>
              <a:rPr lang="en-GB" sz="2000" dirty="0"/>
              <a:t> (Cardiff: University of Wales Press, 1998)</a:t>
            </a:r>
          </a:p>
          <a:p>
            <a:pPr marL="0" indent="0">
              <a:buNone/>
            </a:pPr>
            <a:r>
              <a:rPr lang="en-GB" sz="2000" dirty="0"/>
              <a:t>Williams, Gwyn A. </a:t>
            </a:r>
            <a:r>
              <a:rPr lang="en-GB" sz="2000" i="1" dirty="0"/>
              <a:t>When Was Wales?</a:t>
            </a:r>
            <a:r>
              <a:rPr lang="en-GB" sz="2000" dirty="0"/>
              <a:t> (London: Penguin, 1985) </a:t>
            </a:r>
          </a:p>
        </p:txBody>
      </p:sp>
    </p:spTree>
    <p:extLst>
      <p:ext uri="{BB962C8B-B14F-4D97-AF65-F5344CB8AC3E}">
        <p14:creationId xmlns:p14="http://schemas.microsoft.com/office/powerpoint/2010/main" val="2477338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3b19444-a407-4d64-bb54-26f24f987b4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EEF62C05E3CE948847BA126F0AAA57B" ma:contentTypeVersion="18" ma:contentTypeDescription="Create a new document." ma:contentTypeScope="" ma:versionID="7524d089890f330444b751578e30da65">
  <xsd:schema xmlns:xsd="http://www.w3.org/2001/XMLSchema" xmlns:xs="http://www.w3.org/2001/XMLSchema" xmlns:p="http://schemas.microsoft.com/office/2006/metadata/properties" xmlns:ns3="23b19444-a407-4d64-bb54-26f24f987b4b" xmlns:ns4="917ebe23-77a0-4db3-9660-de977ba204ce" targetNamespace="http://schemas.microsoft.com/office/2006/metadata/properties" ma:root="true" ma:fieldsID="581765b2a91a87fc8401c5a57aa4672b" ns3:_="" ns4:_="">
    <xsd:import namespace="23b19444-a407-4d64-bb54-26f24f987b4b"/>
    <xsd:import namespace="917ebe23-77a0-4db3-9660-de977ba204ce"/>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3b19444-a407-4d64-bb54-26f24f987b4b"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17ebe23-77a0-4db3-9660-de977ba204ce"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05AC16-9ACD-4BFA-BBE1-53AA0D9E8A05}">
  <ds:schemaRefs>
    <ds:schemaRef ds:uri="http://purl.org/dc/elements/1.1/"/>
    <ds:schemaRef ds:uri="http://schemas.microsoft.com/office/2006/metadata/properties"/>
    <ds:schemaRef ds:uri="http://www.w3.org/XML/1998/namespace"/>
    <ds:schemaRef ds:uri="917ebe23-77a0-4db3-9660-de977ba204ce"/>
    <ds:schemaRef ds:uri="http://schemas.microsoft.com/office/infopath/2007/PartnerControls"/>
    <ds:schemaRef ds:uri="http://schemas.microsoft.com/office/2006/documentManagement/types"/>
    <ds:schemaRef ds:uri="http://purl.org/dc/dcmitype/"/>
    <ds:schemaRef ds:uri="http://schemas.openxmlformats.org/package/2006/metadata/core-properties"/>
    <ds:schemaRef ds:uri="23b19444-a407-4d64-bb54-26f24f987b4b"/>
    <ds:schemaRef ds:uri="http://purl.org/dc/terms/"/>
  </ds:schemaRefs>
</ds:datastoreItem>
</file>

<file path=customXml/itemProps2.xml><?xml version="1.0" encoding="utf-8"?>
<ds:datastoreItem xmlns:ds="http://schemas.openxmlformats.org/officeDocument/2006/customXml" ds:itemID="{81E70B92-FD5D-4DAD-8775-2C242BE00C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3b19444-a407-4d64-bb54-26f24f987b4b"/>
    <ds:schemaRef ds:uri="917ebe23-77a0-4db3-9660-de977ba204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A0C6328-92AE-48D9-AB97-08491D43C0B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4042</TotalTime>
  <Words>5854</Words>
  <Application>Microsoft Office PowerPoint</Application>
  <PresentationFormat>On-screen Show (4:3)</PresentationFormat>
  <Paragraphs>448</Paragraphs>
  <Slides>54</Slides>
  <Notes>1</Notes>
  <HiddenSlides>0</HiddenSlides>
  <MMClips>0</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54</vt:i4>
      </vt:variant>
    </vt:vector>
  </HeadingPairs>
  <TitlesOfParts>
    <vt:vector size="64" baseType="lpstr">
      <vt:lpstr>DengXian</vt:lpstr>
      <vt:lpstr>Arial</vt:lpstr>
      <vt:lpstr>Calibri</vt:lpstr>
      <vt:lpstr>Calibri Light</vt:lpstr>
      <vt:lpstr>Symbol</vt:lpstr>
      <vt:lpstr>Times New Roman</vt:lpstr>
      <vt:lpstr>Wingdings</vt:lpstr>
      <vt:lpstr>Office Theme</vt:lpstr>
      <vt:lpstr>Office Theme</vt:lpstr>
      <vt:lpstr>Photo Editor Photo</vt:lpstr>
      <vt:lpstr>Prof. Jane Cartwright Gwlad, Gwlad: Aspects of Welsh History 1200 to Present Day   </vt:lpstr>
      <vt:lpstr>Aims of the module</vt:lpstr>
      <vt:lpstr>Learning outcomes</vt:lpstr>
      <vt:lpstr>Module content</vt:lpstr>
      <vt:lpstr>How is the module assessed?</vt:lpstr>
      <vt:lpstr>Essay 2</vt:lpstr>
      <vt:lpstr>Cymraeg – the Welsh language</vt:lpstr>
      <vt:lpstr>PowerPoint Presentation</vt:lpstr>
      <vt:lpstr>Sut mae! (Hi!)</vt:lpstr>
      <vt:lpstr>PowerPoint Presentation</vt:lpstr>
      <vt:lpstr>Welsh place names</vt:lpstr>
      <vt:lpstr>C5 – C8 The Age of the Saints</vt:lpstr>
      <vt:lpstr>Dewi (St David) – The Life of St David by Rhygyfarch c. 1095 (in Latin) Llyfr Ancr Llanddewibrefi c. 1346  (in Welsh) </vt:lpstr>
      <vt:lpstr>Life of St David (Vita Davidis, Buchedd Dewi)</vt:lpstr>
      <vt:lpstr>Patrick leaves Wales to make way for St David,  ceiling painting St Divy France (photo Jane Cartwright)</vt:lpstr>
      <vt:lpstr>Y Gododdin C6 Aneirin Taliesin – 12 poems The Legend of Taliesin</vt:lpstr>
      <vt:lpstr>Y Gododdin</vt:lpstr>
      <vt:lpstr>Arthurian literature Howard Pyle [Public domain], via Wikimedia Commons</vt:lpstr>
      <vt:lpstr>Other ‘Welsh’ Arthurian texts  a key source = Black Book of Carmarthen c. 1250 (Priory of St John the Evangelist and Teulyddog)</vt:lpstr>
      <vt:lpstr>The Mabinogion</vt:lpstr>
      <vt:lpstr>Translations Image: William Walker, Public domain, via Wikimedia Commons</vt:lpstr>
      <vt:lpstr>Lady Charlotte Guest</vt:lpstr>
      <vt:lpstr>Religion and Monasticism in Wales</vt:lpstr>
      <vt:lpstr>PowerPoint Presentation</vt:lpstr>
      <vt:lpstr>Pilgrimage Fifteenth-century cywydd by Lewys Glyn Cothi Edudful ferch Gadwgon goes on pilgrimage to St Davids and visit St Non’s church and holy well: </vt:lpstr>
      <vt:lpstr>St Non’s well, Pembrokeshire      St Non’s well,      Carmarthenshire</vt:lpstr>
      <vt:lpstr>St Govan’s Head, Pembrokeshire</vt:lpstr>
      <vt:lpstr>The holy well of St Gwenfrewy (Winefride) = one of the Seven Wonders of Wales  several copies of the Life in Latin and Welsh from C12th image: Buchedd Gwenfrewy/The Life of St Winefride Aberystwyth, NLW, MS Peniarth 27ii, p. 120 C15th    </vt:lpstr>
      <vt:lpstr>Dafydd ap Gwilym c. 1315/20 –  c. 1350/1370 (active in 1330s and 1340s)</vt:lpstr>
      <vt:lpstr>Dafydd ap Gwilym Merched Llanbadarn (The Girls of Llanbadarn) </vt:lpstr>
      <vt:lpstr>Prifardd (Chief bard) wins a chair</vt:lpstr>
      <vt:lpstr>Hywel Dda ob. 949/50  Welsh King</vt:lpstr>
      <vt:lpstr>Llywelyn the Great c. 1173-1240 (Llywelyn ap Iorwerth) </vt:lpstr>
      <vt:lpstr>Llywelyn Fawr (2) 1230 hanged William de Breos cf. Siwan a play by Saunders Lewis</vt:lpstr>
      <vt:lpstr>Llywelyn Fawr  c. 1173-1240 </vt:lpstr>
      <vt:lpstr>Llywelyn y Llyw Olaf (Llywelyn ap Gruffudd) ob. 1282</vt:lpstr>
      <vt:lpstr>Llywelyn ap Gruffudd  </vt:lpstr>
      <vt:lpstr>Owain Glyndŵr c. 1359-c.1416</vt:lpstr>
      <vt:lpstr>Owain Glyndŵr (2)</vt:lpstr>
      <vt:lpstr>Henry Tudor  (Henry VII) 1457-1509 </vt:lpstr>
      <vt:lpstr>William Salesbury and William Morgan  Translation of the Bible into Welsh  </vt:lpstr>
      <vt:lpstr>William Salesbury (c. 1520-1584?) </vt:lpstr>
      <vt:lpstr>William Salesbury (2)</vt:lpstr>
      <vt:lpstr>William Morgan (1545-1604) </vt:lpstr>
      <vt:lpstr>PowerPoint Presentation</vt:lpstr>
      <vt:lpstr>PowerPoint Presentation</vt:lpstr>
      <vt:lpstr>Bishop Burgess (1756-1837) and the history of UWTSD</vt:lpstr>
      <vt:lpstr> </vt:lpstr>
      <vt:lpstr>Rebecca Riots 1839-1843</vt:lpstr>
      <vt:lpstr>Genesis 24: 60  Rebecca and her daughters should ‘Possess the gates of those who hate them’</vt:lpstr>
      <vt:lpstr>Brad y Llyfrau Gleision / Treachery of the Blue Books</vt:lpstr>
      <vt:lpstr>World Wars in Wales </vt:lpstr>
      <vt:lpstr>Politics and Protest in Wales in the 1960s</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Yr Athro Jane Cartwright Hunaniaeth a Pherthyn: Golwg ar Gymru a’i Phobl CYCG5002C</dc:title>
  <dc:creator>Administrator</dc:creator>
  <cp:lastModifiedBy>Jane Cartwright</cp:lastModifiedBy>
  <cp:revision>178</cp:revision>
  <dcterms:created xsi:type="dcterms:W3CDTF">2015-02-09T15:47:49Z</dcterms:created>
  <dcterms:modified xsi:type="dcterms:W3CDTF">2025-02-03T18:22:55Z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0x010100CEEF62C05E3CE948847BA126F0AAA57B</vt:lpwstr>
  </property>
</Properties>
</file>