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8.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9.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theme/theme11.xml" ContentType="application/vnd.openxmlformats-officedocument.theme+xml"/>
  <Override PartName="/ppt/slideLayouts/slideLayout26.xml" ContentType="application/vnd.openxmlformats-officedocument.presentationml.slideLayout+xml"/>
  <Override PartName="/ppt/theme/theme12.xml" ContentType="application/vnd.openxmlformats-officedocument.theme+xml"/>
  <Override PartName="/ppt/slideLayouts/slideLayout27.xml" ContentType="application/vnd.openxmlformats-officedocument.presentationml.slideLayout+xml"/>
  <Override PartName="/ppt/theme/theme13.xml" ContentType="application/vnd.openxmlformats-officedocument.theme+xml"/>
  <Override PartName="/ppt/slideLayouts/slideLayout28.xml" ContentType="application/vnd.openxmlformats-officedocument.presentationml.slideLayout+xml"/>
  <Override PartName="/ppt/theme/theme14.xml" ContentType="application/vnd.openxmlformats-officedocument.theme+xml"/>
  <Override PartName="/ppt/slideLayouts/slideLayout29.xml" ContentType="application/vnd.openxmlformats-officedocument.presentationml.slideLayout+xml"/>
  <Override PartName="/ppt/theme/theme15.xml" ContentType="application/vnd.openxmlformats-officedocument.theme+xml"/>
  <Override PartName="/ppt/slideLayouts/slideLayout30.xml" ContentType="application/vnd.openxmlformats-officedocument.presentationml.slideLayout+xml"/>
  <Override PartName="/ppt/theme/theme16.xml" ContentType="application/vnd.openxmlformats-officedocument.theme+xml"/>
  <Override PartName="/ppt/slideLayouts/slideLayout31.xml" ContentType="application/vnd.openxmlformats-officedocument.presentationml.slideLayout+xml"/>
  <Override PartName="/ppt/theme/theme17.xml" ContentType="application/vnd.openxmlformats-officedocument.theme+xml"/>
  <Override PartName="/ppt/slideLayouts/slideLayout32.xml" ContentType="application/vnd.openxmlformats-officedocument.presentationml.slideLayout+xml"/>
  <Override PartName="/ppt/theme/theme1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62" r:id="rId5"/>
    <p:sldMasterId id="2147483663" r:id="rId6"/>
    <p:sldMasterId id="2147483666" r:id="rId7"/>
    <p:sldMasterId id="2147483668" r:id="rId8"/>
    <p:sldMasterId id="2147483669" r:id="rId9"/>
    <p:sldMasterId id="2147483768" r:id="rId10"/>
    <p:sldMasterId id="2147483778" r:id="rId11"/>
    <p:sldMasterId id="2147483788" r:id="rId12"/>
    <p:sldMasterId id="2147483798" r:id="rId13"/>
    <p:sldMasterId id="2147483752" r:id="rId14"/>
    <p:sldMasterId id="2147483754" r:id="rId15"/>
    <p:sldMasterId id="2147483756" r:id="rId16"/>
    <p:sldMasterId id="2147483758" r:id="rId17"/>
    <p:sldMasterId id="2147483760" r:id="rId18"/>
    <p:sldMasterId id="2147483762" r:id="rId19"/>
    <p:sldMasterId id="2147483764" r:id="rId20"/>
    <p:sldMasterId id="2147483766" r:id="rId21"/>
    <p:sldMasterId id="2147483740" r:id="rId22"/>
  </p:sldMasterIdLst>
  <p:notesMasterIdLst>
    <p:notesMasterId r:id="rId49"/>
  </p:notesMasterIdLst>
  <p:sldIdLst>
    <p:sldId id="256" r:id="rId23"/>
    <p:sldId id="257" r:id="rId24"/>
    <p:sldId id="268" r:id="rId25"/>
    <p:sldId id="271" r:id="rId26"/>
    <p:sldId id="273" r:id="rId27"/>
    <p:sldId id="282" r:id="rId28"/>
    <p:sldId id="283" r:id="rId29"/>
    <p:sldId id="284" r:id="rId30"/>
    <p:sldId id="274" r:id="rId31"/>
    <p:sldId id="275" r:id="rId32"/>
    <p:sldId id="276" r:id="rId33"/>
    <p:sldId id="288" r:id="rId34"/>
    <p:sldId id="289" r:id="rId35"/>
    <p:sldId id="278" r:id="rId36"/>
    <p:sldId id="279" r:id="rId37"/>
    <p:sldId id="281" r:id="rId38"/>
    <p:sldId id="291" r:id="rId39"/>
    <p:sldId id="292" r:id="rId40"/>
    <p:sldId id="293" r:id="rId41"/>
    <p:sldId id="290" r:id="rId42"/>
    <p:sldId id="294" r:id="rId43"/>
    <p:sldId id="269" r:id="rId44"/>
    <p:sldId id="270" r:id="rId45"/>
    <p:sldId id="286" r:id="rId46"/>
    <p:sldId id="287" r:id="rId47"/>
    <p:sldId id="285" r:id="rId4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E07022-56A5-46CB-B901-7C2EAEE5ABBC}" v="54" dt="2023-08-17T09:33:03.516"/>
    <p1510:client id="{E54F1C96-085D-380F-4ED7-0A31A00C6FFD}" v="1" dt="2023-11-30T13:48:13.3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20"/>
    <p:restoredTop sz="77843" autoAdjust="0"/>
  </p:normalViewPr>
  <p:slideViewPr>
    <p:cSldViewPr snapToGrid="0" snapToObjects="1">
      <p:cViewPr varScale="1">
        <p:scale>
          <a:sx n="72" d="100"/>
          <a:sy n="72" d="100"/>
        </p:scale>
        <p:origin x="1062" y="51"/>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4.xml"/><Relationship Id="rId39" Type="http://schemas.openxmlformats.org/officeDocument/2006/relationships/slide" Target="slides/slide17.xml"/><Relationship Id="rId21" Type="http://schemas.openxmlformats.org/officeDocument/2006/relationships/slideMaster" Target="slideMasters/slideMaster18.xml"/><Relationship Id="rId34" Type="http://schemas.openxmlformats.org/officeDocument/2006/relationships/slide" Target="slides/slide12.xml"/><Relationship Id="rId42" Type="http://schemas.openxmlformats.org/officeDocument/2006/relationships/slide" Target="slides/slide20.xml"/><Relationship Id="rId47" Type="http://schemas.openxmlformats.org/officeDocument/2006/relationships/slide" Target="slides/slide25.xml"/><Relationship Id="rId50"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7.xml"/><Relationship Id="rId11" Type="http://schemas.openxmlformats.org/officeDocument/2006/relationships/slideMaster" Target="slideMasters/slideMaster8.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9.xml"/><Relationship Id="rId44" Type="http://schemas.openxmlformats.org/officeDocument/2006/relationships/slide" Target="slides/slide22.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slide" Target="slides/slide26.xml"/><Relationship Id="rId8" Type="http://schemas.openxmlformats.org/officeDocument/2006/relationships/slideMaster" Target="slideMasters/slideMaster5.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slide" Target="slides/slide24.xml"/><Relationship Id="rId20" Type="http://schemas.openxmlformats.org/officeDocument/2006/relationships/slideMaster" Target="slideMasters/slideMaster17.xml"/><Relationship Id="rId41" Type="http://schemas.openxmlformats.org/officeDocument/2006/relationships/slide" Target="slides/slide19.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12/1/2023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iactivelearning.com/sites/default/files/book/samples/Susan_Stacey-Emergent_Curriculum_in_Early_Childhood_Settings-Sample.pdf"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 enabling adult is all of these things </a:t>
            </a:r>
          </a:p>
        </p:txBody>
      </p:sp>
      <p:sp>
        <p:nvSpPr>
          <p:cNvPr id="4" name="Slide Number Placeholder 3"/>
          <p:cNvSpPr>
            <a:spLocks noGrp="1"/>
          </p:cNvSpPr>
          <p:nvPr>
            <p:ph type="sldNum" sz="quarter" idx="5"/>
          </p:nvPr>
        </p:nvSpPr>
        <p:spPr/>
        <p:txBody>
          <a:bodyPr/>
          <a:lstStyle/>
          <a:p>
            <a:fld id="{C2BF1C18-DD98-4A90-979D-487143830D93}" type="slidenum">
              <a:rPr lang="en-GB" smtClean="0"/>
              <a:t>3</a:t>
            </a:fld>
            <a:endParaRPr lang="en-GB"/>
          </a:p>
        </p:txBody>
      </p:sp>
    </p:spTree>
    <p:extLst>
      <p:ext uri="{BB962C8B-B14F-4D97-AF65-F5344CB8AC3E}">
        <p14:creationId xmlns:p14="http://schemas.microsoft.com/office/powerpoint/2010/main" val="3192549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Babies need adults, babies are vulnerable and susceptible to the environment around them and therefore rely on adults for survival. Babies are completely dependant on adults, their parents, the services provided to them and social support. </a:t>
            </a:r>
          </a:p>
          <a:p>
            <a:endParaRPr lang="en-GB" dirty="0"/>
          </a:p>
          <a:p>
            <a:r>
              <a:rPr lang="en-GB" dirty="0"/>
              <a:t>https://assets.publishing.service.gov.uk/government/uploads/system/uploads/attachment_data/file/973112/The_best_start_for_life_a_vision_for_the_1_001_critical_days.pdf </a:t>
            </a:r>
          </a:p>
        </p:txBody>
      </p:sp>
      <p:sp>
        <p:nvSpPr>
          <p:cNvPr id="4" name="Slide Number Placeholder 3"/>
          <p:cNvSpPr>
            <a:spLocks noGrp="1"/>
          </p:cNvSpPr>
          <p:nvPr>
            <p:ph type="sldNum" sz="quarter" idx="5"/>
          </p:nvPr>
        </p:nvSpPr>
        <p:spPr/>
        <p:txBody>
          <a:bodyPr/>
          <a:lstStyle/>
          <a:p>
            <a:fld id="{C2BF1C18-DD98-4A90-979D-487143830D93}" type="slidenum">
              <a:rPr lang="en-GB" smtClean="0"/>
              <a:t>4</a:t>
            </a:fld>
            <a:endParaRPr lang="en-GB"/>
          </a:p>
        </p:txBody>
      </p:sp>
    </p:spTree>
    <p:extLst>
      <p:ext uri="{BB962C8B-B14F-4D97-AF65-F5344CB8AC3E}">
        <p14:creationId xmlns:p14="http://schemas.microsoft.com/office/powerpoint/2010/main" val="1424603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recognise that our role is integral to the progress of all children and is particularly significant in this period of early learning. We should set the expectation for learning by creating emotionally safe environments that support children to begin to express and regulate their feelings and behaviours in positive ways. We should model a joyful approach to learning, and encourage and support children’s natural curiosity, making best use of the teachable moments that occur naturally as we observe or engage in their play. </a:t>
            </a:r>
          </a:p>
        </p:txBody>
      </p:sp>
      <p:sp>
        <p:nvSpPr>
          <p:cNvPr id="4" name="Slide Number Placeholder 3"/>
          <p:cNvSpPr>
            <a:spLocks noGrp="1"/>
          </p:cNvSpPr>
          <p:nvPr>
            <p:ph type="sldNum" sz="quarter" idx="5"/>
          </p:nvPr>
        </p:nvSpPr>
        <p:spPr/>
        <p:txBody>
          <a:bodyPr/>
          <a:lstStyle/>
          <a:p>
            <a:fld id="{C2BF1C18-DD98-4A90-979D-487143830D93}" type="slidenum">
              <a:rPr lang="en-GB" smtClean="0"/>
              <a:t>5</a:t>
            </a:fld>
            <a:endParaRPr lang="en-GB"/>
          </a:p>
        </p:txBody>
      </p:sp>
    </p:spTree>
    <p:extLst>
      <p:ext uri="{BB962C8B-B14F-4D97-AF65-F5344CB8AC3E}">
        <p14:creationId xmlns:p14="http://schemas.microsoft.com/office/powerpoint/2010/main" val="3277176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good and heathy start in life leads to better future outcomes. The </a:t>
            </a:r>
            <a:r>
              <a:rPr lang="en-GB" err="1"/>
              <a:t>repey</a:t>
            </a:r>
            <a:r>
              <a:rPr lang="en-GB"/>
              <a:t> study highlighted this:</a:t>
            </a:r>
          </a:p>
          <a:p>
            <a:endParaRPr lang="en-GB"/>
          </a:p>
          <a:p>
            <a:r>
              <a:rPr lang="en-GB"/>
              <a:t>https://dera.ioe.ac.uk/4650/1/RR356.pdf - full report 158 pages 2002</a:t>
            </a:r>
          </a:p>
          <a:p>
            <a:endParaRPr lang="en-GB"/>
          </a:p>
          <a:p>
            <a:r>
              <a:rPr lang="en-GB"/>
              <a:t>https://discovery.ucl.ac.uk/id/eprint/10018684/1/RB69_EPPSE_endKeystage1.pdf - overview of findings  2004</a:t>
            </a:r>
          </a:p>
        </p:txBody>
      </p:sp>
      <p:sp>
        <p:nvSpPr>
          <p:cNvPr id="4" name="Slide Number Placeholder 3"/>
          <p:cNvSpPr>
            <a:spLocks noGrp="1"/>
          </p:cNvSpPr>
          <p:nvPr>
            <p:ph type="sldNum" sz="quarter" idx="5"/>
          </p:nvPr>
        </p:nvSpPr>
        <p:spPr/>
        <p:txBody>
          <a:bodyPr/>
          <a:lstStyle/>
          <a:p>
            <a:fld id="{C2BF1C18-DD98-4A90-979D-487143830D93}" type="slidenum">
              <a:rPr lang="en-GB" smtClean="0"/>
              <a:t>9</a:t>
            </a:fld>
            <a:endParaRPr lang="en-GB"/>
          </a:p>
        </p:txBody>
      </p:sp>
    </p:spTree>
    <p:extLst>
      <p:ext uri="{BB962C8B-B14F-4D97-AF65-F5344CB8AC3E}">
        <p14:creationId xmlns:p14="http://schemas.microsoft.com/office/powerpoint/2010/main" val="4292477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While framed by the teacher, it is child initiated, allowing for collaborations between children and teachers, and giving everyone a voice. It is responsive to the child, the teacher takes on the role of facilitator, It is flexible in that curriculum planning, rather than being done well in advance, is constantly developing. It builds upon the work of Dewey, Piaget, Vygotsky – taken from page 19.</a:t>
            </a:r>
          </a:p>
          <a:p>
            <a:endParaRPr lang="en-GB" dirty="0"/>
          </a:p>
          <a:p>
            <a:r>
              <a:rPr lang="en-GB" dirty="0"/>
              <a:t>On Moodle: </a:t>
            </a:r>
          </a:p>
          <a:p>
            <a:r>
              <a:rPr lang="en-GB" dirty="0">
                <a:hlinkClick r:id="rId3"/>
              </a:rPr>
              <a:t>Susan_Stacey-Emergent_Curriculum_in_Early_Childhood_Settings-Sample.pdf (iactivelearning.com)</a:t>
            </a:r>
            <a:endParaRPr lang="en-GB" dirty="0"/>
          </a:p>
        </p:txBody>
      </p:sp>
      <p:sp>
        <p:nvSpPr>
          <p:cNvPr id="4" name="Slide Number Placeholder 3"/>
          <p:cNvSpPr>
            <a:spLocks noGrp="1"/>
          </p:cNvSpPr>
          <p:nvPr>
            <p:ph type="sldNum" sz="quarter" idx="5"/>
          </p:nvPr>
        </p:nvSpPr>
        <p:spPr/>
        <p:txBody>
          <a:bodyPr/>
          <a:lstStyle/>
          <a:p>
            <a:fld id="{C2BF1C18-DD98-4A90-979D-487143830D93}" type="slidenum">
              <a:rPr lang="en-GB" smtClean="0"/>
              <a:t>10</a:t>
            </a:fld>
            <a:endParaRPr lang="en-GB"/>
          </a:p>
        </p:txBody>
      </p:sp>
    </p:spTree>
    <p:extLst>
      <p:ext uri="{BB962C8B-B14F-4D97-AF65-F5344CB8AC3E}">
        <p14:creationId xmlns:p14="http://schemas.microsoft.com/office/powerpoint/2010/main" val="1648836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11</a:t>
            </a:fld>
            <a:endParaRPr lang="en-US"/>
          </a:p>
        </p:txBody>
      </p:sp>
    </p:spTree>
    <p:extLst>
      <p:ext uri="{BB962C8B-B14F-4D97-AF65-F5344CB8AC3E}">
        <p14:creationId xmlns:p14="http://schemas.microsoft.com/office/powerpoint/2010/main" val="2153082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 practise there are two different types of factors that impact the developing child, which the enabling adult is responsible for overseeing. First are the structural factors:</a:t>
            </a:r>
          </a:p>
          <a:p>
            <a:r>
              <a:rPr lang="en-GB"/>
              <a:t> - having a safe physical environment </a:t>
            </a:r>
          </a:p>
          <a:p>
            <a:r>
              <a:rPr lang="en-GB"/>
              <a:t> - having a high child to adult ratio, we have to follow the NMS but should ratios be lower or higher?</a:t>
            </a:r>
          </a:p>
          <a:p>
            <a:r>
              <a:rPr lang="en-GB"/>
              <a:t> - an appropriate curriculum</a:t>
            </a:r>
          </a:p>
          <a:p>
            <a:r>
              <a:rPr lang="en-GB"/>
              <a:t> - small groups, especially when working with very young children</a:t>
            </a:r>
          </a:p>
          <a:p>
            <a:r>
              <a:rPr lang="en-GB"/>
              <a:t>And then you have the human factors which are your personal attributes and professional knowledge:</a:t>
            </a:r>
          </a:p>
          <a:p>
            <a:r>
              <a:rPr lang="en-GB"/>
              <a:t> - promoting a language rich environment </a:t>
            </a:r>
          </a:p>
          <a:p>
            <a:r>
              <a:rPr lang="en-GB"/>
              <a:t> - being warm and responsive and respectful when interacting with children </a:t>
            </a:r>
          </a:p>
          <a:p>
            <a:r>
              <a:rPr lang="en-GB"/>
              <a:t> - being a skilled professional who uses their knowledge to best support children </a:t>
            </a:r>
          </a:p>
        </p:txBody>
      </p:sp>
      <p:sp>
        <p:nvSpPr>
          <p:cNvPr id="4" name="Slide Number Placeholder 3"/>
          <p:cNvSpPr>
            <a:spLocks noGrp="1"/>
          </p:cNvSpPr>
          <p:nvPr>
            <p:ph type="sldNum" sz="quarter" idx="5"/>
          </p:nvPr>
        </p:nvSpPr>
        <p:spPr/>
        <p:txBody>
          <a:bodyPr/>
          <a:lstStyle/>
          <a:p>
            <a:fld id="{CA8155F2-5F7C-4B35-AEA4-6FEC605A2F8B}" type="slidenum">
              <a:rPr lang="en-GB" smtClean="0"/>
              <a:t>14</a:t>
            </a:fld>
            <a:endParaRPr lang="en-GB"/>
          </a:p>
        </p:txBody>
      </p:sp>
    </p:spTree>
    <p:extLst>
      <p:ext uri="{BB962C8B-B14F-4D97-AF65-F5344CB8AC3E}">
        <p14:creationId xmlns:p14="http://schemas.microsoft.com/office/powerpoint/2010/main" val="3124976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Significant themes in being an enabling adult:</a:t>
            </a:r>
          </a:p>
          <a:p>
            <a:pPr marL="228600" indent="-228600">
              <a:buAutoNum type="arabicPeriod"/>
            </a:pPr>
            <a:r>
              <a:rPr lang="en-GB"/>
              <a:t>Inclusive partnerships between home and settings, developing positive and respectful relationships between children and families</a:t>
            </a:r>
          </a:p>
          <a:p>
            <a:pPr marL="228600" indent="-228600">
              <a:buAutoNum type="arabicPeriod"/>
            </a:pPr>
            <a:r>
              <a:rPr lang="en-GB"/>
              <a:t>Developing, promoting and maintaining a holistic approach to learning and developing </a:t>
            </a:r>
          </a:p>
          <a:p>
            <a:pPr marL="228600" indent="-228600">
              <a:buAutoNum type="arabicPeriod"/>
            </a:pPr>
            <a:r>
              <a:rPr lang="en-GB"/>
              <a:t>Exploring, researching and developing effective pedagogy and curriculum </a:t>
            </a:r>
          </a:p>
          <a:p>
            <a:pPr marL="228600" indent="-228600">
              <a:buAutoNum type="arabicPeriod"/>
            </a:pPr>
            <a:endParaRPr lang="en-GB"/>
          </a:p>
        </p:txBody>
      </p:sp>
      <p:sp>
        <p:nvSpPr>
          <p:cNvPr id="4" name="Slide Number Placeholder 3"/>
          <p:cNvSpPr>
            <a:spLocks noGrp="1"/>
          </p:cNvSpPr>
          <p:nvPr>
            <p:ph type="sldNum" sz="quarter" idx="5"/>
          </p:nvPr>
        </p:nvSpPr>
        <p:spPr/>
        <p:txBody>
          <a:bodyPr/>
          <a:lstStyle/>
          <a:p>
            <a:fld id="{C2BF1C18-DD98-4A90-979D-487143830D93}" type="slidenum">
              <a:rPr lang="en-GB" smtClean="0"/>
              <a:t>15</a:t>
            </a:fld>
            <a:endParaRPr lang="en-GB"/>
          </a:p>
        </p:txBody>
      </p:sp>
    </p:spTree>
    <p:extLst>
      <p:ext uri="{BB962C8B-B14F-4D97-AF65-F5344CB8AC3E}">
        <p14:creationId xmlns:p14="http://schemas.microsoft.com/office/powerpoint/2010/main" val="27705856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is the responsibility of the enabling adult to ensure this </a:t>
            </a:r>
          </a:p>
        </p:txBody>
      </p:sp>
      <p:sp>
        <p:nvSpPr>
          <p:cNvPr id="4" name="Slide Number Placeholder 3"/>
          <p:cNvSpPr>
            <a:spLocks noGrp="1"/>
          </p:cNvSpPr>
          <p:nvPr>
            <p:ph type="sldNum" sz="quarter" idx="5"/>
          </p:nvPr>
        </p:nvSpPr>
        <p:spPr/>
        <p:txBody>
          <a:bodyPr/>
          <a:lstStyle/>
          <a:p>
            <a:fld id="{C2BF1C18-DD98-4A90-979D-487143830D93}" type="slidenum">
              <a:rPr lang="en-GB" smtClean="0"/>
              <a:t>16</a:t>
            </a:fld>
            <a:endParaRPr lang="en-GB"/>
          </a:p>
        </p:txBody>
      </p:sp>
    </p:spTree>
    <p:extLst>
      <p:ext uri="{BB962C8B-B14F-4D97-AF65-F5344CB8AC3E}">
        <p14:creationId xmlns:p14="http://schemas.microsoft.com/office/powerpoint/2010/main" val="3450829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ideas of professional love </a:t>
            </a:r>
          </a:p>
        </p:txBody>
      </p:sp>
      <p:sp>
        <p:nvSpPr>
          <p:cNvPr id="4" name="Slide Number Placeholder 3"/>
          <p:cNvSpPr>
            <a:spLocks noGrp="1"/>
          </p:cNvSpPr>
          <p:nvPr>
            <p:ph type="sldNum" sz="quarter" idx="5"/>
          </p:nvPr>
        </p:nvSpPr>
        <p:spPr/>
        <p:txBody>
          <a:bodyPr/>
          <a:lstStyle/>
          <a:p>
            <a:fld id="{C5B92CE7-B5B3-4D92-A60E-100B794D4872}" type="slidenum">
              <a:rPr lang="en-GB" smtClean="0"/>
              <a:t>21</a:t>
            </a:fld>
            <a:endParaRPr lang="en-GB"/>
          </a:p>
        </p:txBody>
      </p:sp>
    </p:spTree>
    <p:extLst>
      <p:ext uri="{BB962C8B-B14F-4D97-AF65-F5344CB8AC3E}">
        <p14:creationId xmlns:p14="http://schemas.microsoft.com/office/powerpoint/2010/main" val="947061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Bronfenbrenner  - the importance of the relationships between those within the microsystem and the impact this has on the child </a:t>
            </a:r>
          </a:p>
        </p:txBody>
      </p:sp>
      <p:sp>
        <p:nvSpPr>
          <p:cNvPr id="4" name="Slide Number Placeholder 3"/>
          <p:cNvSpPr>
            <a:spLocks noGrp="1"/>
          </p:cNvSpPr>
          <p:nvPr>
            <p:ph type="sldNum" sz="quarter" idx="5"/>
          </p:nvPr>
        </p:nvSpPr>
        <p:spPr/>
        <p:txBody>
          <a:bodyPr/>
          <a:lstStyle/>
          <a:p>
            <a:fld id="{C2BF1C18-DD98-4A90-979D-487143830D93}" type="slidenum">
              <a:rPr lang="en-GB" smtClean="0"/>
              <a:t>22</a:t>
            </a:fld>
            <a:endParaRPr lang="en-GB"/>
          </a:p>
        </p:txBody>
      </p:sp>
    </p:spTree>
    <p:extLst>
      <p:ext uri="{BB962C8B-B14F-4D97-AF65-F5344CB8AC3E}">
        <p14:creationId xmlns:p14="http://schemas.microsoft.com/office/powerpoint/2010/main" val="2680412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Vygotsky – being the facilitating scaffolder to help children progress from what they already know to what is not know so new skills. Adults act as the more knowledgeable other to guide the children if a skill is too difficult to master on ones own. </a:t>
            </a:r>
          </a:p>
        </p:txBody>
      </p:sp>
      <p:sp>
        <p:nvSpPr>
          <p:cNvPr id="4" name="Slide Number Placeholder 3"/>
          <p:cNvSpPr>
            <a:spLocks noGrp="1"/>
          </p:cNvSpPr>
          <p:nvPr>
            <p:ph type="sldNum" sz="quarter" idx="5"/>
          </p:nvPr>
        </p:nvSpPr>
        <p:spPr/>
        <p:txBody>
          <a:bodyPr/>
          <a:lstStyle/>
          <a:p>
            <a:fld id="{C2BF1C18-DD98-4A90-979D-487143830D93}" type="slidenum">
              <a:rPr lang="en-GB" smtClean="0"/>
              <a:t>23</a:t>
            </a:fld>
            <a:endParaRPr lang="en-GB"/>
          </a:p>
        </p:txBody>
      </p:sp>
    </p:spTree>
    <p:extLst>
      <p:ext uri="{BB962C8B-B14F-4D97-AF65-F5344CB8AC3E}">
        <p14:creationId xmlns:p14="http://schemas.microsoft.com/office/powerpoint/2010/main" val="34174102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25</a:t>
            </a:fld>
            <a:endParaRPr lang="en-US"/>
          </a:p>
        </p:txBody>
      </p:sp>
    </p:spTree>
    <p:extLst>
      <p:ext uri="{BB962C8B-B14F-4D97-AF65-F5344CB8AC3E}">
        <p14:creationId xmlns:p14="http://schemas.microsoft.com/office/powerpoint/2010/main" val="399206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ACBC7-E7E7-A4E4-6880-55800A7E2E0E}"/>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487C27-D682-88C8-31B2-5BED482BC360}"/>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852991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09517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063170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01/12/2023</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09838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042710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20232305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6178258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2462639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8433998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660371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GB"/>
              <a:t>Click to edit Master title style</a:t>
            </a:r>
            <a:endParaRPr lang="en-US"/>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99117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3140050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3391225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615392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016867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78268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317774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015035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542427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04264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100210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image" Target="../media/image8.png"/></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image" Target="../media/image9.png"/><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theme" Target="../theme/theme9.xml"/><Relationship Id="rId5" Type="http://schemas.openxmlformats.org/officeDocument/2006/relationships/slideLayout" Target="../slideLayouts/slideLayout20.xml"/><Relationship Id="rId4" Type="http://schemas.openxmlformats.org/officeDocument/2006/relationships/slideLayout" Target="../slideLayouts/slideLayout19.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4.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25.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26.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27.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28.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29.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30.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1.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2.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81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12/1/2023</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434983733"/>
      </p:ext>
    </p:extLst>
  </p:cSld>
  <p:clrMap bg1="lt1" tx1="dk1" bg2="lt2" tx2="dk2" accent1="accent1" accent2="accent2" accent3="accent3" accent4="accent4" accent5="accent5" accent6="accent6" hlink="hlink" folHlink="folHlink"/>
  <p:sldLayoutIdLst>
    <p:sldLayoutId id="2147483776" r:id="rId1"/>
    <p:sldLayoutId id="214748377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12/1/2023</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 id="2147483811"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12/1/2023</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userDrawn="1"/>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60916805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6" r:id="rId4"/>
    <p:sldLayoutId id="214748379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12/1/2023</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2492456996"/>
      </p:ext>
    </p:extLst>
  </p:cSld>
  <p:clrMap bg1="lt1" tx1="dk1" bg2="lt2" tx2="dk2" accent1="accent1" accent2="accent2" accent3="accent3" accent4="accent4" accent5="accent5" accent6="accent6" hlink="hlink" folHlink="folHlink"/>
  <p:sldLayoutIdLst>
    <p:sldLayoutId id="2147483799" r:id="rId1"/>
    <p:sldLayoutId id="2147483802" r:id="rId2"/>
    <p:sldLayoutId id="2147483806" r:id="rId3"/>
    <p:sldLayoutId id="214748381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74841858"/>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81636072"/>
      </p:ext>
    </p:extLst>
  </p:cSld>
  <p:clrMap bg1="lt1" tx1="dk1" bg2="lt2" tx2="dk2" accent1="accent1" accent2="accent2" accent3="accent3" accent4="accent4" accent5="accent5" accent6="accent6" hlink="hlink" folHlink="folHlink"/>
  <p:sldLayoutIdLst>
    <p:sldLayoutId id="21474837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06151876"/>
      </p:ext>
    </p:extLst>
  </p:cSld>
  <p:clrMap bg1="lt1" tx1="dk1" bg2="lt2" tx2="dk2" accent1="accent1" accent2="accent2" accent3="accent3" accent4="accent4" accent5="accent5" accent6="accent6" hlink="hlink" folHlink="folHlink"/>
  <p:sldLayoutIdLst>
    <p:sldLayoutId id="21474837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78632150"/>
      </p:ext>
    </p:extLst>
  </p:cSld>
  <p:clrMap bg1="lt1" tx1="dk1" bg2="lt2" tx2="dk2" accent1="accent1" accent2="accent2" accent3="accent3" accent4="accent4" accent5="accent5" accent6="accent6" hlink="hlink" folHlink="folHlink"/>
  <p:sldLayoutIdLst>
    <p:sldLayoutId id="21474837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67377243"/>
      </p:ext>
    </p:extLst>
  </p:cSld>
  <p:clrMap bg1="lt1" tx1="dk1" bg2="lt2" tx2="dk2" accent1="accent1" accent2="accent2" accent3="accent3" accent4="accent4" accent5="accent5" accent6="accent6" hlink="hlink" folHlink="folHlink"/>
  <p:sldLayoutIdLst>
    <p:sldLayoutId id="21474837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4821867"/>
      </p:ext>
    </p:extLst>
  </p:cSld>
  <p:clrMap bg1="lt1" tx1="dk1" bg2="lt2" tx2="dk2" accent1="accent1" accent2="accent2" accent3="accent3" accent4="accent4" accent5="accent5" accent6="accent6" hlink="hlink" folHlink="folHlink"/>
  <p:sldLayoutIdLst>
    <p:sldLayoutId id="21474837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16903093"/>
      </p:ext>
    </p:extLst>
  </p:cSld>
  <p:clrMap bg1="lt1" tx1="dk1" bg2="lt2" tx2="dk2" accent1="accent1" accent2="accent2" accent3="accent3" accent4="accent4" accent5="accent5" accent6="accent6" hlink="hlink" folHlink="folHlink"/>
  <p:sldLayoutIdLst>
    <p:sldLayoutId id="21474837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07452737"/>
      </p:ext>
    </p:extLst>
  </p:cSld>
  <p:clrMap bg1="lt1" tx1="dk1" bg2="lt2" tx2="dk2" accent1="accent1" accent2="accent2" accent3="accent3" accent4="accent4" accent5="accent5" accent6="accent6" hlink="hlink" folHlink="folHlink"/>
  <p:sldLayoutIdLst>
    <p:sldLayoutId id="21474837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hyperlink" Target="https://archive.org/details/MichaelGratzkeInaugural%20Hull2015" TargetMode="External"/><Relationship Id="rId2" Type="http://schemas.openxmlformats.org/officeDocument/2006/relationships/hyperlink" Target="https://devhcdc.wpengine.com/wp-content/uploads/2020/10/2020_WP15_actionguide_FINAL.pdf" TargetMode="External"/><Relationship Id="rId1" Type="http://schemas.openxmlformats.org/officeDocument/2006/relationships/slideLayout" Target="../slideLayouts/slideLayout10.xml"/><Relationship Id="rId6" Type="http://schemas.openxmlformats.org/officeDocument/2006/relationships/hyperlink" Target="https://gov.wales/sites/default/files/consultations/2021-05/enabling-pathways-consultation-document_0.pdf" TargetMode="External"/><Relationship Id="rId5" Type="http://schemas.openxmlformats.org/officeDocument/2006/relationships/hyperlink" Target="https://gov.wales/sites/default/files/consultations/2021-05/curriculum-funded-non-maintained-settings-consultation-doc.pdf" TargetMode="External"/><Relationship Id="rId4" Type="http://schemas.openxmlformats.org/officeDocument/2006/relationships/hyperlink" Target="https://www.pacey.org.uk/working-in-childcare/inspiring-environments/role-of-the-adul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EE9DB-5B30-6AB9-D106-343A24194470}"/>
              </a:ext>
            </a:extLst>
          </p:cNvPr>
          <p:cNvSpPr>
            <a:spLocks noGrp="1"/>
          </p:cNvSpPr>
          <p:nvPr>
            <p:ph type="title"/>
          </p:nvPr>
        </p:nvSpPr>
        <p:spPr>
          <a:xfrm>
            <a:off x="384285" y="1358165"/>
            <a:ext cx="3880287" cy="4090135"/>
          </a:xfrm>
        </p:spPr>
        <p:txBody>
          <a:bodyPr/>
          <a:lstStyle/>
          <a:p>
            <a: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ECEY4005C:Y 1000 </a:t>
            </a:r>
            <a:r>
              <a:rPr lang="en-GB" sz="4000" i="1" dirty="0">
                <a:solidFill>
                  <a:prstClr val="white"/>
                </a:solidFill>
                <a:ea typeface="+mn-ea"/>
              </a:rPr>
              <a:t>D</a:t>
            </a:r>
            <a:r>
              <a:rPr kumimoji="0" lang="en-GB" sz="4000" i="1"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iwrnod</a:t>
            </a:r>
            <a: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lang="en-GB" sz="4000" i="1" dirty="0">
                <a:solidFill>
                  <a:prstClr val="white"/>
                </a:solidFill>
                <a:ea typeface="+mn-ea"/>
              </a:rPr>
              <a:t>C</a:t>
            </a:r>
            <a:r>
              <a:rPr kumimoji="0" lang="en-GB" sz="4000" i="1"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yntaf</a:t>
            </a:r>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lang="en-GB" sz="4000" i="1" dirty="0">
                <a:solidFill>
                  <a:srgbClr val="FFFFFF"/>
                </a:solidFill>
                <a:latin typeface="Arial" panose="020B0604020202020204" pitchFamily="34" charset="0"/>
                <a:cs typeface="Arial" panose="020B0604020202020204" pitchFamily="34" charset="0"/>
              </a:rPr>
              <a:t>ECEY4005: The First 1000 Days </a:t>
            </a:r>
            <a:br>
              <a:rPr lang="en-GB" sz="2800" b="1" dirty="0">
                <a:solidFill>
                  <a:srgbClr val="FFFFFF"/>
                </a:solidFill>
                <a:latin typeface="Arial" panose="020B0604020202020204" pitchFamily="34" charset="0"/>
                <a:cs typeface="Arial" panose="020B0604020202020204" pitchFamily="34" charset="0"/>
              </a:rPr>
            </a:br>
            <a:b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endParaRPr lang="en-GB" dirty="0"/>
          </a:p>
        </p:txBody>
      </p:sp>
    </p:spTree>
    <p:extLst>
      <p:ext uri="{BB962C8B-B14F-4D97-AF65-F5344CB8AC3E}">
        <p14:creationId xmlns:p14="http://schemas.microsoft.com/office/powerpoint/2010/main" val="1989432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F9D8D4-E6B9-4FB3-AA1C-ADF73B96468F}"/>
              </a:ext>
            </a:extLst>
          </p:cNvPr>
          <p:cNvSpPr>
            <a:spLocks noGrp="1"/>
          </p:cNvSpPr>
          <p:nvPr>
            <p:ph type="title"/>
          </p:nvPr>
        </p:nvSpPr>
        <p:spPr/>
        <p:txBody>
          <a:bodyPr>
            <a:normAutofit/>
          </a:bodyPr>
          <a:lstStyle/>
          <a:p>
            <a:pPr algn="ctr"/>
            <a:r>
              <a:rPr lang="en-GB" dirty="0">
                <a:latin typeface="Arial" panose="020B0604020202020204" pitchFamily="34" charset="0"/>
                <a:cs typeface="Arial" panose="020B0604020202020204" pitchFamily="34" charset="0"/>
              </a:rPr>
              <a:t>What is an Enabling Adult</a:t>
            </a:r>
            <a:br>
              <a:rPr lang="en-GB" dirty="0">
                <a:latin typeface="Arial" panose="020B0604020202020204" pitchFamily="34" charset="0"/>
                <a:cs typeface="Arial" panose="020B0604020202020204" pitchFamily="34" charset="0"/>
              </a:rPr>
            </a:br>
            <a:r>
              <a:rPr lang="en-GB" dirty="0">
                <a:solidFill>
                  <a:schemeClr val="accent1"/>
                </a:solidFill>
                <a:latin typeface="Arial" panose="020B0604020202020204" pitchFamily="34" charset="0"/>
                <a:cs typeface="Arial" panose="020B0604020202020204" pitchFamily="34" charset="0"/>
              </a:rPr>
              <a:t>Beth </a:t>
            </a:r>
            <a:r>
              <a:rPr lang="en-GB" dirty="0" err="1">
                <a:solidFill>
                  <a:schemeClr val="accent1"/>
                </a:solidFill>
                <a:latin typeface="Arial" panose="020B0604020202020204" pitchFamily="34" charset="0"/>
                <a:cs typeface="Arial" panose="020B0604020202020204" pitchFamily="34" charset="0"/>
              </a:rPr>
              <a:t>yw</a:t>
            </a:r>
            <a:r>
              <a:rPr lang="en-GB" dirty="0">
                <a:solidFill>
                  <a:schemeClr val="accent1"/>
                </a:solidFill>
                <a:latin typeface="Arial" panose="020B0604020202020204" pitchFamily="34" charset="0"/>
                <a:cs typeface="Arial" panose="020B0604020202020204" pitchFamily="34" charset="0"/>
              </a:rPr>
              <a:t> </a:t>
            </a:r>
            <a:r>
              <a:rPr lang="en-GB" dirty="0" err="1">
                <a:solidFill>
                  <a:schemeClr val="accent1"/>
                </a:solidFill>
                <a:latin typeface="Arial" panose="020B0604020202020204" pitchFamily="34" charset="0"/>
                <a:cs typeface="Arial" panose="020B0604020202020204" pitchFamily="34" charset="0"/>
              </a:rPr>
              <a:t>Oedolyn</a:t>
            </a:r>
            <a:r>
              <a:rPr lang="en-GB" dirty="0">
                <a:solidFill>
                  <a:schemeClr val="accent1"/>
                </a:solidFill>
                <a:latin typeface="Arial" panose="020B0604020202020204" pitchFamily="34" charset="0"/>
                <a:cs typeface="Arial" panose="020B0604020202020204" pitchFamily="34" charset="0"/>
              </a:rPr>
              <a:t> </a:t>
            </a:r>
            <a:r>
              <a:rPr lang="en-GB" dirty="0" err="1">
                <a:solidFill>
                  <a:schemeClr val="accent1"/>
                </a:solidFill>
                <a:latin typeface="Arial" panose="020B0604020202020204" pitchFamily="34" charset="0"/>
                <a:cs typeface="Arial" panose="020B0604020202020204" pitchFamily="34" charset="0"/>
              </a:rPr>
              <a:t>Galluogi</a:t>
            </a:r>
            <a:r>
              <a:rPr lang="en-GB" dirty="0">
                <a:solidFill>
                  <a:schemeClr val="accent1"/>
                </a:solidFill>
                <a:latin typeface="Arial" panose="020B0604020202020204" pitchFamily="34" charset="0"/>
                <a:cs typeface="Arial" panose="020B0604020202020204" pitchFamily="34" charset="0"/>
              </a:rPr>
              <a:t>?</a:t>
            </a:r>
          </a:p>
        </p:txBody>
      </p:sp>
      <p:sp>
        <p:nvSpPr>
          <p:cNvPr id="5" name="Content Placeholder 4">
            <a:extLst>
              <a:ext uri="{FF2B5EF4-FFF2-40B4-BE49-F238E27FC236}">
                <a16:creationId xmlns:a16="http://schemas.microsoft.com/office/drawing/2014/main" id="{5F283CEC-6080-4A73-9ED7-474BA673077C}"/>
              </a:ext>
            </a:extLst>
          </p:cNvPr>
          <p:cNvSpPr>
            <a:spLocks noGrp="1"/>
          </p:cNvSpPr>
          <p:nvPr>
            <p:ph sz="half" idx="1"/>
          </p:nvPr>
        </p:nvSpPr>
        <p:spPr/>
        <p:txBody>
          <a:bodyPr/>
          <a:lstStyle/>
          <a:p>
            <a:r>
              <a:rPr lang="en-GB" dirty="0" err="1">
                <a:latin typeface="Arial" panose="020B0604020202020204" pitchFamily="34" charset="0"/>
                <a:cs typeface="Arial" panose="020B0604020202020204" pitchFamily="34" charset="0"/>
              </a:rPr>
              <a:t>Hwylusydd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Gyfathrebwr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Arweinydd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Proffesiynol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Arbenigol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Gofalwr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Addysgwr</a:t>
            </a:r>
            <a:endParaRPr lang="en-GB" dirty="0">
              <a:latin typeface="Arial" panose="020B0604020202020204" pitchFamily="34" charset="0"/>
              <a:cs typeface="Arial" panose="020B0604020202020204" pitchFamily="34" charset="0"/>
            </a:endParaRPr>
          </a:p>
          <a:p>
            <a:endParaRPr lang="en-GB" dirty="0"/>
          </a:p>
        </p:txBody>
      </p:sp>
      <p:sp>
        <p:nvSpPr>
          <p:cNvPr id="6" name="Content Placeholder 5">
            <a:extLst>
              <a:ext uri="{FF2B5EF4-FFF2-40B4-BE49-F238E27FC236}">
                <a16:creationId xmlns:a16="http://schemas.microsoft.com/office/drawing/2014/main" id="{351E2F82-3E07-43EF-9463-EAFCB0324304}"/>
              </a:ext>
            </a:extLst>
          </p:cNvPr>
          <p:cNvSpPr>
            <a:spLocks noGrp="1"/>
          </p:cNvSpPr>
          <p:nvPr>
            <p:ph sz="half" idx="2"/>
          </p:nvPr>
        </p:nvSpPr>
        <p:spPr/>
        <p:txBody>
          <a:bodyPr/>
          <a:lstStyle/>
          <a:p>
            <a:r>
              <a:rPr lang="en-GB" dirty="0">
                <a:solidFill>
                  <a:schemeClr val="accent1"/>
                </a:solidFill>
                <a:latin typeface="Arial" panose="020B0604020202020204" pitchFamily="34" charset="0"/>
                <a:cs typeface="Arial" panose="020B0604020202020204" pitchFamily="34" charset="0"/>
              </a:rPr>
              <a:t>Facilitator</a:t>
            </a:r>
          </a:p>
          <a:p>
            <a:r>
              <a:rPr lang="en-GB" dirty="0">
                <a:solidFill>
                  <a:schemeClr val="accent1"/>
                </a:solidFill>
                <a:latin typeface="Arial" panose="020B0604020202020204" pitchFamily="34" charset="0"/>
                <a:cs typeface="Arial" panose="020B0604020202020204" pitchFamily="34" charset="0"/>
              </a:rPr>
              <a:t>Communicator</a:t>
            </a:r>
          </a:p>
          <a:p>
            <a:r>
              <a:rPr lang="en-GB" dirty="0">
                <a:solidFill>
                  <a:schemeClr val="accent1"/>
                </a:solidFill>
                <a:latin typeface="Arial" panose="020B0604020202020204" pitchFamily="34" charset="0"/>
                <a:cs typeface="Arial" panose="020B0604020202020204" pitchFamily="34" charset="0"/>
              </a:rPr>
              <a:t>Leader</a:t>
            </a:r>
          </a:p>
          <a:p>
            <a:r>
              <a:rPr lang="en-GB" dirty="0">
                <a:solidFill>
                  <a:schemeClr val="accent1"/>
                </a:solidFill>
                <a:latin typeface="Arial" panose="020B0604020202020204" pitchFamily="34" charset="0"/>
                <a:cs typeface="Arial" panose="020B0604020202020204" pitchFamily="34" charset="0"/>
              </a:rPr>
              <a:t>Professional</a:t>
            </a:r>
          </a:p>
          <a:p>
            <a:r>
              <a:rPr lang="en-GB" dirty="0">
                <a:solidFill>
                  <a:schemeClr val="accent1"/>
                </a:solidFill>
                <a:latin typeface="Arial" panose="020B0604020202020204" pitchFamily="34" charset="0"/>
                <a:cs typeface="Arial" panose="020B0604020202020204" pitchFamily="34" charset="0"/>
              </a:rPr>
              <a:t>Expert</a:t>
            </a:r>
          </a:p>
          <a:p>
            <a:r>
              <a:rPr lang="en-GB" dirty="0">
                <a:solidFill>
                  <a:schemeClr val="accent1"/>
                </a:solidFill>
                <a:latin typeface="Arial" panose="020B0604020202020204" pitchFamily="34" charset="0"/>
                <a:cs typeface="Arial" panose="020B0604020202020204" pitchFamily="34" charset="0"/>
              </a:rPr>
              <a:t>Carer</a:t>
            </a:r>
          </a:p>
          <a:p>
            <a:r>
              <a:rPr lang="en-GB" dirty="0">
                <a:solidFill>
                  <a:schemeClr val="accent1"/>
                </a:solidFill>
                <a:latin typeface="Arial" panose="020B0604020202020204" pitchFamily="34" charset="0"/>
                <a:cs typeface="Arial" panose="020B0604020202020204" pitchFamily="34" charset="0"/>
              </a:rPr>
              <a:t>Educator</a:t>
            </a:r>
          </a:p>
          <a:p>
            <a:endParaRPr lang="en-GB" dirty="0"/>
          </a:p>
          <a:p>
            <a:pPr marL="0" indent="0">
              <a:buNone/>
            </a:pPr>
            <a:endParaRPr lang="en-GB" dirty="0"/>
          </a:p>
        </p:txBody>
      </p:sp>
    </p:spTree>
    <p:extLst>
      <p:ext uri="{BB962C8B-B14F-4D97-AF65-F5344CB8AC3E}">
        <p14:creationId xmlns:p14="http://schemas.microsoft.com/office/powerpoint/2010/main" val="2187220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0EC1B-F5BF-4B91-A906-A59262034A08}"/>
              </a:ext>
            </a:extLst>
          </p:cNvPr>
          <p:cNvSpPr>
            <a:spLocks noGrp="1"/>
          </p:cNvSpPr>
          <p:nvPr>
            <p:ph type="title"/>
          </p:nvPr>
        </p:nvSpPr>
        <p:spPr/>
        <p:txBody>
          <a:bodyPr>
            <a:normAutofit/>
          </a:bodyPr>
          <a:lstStyle/>
          <a:p>
            <a:pPr algn="ctr"/>
            <a:r>
              <a:rPr lang="en-GB" dirty="0">
                <a:latin typeface="Arial" panose="020B0604020202020204" pitchFamily="34" charset="0"/>
                <a:cs typeface="Arial" panose="020B0604020202020204" pitchFamily="34" charset="0"/>
              </a:rPr>
              <a:t>Mae </a:t>
            </a:r>
            <a:r>
              <a:rPr lang="en-GB" dirty="0" err="1">
                <a:latin typeface="Arial" panose="020B0604020202020204" pitchFamily="34" charset="0"/>
                <a:cs typeface="Arial" panose="020B0604020202020204" pitchFamily="34" charset="0"/>
              </a:rPr>
              <a:t>babis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angen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oedolion</a:t>
            </a:r>
            <a:r>
              <a:rPr lang="en-GB" dirty="0">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Babies need Adults.</a:t>
            </a:r>
          </a:p>
        </p:txBody>
      </p:sp>
      <p:sp>
        <p:nvSpPr>
          <p:cNvPr id="3" name="Content Placeholder 2">
            <a:extLst>
              <a:ext uri="{FF2B5EF4-FFF2-40B4-BE49-F238E27FC236}">
                <a16:creationId xmlns:a16="http://schemas.microsoft.com/office/drawing/2014/main" id="{B1C64947-874E-488C-8211-7023ED0A7C2D}"/>
              </a:ext>
            </a:extLst>
          </p:cNvPr>
          <p:cNvSpPr>
            <a:spLocks noGrp="1"/>
          </p:cNvSpPr>
          <p:nvPr>
            <p:ph sz="half" idx="1"/>
          </p:nvPr>
        </p:nvSpPr>
        <p:spPr>
          <a:xfrm>
            <a:off x="549137" y="1981476"/>
            <a:ext cx="3867150" cy="3809862"/>
          </a:xfrm>
        </p:spPr>
        <p:txBody>
          <a:bodyPr>
            <a:normAutofit fontScale="85000" lnSpcReduction="20000"/>
          </a:bodyPr>
          <a:lstStyle/>
          <a:p>
            <a:r>
              <a:rPr lang="en-GB" dirty="0" err="1">
                <a:latin typeface="Arial" panose="020B0604020202020204" pitchFamily="34" charset="0"/>
                <a:cs typeface="Arial" panose="020B0604020202020204" pitchFamily="34" charset="0"/>
              </a:rPr>
              <a:t>Tueddiad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amgylchedd</a:t>
            </a:r>
            <a:r>
              <a:rPr lang="en-GB" dirty="0">
                <a:latin typeface="Arial" panose="020B0604020202020204" pitchFamily="34" charset="0"/>
                <a:cs typeface="Arial" panose="020B0604020202020204" pitchFamily="34" charset="0"/>
              </a:rPr>
              <a:t> </a:t>
            </a:r>
          </a:p>
          <a:p>
            <a:r>
              <a:rPr lang="en-GB" dirty="0" err="1">
                <a:latin typeface="Arial" panose="020B0604020202020204" pitchFamily="34" charset="0"/>
                <a:cs typeface="Arial" panose="020B0604020202020204" pitchFamily="34" charset="0"/>
              </a:rPr>
              <a:t>Dibyniaeth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rieni</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Dibyniaeth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wasanaethau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Dibyniaeth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gymorth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cymdeithasol</a:t>
            </a:r>
            <a:r>
              <a:rPr lang="en-GB" dirty="0">
                <a:latin typeface="Arial" panose="020B0604020202020204" pitchFamily="34" charset="0"/>
                <a:cs typeface="Arial" panose="020B0604020202020204" pitchFamily="34" charset="0"/>
              </a:rPr>
              <a:t> </a:t>
            </a:r>
          </a:p>
          <a:p>
            <a:r>
              <a:rPr lang="en-GB" dirty="0" err="1">
                <a:latin typeface="Arial" panose="020B0604020202020204" pitchFamily="34" charset="0"/>
                <a:cs typeface="Arial" panose="020B0604020202020204" pitchFamily="34" charset="0"/>
              </a:rPr>
              <a:t>Anweledig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weithwyr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proffesiynol</a:t>
            </a:r>
            <a:r>
              <a:rPr lang="en-GB" dirty="0">
                <a:latin typeface="Arial" panose="020B0604020202020204" pitchFamily="34" charset="0"/>
                <a:cs typeface="Arial" panose="020B0604020202020204" pitchFamily="34" charset="0"/>
              </a:rPr>
              <a:t>.</a:t>
            </a:r>
          </a:p>
          <a:p>
            <a:endParaRPr lang="en-GB" dirty="0"/>
          </a:p>
        </p:txBody>
      </p:sp>
      <p:sp>
        <p:nvSpPr>
          <p:cNvPr id="4" name="Content Placeholder 3">
            <a:extLst>
              <a:ext uri="{FF2B5EF4-FFF2-40B4-BE49-F238E27FC236}">
                <a16:creationId xmlns:a16="http://schemas.microsoft.com/office/drawing/2014/main" id="{3ED6A873-7F68-4DE6-BDC5-DB9D07E2B36C}"/>
              </a:ext>
            </a:extLst>
          </p:cNvPr>
          <p:cNvSpPr>
            <a:spLocks noGrp="1"/>
          </p:cNvSpPr>
          <p:nvPr>
            <p:ph sz="half" idx="2"/>
          </p:nvPr>
        </p:nvSpPr>
        <p:spPr>
          <a:xfrm>
            <a:off x="4787347" y="1971399"/>
            <a:ext cx="3867150" cy="3809862"/>
          </a:xfrm>
        </p:spPr>
        <p:txBody>
          <a:bodyPr>
            <a:normAutofit fontScale="85000" lnSpcReduction="20000"/>
          </a:bodyPr>
          <a:lstStyle/>
          <a:p>
            <a:r>
              <a:rPr lang="en-GB" dirty="0">
                <a:solidFill>
                  <a:schemeClr val="accent1"/>
                </a:solidFill>
                <a:latin typeface="Arial" panose="020B0604020202020204" pitchFamily="34" charset="0"/>
                <a:cs typeface="Arial" panose="020B0604020202020204" pitchFamily="34" charset="0"/>
              </a:rPr>
              <a:t>Susceptibility to the environment </a:t>
            </a:r>
          </a:p>
          <a:p>
            <a:r>
              <a:rPr lang="en-GB" dirty="0">
                <a:solidFill>
                  <a:schemeClr val="accent1"/>
                </a:solidFill>
                <a:latin typeface="Arial" panose="020B0604020202020204" pitchFamily="34" charset="0"/>
                <a:cs typeface="Arial" panose="020B0604020202020204" pitchFamily="34" charset="0"/>
              </a:rPr>
              <a:t>Dependency on parents</a:t>
            </a:r>
          </a:p>
          <a:p>
            <a:r>
              <a:rPr lang="en-GB" dirty="0">
                <a:solidFill>
                  <a:schemeClr val="accent1"/>
                </a:solidFill>
                <a:latin typeface="Arial" panose="020B0604020202020204" pitchFamily="34" charset="0"/>
                <a:cs typeface="Arial" panose="020B0604020202020204" pitchFamily="34" charset="0"/>
              </a:rPr>
              <a:t>Dependency on services</a:t>
            </a:r>
          </a:p>
          <a:p>
            <a:r>
              <a:rPr lang="en-GB" dirty="0">
                <a:solidFill>
                  <a:schemeClr val="accent1"/>
                </a:solidFill>
                <a:latin typeface="Arial" panose="020B0604020202020204" pitchFamily="34" charset="0"/>
                <a:cs typeface="Arial" panose="020B0604020202020204" pitchFamily="34" charset="0"/>
              </a:rPr>
              <a:t>Dependency on social support </a:t>
            </a:r>
          </a:p>
          <a:p>
            <a:r>
              <a:rPr lang="en-GB" dirty="0">
                <a:solidFill>
                  <a:schemeClr val="accent1"/>
                </a:solidFill>
                <a:latin typeface="Arial" panose="020B0604020202020204" pitchFamily="34" charset="0"/>
                <a:cs typeface="Arial" panose="020B0604020202020204" pitchFamily="34" charset="0"/>
              </a:rPr>
              <a:t>Invisibility to professionals.</a:t>
            </a:r>
          </a:p>
          <a:p>
            <a:endParaRPr lang="en-GB" dirty="0">
              <a:solidFill>
                <a:schemeClr val="accent1"/>
              </a:solidFill>
            </a:endParaRPr>
          </a:p>
          <a:p>
            <a:pPr marL="0" indent="0">
              <a:buNone/>
            </a:pPr>
            <a:r>
              <a:rPr lang="en-GB" dirty="0"/>
              <a:t>(First 1001 Days Movement, 2021)</a:t>
            </a:r>
          </a:p>
        </p:txBody>
      </p:sp>
    </p:spTree>
    <p:extLst>
      <p:ext uri="{BB962C8B-B14F-4D97-AF65-F5344CB8AC3E}">
        <p14:creationId xmlns:p14="http://schemas.microsoft.com/office/powerpoint/2010/main" val="3816148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2E587-259C-455D-8E1E-1E4E17B35E9A}"/>
              </a:ext>
            </a:extLst>
          </p:cNvPr>
          <p:cNvSpPr>
            <a:spLocks noGrp="1"/>
          </p:cNvSpPr>
          <p:nvPr>
            <p:ph type="title"/>
          </p:nvPr>
        </p:nvSpPr>
        <p:spPr>
          <a:xfrm>
            <a:off x="704850" y="159716"/>
            <a:ext cx="7886700" cy="1325563"/>
          </a:xfrm>
        </p:spPr>
        <p:txBody>
          <a:bodyPr>
            <a:normAutofit/>
          </a:bodyPr>
          <a:lstStyle/>
          <a:p>
            <a:pPr algn="ctr"/>
            <a:r>
              <a:rPr lang="en-GB" dirty="0" err="1">
                <a:latin typeface="Arial" panose="020B0604020202020204" pitchFamily="34" charset="0"/>
                <a:cs typeface="Arial" panose="020B0604020202020204" pitchFamily="34" charset="0"/>
              </a:rPr>
              <a:t>Galluogi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Oedolion</a:t>
            </a:r>
            <a:r>
              <a:rPr lang="en-GB" dirty="0">
                <a:solidFill>
                  <a:prstClr val="black"/>
                </a:solidFill>
                <a:latin typeface="Arial" panose="020B0604020202020204" pitchFamily="34" charset="0"/>
                <a:cs typeface="Arial" panose="020B0604020202020204" pitchFamily="34" charset="0"/>
              </a:rPr>
              <a:t> </a:t>
            </a:r>
            <a:br>
              <a:rPr lang="en-GB" dirty="0">
                <a:solidFill>
                  <a:prstClr val="black"/>
                </a:solidFill>
                <a:latin typeface="Arial" panose="020B0604020202020204" pitchFamily="34" charset="0"/>
                <a:cs typeface="Arial" panose="020B0604020202020204" pitchFamily="34" charset="0"/>
              </a:rPr>
            </a:br>
            <a:r>
              <a:rPr lang="en-GB" dirty="0">
                <a:solidFill>
                  <a:schemeClr val="accent1"/>
                </a:solidFill>
                <a:latin typeface="Arial" panose="020B0604020202020204" pitchFamily="34" charset="0"/>
                <a:cs typeface="Arial" panose="020B0604020202020204" pitchFamily="34" charset="0"/>
              </a:rPr>
              <a:t>Enabling Adults </a:t>
            </a:r>
          </a:p>
        </p:txBody>
      </p:sp>
      <p:sp>
        <p:nvSpPr>
          <p:cNvPr id="3" name="Content Placeholder 2">
            <a:extLst>
              <a:ext uri="{FF2B5EF4-FFF2-40B4-BE49-F238E27FC236}">
                <a16:creationId xmlns:a16="http://schemas.microsoft.com/office/drawing/2014/main" id="{5E1B6C26-D503-4006-B346-50C2C5C37C3F}"/>
              </a:ext>
            </a:extLst>
          </p:cNvPr>
          <p:cNvSpPr>
            <a:spLocks noGrp="1"/>
          </p:cNvSpPr>
          <p:nvPr>
            <p:ph sz="half" idx="1"/>
          </p:nvPr>
        </p:nvSpPr>
        <p:spPr>
          <a:xfrm>
            <a:off x="410817" y="1825625"/>
            <a:ext cx="4084983" cy="3809862"/>
          </a:xfrm>
        </p:spPr>
        <p:txBody>
          <a:bodyPr>
            <a:normAutofit fontScale="92500" lnSpcReduction="20000"/>
          </a:bodyPr>
          <a:lstStyle/>
          <a:p>
            <a:r>
              <a:rPr lang="en-GB" dirty="0" err="1">
                <a:latin typeface="Arial" panose="020B0604020202020204" pitchFamily="34" charset="0"/>
                <a:cs typeface="Arial" panose="020B0604020202020204" pitchFamily="34" charset="0"/>
              </a:rPr>
              <a:t>Galluogi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ymateb</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Galluogi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greu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amgylchedd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gyfoethog</a:t>
            </a:r>
            <a:r>
              <a:rPr lang="en-GB" dirty="0">
                <a:latin typeface="Arial" panose="020B0604020202020204" pitchFamily="34" charset="0"/>
                <a:cs typeface="Arial" panose="020B0604020202020204" pitchFamily="34" charset="0"/>
              </a:rPr>
              <a:t> o ran </a:t>
            </a:r>
            <a:r>
              <a:rPr lang="en-GB" dirty="0" err="1">
                <a:latin typeface="Arial" panose="020B0604020202020204" pitchFamily="34" charset="0"/>
                <a:cs typeface="Arial" panose="020B0604020202020204" pitchFamily="34" charset="0"/>
              </a:rPr>
              <a:t>cyfathrebu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Galluogi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fodelu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ymagwedd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lawen</a:t>
            </a:r>
            <a:r>
              <a:rPr lang="en-GB" dirty="0">
                <a:latin typeface="Arial" panose="020B0604020202020204" pitchFamily="34" charset="0"/>
                <a:cs typeface="Arial" panose="020B0604020202020204" pitchFamily="34" charset="0"/>
              </a:rPr>
              <a:t> at </a:t>
            </a:r>
            <a:r>
              <a:rPr lang="en-GB" dirty="0" err="1">
                <a:latin typeface="Arial" panose="020B0604020202020204" pitchFamily="34" charset="0"/>
                <a:cs typeface="Arial" panose="020B0604020202020204" pitchFamily="34" charset="0"/>
              </a:rPr>
              <a:t>ddysgu</a:t>
            </a:r>
            <a:endParaRPr lang="en-GB" dirty="0">
              <a:latin typeface="Arial" panose="020B0604020202020204" pitchFamily="34" charset="0"/>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18D8AE31-EA15-41DA-BDF6-C28F0D81C382}"/>
              </a:ext>
            </a:extLst>
          </p:cNvPr>
          <p:cNvSpPr>
            <a:spLocks noGrp="1"/>
          </p:cNvSpPr>
          <p:nvPr>
            <p:ph sz="half" idx="2"/>
          </p:nvPr>
        </p:nvSpPr>
        <p:spPr/>
        <p:txBody>
          <a:bodyPr>
            <a:normAutofit fontScale="92500" lnSpcReduction="20000"/>
          </a:bodyPr>
          <a:lstStyle/>
          <a:p>
            <a:r>
              <a:rPr lang="en-GB" dirty="0">
                <a:solidFill>
                  <a:schemeClr val="accent1"/>
                </a:solidFill>
                <a:latin typeface="Arial" panose="020B0604020202020204" pitchFamily="34" charset="0"/>
                <a:cs typeface="Arial" panose="020B0604020202020204" pitchFamily="34" charset="0"/>
              </a:rPr>
              <a:t>Enabling adults are responsive</a:t>
            </a:r>
          </a:p>
          <a:p>
            <a:r>
              <a:rPr lang="en-GB" dirty="0">
                <a:solidFill>
                  <a:schemeClr val="accent1"/>
                </a:solidFill>
                <a:latin typeface="Arial" panose="020B0604020202020204" pitchFamily="34" charset="0"/>
                <a:cs typeface="Arial" panose="020B0604020202020204" pitchFamily="34" charset="0"/>
              </a:rPr>
              <a:t>Enabling adults create an environment that is communication rich</a:t>
            </a:r>
          </a:p>
          <a:p>
            <a:r>
              <a:rPr lang="en-GB" dirty="0">
                <a:solidFill>
                  <a:schemeClr val="accent1"/>
                </a:solidFill>
                <a:latin typeface="Arial" panose="020B0604020202020204" pitchFamily="34" charset="0"/>
                <a:cs typeface="Arial" panose="020B0604020202020204" pitchFamily="34" charset="0"/>
              </a:rPr>
              <a:t>Enabling adults model a joyful approach to learning</a:t>
            </a:r>
          </a:p>
          <a:p>
            <a:endParaRPr lang="en-GB" dirty="0">
              <a:solidFill>
                <a:schemeClr val="accent1"/>
              </a:solidFill>
            </a:endParaRPr>
          </a:p>
          <a:p>
            <a:pPr marL="0" indent="0">
              <a:buNone/>
            </a:pPr>
            <a:r>
              <a:rPr lang="en-GB" sz="1800" dirty="0"/>
              <a:t>Curriculum for funded non maintained (WG, 2022). </a:t>
            </a:r>
          </a:p>
        </p:txBody>
      </p:sp>
    </p:spTree>
    <p:extLst>
      <p:ext uri="{BB962C8B-B14F-4D97-AF65-F5344CB8AC3E}">
        <p14:creationId xmlns:p14="http://schemas.microsoft.com/office/powerpoint/2010/main" val="3932132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7EC149-F6F0-96FD-4E3D-7941EE8C6B55}"/>
              </a:ext>
            </a:extLst>
          </p:cNvPr>
          <p:cNvSpPr>
            <a:spLocks noGrp="1"/>
          </p:cNvSpPr>
          <p:nvPr>
            <p:ph sz="half" idx="1"/>
          </p:nvPr>
        </p:nvSpPr>
        <p:spPr>
          <a:xfrm>
            <a:off x="109333" y="1465301"/>
            <a:ext cx="4509050" cy="4501490"/>
          </a:xfrm>
        </p:spPr>
        <p:txBody>
          <a:bodyPr>
            <a:normAutofit fontScale="92500" lnSpcReduction="10000"/>
          </a:bodyPr>
          <a:lstStyle/>
          <a:p>
            <a:pPr marL="342900" lvl="0" indent="-342900" rtl="0">
              <a:lnSpc>
                <a:spcPct val="107000"/>
              </a:lnSpc>
              <a:spcBef>
                <a:spcPts val="600"/>
              </a:spcBef>
              <a:spcAft>
                <a:spcPts val="600"/>
              </a:spcAft>
              <a:buFont typeface="Arial" panose="020B0604020202020204" pitchFamily="34" charset="0"/>
              <a:buChar char="•"/>
              <a:tabLst>
                <a:tab pos="457200" algn="l"/>
              </a:tabLst>
            </a:pPr>
            <a:r>
              <a:rPr lang="cy-GB" sz="2600" kern="100" dirty="0">
                <a:effectLst/>
                <a:latin typeface="Arial" panose="020B0604020202020204" pitchFamily="34" charset="0"/>
                <a:ea typeface="DengXian" panose="02010600030101010101" pitchFamily="2" charset="-122"/>
                <a:cs typeface="Arial" panose="020B0604020202020204" pitchFamily="34" charset="0"/>
              </a:rPr>
              <a:t>Creu amgylcheddau sy’n ddiogel yn emosiynol</a:t>
            </a:r>
            <a:endParaRPr lang="en-GB" sz="2600"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600"/>
              </a:spcBef>
              <a:spcAft>
                <a:spcPts val="600"/>
              </a:spcAft>
              <a:buFont typeface="Arial" panose="020B0604020202020204" pitchFamily="34" charset="0"/>
              <a:buChar char="•"/>
              <a:tabLst>
                <a:tab pos="457200" algn="l"/>
              </a:tabLst>
            </a:pPr>
            <a:r>
              <a:rPr lang="cy-GB" sz="2600" kern="100" dirty="0">
                <a:effectLst/>
                <a:latin typeface="Arial" panose="020B0604020202020204" pitchFamily="34" charset="0"/>
                <a:ea typeface="DengXian" panose="02010600030101010101" pitchFamily="2" charset="-122"/>
                <a:cs typeface="Arial" panose="020B0604020202020204" pitchFamily="34" charset="0"/>
              </a:rPr>
              <a:t>annog a chefnogi chwilfrydedd naturiol plant, gan wneud y defnydd gorau o’r cyfleoedd dysgu digymell sy’n digwydd yn naturiol  </a:t>
            </a:r>
            <a:endParaRPr lang="en-GB" sz="2600"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600"/>
              </a:spcBef>
              <a:spcAft>
                <a:spcPts val="600"/>
              </a:spcAft>
              <a:buFont typeface="Arial" panose="020B0604020202020204" pitchFamily="34" charset="0"/>
              <a:buChar char="•"/>
              <a:tabLst>
                <a:tab pos="457200" algn="l"/>
              </a:tabLst>
            </a:pPr>
            <a:r>
              <a:rPr lang="en-GB" sz="2600" kern="100" dirty="0">
                <a:effectLst/>
                <a:latin typeface="Arial" panose="020B0604020202020204" pitchFamily="34" charset="0"/>
                <a:ea typeface="DengXian" panose="02010600030101010101" pitchFamily="2" charset="-122"/>
                <a:cs typeface="Arial" panose="020B0604020202020204" pitchFamily="34" charset="0"/>
              </a:rPr>
              <a:t>g</a:t>
            </a:r>
            <a:r>
              <a:rPr lang="cy-GB" sz="2600" kern="100" dirty="0">
                <a:effectLst/>
                <a:latin typeface="Arial" panose="020B0604020202020204" pitchFamily="34" charset="0"/>
                <a:ea typeface="DengXian" panose="02010600030101010101" pitchFamily="2" charset="-122"/>
                <a:cs typeface="Arial" panose="020B0604020202020204" pitchFamily="34" charset="0"/>
              </a:rPr>
              <a:t>wneud cysylltiadau cryf â chartref a chymuned y plentyn, er mwyn atgyfnerthu ei ymdeimlad o berthyn </a:t>
            </a:r>
            <a:endParaRPr lang="en-GB" sz="2600" kern="100" dirty="0">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537A7ECC-C750-E721-3C1F-328165C94A18}"/>
              </a:ext>
            </a:extLst>
          </p:cNvPr>
          <p:cNvSpPr>
            <a:spLocks noGrp="1"/>
          </p:cNvSpPr>
          <p:nvPr>
            <p:ph sz="half" idx="2"/>
          </p:nvPr>
        </p:nvSpPr>
        <p:spPr>
          <a:xfrm>
            <a:off x="4731024" y="1465301"/>
            <a:ext cx="4303643" cy="4363278"/>
          </a:xfrm>
        </p:spPr>
        <p:txBody>
          <a:bodyPr>
            <a:noAutofit/>
          </a:bodyPr>
          <a:lstStyle/>
          <a:p>
            <a:r>
              <a:rPr lang="en-GB" sz="2400" dirty="0">
                <a:solidFill>
                  <a:srgbClr val="0070C0"/>
                </a:solidFill>
                <a:latin typeface="Arial" panose="020B0604020202020204" pitchFamily="34" charset="0"/>
                <a:cs typeface="Arial" panose="020B0604020202020204" pitchFamily="34" charset="0"/>
              </a:rPr>
              <a:t>Creates emotionally safe environments</a:t>
            </a:r>
          </a:p>
          <a:p>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encourage and support children’s natural curiosity, making best use of the teachable moments that occur naturally </a:t>
            </a:r>
          </a:p>
          <a:p>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make strong connections with the child’s home and community, to strengthen their sense of belonging </a:t>
            </a:r>
            <a:endParaRPr lang="en-GB" sz="2400" dirty="0">
              <a:solidFill>
                <a:srgbClr val="0070C0"/>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0F9828CF-B6B6-C9C2-B1EE-6F732B364DCF}"/>
              </a:ext>
            </a:extLst>
          </p:cNvPr>
          <p:cNvSpPr>
            <a:spLocks noGrp="1"/>
          </p:cNvSpPr>
          <p:nvPr>
            <p:ph type="title"/>
          </p:nvPr>
        </p:nvSpPr>
        <p:spPr>
          <a:xfrm>
            <a:off x="704849" y="0"/>
            <a:ext cx="7886700" cy="1325563"/>
          </a:xfrm>
        </p:spPr>
        <p:txBody>
          <a:bodyPr>
            <a:normAutofit/>
          </a:bodyPr>
          <a:lstStyle/>
          <a:p>
            <a:pPr algn="ctr"/>
            <a:r>
              <a:rPr lang="en-GB" dirty="0" err="1">
                <a:latin typeface="Arial" panose="020B0604020202020204" pitchFamily="34" charset="0"/>
                <a:cs typeface="Arial" panose="020B0604020202020204" pitchFamily="34" charset="0"/>
              </a:rPr>
              <a:t>Galluogi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Oedolion</a:t>
            </a:r>
            <a:r>
              <a:rPr lang="en-GB" dirty="0">
                <a:solidFill>
                  <a:prstClr val="black"/>
                </a:solidFill>
                <a:latin typeface="Arial" panose="020B0604020202020204" pitchFamily="34" charset="0"/>
                <a:cs typeface="Arial" panose="020B0604020202020204" pitchFamily="34" charset="0"/>
              </a:rPr>
              <a:t> </a:t>
            </a:r>
            <a:br>
              <a:rPr lang="en-GB" dirty="0">
                <a:solidFill>
                  <a:prstClr val="black"/>
                </a:solidFill>
                <a:latin typeface="Arial" panose="020B0604020202020204" pitchFamily="34" charset="0"/>
                <a:cs typeface="Arial" panose="020B0604020202020204" pitchFamily="34" charset="0"/>
              </a:rPr>
            </a:br>
            <a:r>
              <a:rPr lang="en-GB" dirty="0">
                <a:solidFill>
                  <a:schemeClr val="accent1"/>
                </a:solidFill>
                <a:latin typeface="Arial" panose="020B0604020202020204" pitchFamily="34" charset="0"/>
                <a:cs typeface="Arial" panose="020B0604020202020204" pitchFamily="34" charset="0"/>
              </a:rPr>
              <a:t>Enabling Adults </a:t>
            </a:r>
          </a:p>
        </p:txBody>
      </p:sp>
      <p:sp>
        <p:nvSpPr>
          <p:cNvPr id="7" name="TextBox 6">
            <a:extLst>
              <a:ext uri="{FF2B5EF4-FFF2-40B4-BE49-F238E27FC236}">
                <a16:creationId xmlns:a16="http://schemas.microsoft.com/office/drawing/2014/main" id="{E6F7A55F-AF0D-B8E8-98C6-A0472A6F7E36}"/>
              </a:ext>
            </a:extLst>
          </p:cNvPr>
          <p:cNvSpPr txBox="1"/>
          <p:nvPr/>
        </p:nvSpPr>
        <p:spPr>
          <a:xfrm>
            <a:off x="4194312" y="5643913"/>
            <a:ext cx="5377069" cy="369332"/>
          </a:xfrm>
          <a:prstGeom prst="rect">
            <a:avLst/>
          </a:prstGeom>
          <a:noFill/>
        </p:spPr>
        <p:txBody>
          <a:bodyPr wrap="square">
            <a:spAutoFit/>
          </a:bodyPr>
          <a:lstStyle/>
          <a:p>
            <a:pPr marL="0" indent="0">
              <a:buNone/>
            </a:pPr>
            <a:r>
              <a:rPr lang="en-GB" sz="1800" dirty="0"/>
              <a:t>Curriculum for funded non maintained (WG, 2022). </a:t>
            </a:r>
          </a:p>
        </p:txBody>
      </p:sp>
    </p:spTree>
    <p:extLst>
      <p:ext uri="{BB962C8B-B14F-4D97-AF65-F5344CB8AC3E}">
        <p14:creationId xmlns:p14="http://schemas.microsoft.com/office/powerpoint/2010/main" val="2966829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7EC149-F6F0-96FD-4E3D-7941EE8C6B55}"/>
              </a:ext>
            </a:extLst>
          </p:cNvPr>
          <p:cNvSpPr>
            <a:spLocks noGrp="1"/>
          </p:cNvSpPr>
          <p:nvPr>
            <p:ph sz="half" idx="1"/>
          </p:nvPr>
        </p:nvSpPr>
        <p:spPr>
          <a:xfrm>
            <a:off x="0" y="1630017"/>
            <a:ext cx="4495800" cy="4363278"/>
          </a:xfrm>
        </p:spPr>
        <p:txBody>
          <a:bodyPr>
            <a:normAutofit/>
          </a:bodyPr>
          <a:lstStyle/>
          <a:p>
            <a:pPr marL="342900" lvl="0" indent="-342900" rtl="0">
              <a:lnSpc>
                <a:spcPct val="107000"/>
              </a:lnSpc>
              <a:spcAft>
                <a:spcPts val="800"/>
              </a:spcAft>
              <a:buFont typeface="Arial" panose="020B0604020202020204" pitchFamily="34" charset="0"/>
              <a:buChar char="•"/>
              <a:tabLst>
                <a:tab pos="457200" algn="l"/>
              </a:tabLst>
            </a:pPr>
            <a:r>
              <a:rPr lang="cy-GB" sz="2400" kern="100" dirty="0">
                <a:effectLst/>
                <a:latin typeface="Arial" panose="020B0604020202020204" pitchFamily="34" charset="0"/>
                <a:ea typeface="DengXian" panose="02010600030101010101" pitchFamily="2" charset="-122"/>
                <a:cs typeface="Arial" panose="020B0604020202020204" pitchFamily="34" charset="0"/>
              </a:rPr>
              <a:t>dangos parch at blant drwy gefnogi eu penderfyniadau a’u dewisiadau.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sz="2400" kern="100" dirty="0">
                <a:effectLst/>
                <a:latin typeface="Arial" panose="020B0604020202020204" pitchFamily="34" charset="0"/>
                <a:ea typeface="DengXian" panose="02010600030101010101" pitchFamily="2" charset="-122"/>
                <a:cs typeface="Arial" panose="020B0604020202020204" pitchFamily="34" charset="0"/>
              </a:rPr>
              <a:t>cael effaith gadarnhaol ar les plant drwy fod yn gyson yn ein gofal a bod yn batrwm o dosturi a charedigrwydd.</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sz="2400" kern="100" dirty="0">
                <a:effectLst/>
                <a:latin typeface="Arial" panose="020B0604020202020204" pitchFamily="34" charset="0"/>
                <a:ea typeface="DengXian" panose="02010600030101010101" pitchFamily="2" charset="-122"/>
                <a:cs typeface="Arial" panose="020B0604020202020204" pitchFamily="34" charset="0"/>
              </a:rPr>
              <a:t>cyflwyno cwricwlwm eang a chytbwys</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537A7ECC-C750-E721-3C1F-328165C94A18}"/>
              </a:ext>
            </a:extLst>
          </p:cNvPr>
          <p:cNvSpPr>
            <a:spLocks noGrp="1"/>
          </p:cNvSpPr>
          <p:nvPr>
            <p:ph sz="half" idx="2"/>
          </p:nvPr>
        </p:nvSpPr>
        <p:spPr>
          <a:xfrm>
            <a:off x="4648199" y="1548917"/>
            <a:ext cx="4303643" cy="4363278"/>
          </a:xfrm>
        </p:spPr>
        <p:txBody>
          <a:bodyPr>
            <a:noAutofit/>
          </a:bodyPr>
          <a:lstStyle/>
          <a:p>
            <a:r>
              <a:rPr lang="en-GB" sz="2400" dirty="0">
                <a:solidFill>
                  <a:srgbClr val="0070C0"/>
                </a:solidFill>
                <a:latin typeface="Arial" panose="020B0604020202020204" pitchFamily="34" charset="0"/>
                <a:cs typeface="Arial" panose="020B0604020202020204" pitchFamily="34" charset="0"/>
              </a:rPr>
              <a:t>demonstrate respect for children, by supporting their decisions and choices. </a:t>
            </a:r>
          </a:p>
          <a:p>
            <a:r>
              <a:rPr lang="en-GB" sz="2400" dirty="0">
                <a:solidFill>
                  <a:srgbClr val="0070C0"/>
                </a:solidFill>
                <a:latin typeface="Arial" panose="020B0604020202020204" pitchFamily="34" charset="0"/>
                <a:cs typeface="Arial" panose="020B0604020202020204" pitchFamily="34" charset="0"/>
              </a:rPr>
              <a:t>have a positive impact on children’s well-being, through being consistent in our care and modelling compassion and kindness</a:t>
            </a:r>
          </a:p>
          <a:p>
            <a:r>
              <a:rPr lang="en-GB" sz="2400" dirty="0">
                <a:solidFill>
                  <a:srgbClr val="0070C0"/>
                </a:solidFill>
                <a:latin typeface="Arial" panose="020B0604020202020204" pitchFamily="34" charset="0"/>
                <a:cs typeface="Arial" panose="020B0604020202020204" pitchFamily="34" charset="0"/>
              </a:rPr>
              <a:t>deliver a broad and balanced curriculum</a:t>
            </a:r>
          </a:p>
        </p:txBody>
      </p:sp>
      <p:sp>
        <p:nvSpPr>
          <p:cNvPr id="5" name="Title 1">
            <a:extLst>
              <a:ext uri="{FF2B5EF4-FFF2-40B4-BE49-F238E27FC236}">
                <a16:creationId xmlns:a16="http://schemas.microsoft.com/office/drawing/2014/main" id="{0F9828CF-B6B6-C9C2-B1EE-6F732B364DCF}"/>
              </a:ext>
            </a:extLst>
          </p:cNvPr>
          <p:cNvSpPr>
            <a:spLocks noGrp="1"/>
          </p:cNvSpPr>
          <p:nvPr>
            <p:ph type="title"/>
          </p:nvPr>
        </p:nvSpPr>
        <p:spPr>
          <a:xfrm>
            <a:off x="482876" y="0"/>
            <a:ext cx="7886700" cy="1325563"/>
          </a:xfrm>
        </p:spPr>
        <p:txBody>
          <a:bodyPr>
            <a:normAutofit/>
          </a:bodyPr>
          <a:lstStyle/>
          <a:p>
            <a:pPr algn="ctr"/>
            <a:r>
              <a:rPr lang="en-GB" dirty="0" err="1">
                <a:latin typeface="Arial" panose="020B0604020202020204" pitchFamily="34" charset="0"/>
                <a:cs typeface="Arial" panose="020B0604020202020204" pitchFamily="34" charset="0"/>
              </a:rPr>
              <a:t>Galluogi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Oedolion</a:t>
            </a:r>
            <a:r>
              <a:rPr lang="en-GB" dirty="0">
                <a:solidFill>
                  <a:prstClr val="black"/>
                </a:solidFill>
                <a:latin typeface="Arial" panose="020B0604020202020204" pitchFamily="34" charset="0"/>
                <a:cs typeface="Arial" panose="020B0604020202020204" pitchFamily="34" charset="0"/>
              </a:rPr>
              <a:t> </a:t>
            </a:r>
            <a:br>
              <a:rPr lang="en-GB" dirty="0">
                <a:solidFill>
                  <a:prstClr val="black"/>
                </a:solidFill>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a:t>
            </a:r>
            <a:r>
              <a:rPr lang="en-GB" dirty="0">
                <a:solidFill>
                  <a:schemeClr val="accent1"/>
                </a:solidFill>
                <a:latin typeface="Arial" panose="020B0604020202020204" pitchFamily="34" charset="0"/>
                <a:cs typeface="Arial" panose="020B0604020202020204" pitchFamily="34" charset="0"/>
              </a:rPr>
              <a:t>Enabling Adults </a:t>
            </a:r>
          </a:p>
        </p:txBody>
      </p:sp>
      <p:sp>
        <p:nvSpPr>
          <p:cNvPr id="6" name="TextBox 5">
            <a:extLst>
              <a:ext uri="{FF2B5EF4-FFF2-40B4-BE49-F238E27FC236}">
                <a16:creationId xmlns:a16="http://schemas.microsoft.com/office/drawing/2014/main" id="{13DCCAAA-5AFC-17DF-511A-E741388160C9}"/>
              </a:ext>
            </a:extLst>
          </p:cNvPr>
          <p:cNvSpPr txBox="1"/>
          <p:nvPr/>
        </p:nvSpPr>
        <p:spPr>
          <a:xfrm>
            <a:off x="6215268" y="5265864"/>
            <a:ext cx="2789583" cy="646331"/>
          </a:xfrm>
          <a:prstGeom prst="rect">
            <a:avLst/>
          </a:prstGeom>
          <a:noFill/>
        </p:spPr>
        <p:txBody>
          <a:bodyPr wrap="square">
            <a:spAutoFit/>
          </a:bodyPr>
          <a:lstStyle/>
          <a:p>
            <a:pPr marL="0" indent="0">
              <a:buNone/>
            </a:pPr>
            <a:r>
              <a:rPr lang="en-GB" sz="1800" dirty="0"/>
              <a:t>Curriculum for funded non maintained (WG, 2022). </a:t>
            </a:r>
          </a:p>
        </p:txBody>
      </p:sp>
    </p:spTree>
    <p:extLst>
      <p:ext uri="{BB962C8B-B14F-4D97-AF65-F5344CB8AC3E}">
        <p14:creationId xmlns:p14="http://schemas.microsoft.com/office/powerpoint/2010/main" val="1782867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7EC149-F6F0-96FD-4E3D-7941EE8C6B55}"/>
              </a:ext>
            </a:extLst>
          </p:cNvPr>
          <p:cNvSpPr>
            <a:spLocks noGrp="1"/>
          </p:cNvSpPr>
          <p:nvPr>
            <p:ph sz="half" idx="1"/>
          </p:nvPr>
        </p:nvSpPr>
        <p:spPr>
          <a:xfrm>
            <a:off x="92765" y="1722782"/>
            <a:ext cx="4403035" cy="4300331"/>
          </a:xfrm>
        </p:spPr>
        <p:txBody>
          <a:bodyPr>
            <a:normAutofit lnSpcReduction="10000"/>
          </a:bodyPr>
          <a:lstStyle/>
          <a:p>
            <a:pPr marL="342900" lvl="0" indent="-342900" rtl="0">
              <a:lnSpc>
                <a:spcPct val="107000"/>
              </a:lnSpc>
              <a:spcBef>
                <a:spcPts val="0"/>
              </a:spcBef>
              <a:spcAft>
                <a:spcPts val="600"/>
              </a:spcAft>
              <a:buFont typeface="Arial" panose="020B0604020202020204" pitchFamily="34" charset="0"/>
              <a:buChar char="•"/>
              <a:tabLst>
                <a:tab pos="457200" algn="l"/>
              </a:tabLst>
            </a:pPr>
            <a:r>
              <a:rPr lang="cy-GB" sz="2400" kern="100" dirty="0">
                <a:effectLst/>
                <a:latin typeface="Arial" panose="020B0604020202020204" pitchFamily="34" charset="0"/>
                <a:ea typeface="DengXian" panose="02010600030101010101" pitchFamily="2" charset="-122"/>
                <a:cs typeface="Arial" panose="020B0604020202020204" pitchFamily="34" charset="0"/>
              </a:rPr>
              <a:t>bod â gwybodaeth a dealltwriaeth drylwyr ym maes datblygiad plant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0"/>
              </a:spcBef>
              <a:spcAft>
                <a:spcPts val="600"/>
              </a:spcAft>
              <a:buFont typeface="Arial" panose="020B0604020202020204" pitchFamily="34" charset="0"/>
              <a:buChar char="•"/>
              <a:tabLst>
                <a:tab pos="457200" algn="l"/>
              </a:tabLst>
            </a:pPr>
            <a:r>
              <a:rPr lang="cy-GB" sz="2400" kern="100" dirty="0">
                <a:effectLst/>
                <a:latin typeface="Arial" panose="020B0604020202020204" pitchFamily="34" charset="0"/>
                <a:ea typeface="DengXian" panose="02010600030101010101" pitchFamily="2" charset="-122"/>
                <a:cs typeface="Arial" panose="020B0604020202020204" pitchFamily="34" charset="0"/>
              </a:rPr>
              <a:t>defnyddio ein harsylwadau gofalus er mwyn dilyn diddordebau plentyn a chynllunio profiadau dysgu ar gyfer y dyfodol.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0"/>
              </a:spcBef>
              <a:spcAft>
                <a:spcPts val="600"/>
              </a:spcAft>
              <a:buFont typeface="Arial" panose="020B0604020202020204" pitchFamily="34" charset="0"/>
              <a:buChar char="•"/>
              <a:tabLst>
                <a:tab pos="457200" algn="l"/>
              </a:tabLst>
            </a:pPr>
            <a:r>
              <a:rPr lang="cy-GB" sz="2400" kern="100" dirty="0">
                <a:effectLst/>
                <a:latin typeface="Arial" panose="020B0604020202020204" pitchFamily="34" charset="0"/>
                <a:ea typeface="DengXian" panose="02010600030101010101" pitchFamily="2" charset="-122"/>
                <a:cs typeface="Arial" panose="020B0604020202020204" pitchFamily="34" charset="0"/>
              </a:rPr>
              <a:t>helpu plant i ddatblygu gwydnwch, annibyniaeth a hyder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537A7ECC-C750-E721-3C1F-328165C94A18}"/>
              </a:ext>
            </a:extLst>
          </p:cNvPr>
          <p:cNvSpPr>
            <a:spLocks noGrp="1"/>
          </p:cNvSpPr>
          <p:nvPr>
            <p:ph sz="half" idx="2"/>
          </p:nvPr>
        </p:nvSpPr>
        <p:spPr>
          <a:xfrm>
            <a:off x="4648199" y="1548917"/>
            <a:ext cx="4303643" cy="4363278"/>
          </a:xfrm>
        </p:spPr>
        <p:txBody>
          <a:bodyPr>
            <a:noAutofit/>
          </a:bodyPr>
          <a:lstStyle/>
          <a:p>
            <a:r>
              <a:rPr lang="en-GB" sz="2400" dirty="0">
                <a:solidFill>
                  <a:srgbClr val="0070C0"/>
                </a:solidFill>
                <a:latin typeface="Arial" panose="020B0604020202020204" pitchFamily="34" charset="0"/>
                <a:cs typeface="Arial" panose="020B0604020202020204" pitchFamily="34" charset="0"/>
              </a:rPr>
              <a:t>have a thorough knowledge and understanding of child development </a:t>
            </a:r>
          </a:p>
          <a:p>
            <a:r>
              <a:rPr lang="en-GB" sz="2400" dirty="0">
                <a:solidFill>
                  <a:srgbClr val="0070C0"/>
                </a:solidFill>
                <a:latin typeface="Arial" panose="020B0604020202020204" pitchFamily="34" charset="0"/>
                <a:cs typeface="Arial" panose="020B0604020202020204" pitchFamily="34" charset="0"/>
              </a:rPr>
              <a:t>use our careful observations to follow a child’s interests and plan future learning experiences. </a:t>
            </a:r>
          </a:p>
          <a:p>
            <a:r>
              <a:rPr lang="en-GB" sz="2400" dirty="0">
                <a:solidFill>
                  <a:srgbClr val="0070C0"/>
                </a:solidFill>
                <a:latin typeface="Arial" panose="020B0604020202020204" pitchFamily="34" charset="0"/>
                <a:cs typeface="Arial" panose="020B0604020202020204" pitchFamily="34" charset="0"/>
              </a:rPr>
              <a:t>support children to develop resilience, independence and confidence</a:t>
            </a:r>
          </a:p>
        </p:txBody>
      </p:sp>
      <p:sp>
        <p:nvSpPr>
          <p:cNvPr id="5" name="Title 1">
            <a:extLst>
              <a:ext uri="{FF2B5EF4-FFF2-40B4-BE49-F238E27FC236}">
                <a16:creationId xmlns:a16="http://schemas.microsoft.com/office/drawing/2014/main" id="{0F9828CF-B6B6-C9C2-B1EE-6F732B364DCF}"/>
              </a:ext>
            </a:extLst>
          </p:cNvPr>
          <p:cNvSpPr>
            <a:spLocks noGrp="1"/>
          </p:cNvSpPr>
          <p:nvPr>
            <p:ph type="title"/>
          </p:nvPr>
        </p:nvSpPr>
        <p:spPr>
          <a:xfrm>
            <a:off x="482876" y="0"/>
            <a:ext cx="7886700" cy="1325563"/>
          </a:xfrm>
        </p:spPr>
        <p:txBody>
          <a:bodyPr>
            <a:normAutofit/>
          </a:bodyPr>
          <a:lstStyle/>
          <a:p>
            <a:pPr algn="ctr"/>
            <a:r>
              <a:rPr lang="en-GB" dirty="0" err="1">
                <a:latin typeface="Arial" panose="020B0604020202020204" pitchFamily="34" charset="0"/>
                <a:cs typeface="Arial" panose="020B0604020202020204" pitchFamily="34" charset="0"/>
              </a:rPr>
              <a:t>Galluogi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Oedolion</a:t>
            </a:r>
            <a:r>
              <a:rPr lang="en-GB" dirty="0">
                <a:solidFill>
                  <a:prstClr val="black"/>
                </a:solidFill>
                <a:latin typeface="Arial" panose="020B0604020202020204" pitchFamily="34" charset="0"/>
                <a:cs typeface="Arial" panose="020B0604020202020204" pitchFamily="34" charset="0"/>
              </a:rPr>
              <a:t> </a:t>
            </a:r>
            <a:br>
              <a:rPr lang="en-GB" dirty="0">
                <a:solidFill>
                  <a:prstClr val="black"/>
                </a:solidFill>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a:t>
            </a:r>
            <a:r>
              <a:rPr lang="en-GB" dirty="0">
                <a:solidFill>
                  <a:schemeClr val="accent1"/>
                </a:solidFill>
                <a:latin typeface="Arial" panose="020B0604020202020204" pitchFamily="34" charset="0"/>
                <a:cs typeface="Arial" panose="020B0604020202020204" pitchFamily="34" charset="0"/>
              </a:rPr>
              <a:t>Enabling Adults </a:t>
            </a:r>
          </a:p>
        </p:txBody>
      </p:sp>
      <p:sp>
        <p:nvSpPr>
          <p:cNvPr id="6" name="TextBox 5">
            <a:extLst>
              <a:ext uri="{FF2B5EF4-FFF2-40B4-BE49-F238E27FC236}">
                <a16:creationId xmlns:a16="http://schemas.microsoft.com/office/drawing/2014/main" id="{BF6333EC-CDB5-ACD4-C094-21C909FE1739}"/>
              </a:ext>
            </a:extLst>
          </p:cNvPr>
          <p:cNvSpPr txBox="1"/>
          <p:nvPr/>
        </p:nvSpPr>
        <p:spPr>
          <a:xfrm>
            <a:off x="6036365" y="5309083"/>
            <a:ext cx="3173896" cy="646331"/>
          </a:xfrm>
          <a:prstGeom prst="rect">
            <a:avLst/>
          </a:prstGeom>
          <a:noFill/>
        </p:spPr>
        <p:txBody>
          <a:bodyPr wrap="square">
            <a:spAutoFit/>
          </a:bodyPr>
          <a:lstStyle/>
          <a:p>
            <a:pPr marL="0" indent="0">
              <a:buNone/>
            </a:pPr>
            <a:r>
              <a:rPr lang="en-GB" sz="1800" dirty="0"/>
              <a:t>Curriculum for funded non maintained (WG, 2022). </a:t>
            </a:r>
          </a:p>
        </p:txBody>
      </p:sp>
    </p:spTree>
    <p:extLst>
      <p:ext uri="{BB962C8B-B14F-4D97-AF65-F5344CB8AC3E}">
        <p14:creationId xmlns:p14="http://schemas.microsoft.com/office/powerpoint/2010/main" val="830707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34605-455F-45FF-BCB2-CB79325A61EF}"/>
              </a:ext>
            </a:extLst>
          </p:cNvPr>
          <p:cNvSpPr>
            <a:spLocks noGrp="1"/>
          </p:cNvSpPr>
          <p:nvPr>
            <p:ph type="title"/>
          </p:nvPr>
        </p:nvSpPr>
        <p:spPr>
          <a:xfrm>
            <a:off x="628650" y="-103050"/>
            <a:ext cx="7886700" cy="1325563"/>
          </a:xfrm>
        </p:spPr>
        <p:txBody>
          <a:bodyPr/>
          <a:lstStyle/>
          <a:p>
            <a:r>
              <a:rPr lang="en-GB" dirty="0" err="1">
                <a:latin typeface="Arial" panose="020B0604020202020204" pitchFamily="34" charset="0"/>
                <a:cs typeface="Arial" panose="020B0604020202020204" pitchFamily="34" charset="0"/>
              </a:rPr>
              <a:t>Canlyniadau</a:t>
            </a:r>
            <a:r>
              <a:rPr lang="en-GB" dirty="0">
                <a:latin typeface="Arial" panose="020B0604020202020204" pitchFamily="34" charset="0"/>
                <a:cs typeface="Arial" panose="020B0604020202020204" pitchFamily="34" charset="0"/>
              </a:rPr>
              <a:t>/</a:t>
            </a:r>
            <a:r>
              <a:rPr lang="en-GB" dirty="0">
                <a:solidFill>
                  <a:schemeClr val="accent1"/>
                </a:solidFill>
                <a:latin typeface="Arial" panose="020B0604020202020204" pitchFamily="34" charset="0"/>
                <a:cs typeface="Arial" panose="020B0604020202020204" pitchFamily="34" charset="0"/>
              </a:rPr>
              <a:t>Outcomes</a:t>
            </a:r>
          </a:p>
        </p:txBody>
      </p:sp>
      <p:sp>
        <p:nvSpPr>
          <p:cNvPr id="3" name="Content Placeholder 2">
            <a:extLst>
              <a:ext uri="{FF2B5EF4-FFF2-40B4-BE49-F238E27FC236}">
                <a16:creationId xmlns:a16="http://schemas.microsoft.com/office/drawing/2014/main" id="{DC6F2A02-E693-48A2-9DF7-D4D27D3BC775}"/>
              </a:ext>
            </a:extLst>
          </p:cNvPr>
          <p:cNvSpPr>
            <a:spLocks noGrp="1"/>
          </p:cNvSpPr>
          <p:nvPr>
            <p:ph sz="half" idx="1"/>
          </p:nvPr>
        </p:nvSpPr>
        <p:spPr>
          <a:xfrm>
            <a:off x="76200" y="1340126"/>
            <a:ext cx="4495800" cy="4896678"/>
          </a:xfrm>
        </p:spPr>
        <p:txBody>
          <a:bodyPr>
            <a:normAutofit fontScale="62500" lnSpcReduction="20000"/>
          </a:bodyPr>
          <a:lstStyle/>
          <a:p>
            <a:r>
              <a:rPr lang="en-GB" sz="3800" dirty="0" err="1">
                <a:latin typeface="Arial" panose="020B0604020202020204" pitchFamily="34" charset="0"/>
                <a:cs typeface="Arial" panose="020B0604020202020204" pitchFamily="34" charset="0"/>
              </a:rPr>
              <a:t>Roedd</a:t>
            </a:r>
            <a:r>
              <a:rPr lang="en-GB" sz="3800" dirty="0">
                <a:latin typeface="Arial" panose="020B0604020202020204" pitchFamily="34" charset="0"/>
                <a:cs typeface="Arial" panose="020B0604020202020204" pitchFamily="34" charset="0"/>
              </a:rPr>
              <a:t> plant a </a:t>
            </a:r>
            <a:r>
              <a:rPr lang="en-GB" sz="3800" dirty="0" err="1">
                <a:latin typeface="Arial" panose="020B0604020202020204" pitchFamily="34" charset="0"/>
                <a:cs typeface="Arial" panose="020B0604020202020204" pitchFamily="34" charset="0"/>
              </a:rPr>
              <a:t>oedd</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wedi</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mynychu</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unrhyw</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ysgol</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cyn-ysgol</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yn</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fwy</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tebygol</a:t>
            </a:r>
            <a:r>
              <a:rPr lang="en-GB" sz="3800" dirty="0">
                <a:latin typeface="Arial" panose="020B0604020202020204" pitchFamily="34" charset="0"/>
                <a:cs typeface="Arial" panose="020B0604020202020204" pitchFamily="34" charset="0"/>
              </a:rPr>
              <a:t> o </a:t>
            </a:r>
            <a:r>
              <a:rPr lang="en-GB" sz="3800" dirty="0" err="1">
                <a:latin typeface="Arial" panose="020B0604020202020204" pitchFamily="34" charset="0"/>
                <a:cs typeface="Arial" panose="020B0604020202020204" pitchFamily="34" charset="0"/>
              </a:rPr>
              <a:t>sefyll</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arholiadau</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Safon</a:t>
            </a:r>
            <a:r>
              <a:rPr lang="en-GB" sz="3800" dirty="0">
                <a:latin typeface="Arial" panose="020B0604020202020204" pitchFamily="34" charset="0"/>
                <a:cs typeface="Arial" panose="020B0604020202020204" pitchFamily="34" charset="0"/>
              </a:rPr>
              <a:t> UG </a:t>
            </a:r>
            <a:r>
              <a:rPr lang="en-GB" sz="3800" dirty="0" err="1">
                <a:latin typeface="Arial" panose="020B0604020202020204" pitchFamily="34" charset="0"/>
                <a:cs typeface="Arial" panose="020B0604020202020204" pitchFamily="34" charset="0"/>
              </a:rPr>
              <a:t>na'r</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rhai</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nad</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oeddent</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wedi</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mynychu</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arholiadau</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safon</a:t>
            </a:r>
            <a:r>
              <a:rPr lang="en-GB" sz="3800" dirty="0">
                <a:latin typeface="Arial" panose="020B0604020202020204" pitchFamily="34" charset="0"/>
                <a:cs typeface="Arial" panose="020B0604020202020204" pitchFamily="34" charset="0"/>
              </a:rPr>
              <a:t> UWCH.</a:t>
            </a:r>
          </a:p>
          <a:p>
            <a:r>
              <a:rPr lang="en-GB" sz="3800" dirty="0" err="1">
                <a:latin typeface="Arial" panose="020B0604020202020204" pitchFamily="34" charset="0"/>
                <a:cs typeface="Arial" panose="020B0604020202020204" pitchFamily="34" charset="0"/>
              </a:rPr>
              <a:t>Roedd</a:t>
            </a:r>
            <a:r>
              <a:rPr lang="en-GB" sz="3800" dirty="0">
                <a:latin typeface="Arial" panose="020B0604020202020204" pitchFamily="34" charset="0"/>
                <a:cs typeface="Arial" panose="020B0604020202020204" pitchFamily="34" charset="0"/>
              </a:rPr>
              <a:t> plant a </a:t>
            </a:r>
            <a:r>
              <a:rPr lang="en-GB" sz="3800" dirty="0" err="1">
                <a:latin typeface="Arial" panose="020B0604020202020204" pitchFamily="34" charset="0"/>
                <a:cs typeface="Arial" panose="020B0604020202020204" pitchFamily="34" charset="0"/>
              </a:rPr>
              <a:t>brofodd</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Brofiad</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Bywyd</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Cartref</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cynnar</a:t>
            </a:r>
            <a:r>
              <a:rPr lang="en-GB" sz="3800" dirty="0">
                <a:latin typeface="Arial" panose="020B0604020202020204" pitchFamily="34" charset="0"/>
                <a:cs typeface="Arial" panose="020B0604020202020204" pitchFamily="34" charset="0"/>
              </a:rPr>
              <a:t> da </a:t>
            </a:r>
            <a:r>
              <a:rPr lang="en-GB" sz="3800" dirty="0" err="1">
                <a:latin typeface="Arial" panose="020B0604020202020204" pitchFamily="34" charset="0"/>
                <a:cs typeface="Arial" panose="020B0604020202020204" pitchFamily="34" charset="0"/>
              </a:rPr>
              <a:t>yn</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fwy</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tebygol</a:t>
            </a:r>
            <a:r>
              <a:rPr lang="en-GB" sz="3800" dirty="0">
                <a:latin typeface="Arial" panose="020B0604020202020204" pitchFamily="34" charset="0"/>
                <a:cs typeface="Arial" panose="020B0604020202020204" pitchFamily="34" charset="0"/>
              </a:rPr>
              <a:t> o </a:t>
            </a:r>
            <a:r>
              <a:rPr lang="en-GB" sz="3800" dirty="0" err="1">
                <a:latin typeface="Arial" panose="020B0604020202020204" pitchFamily="34" charset="0"/>
                <a:cs typeface="Arial" panose="020B0604020202020204" pitchFamily="34" charset="0"/>
              </a:rPr>
              <a:t>fynd</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i</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mewn</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i</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safon</a:t>
            </a:r>
            <a:r>
              <a:rPr lang="en-GB" sz="3800" dirty="0">
                <a:latin typeface="Arial" panose="020B0604020202020204" pitchFamily="34" charset="0"/>
                <a:cs typeface="Arial" panose="020B0604020202020204" pitchFamily="34" charset="0"/>
              </a:rPr>
              <a:t> UG, </a:t>
            </a:r>
            <a:r>
              <a:rPr lang="en-GB" sz="3800" dirty="0" err="1">
                <a:latin typeface="Arial" panose="020B0604020202020204" pitchFamily="34" charset="0"/>
                <a:cs typeface="Arial" panose="020B0604020202020204" pitchFamily="34" charset="0"/>
              </a:rPr>
              <a:t>Safon</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Uwch</a:t>
            </a:r>
            <a:endParaRPr lang="en-GB" sz="3800" dirty="0">
              <a:latin typeface="Arial" panose="020B0604020202020204" pitchFamily="34" charset="0"/>
              <a:cs typeface="Arial" panose="020B0604020202020204" pitchFamily="34" charset="0"/>
            </a:endParaRPr>
          </a:p>
          <a:p>
            <a:r>
              <a:rPr lang="en-GB" sz="3800" dirty="0">
                <a:latin typeface="Arial" panose="020B0604020202020204" pitchFamily="34" charset="0"/>
                <a:cs typeface="Arial" panose="020B0604020202020204" pitchFamily="34" charset="0"/>
              </a:rPr>
              <a:t>Mae </a:t>
            </a:r>
            <a:r>
              <a:rPr lang="en-GB" sz="3800" dirty="0" err="1">
                <a:latin typeface="Arial" panose="020B0604020202020204" pitchFamily="34" charset="0"/>
                <a:cs typeface="Arial" panose="020B0604020202020204" pitchFamily="34" charset="0"/>
              </a:rPr>
              <a:t>creu</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partneriaethau</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cyfatebol</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rhwng</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cyn-ysgol</a:t>
            </a:r>
            <a:r>
              <a:rPr lang="en-GB" sz="3800" dirty="0">
                <a:latin typeface="Arial" panose="020B0604020202020204" pitchFamily="34" charset="0"/>
                <a:cs typeface="Arial" panose="020B0604020202020204" pitchFamily="34" charset="0"/>
              </a:rPr>
              <a:t> a </a:t>
            </a:r>
            <a:r>
              <a:rPr lang="en-GB" sz="3800" dirty="0" err="1">
                <a:latin typeface="Arial" panose="020B0604020202020204" pitchFamily="34" charset="0"/>
                <a:cs typeface="Arial" panose="020B0604020202020204" pitchFamily="34" charset="0"/>
              </a:rPr>
              <a:t>chartref</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yn</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gwella</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canlyniadau</a:t>
            </a:r>
            <a:r>
              <a:rPr lang="en-GB" sz="3800" dirty="0">
                <a:latin typeface="Arial" panose="020B0604020202020204" pitchFamily="34" charset="0"/>
                <a:cs typeface="Arial" panose="020B0604020202020204" pitchFamily="34" charset="0"/>
              </a:rPr>
              <a:t> </a:t>
            </a:r>
            <a:r>
              <a:rPr lang="en-GB" sz="3800" dirty="0" err="1">
                <a:latin typeface="Arial" panose="020B0604020202020204" pitchFamily="34" charset="0"/>
                <a:cs typeface="Arial" panose="020B0604020202020204" pitchFamily="34" charset="0"/>
              </a:rPr>
              <a:t>ymhellach</a:t>
            </a:r>
            <a:r>
              <a:rPr lang="en-GB" sz="3800" dirty="0">
                <a:latin typeface="Arial" panose="020B0604020202020204" pitchFamily="34" charset="0"/>
                <a:cs typeface="Arial" panose="020B0604020202020204" pitchFamily="34" charset="0"/>
              </a:rPr>
              <a:t>.</a:t>
            </a:r>
          </a:p>
          <a:p>
            <a:r>
              <a:rPr lang="en-GB" sz="3800" dirty="0">
                <a:latin typeface="Arial" panose="020B0604020202020204" pitchFamily="34" charset="0"/>
                <a:cs typeface="Arial" panose="020B0604020202020204" pitchFamily="34" charset="0"/>
              </a:rPr>
              <a:t>(Siraj-Blatchford et al. 2002)</a:t>
            </a:r>
          </a:p>
          <a:p>
            <a:endParaRPr lang="en-GB" dirty="0"/>
          </a:p>
        </p:txBody>
      </p:sp>
      <p:sp>
        <p:nvSpPr>
          <p:cNvPr id="4" name="Content Placeholder 3">
            <a:extLst>
              <a:ext uri="{FF2B5EF4-FFF2-40B4-BE49-F238E27FC236}">
                <a16:creationId xmlns:a16="http://schemas.microsoft.com/office/drawing/2014/main" id="{68ED58A9-F44D-45A2-B2E6-98784C2C97FC}"/>
              </a:ext>
            </a:extLst>
          </p:cNvPr>
          <p:cNvSpPr>
            <a:spLocks noGrp="1"/>
          </p:cNvSpPr>
          <p:nvPr>
            <p:ph sz="half" idx="2"/>
          </p:nvPr>
        </p:nvSpPr>
        <p:spPr>
          <a:xfrm>
            <a:off x="4648202" y="1340126"/>
            <a:ext cx="4376530" cy="4495800"/>
          </a:xfrm>
        </p:spPr>
        <p:txBody>
          <a:bodyPr>
            <a:normAutofit fontScale="62500" lnSpcReduction="20000"/>
          </a:bodyPr>
          <a:lstStyle/>
          <a:p>
            <a:r>
              <a:rPr lang="en-GB" sz="3800" dirty="0">
                <a:solidFill>
                  <a:schemeClr val="accent1"/>
                </a:solidFill>
                <a:latin typeface="Arial" panose="020B0604020202020204" pitchFamily="34" charset="0"/>
                <a:cs typeface="Arial" panose="020B0604020202020204" pitchFamily="34" charset="0"/>
              </a:rPr>
              <a:t>Children who had attended any pre-school were more likely to enter AS-level exams than those who had not.</a:t>
            </a:r>
          </a:p>
          <a:p>
            <a:r>
              <a:rPr lang="en-GB" sz="3800" dirty="0">
                <a:solidFill>
                  <a:schemeClr val="accent1"/>
                </a:solidFill>
                <a:latin typeface="Arial" panose="020B0604020202020204" pitchFamily="34" charset="0"/>
                <a:cs typeface="Arial" panose="020B0604020202020204" pitchFamily="34" charset="0"/>
              </a:rPr>
              <a:t>Children who experienced a good early Home Life Experience were more likely to enter AS-levels, A-levels</a:t>
            </a:r>
          </a:p>
          <a:p>
            <a:r>
              <a:rPr lang="en-GB" sz="3800" dirty="0">
                <a:solidFill>
                  <a:schemeClr val="accent1"/>
                </a:solidFill>
                <a:latin typeface="Arial" panose="020B0604020202020204" pitchFamily="34" charset="0"/>
                <a:cs typeface="Arial" panose="020B0604020202020204" pitchFamily="34" charset="0"/>
              </a:rPr>
              <a:t>Creating reciprocal partnerships between pre school and home enhances outcomes further.</a:t>
            </a:r>
          </a:p>
          <a:p>
            <a:r>
              <a:rPr lang="en-US" sz="3800" dirty="0">
                <a:solidFill>
                  <a:schemeClr val="accent1"/>
                </a:solidFill>
                <a:latin typeface="Arial" panose="020B0604020202020204" pitchFamily="34" charset="0"/>
                <a:cs typeface="Arial" panose="020B0604020202020204" pitchFamily="34" charset="0"/>
              </a:rPr>
              <a:t>(</a:t>
            </a:r>
            <a:r>
              <a:rPr lang="en-GB" sz="3800" dirty="0">
                <a:solidFill>
                  <a:schemeClr val="accent1"/>
                </a:solidFill>
                <a:latin typeface="Arial" panose="020B0604020202020204" pitchFamily="34" charset="0"/>
                <a:cs typeface="Arial" panose="020B0604020202020204" pitchFamily="34" charset="0"/>
              </a:rPr>
              <a:t>Siraj-Blatchford </a:t>
            </a:r>
            <a:r>
              <a:rPr lang="en-GB" sz="3800" i="1" dirty="0">
                <a:solidFill>
                  <a:schemeClr val="accent1"/>
                </a:solidFill>
                <a:latin typeface="Arial" panose="020B0604020202020204" pitchFamily="34" charset="0"/>
                <a:cs typeface="Arial" panose="020B0604020202020204" pitchFamily="34" charset="0"/>
              </a:rPr>
              <a:t>et al</a:t>
            </a:r>
            <a:r>
              <a:rPr lang="en-GB" sz="3800" dirty="0">
                <a:solidFill>
                  <a:schemeClr val="accent1"/>
                </a:solidFill>
                <a:latin typeface="Arial" panose="020B0604020202020204" pitchFamily="34" charset="0"/>
                <a:cs typeface="Arial" panose="020B0604020202020204" pitchFamily="34" charset="0"/>
              </a:rPr>
              <a:t>. 2002)</a:t>
            </a:r>
          </a:p>
          <a:p>
            <a:endParaRPr lang="en-GB" dirty="0"/>
          </a:p>
        </p:txBody>
      </p:sp>
    </p:spTree>
    <p:extLst>
      <p:ext uri="{BB962C8B-B14F-4D97-AF65-F5344CB8AC3E}">
        <p14:creationId xmlns:p14="http://schemas.microsoft.com/office/powerpoint/2010/main" val="1576724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051C0-D30A-45AD-A369-118957D183DC}"/>
              </a:ext>
            </a:extLst>
          </p:cNvPr>
          <p:cNvSpPr>
            <a:spLocks noGrp="1"/>
          </p:cNvSpPr>
          <p:nvPr>
            <p:ph type="title"/>
          </p:nvPr>
        </p:nvSpPr>
        <p:spPr>
          <a:xfrm>
            <a:off x="704850" y="100081"/>
            <a:ext cx="7886700" cy="1325563"/>
          </a:xfrm>
        </p:spPr>
        <p:txBody>
          <a:bodyPr>
            <a:normAutofit/>
          </a:bodyPr>
          <a:lstStyle/>
          <a:p>
            <a:pPr algn="ctr"/>
            <a:r>
              <a:rPr lang="en-GB" dirty="0" err="1">
                <a:latin typeface="Arial" panose="020B0604020202020204" pitchFamily="34" charset="0"/>
                <a:cs typeface="Arial" panose="020B0604020202020204" pitchFamily="34" charset="0"/>
              </a:rPr>
              <a:t>Cwricwlwm</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amlwg</a:t>
            </a:r>
            <a:r>
              <a:rPr lang="en-GB" dirty="0">
                <a:latin typeface="Arial" panose="020B0604020202020204" pitchFamily="34" charset="0"/>
                <a:cs typeface="Arial" panose="020B0604020202020204" pitchFamily="34" charset="0"/>
              </a:rPr>
              <a:t> </a:t>
            </a:r>
            <a:r>
              <a:rPr lang="en-GB" dirty="0">
                <a:solidFill>
                  <a:schemeClr val="accent1"/>
                </a:solidFill>
                <a:latin typeface="Arial" panose="020B0604020202020204" pitchFamily="34" charset="0"/>
                <a:cs typeface="Arial" panose="020B0604020202020204" pitchFamily="34" charset="0"/>
              </a:rPr>
              <a:t>Emergent Curriculum</a:t>
            </a:r>
          </a:p>
        </p:txBody>
      </p:sp>
      <p:sp>
        <p:nvSpPr>
          <p:cNvPr id="3" name="Content Placeholder 2">
            <a:extLst>
              <a:ext uri="{FF2B5EF4-FFF2-40B4-BE49-F238E27FC236}">
                <a16:creationId xmlns:a16="http://schemas.microsoft.com/office/drawing/2014/main" id="{96A4687D-9404-46E7-BB12-4A704F5DF55D}"/>
              </a:ext>
            </a:extLst>
          </p:cNvPr>
          <p:cNvSpPr>
            <a:spLocks noGrp="1"/>
          </p:cNvSpPr>
          <p:nvPr>
            <p:ph sz="half" idx="1"/>
          </p:nvPr>
        </p:nvSpPr>
        <p:spPr>
          <a:xfrm>
            <a:off x="198783" y="1908312"/>
            <a:ext cx="4297017" cy="3998844"/>
          </a:xfrm>
        </p:spPr>
        <p:txBody>
          <a:bodyPr>
            <a:normAutofit fontScale="77500" lnSpcReduction="20000"/>
          </a:bodyPr>
          <a:lstStyle/>
          <a:p>
            <a:r>
              <a:rPr lang="en-GB" sz="3300" dirty="0">
                <a:latin typeface="Arial" panose="020B0604020202020204" pitchFamily="34" charset="0"/>
                <a:cs typeface="Arial" panose="020B0604020202020204" pitchFamily="34" charset="0"/>
              </a:rPr>
              <a:t>Mae </a:t>
            </a:r>
            <a:r>
              <a:rPr lang="en-GB" sz="3300" dirty="0" err="1">
                <a:latin typeface="Arial" panose="020B0604020202020204" pitchFamily="34" charset="0"/>
                <a:cs typeface="Arial" panose="020B0604020202020204" pitchFamily="34" charset="0"/>
              </a:rPr>
              <a:t>cwricwlwm</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sy'n</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dod</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i'r</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amlwg</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yn</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esblygu'n</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gyson</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mewn</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ymateb</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i</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anghenion</a:t>
            </a:r>
            <a:r>
              <a:rPr lang="en-GB" sz="3300" dirty="0">
                <a:latin typeface="Arial" panose="020B0604020202020204" pitchFamily="34" charset="0"/>
                <a:cs typeface="Arial" panose="020B0604020202020204" pitchFamily="34" charset="0"/>
              </a:rPr>
              <a:t> a </a:t>
            </a:r>
            <a:r>
              <a:rPr lang="en-GB" sz="3300" dirty="0" err="1">
                <a:latin typeface="Arial" panose="020B0604020202020204" pitchFamily="34" charset="0"/>
                <a:cs typeface="Arial" panose="020B0604020202020204" pitchFamily="34" charset="0"/>
              </a:rPr>
              <a:t>diddordebau</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newidiol</a:t>
            </a:r>
            <a:r>
              <a:rPr lang="en-GB" sz="3300" dirty="0">
                <a:latin typeface="Arial" panose="020B0604020202020204" pitchFamily="34" charset="0"/>
                <a:cs typeface="Arial" panose="020B0604020202020204" pitchFamily="34" charset="0"/>
              </a:rPr>
              <a:t> plant, </a:t>
            </a:r>
            <a:r>
              <a:rPr lang="en-GB" sz="3300" dirty="0" err="1">
                <a:latin typeface="Arial" panose="020B0604020202020204" pitchFamily="34" charset="0"/>
                <a:cs typeface="Arial" panose="020B0604020202020204" pitchFamily="34" charset="0"/>
              </a:rPr>
              <a:t>diddordebau</a:t>
            </a:r>
            <a:r>
              <a:rPr lang="en-GB" sz="3300" dirty="0">
                <a:latin typeface="Arial" panose="020B0604020202020204" pitchFamily="34" charset="0"/>
                <a:cs typeface="Arial" panose="020B0604020202020204" pitchFamily="34" charset="0"/>
              </a:rPr>
              <a:t> a </a:t>
            </a:r>
            <a:r>
              <a:rPr lang="en-GB" sz="3300" dirty="0" err="1">
                <a:latin typeface="Arial" panose="020B0604020202020204" pitchFamily="34" charset="0"/>
                <a:cs typeface="Arial" panose="020B0604020202020204" pitchFamily="34" charset="0"/>
              </a:rPr>
              <a:t>phryderon</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rhieni</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a'r</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gymuned</a:t>
            </a:r>
            <a:r>
              <a:rPr lang="en-GB" sz="3300" dirty="0">
                <a:latin typeface="Arial" panose="020B0604020202020204" pitchFamily="34" charset="0"/>
                <a:cs typeface="Arial" panose="020B0604020202020204" pitchFamily="34" charset="0"/>
              </a:rPr>
              <a:t>, a </a:t>
            </a:r>
            <a:r>
              <a:rPr lang="en-GB" sz="3300" dirty="0" err="1">
                <a:latin typeface="Arial" panose="020B0604020202020204" pitchFamily="34" charset="0"/>
                <a:cs typeface="Arial" panose="020B0604020202020204" pitchFamily="34" charset="0"/>
              </a:rPr>
              <a:t>blaenoriaethau</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athrawon</a:t>
            </a:r>
            <a:r>
              <a:rPr lang="en-GB" sz="3300" dirty="0">
                <a:latin typeface="Arial" panose="020B0604020202020204" pitchFamily="34" charset="0"/>
                <a:cs typeface="Arial" panose="020B0604020202020204" pitchFamily="34" charset="0"/>
              </a:rPr>
              <a:t>. Mae </a:t>
            </a:r>
            <a:r>
              <a:rPr lang="en-GB" sz="3300" dirty="0" err="1">
                <a:latin typeface="Arial" panose="020B0604020202020204" pitchFamily="34" charset="0"/>
                <a:cs typeface="Arial" panose="020B0604020202020204" pitchFamily="34" charset="0"/>
              </a:rPr>
              <a:t>pob</a:t>
            </a:r>
            <a:r>
              <a:rPr lang="en-GB" sz="3300" dirty="0">
                <a:latin typeface="Arial" panose="020B0604020202020204" pitchFamily="34" charset="0"/>
                <a:cs typeface="Arial" panose="020B0604020202020204" pitchFamily="34" charset="0"/>
              </a:rPr>
              <a:t> un </a:t>
            </a:r>
            <a:r>
              <a:rPr lang="en-GB" sz="3300" dirty="0" err="1">
                <a:latin typeface="Arial" panose="020B0604020202020204" pitchFamily="34" charset="0"/>
                <a:cs typeface="Arial" panose="020B0604020202020204" pitchFamily="34" charset="0"/>
              </a:rPr>
              <a:t>o'r</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elfennau</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allweddol</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hyn</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yn</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llunio'r</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cyfeiriad</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ar</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gyfer</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dysgu</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yn</a:t>
            </a:r>
            <a:r>
              <a:rPr lang="en-GB" sz="3300" dirty="0">
                <a:latin typeface="Arial" panose="020B0604020202020204" pitchFamily="34" charset="0"/>
                <a:cs typeface="Arial" panose="020B0604020202020204" pitchFamily="34" charset="0"/>
              </a:rPr>
              <a:t> y </a:t>
            </a:r>
            <a:r>
              <a:rPr lang="en-GB" sz="3300" dirty="0" err="1">
                <a:latin typeface="Arial" panose="020B0604020202020204" pitchFamily="34" charset="0"/>
                <a:cs typeface="Arial" panose="020B0604020202020204" pitchFamily="34" charset="0"/>
              </a:rPr>
              <a:t>presennol</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a'r</a:t>
            </a:r>
            <a:r>
              <a:rPr lang="en-GB" sz="3300" dirty="0">
                <a:latin typeface="Arial" panose="020B0604020202020204" pitchFamily="34" charset="0"/>
                <a:cs typeface="Arial" panose="020B0604020202020204" pitchFamily="34" charset="0"/>
              </a:rPr>
              <a:t> </a:t>
            </a:r>
            <a:r>
              <a:rPr lang="en-GB" sz="3300" dirty="0" err="1">
                <a:latin typeface="Arial" panose="020B0604020202020204" pitchFamily="34" charset="0"/>
                <a:cs typeface="Arial" panose="020B0604020202020204" pitchFamily="34" charset="0"/>
              </a:rPr>
              <a:t>dyfodol</a:t>
            </a:r>
            <a:r>
              <a:rPr lang="en-GB" sz="3300" dirty="0">
                <a:latin typeface="Arial" panose="020B0604020202020204" pitchFamily="34" charset="0"/>
                <a:cs typeface="Arial" panose="020B0604020202020204" pitchFamily="34" charset="0"/>
              </a:rPr>
              <a:t>. </a:t>
            </a:r>
          </a:p>
          <a:p>
            <a:endParaRPr lang="en-GB" dirty="0"/>
          </a:p>
        </p:txBody>
      </p:sp>
      <p:sp>
        <p:nvSpPr>
          <p:cNvPr id="4" name="Content Placeholder 3">
            <a:extLst>
              <a:ext uri="{FF2B5EF4-FFF2-40B4-BE49-F238E27FC236}">
                <a16:creationId xmlns:a16="http://schemas.microsoft.com/office/drawing/2014/main" id="{D32A24B9-20E5-4DFC-BE68-56FAE193D374}"/>
              </a:ext>
            </a:extLst>
          </p:cNvPr>
          <p:cNvSpPr>
            <a:spLocks noGrp="1"/>
          </p:cNvSpPr>
          <p:nvPr>
            <p:ph sz="half" idx="2"/>
          </p:nvPr>
        </p:nvSpPr>
        <p:spPr>
          <a:xfrm>
            <a:off x="4648201" y="1931641"/>
            <a:ext cx="4297016" cy="3998844"/>
          </a:xfrm>
        </p:spPr>
        <p:txBody>
          <a:bodyPr>
            <a:normAutofit fontScale="77500" lnSpcReduction="20000"/>
          </a:bodyPr>
          <a:lstStyle/>
          <a:p>
            <a:r>
              <a:rPr lang="en-GB" sz="3600" dirty="0">
                <a:solidFill>
                  <a:schemeClr val="accent1"/>
                </a:solidFill>
                <a:latin typeface="Arial" panose="020B0604020202020204" pitchFamily="34" charset="0"/>
                <a:cs typeface="Arial" panose="020B0604020202020204" pitchFamily="34" charset="0"/>
              </a:rPr>
              <a:t>An emergent curriculum is </a:t>
            </a:r>
            <a:r>
              <a:rPr lang="en-GB" sz="3600" u="sng" dirty="0">
                <a:solidFill>
                  <a:schemeClr val="accent1"/>
                </a:solidFill>
                <a:latin typeface="Arial" panose="020B0604020202020204" pitchFamily="34" charset="0"/>
                <a:cs typeface="Arial" panose="020B0604020202020204" pitchFamily="34" charset="0"/>
              </a:rPr>
              <a:t>constantly evolving</a:t>
            </a:r>
            <a:r>
              <a:rPr lang="en-GB" sz="3600" dirty="0">
                <a:solidFill>
                  <a:schemeClr val="accent1"/>
                </a:solidFill>
                <a:latin typeface="Arial" panose="020B0604020202020204" pitchFamily="34" charset="0"/>
                <a:cs typeface="Arial" panose="020B0604020202020204" pitchFamily="34" charset="0"/>
              </a:rPr>
              <a:t> in </a:t>
            </a:r>
            <a:r>
              <a:rPr lang="en-GB" sz="3600" i="1" u="sng" dirty="0">
                <a:solidFill>
                  <a:schemeClr val="accent1"/>
                </a:solidFill>
                <a:latin typeface="Arial" panose="020B0604020202020204" pitchFamily="34" charset="0"/>
                <a:cs typeface="Arial" panose="020B0604020202020204" pitchFamily="34" charset="0"/>
              </a:rPr>
              <a:t>response</a:t>
            </a:r>
            <a:r>
              <a:rPr lang="en-GB" sz="3600" dirty="0">
                <a:solidFill>
                  <a:schemeClr val="accent1"/>
                </a:solidFill>
                <a:latin typeface="Arial" panose="020B0604020202020204" pitchFamily="34" charset="0"/>
                <a:cs typeface="Arial" panose="020B0604020202020204" pitchFamily="34" charset="0"/>
              </a:rPr>
              <a:t> to children’s changing needs and interests, parental and community interests and concerns, and teachers’ priorities. Each of these key elements shapes the direction for present and future learning. </a:t>
            </a:r>
          </a:p>
          <a:p>
            <a:endParaRPr lang="en-GB" dirty="0"/>
          </a:p>
        </p:txBody>
      </p:sp>
    </p:spTree>
    <p:extLst>
      <p:ext uri="{BB962C8B-B14F-4D97-AF65-F5344CB8AC3E}">
        <p14:creationId xmlns:p14="http://schemas.microsoft.com/office/powerpoint/2010/main" val="112342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6063F9-17E5-4793-AC9E-33964B9E3E81}"/>
              </a:ext>
            </a:extLst>
          </p:cNvPr>
          <p:cNvSpPr>
            <a:spLocks noGrp="1"/>
          </p:cNvSpPr>
          <p:nvPr>
            <p:ph sz="half" idx="1"/>
          </p:nvPr>
        </p:nvSpPr>
        <p:spPr>
          <a:xfrm>
            <a:off x="185530" y="1514198"/>
            <a:ext cx="4244009" cy="4442653"/>
          </a:xfrm>
        </p:spPr>
        <p:txBody>
          <a:bodyPr>
            <a:normAutofit fontScale="55000" lnSpcReduction="20000"/>
          </a:bodyPr>
          <a:lstStyle/>
          <a:p>
            <a:r>
              <a:rPr lang="en-GB" sz="4400" dirty="0">
                <a:latin typeface="Arial" panose="020B0604020202020204" pitchFamily="34" charset="0"/>
                <a:cs typeface="Arial" panose="020B0604020202020204" pitchFamily="34" charset="0"/>
              </a:rPr>
              <a:t>Ni </a:t>
            </a:r>
            <a:r>
              <a:rPr lang="en-GB" sz="4400" dirty="0" err="1">
                <a:latin typeface="Arial" panose="020B0604020202020204" pitchFamily="34" charset="0"/>
                <a:cs typeface="Arial" panose="020B0604020202020204" pitchFamily="34" charset="0"/>
              </a:rPr>
              <a:t>allwch</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ysgrifennu</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cwricwlwm</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sy'n</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dod</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i'r</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amlwg</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a'i</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becynnu</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i'w</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werthu</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Mae'r</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cwricwlwm</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sy'n</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dod</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i'r</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amlwg</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yn</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cael</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ei</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ddyfeisio</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gan</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ei</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gyfranogwyr</a:t>
            </a:r>
            <a:r>
              <a:rPr lang="en-GB" sz="4400" dirty="0">
                <a:latin typeface="Arial" panose="020B0604020202020204" pitchFamily="34" charset="0"/>
                <a:cs typeface="Arial" panose="020B0604020202020204" pitchFamily="34" charset="0"/>
              </a:rPr>
              <a:t>.</a:t>
            </a:r>
          </a:p>
          <a:p>
            <a:r>
              <a:rPr lang="en-GB" sz="4400" dirty="0">
                <a:latin typeface="Arial" panose="020B0604020202020204" pitchFamily="34" charset="0"/>
                <a:cs typeface="Arial" panose="020B0604020202020204" pitchFamily="34" charset="0"/>
              </a:rPr>
              <a:t>Mae </a:t>
            </a:r>
            <a:r>
              <a:rPr lang="en-GB" sz="4400" dirty="0" err="1">
                <a:latin typeface="Arial" panose="020B0604020202020204" pitchFamily="34" charset="0"/>
                <a:cs typeface="Arial" panose="020B0604020202020204" pitchFamily="34" charset="0"/>
              </a:rPr>
              <a:t>athrawon</a:t>
            </a:r>
            <a:r>
              <a:rPr lang="en-GB" sz="4400" dirty="0">
                <a:latin typeface="Arial" panose="020B0604020202020204" pitchFamily="34" charset="0"/>
                <a:cs typeface="Arial" panose="020B0604020202020204" pitchFamily="34" charset="0"/>
              </a:rPr>
              <a:t> a </a:t>
            </a:r>
            <a:r>
              <a:rPr lang="en-GB" sz="4400" dirty="0" err="1">
                <a:latin typeface="Arial" panose="020B0604020202020204" pitchFamily="34" charset="0"/>
                <a:cs typeface="Arial" panose="020B0604020202020204" pitchFamily="34" charset="0"/>
              </a:rPr>
              <a:t>rhoddwyr</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gofal</a:t>
            </a:r>
            <a:r>
              <a:rPr lang="en-GB" sz="4400" dirty="0">
                <a:latin typeface="Arial" panose="020B0604020202020204" pitchFamily="34" charset="0"/>
                <a:cs typeface="Arial" panose="020B0604020202020204" pitchFamily="34" charset="0"/>
              </a:rPr>
              <a:t> plant </a:t>
            </a:r>
            <a:r>
              <a:rPr lang="en-GB" sz="4400" dirty="0" err="1">
                <a:latin typeface="Arial" panose="020B0604020202020204" pitchFamily="34" charset="0"/>
                <a:cs typeface="Arial" panose="020B0604020202020204" pitchFamily="34" charset="0"/>
              </a:rPr>
              <a:t>ifanc</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ar</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eu</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gorau</a:t>
            </a:r>
            <a:r>
              <a:rPr lang="en-GB" sz="4400" dirty="0">
                <a:latin typeface="Arial" panose="020B0604020202020204" pitchFamily="34" charset="0"/>
                <a:cs typeface="Arial" panose="020B0604020202020204" pitchFamily="34" charset="0"/>
              </a:rPr>
              <a:t> pan </a:t>
            </a:r>
            <a:r>
              <a:rPr lang="en-GB" sz="4400" dirty="0" err="1">
                <a:latin typeface="Arial" panose="020B0604020202020204" pitchFamily="34" charset="0"/>
                <a:cs typeface="Arial" panose="020B0604020202020204" pitchFamily="34" charset="0"/>
              </a:rPr>
              <a:t>fyddant</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yn</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dilyn</a:t>
            </a:r>
            <a:r>
              <a:rPr lang="en-GB" sz="4400" dirty="0">
                <a:latin typeface="Arial" panose="020B0604020202020204" pitchFamily="34" charset="0"/>
                <a:cs typeface="Arial" panose="020B0604020202020204" pitchFamily="34" charset="0"/>
              </a:rPr>
              <a:t> y plant </a:t>
            </a:r>
            <a:r>
              <a:rPr lang="en-GB" sz="4400" dirty="0" err="1">
                <a:latin typeface="Arial" panose="020B0604020202020204" pitchFamily="34" charset="0"/>
                <a:cs typeface="Arial" panose="020B0604020202020204" pitchFamily="34" charset="0"/>
              </a:rPr>
              <a:t>fel</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modelau</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ar</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gyfer</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eu</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chwilfrydedd</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oedolion</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eu</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hunain</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gan</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ddysgu</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gyda</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hwy</a:t>
            </a:r>
            <a:r>
              <a:rPr lang="en-GB" sz="4400" dirty="0">
                <a:latin typeface="Arial" panose="020B0604020202020204" pitchFamily="34" charset="0"/>
                <a:cs typeface="Arial" panose="020B0604020202020204" pitchFamily="34" charset="0"/>
              </a:rPr>
              <a:t> ac </a:t>
            </a:r>
            <a:r>
              <a:rPr lang="en-GB" sz="4400" dirty="0" err="1">
                <a:latin typeface="Arial" panose="020B0604020202020204" pitchFamily="34" charset="0"/>
                <a:cs typeface="Arial" panose="020B0604020202020204" pitchFamily="34" charset="0"/>
              </a:rPr>
              <a:t>amdanynt</a:t>
            </a:r>
            <a:r>
              <a:rPr lang="en-GB" sz="4400" dirty="0">
                <a:latin typeface="Arial" panose="020B0604020202020204" pitchFamily="34" charset="0"/>
                <a:cs typeface="Arial" panose="020B0604020202020204" pitchFamily="34" charset="0"/>
              </a:rPr>
              <a:t>.  </a:t>
            </a:r>
          </a:p>
          <a:p>
            <a:r>
              <a:rPr lang="en-GB" sz="4400" dirty="0">
                <a:latin typeface="Arial" panose="020B0604020202020204" pitchFamily="34" charset="0"/>
                <a:cs typeface="Arial" panose="020B0604020202020204" pitchFamily="34" charset="0"/>
              </a:rPr>
              <a:t>(Stacey, 2009)</a:t>
            </a:r>
          </a:p>
          <a:p>
            <a:endParaRPr lang="en-GB" dirty="0"/>
          </a:p>
        </p:txBody>
      </p:sp>
      <p:sp>
        <p:nvSpPr>
          <p:cNvPr id="4" name="Content Placeholder 3">
            <a:extLst>
              <a:ext uri="{FF2B5EF4-FFF2-40B4-BE49-F238E27FC236}">
                <a16:creationId xmlns:a16="http://schemas.microsoft.com/office/drawing/2014/main" id="{BDCA06D7-6E08-4346-9C86-CBAEFAE8944A}"/>
              </a:ext>
            </a:extLst>
          </p:cNvPr>
          <p:cNvSpPr>
            <a:spLocks noGrp="1"/>
          </p:cNvSpPr>
          <p:nvPr>
            <p:ph sz="half" idx="2"/>
          </p:nvPr>
        </p:nvSpPr>
        <p:spPr>
          <a:xfrm>
            <a:off x="4648200" y="1746111"/>
            <a:ext cx="4310270" cy="4078218"/>
          </a:xfrm>
        </p:spPr>
        <p:txBody>
          <a:bodyPr>
            <a:normAutofit fontScale="55000" lnSpcReduction="20000"/>
          </a:bodyPr>
          <a:lstStyle/>
          <a:p>
            <a:r>
              <a:rPr lang="en-GB" sz="4400" dirty="0">
                <a:solidFill>
                  <a:schemeClr val="accent1"/>
                </a:solidFill>
                <a:latin typeface="Arial" panose="020B0604020202020204" pitchFamily="34" charset="0"/>
                <a:cs typeface="Arial" panose="020B0604020202020204" pitchFamily="34" charset="0"/>
              </a:rPr>
              <a:t>You can’t write an emergent curriculum and package it for sale. Emergent curriculum is invented by its participants.</a:t>
            </a:r>
          </a:p>
          <a:p>
            <a:r>
              <a:rPr lang="en-GB" sz="4400" dirty="0">
                <a:solidFill>
                  <a:schemeClr val="accent1"/>
                </a:solidFill>
                <a:latin typeface="Arial" panose="020B0604020202020204" pitchFamily="34" charset="0"/>
                <a:cs typeface="Arial" panose="020B0604020202020204" pitchFamily="34" charset="0"/>
              </a:rPr>
              <a:t>Teachers and caregivers of young children are at their best when they follow the children as models for their own adult curiosity, learning with them and about them.  </a:t>
            </a:r>
          </a:p>
          <a:p>
            <a:r>
              <a:rPr lang="en-GB" sz="4400" dirty="0">
                <a:solidFill>
                  <a:schemeClr val="accent1"/>
                </a:solidFill>
                <a:latin typeface="Arial" panose="020B0604020202020204" pitchFamily="34" charset="0"/>
                <a:cs typeface="Arial" panose="020B0604020202020204" pitchFamily="34" charset="0"/>
              </a:rPr>
              <a:t>(Stacey, 2009)</a:t>
            </a:r>
          </a:p>
          <a:p>
            <a:endParaRPr lang="en-GB" dirty="0"/>
          </a:p>
        </p:txBody>
      </p:sp>
      <p:sp>
        <p:nvSpPr>
          <p:cNvPr id="5" name="Title 1">
            <a:extLst>
              <a:ext uri="{FF2B5EF4-FFF2-40B4-BE49-F238E27FC236}">
                <a16:creationId xmlns:a16="http://schemas.microsoft.com/office/drawing/2014/main" id="{14DEDFA0-5E68-C461-27E1-83848EA53FC1}"/>
              </a:ext>
            </a:extLst>
          </p:cNvPr>
          <p:cNvSpPr>
            <a:spLocks noGrp="1"/>
          </p:cNvSpPr>
          <p:nvPr>
            <p:ph type="title"/>
          </p:nvPr>
        </p:nvSpPr>
        <p:spPr>
          <a:xfrm>
            <a:off x="628650" y="106708"/>
            <a:ext cx="7886700" cy="1325563"/>
          </a:xfrm>
        </p:spPr>
        <p:txBody>
          <a:bodyPr>
            <a:normAutofit/>
          </a:bodyPr>
          <a:lstStyle/>
          <a:p>
            <a:pPr algn="ctr"/>
            <a:r>
              <a:rPr lang="en-GB" dirty="0" err="1">
                <a:latin typeface="Arial" panose="020B0604020202020204" pitchFamily="34" charset="0"/>
                <a:cs typeface="Arial" panose="020B0604020202020204" pitchFamily="34" charset="0"/>
              </a:rPr>
              <a:t>Cwricwlwm</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amlwg</a:t>
            </a:r>
            <a:r>
              <a:rPr lang="en-GB" dirty="0">
                <a:latin typeface="Arial" panose="020B0604020202020204" pitchFamily="34" charset="0"/>
                <a:cs typeface="Arial" panose="020B0604020202020204" pitchFamily="34" charset="0"/>
              </a:rPr>
              <a:t> </a:t>
            </a:r>
            <a:r>
              <a:rPr lang="en-GB" dirty="0">
                <a:solidFill>
                  <a:schemeClr val="accent1"/>
                </a:solidFill>
                <a:latin typeface="Arial" panose="020B0604020202020204" pitchFamily="34" charset="0"/>
                <a:cs typeface="Arial" panose="020B0604020202020204" pitchFamily="34" charset="0"/>
              </a:rPr>
              <a:t>Emergent Curriculum</a:t>
            </a:r>
          </a:p>
        </p:txBody>
      </p:sp>
    </p:spTree>
    <p:extLst>
      <p:ext uri="{BB962C8B-B14F-4D97-AF65-F5344CB8AC3E}">
        <p14:creationId xmlns:p14="http://schemas.microsoft.com/office/powerpoint/2010/main" val="211853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0CBFB-EB43-9FA5-B0CF-7775B5A55EF4}"/>
              </a:ext>
            </a:extLst>
          </p:cNvPr>
          <p:cNvSpPr>
            <a:spLocks noGrp="1"/>
          </p:cNvSpPr>
          <p:nvPr>
            <p:ph type="title"/>
          </p:nvPr>
        </p:nvSpPr>
        <p:spPr>
          <a:xfrm>
            <a:off x="145774" y="318052"/>
            <a:ext cx="8998226" cy="1624427"/>
          </a:xfrm>
        </p:spPr>
        <p:txBody>
          <a:bodyPr>
            <a:normAutofit fontScale="90000"/>
          </a:bodyPr>
          <a:lstStyle/>
          <a:p>
            <a:pPr algn="ctr"/>
            <a:r>
              <a:rPr lang="en-GB" dirty="0" err="1">
                <a:latin typeface="Arial" panose="020B0604020202020204" pitchFamily="34" charset="0"/>
                <a:cs typeface="Arial" panose="020B0604020202020204" pitchFamily="34" charset="0"/>
              </a:rPr>
              <a:t>Gweithgareddau</a:t>
            </a:r>
            <a:r>
              <a:rPr lang="en-GB" dirty="0">
                <a:latin typeface="Arial" panose="020B0604020202020204" pitchFamily="34" charset="0"/>
                <a:cs typeface="Arial" panose="020B0604020202020204" pitchFamily="34" charset="0"/>
              </a:rPr>
              <a:t> dan </a:t>
            </a:r>
            <a:r>
              <a:rPr lang="en-GB" dirty="0" err="1">
                <a:latin typeface="Arial" panose="020B0604020202020204" pitchFamily="34" charset="0"/>
                <a:cs typeface="Arial" panose="020B0604020202020204" pitchFamily="34" charset="0"/>
              </a:rPr>
              <a:t>arweiniad</a:t>
            </a:r>
            <a:r>
              <a:rPr lang="en-GB" dirty="0">
                <a:latin typeface="Arial" panose="020B0604020202020204" pitchFamily="34" charset="0"/>
                <a:cs typeface="Arial" panose="020B0604020202020204" pitchFamily="34" charset="0"/>
              </a:rPr>
              <a:t> plant </a:t>
            </a:r>
            <a:br>
              <a:rPr lang="en-GB" dirty="0">
                <a:latin typeface="Arial" panose="020B0604020202020204" pitchFamily="34" charset="0"/>
                <a:cs typeface="Arial" panose="020B0604020202020204" pitchFamily="34" charset="0"/>
              </a:rPr>
            </a:br>
            <a:r>
              <a:rPr lang="en-GB" dirty="0">
                <a:solidFill>
                  <a:srgbClr val="0070C0"/>
                </a:solidFill>
                <a:latin typeface="Arial" panose="020B0604020202020204" pitchFamily="34" charset="0"/>
                <a:cs typeface="Arial" panose="020B0604020202020204" pitchFamily="34" charset="0"/>
              </a:rPr>
              <a:t>Child led activities </a:t>
            </a:r>
            <a:r>
              <a:rPr lang="en-GB" dirty="0"/>
              <a:t>
</a:t>
            </a:r>
          </a:p>
        </p:txBody>
      </p:sp>
      <p:sp>
        <p:nvSpPr>
          <p:cNvPr id="3" name="Content Placeholder 2">
            <a:extLst>
              <a:ext uri="{FF2B5EF4-FFF2-40B4-BE49-F238E27FC236}">
                <a16:creationId xmlns:a16="http://schemas.microsoft.com/office/drawing/2014/main" id="{114AE015-F926-45F9-3FC1-E7D7F6EACD8E}"/>
              </a:ext>
            </a:extLst>
          </p:cNvPr>
          <p:cNvSpPr>
            <a:spLocks noGrp="1"/>
          </p:cNvSpPr>
          <p:nvPr>
            <p:ph sz="half" idx="1"/>
          </p:nvPr>
        </p:nvSpPr>
        <p:spPr>
          <a:xfrm>
            <a:off x="331304" y="1643270"/>
            <a:ext cx="4164496" cy="3992217"/>
          </a:xfrm>
        </p:spPr>
        <p:txBody>
          <a:bodyPr>
            <a:normAutofit fontScale="92500" lnSpcReduction="10000"/>
          </a:bodyPr>
          <a:lstStyle/>
          <a:p>
            <a:r>
              <a:rPr lang="en-GB" b="0" dirty="0">
                <a:solidFill>
                  <a:srgbClr val="000000"/>
                </a:solidFill>
                <a:effectLst/>
                <a:latin typeface="Arial" panose="020B0604020202020204" pitchFamily="34" charset="0"/>
                <a:cs typeface="Arial" panose="020B0604020202020204" pitchFamily="34" charset="0"/>
              </a:rPr>
              <a:t>‘Mae </a:t>
            </a:r>
            <a:r>
              <a:rPr lang="en-GB" b="0" dirty="0" err="1">
                <a:solidFill>
                  <a:srgbClr val="000000"/>
                </a:solidFill>
                <a:effectLst/>
                <a:latin typeface="Arial" panose="020B0604020202020204" pitchFamily="34" charset="0"/>
                <a:cs typeface="Arial" panose="020B0604020202020204" pitchFamily="34" charset="0"/>
              </a:rPr>
              <a:t>digwyddiadau</a:t>
            </a:r>
            <a:r>
              <a:rPr lang="en-GB" b="0" dirty="0">
                <a:solidFill>
                  <a:srgbClr val="000000"/>
                </a:solidFill>
                <a:effectLst/>
                <a:latin typeface="Arial" panose="020B0604020202020204" pitchFamily="34" charset="0"/>
                <a:cs typeface="Arial" panose="020B0604020202020204" pitchFamily="34" charset="0"/>
              </a:rPr>
              <a:t> a </a:t>
            </a:r>
            <a:r>
              <a:rPr lang="en-GB" b="0" dirty="0" err="1">
                <a:solidFill>
                  <a:srgbClr val="000000"/>
                </a:solidFill>
                <a:effectLst/>
                <a:latin typeface="Arial" panose="020B0604020202020204" pitchFamily="34" charset="0"/>
                <a:cs typeface="Arial" panose="020B0604020202020204" pitchFamily="34" charset="0"/>
              </a:rPr>
              <a:t>gweithgareddau</a:t>
            </a:r>
            <a:r>
              <a:rPr lang="en-GB" b="0" dirty="0">
                <a:solidFill>
                  <a:srgbClr val="000000"/>
                </a:solidFill>
                <a:effectLst/>
                <a:latin typeface="Arial" panose="020B0604020202020204" pitchFamily="34" charset="0"/>
                <a:cs typeface="Arial" panose="020B0604020202020204" pitchFamily="34" charset="0"/>
              </a:rPr>
              <a:t> a </a:t>
            </a:r>
            <a:r>
              <a:rPr lang="en-GB" b="0" dirty="0" err="1">
                <a:solidFill>
                  <a:srgbClr val="000000"/>
                </a:solidFill>
                <a:effectLst/>
                <a:latin typeface="Arial" panose="020B0604020202020204" pitchFamily="34" charset="0"/>
                <a:cs typeface="Arial" panose="020B0604020202020204" pitchFamily="34" charset="0"/>
              </a:rPr>
              <a:t>gychwynnir</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gan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blant</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yn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codi</a:t>
            </a:r>
            <a:r>
              <a:rPr lang="en-GB" b="0" dirty="0">
                <a:solidFill>
                  <a:srgbClr val="000000"/>
                </a:solidFill>
                <a:effectLst/>
                <a:latin typeface="Arial" panose="020B0604020202020204" pitchFamily="34" charset="0"/>
                <a:cs typeface="Arial" panose="020B0604020202020204" pitchFamily="34" charset="0"/>
              </a:rPr>
              <a:t> pan </a:t>
            </a:r>
            <a:r>
              <a:rPr lang="en-GB" b="0" dirty="0" err="1">
                <a:solidFill>
                  <a:srgbClr val="000000"/>
                </a:solidFill>
                <a:effectLst/>
                <a:latin typeface="Arial" panose="020B0604020202020204" pitchFamily="34" charset="0"/>
                <a:cs typeface="Arial" panose="020B0604020202020204" pitchFamily="34" charset="0"/>
              </a:rPr>
              <a:t>fydd</a:t>
            </a:r>
            <a:r>
              <a:rPr lang="en-GB" b="0" dirty="0">
                <a:solidFill>
                  <a:srgbClr val="000000"/>
                </a:solidFill>
                <a:effectLst/>
                <a:latin typeface="Arial" panose="020B0604020202020204" pitchFamily="34" charset="0"/>
                <a:cs typeface="Arial" panose="020B0604020202020204" pitchFamily="34" charset="0"/>
              </a:rPr>
              <a:t> plant </a:t>
            </a:r>
            <a:r>
              <a:rPr lang="en-GB" b="0" dirty="0" err="1">
                <a:solidFill>
                  <a:srgbClr val="000000"/>
                </a:solidFill>
                <a:effectLst/>
                <a:latin typeface="Arial" panose="020B0604020202020204" pitchFamily="34" charset="0"/>
                <a:cs typeface="Arial" panose="020B0604020202020204" pitchFamily="34" charset="0"/>
              </a:rPr>
              <a:t>yn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dewis</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yn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rhydd</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o’u</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hamgylchedd</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dysgu</a:t>
            </a:r>
            <a:r>
              <a:rPr lang="en-GB" b="0" dirty="0">
                <a:solidFill>
                  <a:srgbClr val="000000"/>
                </a:solidFill>
                <a:effectLst/>
                <a:latin typeface="Arial" panose="020B0604020202020204" pitchFamily="34" charset="0"/>
                <a:cs typeface="Arial" panose="020B0604020202020204" pitchFamily="34" charset="0"/>
              </a:rPr>
              <a:t> – y </a:t>
            </a:r>
            <a:r>
              <a:rPr lang="en-GB" b="0" dirty="0" err="1">
                <a:solidFill>
                  <a:srgbClr val="000000"/>
                </a:solidFill>
                <a:effectLst/>
                <a:latin typeface="Arial" panose="020B0604020202020204" pitchFamily="34" charset="0"/>
                <a:cs typeface="Arial" panose="020B0604020202020204" pitchFamily="34" charset="0"/>
              </a:rPr>
              <a:t>tu</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mewn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a’r</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tu</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allan</a:t>
            </a:r>
            <a:r>
              <a:rPr lang="en-GB" b="0" dirty="0">
                <a:solidFill>
                  <a:srgbClr val="000000"/>
                </a:solidFill>
                <a:effectLst/>
                <a:latin typeface="Arial" panose="020B0604020202020204" pitchFamily="34" charset="0"/>
                <a:cs typeface="Arial" panose="020B0604020202020204" pitchFamily="34" charset="0"/>
              </a:rPr>
              <a:t> – ac </a:t>
            </a:r>
            <a:r>
              <a:rPr lang="en-GB" b="0" dirty="0" err="1">
                <a:solidFill>
                  <a:srgbClr val="000000"/>
                </a:solidFill>
                <a:effectLst/>
                <a:latin typeface="Arial" panose="020B0604020202020204" pitchFamily="34" charset="0"/>
                <a:cs typeface="Arial" panose="020B0604020202020204" pitchFamily="34" charset="0"/>
              </a:rPr>
              <a:t>yn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dewis</a:t>
            </a:r>
            <a:r>
              <a:rPr lang="en-GB" b="0" dirty="0">
                <a:solidFill>
                  <a:srgbClr val="000000"/>
                </a:solidFill>
                <a:effectLst/>
                <a:latin typeface="Arial" panose="020B0604020202020204" pitchFamily="34" charset="0"/>
                <a:cs typeface="Arial" panose="020B0604020202020204" pitchFamily="34" charset="0"/>
              </a:rPr>
              <a:t> a </a:t>
            </a:r>
            <a:r>
              <a:rPr lang="en-GB" b="0" dirty="0" err="1">
                <a:solidFill>
                  <a:srgbClr val="000000"/>
                </a:solidFill>
                <a:effectLst/>
                <a:latin typeface="Arial" panose="020B0604020202020204" pitchFamily="34" charset="0"/>
                <a:cs typeface="Arial" panose="020B0604020202020204" pitchFamily="34" charset="0"/>
              </a:rPr>
              <a:t>threfnu</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adnoddau</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gan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ddewis</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eu</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cymdeithion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eu</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hunain</a:t>
            </a:r>
            <a:r>
              <a:rPr lang="en-GB" b="0" dirty="0">
                <a:solidFill>
                  <a:srgbClr val="000000"/>
                </a:solidFill>
                <a:effectLst/>
                <a:latin typeface="Arial" panose="020B0604020202020204" pitchFamily="34" charset="0"/>
                <a:cs typeface="Arial" panose="020B0604020202020204" pitchFamily="34" charset="0"/>
              </a:rPr>
              <a:t> </a:t>
            </a:r>
            <a:r>
              <a:rPr lang="en-GB" b="0" dirty="0" err="1">
                <a:solidFill>
                  <a:srgbClr val="000000"/>
                </a:solidFill>
                <a:effectLst/>
                <a:latin typeface="Arial" panose="020B0604020202020204" pitchFamily="34" charset="0"/>
                <a:cs typeface="Arial" panose="020B0604020202020204" pitchFamily="34" charset="0"/>
              </a:rPr>
              <a:t>ar</a:t>
            </a:r>
            <a:r>
              <a:rPr lang="en-GB" b="0" dirty="0">
                <a:solidFill>
                  <a:srgbClr val="000000"/>
                </a:solidFill>
                <a:effectLst/>
                <a:latin typeface="Arial" panose="020B0604020202020204" pitchFamily="34" charset="0"/>
                <a:cs typeface="Arial" panose="020B0604020202020204" pitchFamily="34" charset="0"/>
              </a:rPr>
              <a:t> y </a:t>
            </a:r>
            <a:r>
              <a:rPr lang="en-GB" b="0" dirty="0" err="1">
                <a:solidFill>
                  <a:srgbClr val="000000"/>
                </a:solidFill>
                <a:effectLst/>
                <a:latin typeface="Arial" panose="020B0604020202020204" pitchFamily="34" charset="0"/>
                <a:cs typeface="Arial" panose="020B0604020202020204" pitchFamily="34" charset="0"/>
              </a:rPr>
              <a:t>ffordd</a:t>
            </a:r>
            <a:r>
              <a:rPr lang="en-GB" b="0" dirty="0">
                <a:solidFill>
                  <a:srgbClr val="000000"/>
                </a:solidFill>
                <a:effectLst/>
                <a:latin typeface="Arial" panose="020B0604020202020204" pitchFamily="34" charset="0"/>
                <a:cs typeface="Arial" panose="020B0604020202020204" pitchFamily="34" charset="0"/>
              </a:rPr>
              <a:t>.’  Lindon (2010)</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ABC88932-2DC9-8F90-C90C-E7251C78C043}"/>
              </a:ext>
            </a:extLst>
          </p:cNvPr>
          <p:cNvSpPr>
            <a:spLocks noGrp="1"/>
          </p:cNvSpPr>
          <p:nvPr>
            <p:ph sz="half" idx="2"/>
          </p:nvPr>
        </p:nvSpPr>
        <p:spPr>
          <a:xfrm>
            <a:off x="4648200" y="1690688"/>
            <a:ext cx="4164496" cy="3809862"/>
          </a:xfrm>
        </p:spPr>
        <p:txBody>
          <a:bodyPr>
            <a:normAutofit fontScale="92500" lnSpcReduction="10000"/>
          </a:bodyPr>
          <a:lstStyle/>
          <a:p>
            <a:r>
              <a:rPr lang="en-GB" b="0" dirty="0">
                <a:solidFill>
                  <a:srgbClr val="0070C0"/>
                </a:solidFill>
                <a:effectLst/>
                <a:latin typeface="Arial" panose="020B0604020202020204" pitchFamily="34" charset="0"/>
                <a:cs typeface="Arial" panose="020B0604020202020204" pitchFamily="34" charset="0"/>
              </a:rPr>
              <a:t>‘Child initiated events and activities arise when children choose freely from their learning environment – indoors and out – and select and organise resources, picking their own companions on the way.’ (Lindon, 2010)</a:t>
            </a:r>
            <a:endParaRPr lang="en-GB"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6079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B4ED6-0DB4-6970-1B37-5DC9B0238A59}"/>
              </a:ext>
            </a:extLst>
          </p:cNvPr>
          <p:cNvSpPr>
            <a:spLocks noGrp="1"/>
          </p:cNvSpPr>
          <p:nvPr>
            <p:ph type="title"/>
          </p:nvPr>
        </p:nvSpPr>
        <p:spPr>
          <a:xfrm>
            <a:off x="59635" y="365125"/>
            <a:ext cx="9084365" cy="1325563"/>
          </a:xfrm>
        </p:spPr>
        <p:txBody>
          <a:bodyPr>
            <a:normAutofit fontScale="90000"/>
          </a:bodyPr>
          <a:lstStyle/>
          <a:p>
            <a:pPr algn="ctr"/>
            <a:r>
              <a:rPr lang="en-GB" sz="4900" dirty="0" err="1">
                <a:latin typeface="Arial" panose="020B0604020202020204" pitchFamily="34" charset="0"/>
                <a:cs typeface="Arial" panose="020B0604020202020204" pitchFamily="34" charset="0"/>
              </a:rPr>
              <a:t>Gweithgareddau</a:t>
            </a:r>
            <a:r>
              <a:rPr lang="en-GB" sz="4900" dirty="0">
                <a:latin typeface="Arial" panose="020B0604020202020204" pitchFamily="34" charset="0"/>
                <a:cs typeface="Arial" panose="020B0604020202020204" pitchFamily="34" charset="0"/>
              </a:rPr>
              <a:t> dan </a:t>
            </a:r>
            <a:r>
              <a:rPr lang="en-GB" sz="4900" dirty="0" err="1">
                <a:latin typeface="Arial" panose="020B0604020202020204" pitchFamily="34" charset="0"/>
                <a:cs typeface="Arial" panose="020B0604020202020204" pitchFamily="34" charset="0"/>
              </a:rPr>
              <a:t>arweiniad</a:t>
            </a:r>
            <a:r>
              <a:rPr lang="en-GB" sz="4900" dirty="0">
                <a:latin typeface="Arial" panose="020B0604020202020204" pitchFamily="34" charset="0"/>
                <a:cs typeface="Arial" panose="020B0604020202020204" pitchFamily="34" charset="0"/>
              </a:rPr>
              <a:t> </a:t>
            </a:r>
            <a:r>
              <a:rPr lang="en-GB" sz="4900" dirty="0" err="1">
                <a:latin typeface="Arial" panose="020B0604020202020204" pitchFamily="34" charset="0"/>
                <a:cs typeface="Arial" panose="020B0604020202020204" pitchFamily="34" charset="0"/>
              </a:rPr>
              <a:t>oedolion</a:t>
            </a:r>
            <a:r>
              <a:rPr lang="en-GB" sz="4900" dirty="0">
                <a:latin typeface="Arial" panose="020B0604020202020204" pitchFamily="34" charset="0"/>
                <a:cs typeface="Arial" panose="020B0604020202020204" pitchFamily="34" charset="0"/>
              </a:rPr>
              <a:t> / </a:t>
            </a:r>
            <a:r>
              <a:rPr lang="en-GB" sz="4900" dirty="0">
                <a:solidFill>
                  <a:srgbClr val="0070C0"/>
                </a:solidFill>
                <a:latin typeface="Arial" panose="020B0604020202020204" pitchFamily="34" charset="0"/>
                <a:cs typeface="Arial" panose="020B0604020202020204" pitchFamily="34" charset="0"/>
              </a:rPr>
              <a:t>Adult lead activities </a:t>
            </a:r>
            <a:r>
              <a:rPr lang="en-GB" dirty="0"/>
              <a:t>
</a:t>
            </a:r>
          </a:p>
        </p:txBody>
      </p:sp>
      <p:sp>
        <p:nvSpPr>
          <p:cNvPr id="3" name="Content Placeholder 2">
            <a:extLst>
              <a:ext uri="{FF2B5EF4-FFF2-40B4-BE49-F238E27FC236}">
                <a16:creationId xmlns:a16="http://schemas.microsoft.com/office/drawing/2014/main" id="{11732736-3958-E5F6-A5BF-B586FB73077E}"/>
              </a:ext>
            </a:extLst>
          </p:cNvPr>
          <p:cNvSpPr>
            <a:spLocks noGrp="1"/>
          </p:cNvSpPr>
          <p:nvPr>
            <p:ph sz="half" idx="1"/>
          </p:nvPr>
        </p:nvSpPr>
        <p:spPr>
          <a:xfrm>
            <a:off x="59635" y="1684200"/>
            <a:ext cx="4436165" cy="4025210"/>
          </a:xfrm>
        </p:spPr>
        <p:txBody>
          <a:bodyPr>
            <a:normAutofit fontScale="70000" lnSpcReduction="20000"/>
          </a:bodyPr>
          <a:lstStyle/>
          <a:p>
            <a:pPr algn="l"/>
            <a:r>
              <a:rPr lang="en-GB" sz="3400" b="0" i="0" dirty="0">
                <a:solidFill>
                  <a:srgbClr val="000000"/>
                </a:solidFill>
                <a:effectLst/>
                <a:latin typeface="Arial" panose="020B0604020202020204" pitchFamily="34" charset="0"/>
                <a:cs typeface="Arial" panose="020B0604020202020204" pitchFamily="34" charset="0"/>
              </a:rPr>
              <a:t>Mae </a:t>
            </a:r>
            <a:r>
              <a:rPr lang="en-GB" sz="3400" b="0" i="0" dirty="0" err="1">
                <a:solidFill>
                  <a:srgbClr val="000000"/>
                </a:solidFill>
                <a:effectLst/>
                <a:latin typeface="Arial" panose="020B0604020202020204" pitchFamily="34" charset="0"/>
                <a:cs typeface="Arial" panose="020B0604020202020204" pitchFamily="34" charset="0"/>
              </a:rPr>
              <a:t>gweithgareddau</a:t>
            </a:r>
            <a:r>
              <a:rPr lang="en-GB" sz="3400" b="0" i="0" dirty="0">
                <a:solidFill>
                  <a:srgbClr val="000000"/>
                </a:solidFill>
                <a:effectLst/>
                <a:latin typeface="Arial" panose="020B0604020202020204" pitchFamily="34" charset="0"/>
                <a:cs typeface="Arial" panose="020B0604020202020204" pitchFamily="34" charset="0"/>
              </a:rPr>
              <a:t> a </a:t>
            </a:r>
            <a:r>
              <a:rPr lang="en-GB" sz="3400" b="0" i="0" dirty="0" err="1">
                <a:solidFill>
                  <a:srgbClr val="000000"/>
                </a:solidFill>
                <a:effectLst/>
                <a:latin typeface="Arial" panose="020B0604020202020204" pitchFamily="34" charset="0"/>
                <a:cs typeface="Arial" panose="020B0604020202020204" pitchFamily="34" charset="0"/>
              </a:rPr>
              <a:t>arweinir</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gan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oedolion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yn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weithgareddau</a:t>
            </a:r>
            <a:r>
              <a:rPr lang="en-GB" sz="3400" b="0" i="0" dirty="0">
                <a:solidFill>
                  <a:srgbClr val="000000"/>
                </a:solidFill>
                <a:effectLst/>
                <a:latin typeface="Arial" panose="020B0604020202020204" pitchFamily="34" charset="0"/>
                <a:cs typeface="Arial" panose="020B0604020202020204" pitchFamily="34" charset="0"/>
              </a:rPr>
              <a:t> a </a:t>
            </a:r>
            <a:r>
              <a:rPr lang="en-GB" sz="3400" b="0" i="0" dirty="0" err="1">
                <a:solidFill>
                  <a:srgbClr val="000000"/>
                </a:solidFill>
                <a:effectLst/>
                <a:latin typeface="Arial" panose="020B0604020202020204" pitchFamily="34" charset="0"/>
                <a:cs typeface="Arial" panose="020B0604020202020204" pitchFamily="34" charset="0"/>
              </a:rPr>
              <a:t>ddewisir</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gan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oedolion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i</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annog</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agwedd</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ar</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ddysgu</a:t>
            </a:r>
            <a:r>
              <a:rPr lang="en-GB" sz="3400" b="0" i="0" dirty="0">
                <a:solidFill>
                  <a:srgbClr val="000000"/>
                </a:solidFill>
                <a:effectLst/>
                <a:latin typeface="Arial" panose="020B0604020202020204" pitchFamily="34" charset="0"/>
                <a:cs typeface="Arial" panose="020B0604020202020204" pitchFamily="34" charset="0"/>
              </a:rPr>
              <a:t>, neu </a:t>
            </a:r>
            <a:r>
              <a:rPr lang="en-GB" sz="3400" b="0" i="0" dirty="0" err="1">
                <a:solidFill>
                  <a:srgbClr val="000000"/>
                </a:solidFill>
                <a:effectLst/>
                <a:latin typeface="Arial" panose="020B0604020202020204" pitchFamily="34" charset="0"/>
                <a:cs typeface="Arial" panose="020B0604020202020204" pitchFamily="34" charset="0"/>
              </a:rPr>
              <a:t>mewn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perthynas</a:t>
            </a:r>
            <a:r>
              <a:rPr lang="en-GB" sz="3400" b="0" i="0" dirty="0">
                <a:solidFill>
                  <a:srgbClr val="000000"/>
                </a:solidFill>
                <a:effectLst/>
                <a:latin typeface="Arial" panose="020B0604020202020204" pitchFamily="34" charset="0"/>
                <a:cs typeface="Arial" panose="020B0604020202020204" pitchFamily="34" charset="0"/>
              </a:rPr>
              <a:t> â </a:t>
            </a:r>
            <a:r>
              <a:rPr lang="en-GB" sz="3400" b="0" i="0" dirty="0" err="1">
                <a:solidFill>
                  <a:srgbClr val="000000"/>
                </a:solidFill>
                <a:effectLst/>
                <a:latin typeface="Arial" panose="020B0604020202020204" pitchFamily="34" charset="0"/>
                <a:cs typeface="Arial" panose="020B0604020202020204" pitchFamily="34" charset="0"/>
              </a:rPr>
              <a:t>diddordeb</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penodol</a:t>
            </a:r>
            <a:r>
              <a:rPr lang="en-GB" sz="3400" b="0" i="0" dirty="0">
                <a:solidFill>
                  <a:srgbClr val="000000"/>
                </a:solidFill>
                <a:effectLst/>
                <a:latin typeface="Arial" panose="020B0604020202020204" pitchFamily="34" charset="0"/>
                <a:cs typeface="Arial" panose="020B0604020202020204" pitchFamily="34" charset="0"/>
              </a:rPr>
              <a:t> y </a:t>
            </a:r>
            <a:r>
              <a:rPr lang="en-GB" sz="3400" b="0" i="0" dirty="0" err="1">
                <a:solidFill>
                  <a:srgbClr val="000000"/>
                </a:solidFill>
                <a:effectLst/>
                <a:latin typeface="Arial" panose="020B0604020202020204" pitchFamily="34" charset="0"/>
                <a:cs typeface="Arial" panose="020B0604020202020204" pitchFamily="34" charset="0"/>
              </a:rPr>
              <a:t>plentyn</a:t>
            </a:r>
            <a:r>
              <a:rPr lang="en-GB" sz="3400" b="0" i="0" dirty="0">
                <a:solidFill>
                  <a:srgbClr val="000000"/>
                </a:solidFill>
                <a:effectLst/>
                <a:latin typeface="Arial" panose="020B0604020202020204" pitchFamily="34" charset="0"/>
                <a:cs typeface="Arial" panose="020B0604020202020204" pitchFamily="34" charset="0"/>
              </a:rPr>
              <a:t>.</a:t>
            </a:r>
          </a:p>
          <a:p>
            <a:pPr algn="l"/>
            <a:r>
              <a:rPr lang="en-GB" sz="3400" b="0" i="0" dirty="0" err="1">
                <a:solidFill>
                  <a:srgbClr val="000000"/>
                </a:solidFill>
                <a:effectLst/>
                <a:latin typeface="Arial" panose="020B0604020202020204" pitchFamily="34" charset="0"/>
                <a:cs typeface="Arial" panose="020B0604020202020204" pitchFamily="34" charset="0"/>
              </a:rPr>
              <a:t>Mae'r</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cwricwlwm</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yng</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Nghymru</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yn</a:t>
            </a:r>
            <a:r>
              <a:rPr lang="en-GB" sz="3400" b="0" i="0" dirty="0">
                <a:solidFill>
                  <a:srgbClr val="000000"/>
                </a:solidFill>
                <a:effectLst/>
                <a:latin typeface="Arial" panose="020B0604020202020204" pitchFamily="34" charset="0"/>
                <a:cs typeface="Arial" panose="020B0604020202020204" pitchFamily="34" charset="0"/>
              </a:rPr>
              <a:t> nodi bod </a:t>
            </a:r>
            <a:r>
              <a:rPr lang="en-GB" sz="3400" b="0" i="0" dirty="0" err="1">
                <a:solidFill>
                  <a:srgbClr val="000000"/>
                </a:solidFill>
                <a:effectLst/>
                <a:latin typeface="Arial" panose="020B0604020202020204" pitchFamily="34" charset="0"/>
                <a:cs typeface="Arial" panose="020B0604020202020204" pitchFamily="34" charset="0"/>
              </a:rPr>
              <a:t>yn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rhaid</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cael</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cydbwysedd</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rhwng</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dysgu</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strwythuredig</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drwy</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weithgareddau</a:t>
            </a:r>
            <a:r>
              <a:rPr lang="en-GB" sz="3400" b="0" i="0" dirty="0">
                <a:solidFill>
                  <a:srgbClr val="000000"/>
                </a:solidFill>
                <a:effectLst/>
                <a:latin typeface="Arial" panose="020B0604020202020204" pitchFamily="34" charset="0"/>
                <a:cs typeface="Arial" panose="020B0604020202020204" pitchFamily="34" charset="0"/>
              </a:rPr>
              <a:t> a </a:t>
            </a:r>
            <a:r>
              <a:rPr lang="en-GB" sz="3400" b="0" i="0" dirty="0" err="1">
                <a:solidFill>
                  <a:srgbClr val="000000"/>
                </a:solidFill>
                <a:effectLst/>
                <a:latin typeface="Arial" panose="020B0604020202020204" pitchFamily="34" charset="0"/>
                <a:cs typeface="Arial" panose="020B0604020202020204" pitchFamily="34" charset="0"/>
              </a:rPr>
              <a:t>gychwynnir</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gan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blant</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a'r</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rhai</a:t>
            </a:r>
            <a:r>
              <a:rPr lang="en-GB" sz="3400" b="0" i="0" dirty="0">
                <a:solidFill>
                  <a:srgbClr val="000000"/>
                </a:solidFill>
                <a:effectLst/>
                <a:latin typeface="Arial" panose="020B0604020202020204" pitchFamily="34" charset="0"/>
                <a:cs typeface="Arial" panose="020B0604020202020204" pitchFamily="34" charset="0"/>
              </a:rPr>
              <a:t> a </a:t>
            </a:r>
            <a:r>
              <a:rPr lang="en-GB" sz="3400" b="0" i="0" dirty="0" err="1">
                <a:solidFill>
                  <a:srgbClr val="000000"/>
                </a:solidFill>
                <a:effectLst/>
                <a:latin typeface="Arial" panose="020B0604020202020204" pitchFamily="34" charset="0"/>
                <a:cs typeface="Arial" panose="020B0604020202020204" pitchFamily="34" charset="0"/>
              </a:rPr>
              <a:t>gyfarwyddir</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gan</a:t>
            </a:r>
            <a:r>
              <a:rPr lang="en-GB" sz="3400" b="0" i="0" dirty="0">
                <a:solidFill>
                  <a:srgbClr val="000000"/>
                </a:solidFill>
                <a:effectLst/>
                <a:latin typeface="Arial" panose="020B0604020202020204" pitchFamily="34" charset="0"/>
                <a:cs typeface="Arial" panose="020B0604020202020204" pitchFamily="34" charset="0"/>
              </a:rPr>
              <a:t> </a:t>
            </a:r>
            <a:r>
              <a:rPr lang="en-GB" sz="3400" b="0" i="0" dirty="0" err="1">
                <a:solidFill>
                  <a:srgbClr val="000000"/>
                </a:solidFill>
                <a:effectLst/>
                <a:latin typeface="Arial" panose="020B0604020202020204" pitchFamily="34" charset="0"/>
                <a:cs typeface="Arial" panose="020B0604020202020204" pitchFamily="34" charset="0"/>
              </a:rPr>
              <a:t>oedolion</a:t>
            </a:r>
            <a:r>
              <a:rPr lang="en-GB" sz="3400" b="0" i="0" dirty="0">
                <a:solidFill>
                  <a:srgbClr val="000000"/>
                </a:solidFill>
                <a:effectLst/>
                <a:latin typeface="Arial" panose="020B0604020202020204" pitchFamily="34" charset="0"/>
                <a:cs typeface="Arial" panose="020B0604020202020204" pitchFamily="34" charset="0"/>
              </a:rPr>
              <a:t>.</a:t>
            </a:r>
          </a:p>
          <a:p>
            <a:endParaRPr lang="en-GB" dirty="0"/>
          </a:p>
        </p:txBody>
      </p:sp>
      <p:sp>
        <p:nvSpPr>
          <p:cNvPr id="4" name="Content Placeholder 3">
            <a:extLst>
              <a:ext uri="{FF2B5EF4-FFF2-40B4-BE49-F238E27FC236}">
                <a16:creationId xmlns:a16="http://schemas.microsoft.com/office/drawing/2014/main" id="{6704E5C6-9DE2-FAE2-108C-790B7C7D4280}"/>
              </a:ext>
            </a:extLst>
          </p:cNvPr>
          <p:cNvSpPr>
            <a:spLocks noGrp="1"/>
          </p:cNvSpPr>
          <p:nvPr>
            <p:ph sz="half" idx="2"/>
          </p:nvPr>
        </p:nvSpPr>
        <p:spPr>
          <a:xfrm>
            <a:off x="4727713" y="1700765"/>
            <a:ext cx="4184374" cy="4025210"/>
          </a:xfrm>
        </p:spPr>
        <p:txBody>
          <a:bodyPr>
            <a:normAutofit fontScale="70000" lnSpcReduction="20000"/>
          </a:bodyPr>
          <a:lstStyle/>
          <a:p>
            <a:pPr algn="l"/>
            <a:r>
              <a:rPr lang="en-GB" sz="3400" b="0" i="0" dirty="0">
                <a:solidFill>
                  <a:srgbClr val="0070C0"/>
                </a:solidFill>
                <a:effectLst/>
                <a:latin typeface="Arial" panose="020B0604020202020204" pitchFamily="34" charset="0"/>
                <a:cs typeface="Arial" panose="020B0604020202020204" pitchFamily="34" charset="0"/>
              </a:rPr>
              <a:t>Adult led activities are activities that are chosen by adults to encourage an aspect of learning, or in relation to a particular interest of the child.</a:t>
            </a:r>
          </a:p>
          <a:p>
            <a:pPr algn="l"/>
            <a:r>
              <a:rPr lang="en-GB" sz="3400" b="0" i="0" dirty="0">
                <a:solidFill>
                  <a:srgbClr val="0070C0"/>
                </a:solidFill>
                <a:effectLst/>
                <a:latin typeface="Arial" panose="020B0604020202020204" pitchFamily="34" charset="0"/>
                <a:cs typeface="Arial" panose="020B0604020202020204" pitchFamily="34" charset="0"/>
              </a:rPr>
              <a:t>The curriculum in Wales states that there must be a balance between structured learning through child-initiated activities and those directed by adults.</a:t>
            </a:r>
          </a:p>
          <a:p>
            <a:pPr marL="0" indent="0">
              <a:buNone/>
            </a:pPr>
            <a:r>
              <a:rPr lang="en-GB" dirty="0"/>
              <a:t>(Pacey, no date). </a:t>
            </a:r>
          </a:p>
        </p:txBody>
      </p:sp>
    </p:spTree>
    <p:extLst>
      <p:ext uri="{BB962C8B-B14F-4D97-AF65-F5344CB8AC3E}">
        <p14:creationId xmlns:p14="http://schemas.microsoft.com/office/powerpoint/2010/main" val="2352835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BF3D7E80-5D33-4FDB-B854-E915E6057472}"/>
              </a:ext>
            </a:extLst>
          </p:cNvPr>
          <p:cNvSpPr/>
          <p:nvPr/>
        </p:nvSpPr>
        <p:spPr>
          <a:xfrm flipV="1">
            <a:off x="302729" y="618352"/>
            <a:ext cx="8538542" cy="5340625"/>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a:t> </a:t>
            </a:r>
          </a:p>
          <a:p>
            <a:pPr algn="ctr"/>
            <a:endParaRPr lang="en-GB" sz="1350"/>
          </a:p>
        </p:txBody>
      </p:sp>
      <p:sp>
        <p:nvSpPr>
          <p:cNvPr id="6" name="Oval 5">
            <a:extLst>
              <a:ext uri="{FF2B5EF4-FFF2-40B4-BE49-F238E27FC236}">
                <a16:creationId xmlns:a16="http://schemas.microsoft.com/office/drawing/2014/main" id="{7D0530E4-C091-471C-A6AA-B4AF99BCD8AD}"/>
              </a:ext>
            </a:extLst>
          </p:cNvPr>
          <p:cNvSpPr/>
          <p:nvPr/>
        </p:nvSpPr>
        <p:spPr>
          <a:xfrm>
            <a:off x="1419639" y="2439342"/>
            <a:ext cx="6304722" cy="3265832"/>
          </a:xfrm>
          <a:prstGeom prst="ellipse">
            <a:avLst/>
          </a:prstGeom>
          <a:solidFill>
            <a:schemeClr val="accent6">
              <a:lumMod val="20000"/>
              <a:lumOff val="80000"/>
            </a:schemeClr>
          </a:solidFill>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GB" sz="2000" b="1" dirty="0">
                <a:solidFill>
                  <a:srgbClr val="FF0000"/>
                </a:solidFill>
                <a:latin typeface="Arial" panose="020B0604020202020204" pitchFamily="34" charset="0"/>
                <a:cs typeface="Arial" panose="020B0604020202020204" pitchFamily="34" charset="0"/>
              </a:rPr>
              <a:t>Human Factors </a:t>
            </a:r>
          </a:p>
          <a:p>
            <a:pPr algn="ctr"/>
            <a:endParaRPr lang="en-GB" sz="2000" dirty="0">
              <a:latin typeface="Arial" panose="020B0604020202020204" pitchFamily="34" charset="0"/>
              <a:cs typeface="Arial" panose="020B0604020202020204" pitchFamily="34" charset="0"/>
            </a:endParaRPr>
          </a:p>
          <a:p>
            <a:pPr algn="ctr"/>
            <a:r>
              <a:rPr lang="en-GB" sz="2000" dirty="0">
                <a:latin typeface="Arial" panose="020B0604020202020204" pitchFamily="34" charset="0"/>
                <a:cs typeface="Arial" panose="020B0604020202020204" pitchFamily="34" charset="0"/>
              </a:rPr>
              <a:t>Language-rich environment </a:t>
            </a:r>
          </a:p>
          <a:p>
            <a:pPr algn="ctr"/>
            <a:r>
              <a:rPr lang="en-GB" sz="2000" dirty="0">
                <a:latin typeface="Arial" panose="020B0604020202020204" pitchFamily="34" charset="0"/>
                <a:cs typeface="Arial" panose="020B0604020202020204" pitchFamily="34" charset="0"/>
              </a:rPr>
              <a:t>• </a:t>
            </a:r>
          </a:p>
          <a:p>
            <a:pPr algn="ctr"/>
            <a:r>
              <a:rPr lang="en-GB" sz="2000" dirty="0">
                <a:latin typeface="Arial" panose="020B0604020202020204" pitchFamily="34" charset="0"/>
                <a:cs typeface="Arial" panose="020B0604020202020204" pitchFamily="34" charset="0"/>
              </a:rPr>
              <a:t>Warm and responsive adult-child interactions</a:t>
            </a:r>
          </a:p>
          <a:p>
            <a:pPr algn="ctr"/>
            <a:r>
              <a:rPr lang="en-GB" sz="2000" dirty="0">
                <a:latin typeface="Arial" panose="020B0604020202020204" pitchFamily="34" charset="0"/>
                <a:cs typeface="Arial" panose="020B0604020202020204" pitchFamily="34" charset="0"/>
              </a:rPr>
              <a:t> • </a:t>
            </a:r>
          </a:p>
          <a:p>
            <a:pPr algn="ctr"/>
            <a:r>
              <a:rPr lang="en-GB" sz="2000" dirty="0">
                <a:latin typeface="Arial" panose="020B0604020202020204" pitchFamily="34" charset="0"/>
                <a:cs typeface="Arial" panose="020B0604020202020204" pitchFamily="34" charset="0"/>
              </a:rPr>
              <a:t>Skilled and well-compensated personnel</a:t>
            </a:r>
            <a:endParaRPr lang="en-GB" sz="2000" b="1"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BDF1A69-CD66-4826-AC3A-55B6727DE24C}"/>
              </a:ext>
            </a:extLst>
          </p:cNvPr>
          <p:cNvSpPr txBox="1"/>
          <p:nvPr/>
        </p:nvSpPr>
        <p:spPr>
          <a:xfrm>
            <a:off x="753717" y="2182845"/>
            <a:ext cx="1331844"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Safe physical setting</a:t>
            </a:r>
          </a:p>
        </p:txBody>
      </p:sp>
      <p:sp>
        <p:nvSpPr>
          <p:cNvPr id="9" name="TextBox 8">
            <a:extLst>
              <a:ext uri="{FF2B5EF4-FFF2-40B4-BE49-F238E27FC236}">
                <a16:creationId xmlns:a16="http://schemas.microsoft.com/office/drawing/2014/main" id="{6B554590-406D-45FB-963C-D519DEC05661}"/>
              </a:ext>
            </a:extLst>
          </p:cNvPr>
          <p:cNvSpPr txBox="1"/>
          <p:nvPr/>
        </p:nvSpPr>
        <p:spPr>
          <a:xfrm>
            <a:off x="2366343" y="1550237"/>
            <a:ext cx="1684682"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High adult-child ratio</a:t>
            </a:r>
          </a:p>
        </p:txBody>
      </p:sp>
      <p:sp>
        <p:nvSpPr>
          <p:cNvPr id="10" name="TextBox 9">
            <a:extLst>
              <a:ext uri="{FF2B5EF4-FFF2-40B4-BE49-F238E27FC236}">
                <a16:creationId xmlns:a16="http://schemas.microsoft.com/office/drawing/2014/main" id="{64ED3DE2-F74F-482B-869A-3AAB7368649A}"/>
              </a:ext>
            </a:extLst>
          </p:cNvPr>
          <p:cNvSpPr txBox="1"/>
          <p:nvPr/>
        </p:nvSpPr>
        <p:spPr>
          <a:xfrm>
            <a:off x="5274365" y="1409804"/>
            <a:ext cx="2153478"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Developmentally appropriate curriculum</a:t>
            </a:r>
          </a:p>
        </p:txBody>
      </p:sp>
      <p:sp>
        <p:nvSpPr>
          <p:cNvPr id="11" name="TextBox 10">
            <a:extLst>
              <a:ext uri="{FF2B5EF4-FFF2-40B4-BE49-F238E27FC236}">
                <a16:creationId xmlns:a16="http://schemas.microsoft.com/office/drawing/2014/main" id="{3C9DF8F1-A93E-42D4-BC0B-562EB5E74245}"/>
              </a:ext>
            </a:extLst>
          </p:cNvPr>
          <p:cNvSpPr txBox="1"/>
          <p:nvPr/>
        </p:nvSpPr>
        <p:spPr>
          <a:xfrm>
            <a:off x="7337771" y="2425467"/>
            <a:ext cx="1093304"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Small groups</a:t>
            </a:r>
          </a:p>
        </p:txBody>
      </p:sp>
      <p:sp>
        <p:nvSpPr>
          <p:cNvPr id="12" name="TextBox 11">
            <a:extLst>
              <a:ext uri="{FF2B5EF4-FFF2-40B4-BE49-F238E27FC236}">
                <a16:creationId xmlns:a16="http://schemas.microsoft.com/office/drawing/2014/main" id="{F4206672-484F-4A16-89C0-E369B5D3BA26}"/>
              </a:ext>
            </a:extLst>
          </p:cNvPr>
          <p:cNvSpPr txBox="1"/>
          <p:nvPr/>
        </p:nvSpPr>
        <p:spPr>
          <a:xfrm>
            <a:off x="3267490" y="907354"/>
            <a:ext cx="2983396" cy="461665"/>
          </a:xfrm>
          <a:prstGeom prst="rect">
            <a:avLst/>
          </a:prstGeom>
          <a:noFill/>
        </p:spPr>
        <p:txBody>
          <a:bodyPr wrap="square" rtlCol="0">
            <a:spAutoFit/>
          </a:bodyPr>
          <a:lstStyle/>
          <a:p>
            <a:r>
              <a:rPr lang="en-GB" sz="2400" b="1" dirty="0">
                <a:solidFill>
                  <a:srgbClr val="FF0000"/>
                </a:solidFill>
                <a:latin typeface="Arial" panose="020B0604020202020204" pitchFamily="34" charset="0"/>
                <a:cs typeface="Arial" panose="020B0604020202020204" pitchFamily="34" charset="0"/>
              </a:rPr>
              <a:t>Structural Factors</a:t>
            </a:r>
          </a:p>
        </p:txBody>
      </p:sp>
      <p:sp>
        <p:nvSpPr>
          <p:cNvPr id="14" name="TextBox 13">
            <a:extLst>
              <a:ext uri="{FF2B5EF4-FFF2-40B4-BE49-F238E27FC236}">
                <a16:creationId xmlns:a16="http://schemas.microsoft.com/office/drawing/2014/main" id="{644E9DFA-9F58-456F-AB50-71831566A517}"/>
              </a:ext>
            </a:extLst>
          </p:cNvPr>
          <p:cNvSpPr txBox="1"/>
          <p:nvPr/>
        </p:nvSpPr>
        <p:spPr>
          <a:xfrm>
            <a:off x="7427843" y="5168765"/>
            <a:ext cx="2020128"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Centre on the developing child (2020). </a:t>
            </a:r>
          </a:p>
        </p:txBody>
      </p:sp>
    </p:spTree>
    <p:extLst>
      <p:ext uri="{BB962C8B-B14F-4D97-AF65-F5344CB8AC3E}">
        <p14:creationId xmlns:p14="http://schemas.microsoft.com/office/powerpoint/2010/main" val="2460432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F439E-9832-4A2C-82DB-FCC91B64A97C}"/>
              </a:ext>
            </a:extLst>
          </p:cNvPr>
          <p:cNvSpPr>
            <a:spLocks noGrp="1"/>
          </p:cNvSpPr>
          <p:nvPr>
            <p:ph type="title"/>
          </p:nvPr>
        </p:nvSpPr>
        <p:spPr>
          <a:xfrm>
            <a:off x="628650" y="153090"/>
            <a:ext cx="7886700" cy="1325563"/>
          </a:xfrm>
        </p:spPr>
        <p:txBody>
          <a:bodyPr/>
          <a:lstStyle/>
          <a:p>
            <a:pPr algn="ctr"/>
            <a:r>
              <a:rPr lang="en-GB" dirty="0" err="1">
                <a:latin typeface="Arial" panose="020B0604020202020204" pitchFamily="34" charset="0"/>
                <a:cs typeface="Arial" panose="020B0604020202020204" pitchFamily="34" charset="0"/>
              </a:rPr>
              <a:t>Themâu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Arwyddocaol</a:t>
            </a:r>
            <a:r>
              <a:rPr lang="en-GB" dirty="0">
                <a:latin typeface="Arial" panose="020B0604020202020204" pitchFamily="34" charset="0"/>
                <a:cs typeface="Arial" panose="020B0604020202020204" pitchFamily="34" charset="0"/>
              </a:rPr>
              <a:t> </a:t>
            </a:r>
            <a:r>
              <a:rPr lang="en-GB" dirty="0">
                <a:solidFill>
                  <a:schemeClr val="accent1"/>
                </a:solidFill>
                <a:latin typeface="Arial" panose="020B0604020202020204" pitchFamily="34" charset="0"/>
                <a:cs typeface="Arial" panose="020B0604020202020204" pitchFamily="34" charset="0"/>
              </a:rPr>
              <a:t>Significant Themes</a:t>
            </a:r>
          </a:p>
        </p:txBody>
      </p:sp>
      <p:sp>
        <p:nvSpPr>
          <p:cNvPr id="3" name="Content Placeholder 2">
            <a:extLst>
              <a:ext uri="{FF2B5EF4-FFF2-40B4-BE49-F238E27FC236}">
                <a16:creationId xmlns:a16="http://schemas.microsoft.com/office/drawing/2014/main" id="{E8C4E19E-4E11-4C05-80BD-39FED791A56B}"/>
              </a:ext>
            </a:extLst>
          </p:cNvPr>
          <p:cNvSpPr>
            <a:spLocks noGrp="1"/>
          </p:cNvSpPr>
          <p:nvPr>
            <p:ph sz="half" idx="1"/>
          </p:nvPr>
        </p:nvSpPr>
        <p:spPr/>
        <p:txBody>
          <a:bodyPr>
            <a:normAutofit fontScale="92500" lnSpcReduction="20000"/>
          </a:bodyPr>
          <a:lstStyle/>
          <a:p>
            <a:r>
              <a:rPr lang="en-GB" dirty="0">
                <a:latin typeface="Arial" panose="020B0604020202020204" pitchFamily="34" charset="0"/>
                <a:cs typeface="Arial" panose="020B0604020202020204" pitchFamily="34" charset="0"/>
              </a:rPr>
              <a:t>Creu a </a:t>
            </a:r>
            <a:r>
              <a:rPr lang="en-GB" dirty="0" err="1">
                <a:latin typeface="Arial" panose="020B0604020202020204" pitchFamily="34" charset="0"/>
                <a:cs typeface="Arial" panose="020B0604020202020204" pitchFamily="34" charset="0"/>
              </a:rPr>
              <a:t>datblygu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partneriaethau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cynhwysol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rhwng</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cartref</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amgylcheddau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addysgol</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Datblygu</a:t>
            </a:r>
            <a:r>
              <a:rPr lang="en-GB" dirty="0">
                <a:latin typeface="Arial" panose="020B0604020202020204" pitchFamily="34" charset="0"/>
                <a:cs typeface="Arial" panose="020B0604020202020204" pitchFamily="34" charset="0"/>
              </a:rPr>
              <a:t> dull </a:t>
            </a:r>
            <a:r>
              <a:rPr lang="en-GB" dirty="0" err="1">
                <a:latin typeface="Arial" panose="020B0604020202020204" pitchFamily="34" charset="0"/>
                <a:cs typeface="Arial" panose="020B0604020202020204" pitchFamily="34" charset="0"/>
              </a:rPr>
              <a:t>cyfannol</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ymdrin</a:t>
            </a:r>
            <a:r>
              <a:rPr lang="en-GB" dirty="0">
                <a:latin typeface="Arial" panose="020B0604020202020204" pitchFamily="34" charset="0"/>
                <a:cs typeface="Arial" panose="020B0604020202020204" pitchFamily="34" charset="0"/>
              </a:rPr>
              <a:t> ag </a:t>
            </a:r>
            <a:r>
              <a:rPr lang="en-GB" dirty="0" err="1">
                <a:latin typeface="Arial" panose="020B0604020202020204" pitchFamily="34" charset="0"/>
                <a:cs typeface="Arial" panose="020B0604020202020204" pitchFamily="34" charset="0"/>
              </a:rPr>
              <a:t>addysg</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Archwilio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addysgeg</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chwricwla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ddarpariaeth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blynyddoedd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cynnar</a:t>
            </a:r>
            <a:r>
              <a:rPr lang="en-GB" dirty="0">
                <a:latin typeface="Arial" panose="020B0604020202020204" pitchFamily="34" charset="0"/>
                <a:cs typeface="Arial" panose="020B0604020202020204" pitchFamily="34" charset="0"/>
              </a:rPr>
              <a:t>.</a:t>
            </a:r>
          </a:p>
          <a:p>
            <a:endParaRPr lang="en-GB" dirty="0"/>
          </a:p>
        </p:txBody>
      </p:sp>
      <p:sp>
        <p:nvSpPr>
          <p:cNvPr id="4" name="Content Placeholder 3">
            <a:extLst>
              <a:ext uri="{FF2B5EF4-FFF2-40B4-BE49-F238E27FC236}">
                <a16:creationId xmlns:a16="http://schemas.microsoft.com/office/drawing/2014/main" id="{7BAB8C28-25A7-498B-AD97-6C7FAF7C87CC}"/>
              </a:ext>
            </a:extLst>
          </p:cNvPr>
          <p:cNvSpPr>
            <a:spLocks noGrp="1"/>
          </p:cNvSpPr>
          <p:nvPr>
            <p:ph sz="half" idx="2"/>
          </p:nvPr>
        </p:nvSpPr>
        <p:spPr/>
        <p:txBody>
          <a:bodyPr>
            <a:normAutofit fontScale="92500" lnSpcReduction="20000"/>
          </a:bodyPr>
          <a:lstStyle/>
          <a:p>
            <a:r>
              <a:rPr lang="en-GB" dirty="0">
                <a:solidFill>
                  <a:schemeClr val="accent1"/>
                </a:solidFill>
                <a:latin typeface="Arial" panose="020B0604020202020204" pitchFamily="34" charset="0"/>
                <a:cs typeface="Arial" panose="020B0604020202020204" pitchFamily="34" charset="0"/>
              </a:rPr>
              <a:t>Creating and developing inclusive partnerships between the home and educational environments.</a:t>
            </a:r>
          </a:p>
          <a:p>
            <a:r>
              <a:rPr lang="en-GB" dirty="0">
                <a:solidFill>
                  <a:schemeClr val="accent1"/>
                </a:solidFill>
                <a:latin typeface="Arial" panose="020B0604020202020204" pitchFamily="34" charset="0"/>
                <a:cs typeface="Arial" panose="020B0604020202020204" pitchFamily="34" charset="0"/>
              </a:rPr>
              <a:t>Developing a holistic approach to education.</a:t>
            </a:r>
          </a:p>
          <a:p>
            <a:r>
              <a:rPr lang="en-GB" dirty="0">
                <a:solidFill>
                  <a:schemeClr val="accent1"/>
                </a:solidFill>
                <a:latin typeface="Arial" panose="020B0604020202020204" pitchFamily="34" charset="0"/>
                <a:cs typeface="Arial" panose="020B0604020202020204" pitchFamily="34" charset="0"/>
              </a:rPr>
              <a:t>Exploring ‘pedagogy’ and ‘curricula’ in early years provision.</a:t>
            </a:r>
          </a:p>
          <a:p>
            <a:endParaRPr lang="en-GB" dirty="0"/>
          </a:p>
        </p:txBody>
      </p:sp>
    </p:spTree>
    <p:extLst>
      <p:ext uri="{BB962C8B-B14F-4D97-AF65-F5344CB8AC3E}">
        <p14:creationId xmlns:p14="http://schemas.microsoft.com/office/powerpoint/2010/main" val="1955853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26392-9FE1-4FB1-B658-C41BB5F45BDD}"/>
              </a:ext>
            </a:extLst>
          </p:cNvPr>
          <p:cNvSpPr>
            <a:spLocks noGrp="1"/>
          </p:cNvSpPr>
          <p:nvPr>
            <p:ph type="title"/>
          </p:nvPr>
        </p:nvSpPr>
        <p:spPr>
          <a:xfrm>
            <a:off x="628650" y="365125"/>
            <a:ext cx="7886700" cy="1218509"/>
          </a:xfrm>
        </p:spPr>
        <p:txBody>
          <a:bodyPr>
            <a:normAutofit fontScale="90000"/>
          </a:bodyPr>
          <a:lstStyle/>
          <a:p>
            <a:pPr algn="ctr"/>
            <a:r>
              <a:rPr lang="en-GB" sz="5300" dirty="0" err="1">
                <a:latin typeface="Arial" panose="020B0604020202020204" pitchFamily="34" charset="0"/>
                <a:cs typeface="Arial" panose="020B0604020202020204" pitchFamily="34" charset="0"/>
              </a:rPr>
              <a:t>Babanod</a:t>
            </a:r>
            <a:r>
              <a:rPr lang="en-GB" sz="5300" dirty="0">
                <a:latin typeface="Arial" panose="020B0604020202020204" pitchFamily="34" charset="0"/>
                <a:cs typeface="Arial" panose="020B0604020202020204" pitchFamily="34" charset="0"/>
              </a:rPr>
              <a:t> / </a:t>
            </a:r>
            <a:r>
              <a:rPr lang="en-GB" sz="5300" dirty="0">
                <a:solidFill>
                  <a:srgbClr val="0070C0"/>
                </a:solidFill>
                <a:latin typeface="Arial" panose="020B0604020202020204" pitchFamily="34" charset="0"/>
                <a:cs typeface="Arial" panose="020B0604020202020204" pitchFamily="34" charset="0"/>
              </a:rPr>
              <a:t>Babies </a:t>
            </a:r>
            <a:r>
              <a:rPr lang="en-GB" dirty="0"/>
              <a:t>
</a:t>
            </a:r>
          </a:p>
        </p:txBody>
      </p:sp>
      <p:sp>
        <p:nvSpPr>
          <p:cNvPr id="3" name="Content Placeholder 2">
            <a:extLst>
              <a:ext uri="{FF2B5EF4-FFF2-40B4-BE49-F238E27FC236}">
                <a16:creationId xmlns:a16="http://schemas.microsoft.com/office/drawing/2014/main" id="{DC517546-44FA-4F3A-AAE8-2F22634487F0}"/>
              </a:ext>
            </a:extLst>
          </p:cNvPr>
          <p:cNvSpPr>
            <a:spLocks noGrp="1"/>
          </p:cNvSpPr>
          <p:nvPr>
            <p:ph sz="half" idx="1"/>
          </p:nvPr>
        </p:nvSpPr>
        <p:spPr>
          <a:xfrm>
            <a:off x="350354" y="1441378"/>
            <a:ext cx="3867150" cy="4227307"/>
          </a:xfrm>
        </p:spPr>
        <p:txBody>
          <a:bodyPr>
            <a:normAutofit lnSpcReduction="10000"/>
          </a:bodyPr>
          <a:lstStyle/>
          <a:p>
            <a:r>
              <a:rPr lang="en-GB" dirty="0">
                <a:latin typeface="Arial" panose="020B0604020202020204" pitchFamily="34" charset="0"/>
                <a:cs typeface="Arial" panose="020B0604020202020204" pitchFamily="34" charset="0"/>
              </a:rPr>
              <a:t>Mae </a:t>
            </a:r>
            <a:r>
              <a:rPr lang="en-GB" dirty="0" err="1">
                <a:latin typeface="Arial" panose="020B0604020202020204" pitchFamily="34" charset="0"/>
                <a:cs typeface="Arial" panose="020B0604020202020204" pitchFamily="34" charset="0"/>
              </a:rPr>
              <a:t>gan</a:t>
            </a:r>
            <a:r>
              <a:rPr lang="en-GB" dirty="0">
                <a:latin typeface="Arial" panose="020B0604020202020204" pitchFamily="34" charset="0"/>
                <a:cs typeface="Arial" panose="020B0604020202020204" pitchFamily="34" charset="0"/>
              </a:rPr>
              <a:t> bob </a:t>
            </a:r>
            <a:r>
              <a:rPr lang="en-GB" dirty="0" err="1">
                <a:latin typeface="Arial" panose="020B0604020202020204" pitchFamily="34" charset="0"/>
                <a:cs typeface="Arial" panose="020B0604020202020204" pitchFamily="34" charset="0"/>
              </a:rPr>
              <a:t>eiliad</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fywyd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babi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bwysigrwydd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mae'n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cadw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cysondeb</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gofal</a:t>
            </a:r>
            <a:r>
              <a:rPr lang="en-GB" dirty="0">
                <a:latin typeface="Arial" panose="020B0604020202020204" pitchFamily="34" charset="0"/>
                <a:cs typeface="Arial" panose="020B0604020202020204" pitchFamily="34" charset="0"/>
              </a:rPr>
              <a:t>, y parch at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adnoddau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hun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gryfder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amgylchedd</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grëwyd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gwmpas</a:t>
            </a:r>
            <a:r>
              <a:rPr lang="en-GB" dirty="0">
                <a:latin typeface="Arial" panose="020B0604020202020204" pitchFamily="34" charset="0"/>
                <a:cs typeface="Arial" panose="020B0604020202020204" pitchFamily="34" charset="0"/>
              </a:rPr>
              <a:t>. (Vamos, 2019)</a:t>
            </a:r>
          </a:p>
          <a:p>
            <a:endParaRPr lang="en-GB" dirty="0"/>
          </a:p>
          <a:p>
            <a:endParaRPr lang="en-GB" dirty="0"/>
          </a:p>
        </p:txBody>
      </p:sp>
      <p:sp>
        <p:nvSpPr>
          <p:cNvPr id="4" name="Content Placeholder 3">
            <a:extLst>
              <a:ext uri="{FF2B5EF4-FFF2-40B4-BE49-F238E27FC236}">
                <a16:creationId xmlns:a16="http://schemas.microsoft.com/office/drawing/2014/main" id="{4BFE29AC-CF00-4923-8468-50699C367FD3}"/>
              </a:ext>
            </a:extLst>
          </p:cNvPr>
          <p:cNvSpPr>
            <a:spLocks noGrp="1"/>
          </p:cNvSpPr>
          <p:nvPr>
            <p:ph sz="half" idx="2"/>
          </p:nvPr>
        </p:nvSpPr>
        <p:spPr>
          <a:xfrm>
            <a:off x="4767469" y="1408180"/>
            <a:ext cx="3867150" cy="4084845"/>
          </a:xfrm>
        </p:spPr>
        <p:txBody>
          <a:bodyPr>
            <a:normAutofit lnSpcReduction="10000"/>
          </a:bodyPr>
          <a:lstStyle/>
          <a:p>
            <a:r>
              <a:rPr lang="en-GB" dirty="0">
                <a:solidFill>
                  <a:schemeClr val="accent1"/>
                </a:solidFill>
                <a:latin typeface="Arial" panose="020B0604020202020204" pitchFamily="34" charset="0"/>
                <a:cs typeface="Arial" panose="020B0604020202020204" pitchFamily="34" charset="0"/>
              </a:rPr>
              <a:t>Every second of a baby’s life has its importance: the consistency of care, the respect for his own resources, all have to be preserved by the strength of the environment created around him. (Vamos, 2019)</a:t>
            </a:r>
          </a:p>
          <a:p>
            <a:endParaRPr lang="en-GB" dirty="0"/>
          </a:p>
        </p:txBody>
      </p:sp>
    </p:spTree>
    <p:extLst>
      <p:ext uri="{BB962C8B-B14F-4D97-AF65-F5344CB8AC3E}">
        <p14:creationId xmlns:p14="http://schemas.microsoft.com/office/powerpoint/2010/main" val="2235960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1BFA9-270E-4477-93A3-C8646C32C7F0}"/>
              </a:ext>
            </a:extLst>
          </p:cNvPr>
          <p:cNvSpPr>
            <a:spLocks noGrp="1"/>
          </p:cNvSpPr>
          <p:nvPr>
            <p:ph type="title"/>
          </p:nvPr>
        </p:nvSpPr>
        <p:spPr>
          <a:xfrm>
            <a:off x="0" y="212725"/>
            <a:ext cx="9144000" cy="1325563"/>
          </a:xfrm>
        </p:spPr>
        <p:txBody>
          <a:bodyPr/>
          <a:lstStyle/>
          <a:p>
            <a:pPr algn="ctr"/>
            <a:r>
              <a:rPr lang="en-GB" dirty="0">
                <a:solidFill>
                  <a:srgbClr val="0070C0"/>
                </a:solidFill>
                <a:latin typeface="Arial" panose="020B0604020202020204" pitchFamily="34" charset="0"/>
                <a:cs typeface="Arial" panose="020B0604020202020204" pitchFamily="34" charset="0"/>
              </a:rPr>
              <a:t>Professional Love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Cariad </a:t>
            </a:r>
            <a:r>
              <a:rPr lang="en-GB" dirty="0" err="1">
                <a:latin typeface="Arial" panose="020B0604020202020204" pitchFamily="34" charset="0"/>
                <a:cs typeface="Arial" panose="020B0604020202020204" pitchFamily="34" charset="0"/>
              </a:rPr>
              <a:t>Proffesiynol</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22B31B40-24DC-4EF0-BD0C-EB8F60452B48}"/>
              </a:ext>
            </a:extLst>
          </p:cNvPr>
          <p:cNvSpPr>
            <a:spLocks noGrp="1"/>
          </p:cNvSpPr>
          <p:nvPr>
            <p:ph sz="half" idx="1"/>
          </p:nvPr>
        </p:nvSpPr>
        <p:spPr/>
        <p:txBody>
          <a:bodyPr>
            <a:normAutofit lnSpcReduction="10000"/>
          </a:bodyPr>
          <a:lstStyle/>
          <a:p>
            <a:r>
              <a:rPr lang="en-GB" dirty="0" err="1">
                <a:latin typeface="Arial" panose="020B0604020202020204" pitchFamily="34" charset="0"/>
                <a:cs typeface="Arial" panose="020B0604020202020204" pitchFamily="34" charset="0"/>
              </a:rPr>
              <a:t>Mae'r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fater</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gariad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proffesiynol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priodol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parhau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cyfan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heb</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ystyried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arfer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dyddiol</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leoliadau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blynyddoedd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cynnar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oherwydd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wedi'i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guddio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un </a:t>
            </a:r>
            <a:r>
              <a:rPr lang="en-GB" dirty="0" err="1">
                <a:latin typeface="Arial" panose="020B0604020202020204" pitchFamily="34" charset="0"/>
                <a:cs typeface="Arial" panose="020B0604020202020204" pitchFamily="34" charset="0"/>
              </a:rPr>
              <a:t>hinsawdd</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rybuddion</a:t>
            </a:r>
            <a:r>
              <a:rPr lang="en-GB" dirty="0">
                <a:latin typeface="Arial" panose="020B0604020202020204" pitchFamily="34" charset="0"/>
                <a:cs typeface="Arial" panose="020B0604020202020204" pitchFamily="34" charset="0"/>
              </a:rPr>
              <a:t>. </a:t>
            </a:r>
          </a:p>
          <a:p>
            <a:endParaRPr lang="en-GB" dirty="0"/>
          </a:p>
          <a:p>
            <a:endParaRPr lang="en-GB" dirty="0"/>
          </a:p>
        </p:txBody>
      </p:sp>
      <p:sp>
        <p:nvSpPr>
          <p:cNvPr id="5" name="Content Placeholder 4">
            <a:extLst>
              <a:ext uri="{FF2B5EF4-FFF2-40B4-BE49-F238E27FC236}">
                <a16:creationId xmlns:a16="http://schemas.microsoft.com/office/drawing/2014/main" id="{95884884-B4FA-4EB8-B70A-EA7AF368C81D}"/>
              </a:ext>
            </a:extLst>
          </p:cNvPr>
          <p:cNvSpPr>
            <a:spLocks noGrp="1"/>
          </p:cNvSpPr>
          <p:nvPr>
            <p:ph sz="half" idx="2"/>
          </p:nvPr>
        </p:nvSpPr>
        <p:spPr/>
        <p:txBody>
          <a:bodyPr>
            <a:normAutofit lnSpcReduction="10000"/>
          </a:bodyPr>
          <a:lstStyle/>
          <a:p>
            <a:r>
              <a:rPr lang="en-GB" dirty="0">
                <a:solidFill>
                  <a:srgbClr val="0070C0"/>
                </a:solidFill>
                <a:latin typeface="Arial" panose="020B0604020202020204" pitchFamily="34" charset="0"/>
                <a:cs typeface="Arial" panose="020B0604020202020204" pitchFamily="34" charset="0"/>
              </a:rPr>
              <a:t>The real issue, of an appropriate professional love, remains for the most part unexamined in the daily practice of early years settings, because it is obscured in the same climate of wariness. </a:t>
            </a:r>
          </a:p>
        </p:txBody>
      </p:sp>
    </p:spTree>
    <p:extLst>
      <p:ext uri="{BB962C8B-B14F-4D97-AF65-F5344CB8AC3E}">
        <p14:creationId xmlns:p14="http://schemas.microsoft.com/office/powerpoint/2010/main" val="3248581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B132E1A-4910-4F72-8C79-1423BED31147}"/>
              </a:ext>
            </a:extLst>
          </p:cNvPr>
          <p:cNvSpPr>
            <a:spLocks noGrp="1"/>
          </p:cNvSpPr>
          <p:nvPr>
            <p:ph sz="half" idx="1"/>
          </p:nvPr>
        </p:nvSpPr>
        <p:spPr/>
        <p:txBody>
          <a:bodyPr>
            <a:normAutofit fontScale="92500" lnSpcReduction="10000"/>
          </a:bodyPr>
          <a:lstStyle/>
          <a:p>
            <a:r>
              <a:rPr lang="en-GB" dirty="0"/>
              <a:t>Mae 'Cariad </a:t>
            </a:r>
            <a:r>
              <a:rPr lang="en-GB" dirty="0" err="1"/>
              <a:t>Proffesiynol</a:t>
            </a:r>
            <a:r>
              <a:rPr lang="en-GB" dirty="0"/>
              <a:t>' </a:t>
            </a:r>
            <a:r>
              <a:rPr lang="en-GB" dirty="0" err="1"/>
              <a:t>yn</a:t>
            </a:r>
            <a:r>
              <a:rPr lang="en-GB" dirty="0"/>
              <a:t> </a:t>
            </a:r>
            <a:r>
              <a:rPr lang="en-GB" dirty="0" err="1"/>
              <a:t>rhoi'r</a:t>
            </a:r>
            <a:r>
              <a:rPr lang="en-GB" dirty="0"/>
              <a:t> </a:t>
            </a:r>
            <a:r>
              <a:rPr lang="en-GB" dirty="0" err="1"/>
              <a:t>iaith</a:t>
            </a:r>
            <a:r>
              <a:rPr lang="en-GB" dirty="0"/>
              <a:t> </a:t>
            </a:r>
            <a:r>
              <a:rPr lang="en-GB" dirty="0" err="1"/>
              <a:t>i</a:t>
            </a:r>
            <a:r>
              <a:rPr lang="en-GB" dirty="0"/>
              <a:t> </a:t>
            </a:r>
            <a:r>
              <a:rPr lang="en-GB" dirty="0" err="1"/>
              <a:t>ymarferwyr</a:t>
            </a:r>
            <a:r>
              <a:rPr lang="en-GB" dirty="0"/>
              <a:t> </a:t>
            </a:r>
            <a:r>
              <a:rPr lang="en-GB" dirty="0" err="1"/>
              <a:t>ddisgrifio'n</a:t>
            </a:r>
            <a:r>
              <a:rPr lang="en-GB" dirty="0"/>
              <a:t> </a:t>
            </a:r>
            <a:r>
              <a:rPr lang="en-GB" dirty="0" err="1"/>
              <a:t>briodol</a:t>
            </a:r>
            <a:r>
              <a:rPr lang="en-GB" dirty="0"/>
              <a:t> y bond </a:t>
            </a:r>
            <a:r>
              <a:rPr lang="en-GB" dirty="0" err="1"/>
              <a:t>agos</a:t>
            </a:r>
            <a:r>
              <a:rPr lang="en-GB" dirty="0"/>
              <a:t>, </a:t>
            </a:r>
            <a:r>
              <a:rPr lang="en-GB" dirty="0" err="1"/>
              <a:t>cariadus</a:t>
            </a:r>
            <a:r>
              <a:rPr lang="en-GB" dirty="0"/>
              <a:t> ac </a:t>
            </a:r>
            <a:r>
              <a:rPr lang="en-GB" dirty="0" err="1"/>
              <a:t>annwyl</a:t>
            </a:r>
            <a:r>
              <a:rPr lang="en-GB" dirty="0"/>
              <a:t> </a:t>
            </a:r>
            <a:r>
              <a:rPr lang="en-GB" dirty="0" err="1"/>
              <a:t>sydd</a:t>
            </a:r>
            <a:r>
              <a:rPr lang="en-GB" dirty="0"/>
              <a:t>, </a:t>
            </a:r>
            <a:r>
              <a:rPr lang="en-GB" dirty="0" err="1"/>
              <a:t>dros</a:t>
            </a:r>
            <a:r>
              <a:rPr lang="en-GB" dirty="0"/>
              <a:t> </a:t>
            </a:r>
            <a:r>
              <a:rPr lang="en-GB" dirty="0" err="1"/>
              <a:t>amser</a:t>
            </a:r>
            <a:r>
              <a:rPr lang="en-GB" dirty="0"/>
              <a:t>, </a:t>
            </a:r>
            <a:r>
              <a:rPr lang="en-GB" dirty="0" err="1"/>
              <a:t>yn</a:t>
            </a:r>
            <a:r>
              <a:rPr lang="en-GB" dirty="0"/>
              <a:t> </a:t>
            </a:r>
            <a:r>
              <a:rPr lang="en-GB" dirty="0" err="1"/>
              <a:t>anochel</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ddatblygu</a:t>
            </a:r>
            <a:r>
              <a:rPr lang="en-GB" dirty="0"/>
              <a:t> </a:t>
            </a:r>
            <a:r>
              <a:rPr lang="en-GB" dirty="0" err="1"/>
              <a:t>gyda'r</a:t>
            </a:r>
            <a:r>
              <a:rPr lang="en-GB" dirty="0"/>
              <a:t> plant dan </a:t>
            </a:r>
            <a:r>
              <a:rPr lang="en-GB" dirty="0" err="1"/>
              <a:t>eu</a:t>
            </a:r>
            <a:r>
              <a:rPr lang="en-GB" dirty="0"/>
              <a:t> </a:t>
            </a:r>
            <a:r>
              <a:rPr lang="en-GB" dirty="0" err="1"/>
              <a:t>gofal</a:t>
            </a:r>
            <a:r>
              <a:rPr lang="en-GB" dirty="0"/>
              <a:t>.</a:t>
            </a:r>
          </a:p>
        </p:txBody>
      </p:sp>
      <p:sp>
        <p:nvSpPr>
          <p:cNvPr id="6" name="Content Placeholder 5">
            <a:extLst>
              <a:ext uri="{FF2B5EF4-FFF2-40B4-BE49-F238E27FC236}">
                <a16:creationId xmlns:a16="http://schemas.microsoft.com/office/drawing/2014/main" id="{B0647841-7549-4EFD-9F90-FACC8E9C1990}"/>
              </a:ext>
            </a:extLst>
          </p:cNvPr>
          <p:cNvSpPr>
            <a:spLocks noGrp="1"/>
          </p:cNvSpPr>
          <p:nvPr>
            <p:ph sz="half" idx="2"/>
          </p:nvPr>
        </p:nvSpPr>
        <p:spPr/>
        <p:txBody>
          <a:bodyPr>
            <a:normAutofit fontScale="92500" lnSpcReduction="10000"/>
          </a:bodyPr>
          <a:lstStyle/>
          <a:p>
            <a:r>
              <a:rPr lang="en-GB" dirty="0">
                <a:solidFill>
                  <a:srgbClr val="0070C0"/>
                </a:solidFill>
                <a:latin typeface="Arial" panose="020B0604020202020204" pitchFamily="34" charset="0"/>
                <a:cs typeface="Arial" panose="020B0604020202020204" pitchFamily="34" charset="0"/>
              </a:rPr>
              <a:t>‘Professional Love’ provides practitioners with the language to appropriately describe the close, loving intimate and affectionate bond which, over time, is inevitably developed with the children in their care.</a:t>
            </a:r>
          </a:p>
        </p:txBody>
      </p:sp>
      <p:sp>
        <p:nvSpPr>
          <p:cNvPr id="7" name="Title 1">
            <a:extLst>
              <a:ext uri="{FF2B5EF4-FFF2-40B4-BE49-F238E27FC236}">
                <a16:creationId xmlns:a16="http://schemas.microsoft.com/office/drawing/2014/main" id="{68D8CE95-5E31-355B-D32B-3F5AA0D16666}"/>
              </a:ext>
            </a:extLst>
          </p:cNvPr>
          <p:cNvSpPr>
            <a:spLocks noGrp="1"/>
          </p:cNvSpPr>
          <p:nvPr>
            <p:ph type="title"/>
          </p:nvPr>
        </p:nvSpPr>
        <p:spPr>
          <a:xfrm>
            <a:off x="628650" y="365125"/>
            <a:ext cx="7886700" cy="1325563"/>
          </a:xfrm>
        </p:spPr>
        <p:txBody>
          <a:bodyPr/>
          <a:lstStyle/>
          <a:p>
            <a:pPr algn="ctr"/>
            <a:r>
              <a:rPr lang="en-GB" dirty="0">
                <a:solidFill>
                  <a:srgbClr val="0070C0"/>
                </a:solidFill>
                <a:latin typeface="Arial" panose="020B0604020202020204" pitchFamily="34" charset="0"/>
                <a:cs typeface="Arial" panose="020B0604020202020204" pitchFamily="34" charset="0"/>
              </a:rPr>
              <a:t>Professional Love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Cariad </a:t>
            </a:r>
            <a:r>
              <a:rPr lang="en-GB" dirty="0" err="1">
                <a:latin typeface="Arial" panose="020B0604020202020204" pitchFamily="34" charset="0"/>
                <a:cs typeface="Arial" panose="020B0604020202020204" pitchFamily="34" charset="0"/>
              </a:rPr>
              <a:t>Proffesiynol</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9137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2C016D-3D9E-46FF-A418-9CD08C64B404}"/>
              </a:ext>
            </a:extLst>
          </p:cNvPr>
          <p:cNvSpPr>
            <a:spLocks noGrp="1"/>
          </p:cNvSpPr>
          <p:nvPr>
            <p:ph sz="half" idx="1"/>
          </p:nvPr>
        </p:nvSpPr>
        <p:spPr/>
        <p:txBody>
          <a:bodyPr>
            <a:normAutofit fontScale="92500" lnSpcReduction="20000"/>
          </a:bodyPr>
          <a:lstStyle/>
          <a:p>
            <a:r>
              <a:rPr lang="en-GB" dirty="0"/>
              <a:t>Mae </a:t>
            </a:r>
            <a:r>
              <a:rPr lang="en-GB" dirty="0" err="1"/>
              <a:t>diffinio</a:t>
            </a:r>
            <a:r>
              <a:rPr lang="en-GB" dirty="0"/>
              <a:t> cariad </a:t>
            </a:r>
            <a:r>
              <a:rPr lang="en-GB" dirty="0" err="1"/>
              <a:t>mewn</a:t>
            </a:r>
            <a:r>
              <a:rPr lang="en-GB" dirty="0"/>
              <a:t> </a:t>
            </a:r>
            <a:r>
              <a:rPr lang="en-GB" dirty="0" err="1"/>
              <a:t>rolau</a:t>
            </a:r>
            <a:r>
              <a:rPr lang="en-GB" dirty="0"/>
              <a:t> </a:t>
            </a:r>
            <a:r>
              <a:rPr lang="en-GB" dirty="0" err="1"/>
              <a:t>proffesiynol</a:t>
            </a:r>
            <a:r>
              <a:rPr lang="en-GB" dirty="0"/>
              <a:t> </a:t>
            </a:r>
            <a:r>
              <a:rPr lang="en-GB" dirty="0" err="1"/>
              <a:t>yn</a:t>
            </a:r>
            <a:r>
              <a:rPr lang="en-GB" dirty="0"/>
              <a:t> </a:t>
            </a:r>
            <a:r>
              <a:rPr lang="en-GB" dirty="0" err="1"/>
              <a:t>broblem</a:t>
            </a:r>
            <a:r>
              <a:rPr lang="en-GB" dirty="0"/>
              <a:t> </a:t>
            </a:r>
            <a:r>
              <a:rPr lang="en-GB" dirty="0" err="1"/>
              <a:t>gan</a:t>
            </a:r>
            <a:r>
              <a:rPr lang="en-GB" dirty="0"/>
              <a:t> </a:t>
            </a:r>
            <a:r>
              <a:rPr lang="en-GB" dirty="0" err="1"/>
              <a:t>nad</a:t>
            </a:r>
            <a:r>
              <a:rPr lang="en-GB" dirty="0"/>
              <a:t> </a:t>
            </a:r>
            <a:r>
              <a:rPr lang="en-GB" dirty="0" err="1"/>
              <a:t>oes</a:t>
            </a:r>
            <a:r>
              <a:rPr lang="en-GB" dirty="0"/>
              <a:t> set </a:t>
            </a:r>
            <a:r>
              <a:rPr lang="en-GB" dirty="0" err="1"/>
              <a:t>sgiliau</a:t>
            </a:r>
            <a:r>
              <a:rPr lang="en-GB" dirty="0"/>
              <a:t> y </a:t>
            </a:r>
            <a:r>
              <a:rPr lang="en-GB" dirty="0" err="1"/>
              <a:t>gellir</a:t>
            </a:r>
            <a:r>
              <a:rPr lang="en-GB" dirty="0"/>
              <a:t> </a:t>
            </a:r>
            <a:r>
              <a:rPr lang="en-GB" dirty="0" err="1"/>
              <a:t>ei</a:t>
            </a:r>
            <a:r>
              <a:rPr lang="en-GB" dirty="0"/>
              <a:t> </a:t>
            </a:r>
            <a:r>
              <a:rPr lang="en-GB" dirty="0" err="1"/>
              <a:t>chymhwyso</a:t>
            </a:r>
            <a:r>
              <a:rPr lang="en-GB" dirty="0"/>
              <a:t>, </a:t>
            </a:r>
            <a:r>
              <a:rPr lang="en-GB" dirty="0" err="1"/>
              <a:t>ei</a:t>
            </a:r>
            <a:r>
              <a:rPr lang="en-GB" dirty="0"/>
              <a:t> </a:t>
            </a:r>
            <a:r>
              <a:rPr lang="en-GB" dirty="0" err="1"/>
              <a:t>haddysgu</a:t>
            </a:r>
            <a:r>
              <a:rPr lang="en-GB" dirty="0"/>
              <a:t> </a:t>
            </a:r>
            <a:r>
              <a:rPr lang="en-GB" dirty="0" err="1"/>
              <a:t>na'i</a:t>
            </a:r>
            <a:r>
              <a:rPr lang="en-GB" dirty="0"/>
              <a:t> </a:t>
            </a:r>
            <a:r>
              <a:rPr lang="en-GB" dirty="0" err="1"/>
              <a:t>mesur</a:t>
            </a:r>
            <a:r>
              <a:rPr lang="en-GB" dirty="0"/>
              <a:t>. </a:t>
            </a:r>
            <a:r>
              <a:rPr lang="en-GB" dirty="0" err="1"/>
              <a:t>Serch</a:t>
            </a:r>
            <a:r>
              <a:rPr lang="en-GB" dirty="0"/>
              <a:t> </a:t>
            </a:r>
            <a:r>
              <a:rPr lang="en-GB" dirty="0" err="1"/>
              <a:t>hynny</a:t>
            </a:r>
            <a:r>
              <a:rPr lang="en-GB" dirty="0"/>
              <a:t>, </a:t>
            </a:r>
            <a:r>
              <a:rPr lang="en-GB" dirty="0" err="1"/>
              <a:t>i</a:t>
            </a:r>
            <a:r>
              <a:rPr lang="en-GB" dirty="0"/>
              <a:t> </a:t>
            </a:r>
            <a:r>
              <a:rPr lang="en-GB" dirty="0" err="1"/>
              <a:t>wadu</a:t>
            </a:r>
            <a:r>
              <a:rPr lang="en-GB" dirty="0"/>
              <a:t> </a:t>
            </a:r>
            <a:r>
              <a:rPr lang="en-GB" dirty="0" err="1"/>
              <a:t>bodolaeth</a:t>
            </a:r>
            <a:r>
              <a:rPr lang="en-GB" dirty="0"/>
              <a:t> cariad, </a:t>
            </a:r>
            <a:r>
              <a:rPr lang="en-GB" dirty="0" err="1"/>
              <a:t>yn</a:t>
            </a:r>
            <a:r>
              <a:rPr lang="en-GB" dirty="0"/>
              <a:t> </a:t>
            </a:r>
            <a:r>
              <a:rPr lang="en-GB" dirty="0" err="1"/>
              <a:t>enwedig</a:t>
            </a:r>
            <a:r>
              <a:rPr lang="en-GB" dirty="0"/>
              <a:t> pan </a:t>
            </a:r>
            <a:r>
              <a:rPr lang="en-GB" dirty="0" err="1"/>
              <a:t>fydd</a:t>
            </a:r>
            <a:r>
              <a:rPr lang="en-GB" dirty="0"/>
              <a:t> </a:t>
            </a:r>
            <a:r>
              <a:rPr lang="en-GB" dirty="0" err="1"/>
              <a:t>ymchwil</a:t>
            </a:r>
            <a:r>
              <a:rPr lang="en-GB" dirty="0"/>
              <a:t> </a:t>
            </a:r>
            <a:r>
              <a:rPr lang="en-GB" dirty="0" err="1"/>
              <a:t>eisoes</a:t>
            </a:r>
            <a:r>
              <a:rPr lang="en-GB" dirty="0"/>
              <a:t> </a:t>
            </a:r>
            <a:r>
              <a:rPr lang="en-GB" dirty="0" err="1"/>
              <a:t>wedi</a:t>
            </a:r>
            <a:r>
              <a:rPr lang="en-GB" dirty="0"/>
              <a:t> </a:t>
            </a:r>
            <a:r>
              <a:rPr lang="en-GB" dirty="0" err="1"/>
              <a:t>cadarnhau</a:t>
            </a:r>
            <a:r>
              <a:rPr lang="en-GB" dirty="0"/>
              <a:t> </a:t>
            </a:r>
            <a:r>
              <a:rPr lang="en-GB" dirty="0" err="1"/>
              <a:t>nad</a:t>
            </a:r>
            <a:r>
              <a:rPr lang="en-GB" dirty="0"/>
              <a:t> </a:t>
            </a:r>
            <a:r>
              <a:rPr lang="en-GB" dirty="0" err="1"/>
              <a:t>yw</a:t>
            </a:r>
            <a:r>
              <a:rPr lang="en-GB" dirty="0"/>
              <a:t> </a:t>
            </a:r>
            <a:r>
              <a:rPr lang="en-GB" dirty="0" err="1"/>
              <a:t>materion</a:t>
            </a:r>
            <a:r>
              <a:rPr lang="en-GB" dirty="0"/>
              <a:t> cariad </a:t>
            </a:r>
            <a:r>
              <a:rPr lang="en-GB" dirty="0" err="1"/>
              <a:t>yn</a:t>
            </a:r>
            <a:r>
              <a:rPr lang="en-GB" dirty="0"/>
              <a:t> </a:t>
            </a:r>
            <a:r>
              <a:rPr lang="en-GB" dirty="0" err="1"/>
              <a:t>fuddiol</a:t>
            </a:r>
            <a:r>
              <a:rPr lang="en-GB" dirty="0"/>
              <a:t>.</a:t>
            </a:r>
          </a:p>
          <a:p>
            <a:endParaRPr lang="en-GB" dirty="0"/>
          </a:p>
        </p:txBody>
      </p:sp>
      <p:sp>
        <p:nvSpPr>
          <p:cNvPr id="4" name="Content Placeholder 3">
            <a:extLst>
              <a:ext uri="{FF2B5EF4-FFF2-40B4-BE49-F238E27FC236}">
                <a16:creationId xmlns:a16="http://schemas.microsoft.com/office/drawing/2014/main" id="{2AACA9C9-1B89-46D8-B747-86621E3E8A42}"/>
              </a:ext>
            </a:extLst>
          </p:cNvPr>
          <p:cNvSpPr>
            <a:spLocks noGrp="1"/>
          </p:cNvSpPr>
          <p:nvPr>
            <p:ph sz="half" idx="2"/>
          </p:nvPr>
        </p:nvSpPr>
        <p:spPr/>
        <p:txBody>
          <a:bodyPr>
            <a:normAutofit fontScale="92500" lnSpcReduction="20000"/>
          </a:bodyPr>
          <a:lstStyle/>
          <a:p>
            <a:r>
              <a:rPr lang="en-GB" dirty="0">
                <a:solidFill>
                  <a:srgbClr val="0070C0"/>
                </a:solidFill>
                <a:latin typeface="Arial" panose="020B0604020202020204" pitchFamily="34" charset="0"/>
                <a:cs typeface="Arial" panose="020B0604020202020204" pitchFamily="34" charset="0"/>
              </a:rPr>
              <a:t>Defining love in professional roles is problematic because there is no skill set that can be applied, taught or measured. Nevertheless, to deny the existence of love, particularly when research has already confirmed that love matters is unhelpful.</a:t>
            </a:r>
          </a:p>
        </p:txBody>
      </p:sp>
      <p:sp>
        <p:nvSpPr>
          <p:cNvPr id="7" name="Title 1">
            <a:extLst>
              <a:ext uri="{FF2B5EF4-FFF2-40B4-BE49-F238E27FC236}">
                <a16:creationId xmlns:a16="http://schemas.microsoft.com/office/drawing/2014/main" id="{68C626FF-BCA4-F53E-3580-1E04958F87DF}"/>
              </a:ext>
            </a:extLst>
          </p:cNvPr>
          <p:cNvSpPr>
            <a:spLocks noGrp="1"/>
          </p:cNvSpPr>
          <p:nvPr>
            <p:ph type="title"/>
          </p:nvPr>
        </p:nvSpPr>
        <p:spPr>
          <a:xfrm>
            <a:off x="628650" y="365125"/>
            <a:ext cx="7886700" cy="1325563"/>
          </a:xfrm>
        </p:spPr>
        <p:txBody>
          <a:bodyPr/>
          <a:lstStyle/>
          <a:p>
            <a:pPr algn="ctr"/>
            <a:r>
              <a:rPr lang="en-GB" dirty="0">
                <a:solidFill>
                  <a:srgbClr val="0070C0"/>
                </a:solidFill>
                <a:latin typeface="Arial" panose="020B0604020202020204" pitchFamily="34" charset="0"/>
                <a:cs typeface="Arial" panose="020B0604020202020204" pitchFamily="34" charset="0"/>
              </a:rPr>
              <a:t>Professional Love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Cariad </a:t>
            </a:r>
            <a:r>
              <a:rPr lang="en-GB" dirty="0" err="1">
                <a:latin typeface="Arial" panose="020B0604020202020204" pitchFamily="34" charset="0"/>
                <a:cs typeface="Arial" panose="020B0604020202020204" pitchFamily="34" charset="0"/>
              </a:rPr>
              <a:t>Proffesiynol</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72376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A98EBF-C232-435D-9BB9-B81171653FBB}"/>
              </a:ext>
            </a:extLst>
          </p:cNvPr>
          <p:cNvSpPr>
            <a:spLocks noGrp="1"/>
          </p:cNvSpPr>
          <p:nvPr>
            <p:ph sz="half" idx="1"/>
          </p:nvPr>
        </p:nvSpPr>
        <p:spPr/>
        <p:txBody>
          <a:bodyPr>
            <a:normAutofit fontScale="92500" lnSpcReduction="10000"/>
          </a:bodyPr>
          <a:lstStyle/>
          <a:p>
            <a:r>
              <a:rPr lang="en-GB" dirty="0"/>
              <a:t>Mae cariad </a:t>
            </a:r>
            <a:r>
              <a:rPr lang="en-GB" dirty="0" err="1"/>
              <a:t>proffesiynol</a:t>
            </a:r>
            <a:r>
              <a:rPr lang="en-GB" dirty="0"/>
              <a:t> </a:t>
            </a:r>
            <a:r>
              <a:rPr lang="en-GB" dirty="0" err="1"/>
              <a:t>yn</a:t>
            </a:r>
            <a:r>
              <a:rPr lang="en-GB" dirty="0"/>
              <a:t> </a:t>
            </a:r>
            <a:r>
              <a:rPr lang="en-GB" dirty="0" err="1"/>
              <a:t>ymwneud</a:t>
            </a:r>
            <a:r>
              <a:rPr lang="en-GB" dirty="0"/>
              <a:t> â </a:t>
            </a:r>
            <a:r>
              <a:rPr lang="en-GB" dirty="0" err="1"/>
              <a:t>sensitifrwydd</a:t>
            </a:r>
            <a:r>
              <a:rPr lang="en-GB" dirty="0"/>
              <a:t> </a:t>
            </a:r>
            <a:r>
              <a:rPr lang="en-GB" dirty="0" err="1"/>
              <a:t>oedolion</a:t>
            </a:r>
            <a:r>
              <a:rPr lang="en-GB" dirty="0"/>
              <a:t> </a:t>
            </a:r>
            <a:r>
              <a:rPr lang="en-GB" dirty="0" err="1"/>
              <a:t>tuag</a:t>
            </a:r>
            <a:r>
              <a:rPr lang="en-GB" dirty="0"/>
              <a:t> at y plant </a:t>
            </a:r>
            <a:r>
              <a:rPr lang="en-GB" dirty="0" err="1"/>
              <a:t>ifanc</a:t>
            </a:r>
            <a:r>
              <a:rPr lang="en-GB" dirty="0"/>
              <a:t> </a:t>
            </a:r>
            <a:r>
              <a:rPr lang="en-GB" dirty="0" err="1"/>
              <a:t>iawn</a:t>
            </a:r>
            <a:r>
              <a:rPr lang="en-GB" dirty="0"/>
              <a:t> </a:t>
            </a:r>
            <a:r>
              <a:rPr lang="en-GB" dirty="0" err="1"/>
              <a:t>yn</a:t>
            </a:r>
            <a:r>
              <a:rPr lang="en-GB" dirty="0"/>
              <a:t> </a:t>
            </a:r>
            <a:r>
              <a:rPr lang="en-GB" dirty="0" err="1"/>
              <a:t>eu</a:t>
            </a:r>
            <a:r>
              <a:rPr lang="en-GB" dirty="0"/>
              <a:t> </a:t>
            </a:r>
            <a:r>
              <a:rPr lang="en-GB" dirty="0" err="1"/>
              <a:t>gofal</a:t>
            </a:r>
            <a:r>
              <a:rPr lang="en-GB" dirty="0"/>
              <a:t> a ""</a:t>
            </a:r>
            <a:r>
              <a:rPr lang="en-GB" dirty="0" err="1"/>
              <a:t>darllen</a:t>
            </a:r>
            <a:r>
              <a:rPr lang="en-GB" dirty="0"/>
              <a:t>"" </a:t>
            </a:r>
            <a:r>
              <a:rPr lang="en-GB" dirty="0" err="1"/>
              <a:t>yr</a:t>
            </a:r>
            <a:r>
              <a:rPr lang="en-GB" dirty="0"/>
              <a:t> </a:t>
            </a:r>
            <a:r>
              <a:rPr lang="en-GB" dirty="0" err="1"/>
              <a:t>hyn</a:t>
            </a:r>
            <a:r>
              <a:rPr lang="en-GB" dirty="0"/>
              <a:t> </a:t>
            </a:r>
            <a:r>
              <a:rPr lang="en-GB" dirty="0" err="1"/>
              <a:t>sydd</a:t>
            </a:r>
            <a:r>
              <a:rPr lang="en-GB" dirty="0"/>
              <a:t> </a:t>
            </a:r>
            <a:r>
              <a:rPr lang="en-GB" dirty="0" err="1"/>
              <a:t>ei</a:t>
            </a:r>
            <a:r>
              <a:rPr lang="en-GB" dirty="0"/>
              <a:t> </a:t>
            </a:r>
            <a:r>
              <a:rPr lang="en-GB" dirty="0" err="1"/>
              <a:t>angen</a:t>
            </a:r>
            <a:r>
              <a:rPr lang="en-GB" dirty="0"/>
              <a:t> </a:t>
            </a:r>
            <a:r>
              <a:rPr lang="en-GB" dirty="0" err="1"/>
              <a:t>i</a:t>
            </a:r>
            <a:r>
              <a:rPr lang="en-GB" dirty="0"/>
              <a:t> </a:t>
            </a:r>
            <a:r>
              <a:rPr lang="en-GB" dirty="0" err="1"/>
              <a:t>wneud</a:t>
            </a:r>
            <a:r>
              <a:rPr lang="en-GB" dirty="0"/>
              <a:t> </a:t>
            </a:r>
            <a:r>
              <a:rPr lang="en-GB" dirty="0" err="1"/>
              <a:t>i</a:t>
            </a:r>
            <a:r>
              <a:rPr lang="en-GB" dirty="0"/>
              <a:t> </a:t>
            </a:r>
            <a:r>
              <a:rPr lang="en-GB" dirty="0" err="1"/>
              <a:t>blentyn</a:t>
            </a:r>
            <a:r>
              <a:rPr lang="en-GB" dirty="0"/>
              <a:t> </a:t>
            </a:r>
            <a:r>
              <a:rPr lang="en-GB" dirty="0" err="1"/>
              <a:t>deimlo</a:t>
            </a:r>
            <a:r>
              <a:rPr lang="en-GB" dirty="0"/>
              <a:t> </a:t>
            </a:r>
            <a:r>
              <a:rPr lang="en-GB" dirty="0" err="1"/>
              <a:t>ei</a:t>
            </a:r>
            <a:r>
              <a:rPr lang="en-GB" dirty="0"/>
              <a:t> </a:t>
            </a:r>
            <a:r>
              <a:rPr lang="en-GB" dirty="0" err="1"/>
              <a:t>fod</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garu</a:t>
            </a:r>
            <a:r>
              <a:rPr lang="en-GB" dirty="0"/>
              <a:t> </a:t>
            </a:r>
            <a:r>
              <a:rPr lang="en-GB" dirty="0" err="1"/>
              <a:t>ar</a:t>
            </a:r>
            <a:r>
              <a:rPr lang="en-GB" dirty="0"/>
              <a:t> </a:t>
            </a:r>
            <a:r>
              <a:rPr lang="en-GB" dirty="0" err="1"/>
              <a:t>unrhyw</a:t>
            </a:r>
            <a:r>
              <a:rPr lang="en-GB" dirty="0"/>
              <a:t> </a:t>
            </a:r>
            <a:r>
              <a:rPr lang="en-GB" dirty="0" err="1"/>
              <a:t>adeg</a:t>
            </a:r>
            <a:r>
              <a:rPr lang="en-GB" dirty="0"/>
              <a:t>.</a:t>
            </a:r>
          </a:p>
          <a:p>
            <a:r>
              <a:rPr lang="en-GB" dirty="0"/>
              <a:t>(</a:t>
            </a:r>
            <a:r>
              <a:rPr lang="en-GB" dirty="0" err="1"/>
              <a:t>Prifysgol</a:t>
            </a:r>
            <a:r>
              <a:rPr lang="en-GB" dirty="0"/>
              <a:t> Sheffield, 2015).</a:t>
            </a:r>
          </a:p>
          <a:p>
            <a:endParaRPr lang="en-GB" dirty="0"/>
          </a:p>
        </p:txBody>
      </p:sp>
      <p:sp>
        <p:nvSpPr>
          <p:cNvPr id="4" name="Content Placeholder 3">
            <a:extLst>
              <a:ext uri="{FF2B5EF4-FFF2-40B4-BE49-F238E27FC236}">
                <a16:creationId xmlns:a16="http://schemas.microsoft.com/office/drawing/2014/main" id="{73C1DD03-0013-4C1A-9489-0DA609D20BC3}"/>
              </a:ext>
            </a:extLst>
          </p:cNvPr>
          <p:cNvSpPr>
            <a:spLocks noGrp="1"/>
          </p:cNvSpPr>
          <p:nvPr>
            <p:ph sz="half" idx="2"/>
          </p:nvPr>
        </p:nvSpPr>
        <p:spPr/>
        <p:txBody>
          <a:bodyPr>
            <a:normAutofit fontScale="92500" lnSpcReduction="10000"/>
          </a:bodyPr>
          <a:lstStyle/>
          <a:p>
            <a:r>
              <a:rPr lang="en-GB" dirty="0">
                <a:solidFill>
                  <a:srgbClr val="0070C0"/>
                </a:solidFill>
                <a:latin typeface="Arial" panose="020B0604020202020204" pitchFamily="34" charset="0"/>
                <a:cs typeface="Arial" panose="020B0604020202020204" pitchFamily="34" charset="0"/>
              </a:rPr>
              <a:t>Professional love is about adults’ sensitivity towards the very young children in their care and “”reading”” what is needed to make a child feel loved at any moment in time.</a:t>
            </a:r>
          </a:p>
          <a:p>
            <a:pPr marL="0" indent="0">
              <a:buNone/>
            </a:pPr>
            <a:r>
              <a:rPr lang="en-GB" dirty="0">
                <a:solidFill>
                  <a:srgbClr val="0070C0"/>
                </a:solidFill>
                <a:latin typeface="Arial" panose="020B0604020202020204" pitchFamily="34" charset="0"/>
                <a:cs typeface="Arial" panose="020B0604020202020204" pitchFamily="34" charset="0"/>
              </a:rPr>
              <a:t>(University of Sheffield, 2015).</a:t>
            </a:r>
          </a:p>
        </p:txBody>
      </p:sp>
      <p:sp>
        <p:nvSpPr>
          <p:cNvPr id="7" name="Title 1">
            <a:extLst>
              <a:ext uri="{FF2B5EF4-FFF2-40B4-BE49-F238E27FC236}">
                <a16:creationId xmlns:a16="http://schemas.microsoft.com/office/drawing/2014/main" id="{DA6A7BAE-7F0E-2CB7-7EA3-859E71B2CC7E}"/>
              </a:ext>
            </a:extLst>
          </p:cNvPr>
          <p:cNvSpPr>
            <a:spLocks noGrp="1"/>
          </p:cNvSpPr>
          <p:nvPr>
            <p:ph type="title"/>
          </p:nvPr>
        </p:nvSpPr>
        <p:spPr>
          <a:xfrm>
            <a:off x="628650" y="365125"/>
            <a:ext cx="7886700" cy="1325563"/>
          </a:xfrm>
        </p:spPr>
        <p:txBody>
          <a:bodyPr/>
          <a:lstStyle/>
          <a:p>
            <a:pPr algn="ctr"/>
            <a:r>
              <a:rPr lang="en-GB" dirty="0">
                <a:solidFill>
                  <a:srgbClr val="0070C0"/>
                </a:solidFill>
                <a:latin typeface="Arial" panose="020B0604020202020204" pitchFamily="34" charset="0"/>
                <a:cs typeface="Arial" panose="020B0604020202020204" pitchFamily="34" charset="0"/>
              </a:rPr>
              <a:t>Professional Love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Cariad </a:t>
            </a:r>
            <a:r>
              <a:rPr lang="en-GB" dirty="0" err="1">
                <a:latin typeface="Arial" panose="020B0604020202020204" pitchFamily="34" charset="0"/>
                <a:cs typeface="Arial" panose="020B0604020202020204" pitchFamily="34" charset="0"/>
              </a:rPr>
              <a:t>Proffesiynol</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18421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509244-D9CE-4345-9CB2-AF0D2EC7CA8F}"/>
              </a:ext>
            </a:extLst>
          </p:cNvPr>
          <p:cNvSpPr>
            <a:spLocks noGrp="1"/>
          </p:cNvSpPr>
          <p:nvPr>
            <p:ph sz="half" idx="1"/>
          </p:nvPr>
        </p:nvSpPr>
        <p:spPr/>
        <p:txBody>
          <a:bodyPr>
            <a:normAutofit fontScale="92500" lnSpcReduction="20000"/>
          </a:bodyPr>
          <a:lstStyle/>
          <a:p>
            <a:r>
              <a:rPr lang="en-GB" dirty="0"/>
              <a:t>'Cariad </a:t>
            </a:r>
            <a:r>
              <a:rPr lang="en-GB" dirty="0" err="1"/>
              <a:t>yw'r</a:t>
            </a:r>
            <a:r>
              <a:rPr lang="en-GB" dirty="0"/>
              <a:t> </a:t>
            </a:r>
            <a:r>
              <a:rPr lang="en-GB" dirty="0" err="1"/>
              <a:t>hyn</a:t>
            </a:r>
            <a:r>
              <a:rPr lang="en-GB" dirty="0"/>
              <a:t> y </a:t>
            </a:r>
            <a:r>
              <a:rPr lang="en-GB" dirty="0" err="1"/>
              <a:t>mae</a:t>
            </a:r>
            <a:r>
              <a:rPr lang="en-GB" dirty="0"/>
              <a:t> </a:t>
            </a:r>
            <a:r>
              <a:rPr lang="en-GB" dirty="0" err="1"/>
              <a:t>pobl</a:t>
            </a:r>
            <a:r>
              <a:rPr lang="en-GB" dirty="0"/>
              <a:t> </a:t>
            </a:r>
            <a:r>
              <a:rPr lang="en-GB" dirty="0" err="1"/>
              <a:t>yn</a:t>
            </a:r>
            <a:r>
              <a:rPr lang="en-GB" dirty="0"/>
              <a:t> </a:t>
            </a:r>
            <a:r>
              <a:rPr lang="en-GB" dirty="0" err="1"/>
              <a:t>ei</a:t>
            </a:r>
            <a:r>
              <a:rPr lang="en-GB" dirty="0"/>
              <a:t> </a:t>
            </a:r>
            <a:r>
              <a:rPr lang="en-GB" dirty="0" err="1"/>
              <a:t>ddweud</a:t>
            </a:r>
            <a:r>
              <a:rPr lang="en-GB" dirty="0"/>
              <a:t>', </a:t>
            </a:r>
            <a:r>
              <a:rPr lang="en-GB" dirty="0" err="1"/>
              <a:t>yn</a:t>
            </a:r>
            <a:r>
              <a:rPr lang="en-GB" dirty="0"/>
              <a:t> </a:t>
            </a:r>
            <a:r>
              <a:rPr lang="en-GB" dirty="0" err="1"/>
              <a:t>golygu</a:t>
            </a:r>
            <a:r>
              <a:rPr lang="en-GB" dirty="0"/>
              <a:t> </a:t>
            </a:r>
            <a:r>
              <a:rPr lang="en-GB" dirty="0" err="1"/>
              <a:t>mewn</a:t>
            </a:r>
            <a:r>
              <a:rPr lang="en-GB" dirty="0"/>
              <a:t> </a:t>
            </a:r>
            <a:r>
              <a:rPr lang="en-GB" dirty="0" err="1"/>
              <a:t>ystyr</a:t>
            </a:r>
            <a:r>
              <a:rPr lang="en-GB" dirty="0"/>
              <a:t> </a:t>
            </a:r>
            <a:r>
              <a:rPr lang="en-GB" dirty="0" err="1"/>
              <a:t>ffenomenolegol</a:t>
            </a:r>
            <a:r>
              <a:rPr lang="en-GB" dirty="0"/>
              <a:t> y </a:t>
            </a:r>
            <a:r>
              <a:rPr lang="en-GB" dirty="0" err="1"/>
              <a:t>dylai</a:t>
            </a:r>
            <a:r>
              <a:rPr lang="en-GB" dirty="0"/>
              <a:t> </a:t>
            </a:r>
            <a:r>
              <a:rPr lang="en-GB" dirty="0" err="1"/>
              <a:t>profiadau</a:t>
            </a:r>
            <a:r>
              <a:rPr lang="en-GB" dirty="0"/>
              <a:t> </a:t>
            </a:r>
            <a:r>
              <a:rPr lang="en-GB" dirty="0" err="1"/>
              <a:t>byw</a:t>
            </a:r>
            <a:r>
              <a:rPr lang="en-GB" dirty="0"/>
              <a:t> </a:t>
            </a:r>
            <a:r>
              <a:rPr lang="en-GB" dirty="0" err="1"/>
              <a:t>pobl</a:t>
            </a:r>
            <a:r>
              <a:rPr lang="en-GB" dirty="0"/>
              <a:t> a </a:t>
            </a:r>
            <a:r>
              <a:rPr lang="en-GB" dirty="0" err="1"/>
              <a:t>disgrifiadau</a:t>
            </a:r>
            <a:r>
              <a:rPr lang="en-GB" dirty="0"/>
              <a:t> o </a:t>
            </a:r>
            <a:r>
              <a:rPr lang="en-GB" dirty="0" err="1"/>
              <a:t>gariad</a:t>
            </a:r>
            <a:r>
              <a:rPr lang="en-GB" dirty="0"/>
              <a:t> </a:t>
            </a:r>
            <a:r>
              <a:rPr lang="en-GB" dirty="0" err="1"/>
              <a:t>gael</a:t>
            </a:r>
            <a:r>
              <a:rPr lang="en-GB" dirty="0"/>
              <a:t> </a:t>
            </a:r>
            <a:r>
              <a:rPr lang="en-GB" dirty="0" err="1"/>
              <a:t>eu</a:t>
            </a:r>
            <a:r>
              <a:rPr lang="en-GB" dirty="0"/>
              <a:t> </a:t>
            </a:r>
            <a:r>
              <a:rPr lang="en-GB" dirty="0" err="1"/>
              <a:t>cymryd</a:t>
            </a:r>
            <a:r>
              <a:rPr lang="en-GB" dirty="0"/>
              <a:t> o </a:t>
            </a:r>
            <a:r>
              <a:rPr lang="en-GB" dirty="0" err="1"/>
              <a:t>ddifrif</a:t>
            </a:r>
            <a:r>
              <a:rPr lang="en-GB" dirty="0"/>
              <a:t> </a:t>
            </a:r>
            <a:r>
              <a:rPr lang="en-GB" dirty="0" err="1"/>
              <a:t>gan</a:t>
            </a:r>
            <a:r>
              <a:rPr lang="en-GB" dirty="0"/>
              <a:t> </a:t>
            </a:r>
            <a:r>
              <a:rPr lang="en-GB" dirty="0" err="1"/>
              <a:t>ymchwilwyr</a:t>
            </a:r>
            <a:r>
              <a:rPr lang="en-GB" dirty="0"/>
              <a:t> cariad. Cariad </a:t>
            </a:r>
            <a:r>
              <a:rPr lang="en-GB" dirty="0" err="1"/>
              <a:t>yw'r</a:t>
            </a:r>
            <a:r>
              <a:rPr lang="en-GB" dirty="0"/>
              <a:t> </a:t>
            </a:r>
            <a:r>
              <a:rPr lang="en-GB" dirty="0" err="1"/>
              <a:t>hyn</a:t>
            </a:r>
            <a:r>
              <a:rPr lang="en-GB" dirty="0"/>
              <a:t> y </a:t>
            </a:r>
            <a:r>
              <a:rPr lang="en-GB" dirty="0" err="1"/>
              <a:t>mae</a:t>
            </a:r>
            <a:r>
              <a:rPr lang="en-GB" dirty="0"/>
              <a:t> </a:t>
            </a:r>
            <a:r>
              <a:rPr lang="en-GB" dirty="0" err="1"/>
              <a:t>pobl</a:t>
            </a:r>
            <a:r>
              <a:rPr lang="en-GB" dirty="0"/>
              <a:t> </a:t>
            </a:r>
            <a:r>
              <a:rPr lang="en-GB" dirty="0" err="1"/>
              <a:t>yn</a:t>
            </a:r>
            <a:r>
              <a:rPr lang="en-GB" dirty="0"/>
              <a:t> </a:t>
            </a:r>
            <a:r>
              <a:rPr lang="en-GB" dirty="0" err="1"/>
              <a:t>ei</a:t>
            </a:r>
            <a:r>
              <a:rPr lang="en-GB" dirty="0"/>
              <a:t> </a:t>
            </a:r>
            <a:r>
              <a:rPr lang="en-GB" dirty="0" err="1"/>
              <a:t>ddisgrifio</a:t>
            </a:r>
            <a:r>
              <a:rPr lang="en-GB" dirty="0"/>
              <a:t> </a:t>
            </a:r>
            <a:r>
              <a:rPr lang="en-GB" dirty="0" err="1"/>
              <a:t>fel</a:t>
            </a:r>
            <a:r>
              <a:rPr lang="en-GB" dirty="0"/>
              <a:t> un </a:t>
            </a:r>
            <a:r>
              <a:rPr lang="en-GB" dirty="0" err="1"/>
              <a:t>sy'n</a:t>
            </a:r>
            <a:endParaRPr lang="en-GB" dirty="0"/>
          </a:p>
          <a:p>
            <a:r>
              <a:rPr lang="en-GB" dirty="0"/>
              <a:t>(Gratzke, 2015)</a:t>
            </a:r>
          </a:p>
          <a:p>
            <a:endParaRPr lang="en-GB" dirty="0"/>
          </a:p>
        </p:txBody>
      </p:sp>
      <p:sp>
        <p:nvSpPr>
          <p:cNvPr id="4" name="Content Placeholder 3">
            <a:extLst>
              <a:ext uri="{FF2B5EF4-FFF2-40B4-BE49-F238E27FC236}">
                <a16:creationId xmlns:a16="http://schemas.microsoft.com/office/drawing/2014/main" id="{11BD0D19-0CC1-4479-940C-C581BF4A911B}"/>
              </a:ext>
            </a:extLst>
          </p:cNvPr>
          <p:cNvSpPr>
            <a:spLocks noGrp="1"/>
          </p:cNvSpPr>
          <p:nvPr>
            <p:ph sz="half" idx="2"/>
          </p:nvPr>
        </p:nvSpPr>
        <p:spPr/>
        <p:txBody>
          <a:bodyPr>
            <a:normAutofit fontScale="92500" lnSpcReduction="20000"/>
          </a:bodyPr>
          <a:lstStyle/>
          <a:p>
            <a:r>
              <a:rPr lang="en-GB" dirty="0">
                <a:solidFill>
                  <a:srgbClr val="0070C0"/>
                </a:solidFill>
                <a:latin typeface="Arial" panose="020B0604020202020204" pitchFamily="34" charset="0"/>
                <a:cs typeface="Arial" panose="020B0604020202020204" pitchFamily="34" charset="0"/>
              </a:rPr>
              <a:t>‘Love is what people say it is’, means in a phenomenological sense that people’s lived experiences and descriptions of love should be taken seriously by love researchers. Love is what people describe it as being</a:t>
            </a:r>
          </a:p>
          <a:p>
            <a:r>
              <a:rPr lang="en-GB" dirty="0">
                <a:solidFill>
                  <a:srgbClr val="0070C0"/>
                </a:solidFill>
                <a:latin typeface="Arial" panose="020B0604020202020204" pitchFamily="34" charset="0"/>
                <a:cs typeface="Arial" panose="020B0604020202020204" pitchFamily="34" charset="0"/>
              </a:rPr>
              <a:t>(Gratzke, 2015)</a:t>
            </a:r>
          </a:p>
        </p:txBody>
      </p:sp>
      <p:sp>
        <p:nvSpPr>
          <p:cNvPr id="7" name="Title 1">
            <a:extLst>
              <a:ext uri="{FF2B5EF4-FFF2-40B4-BE49-F238E27FC236}">
                <a16:creationId xmlns:a16="http://schemas.microsoft.com/office/drawing/2014/main" id="{C19AB21A-913D-EAAB-3A55-3037110527C1}"/>
              </a:ext>
            </a:extLst>
          </p:cNvPr>
          <p:cNvSpPr>
            <a:spLocks noGrp="1"/>
          </p:cNvSpPr>
          <p:nvPr>
            <p:ph type="title"/>
          </p:nvPr>
        </p:nvSpPr>
        <p:spPr>
          <a:xfrm>
            <a:off x="628650" y="365125"/>
            <a:ext cx="7886700" cy="1325563"/>
          </a:xfrm>
        </p:spPr>
        <p:txBody>
          <a:bodyPr/>
          <a:lstStyle/>
          <a:p>
            <a:pPr algn="ctr"/>
            <a:r>
              <a:rPr lang="en-GB" dirty="0">
                <a:solidFill>
                  <a:srgbClr val="0070C0"/>
                </a:solidFill>
                <a:latin typeface="Arial" panose="020B0604020202020204" pitchFamily="34" charset="0"/>
                <a:cs typeface="Arial" panose="020B0604020202020204" pitchFamily="34" charset="0"/>
              </a:rPr>
              <a:t>Professional Love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Cariad </a:t>
            </a:r>
            <a:r>
              <a:rPr lang="en-GB" dirty="0" err="1">
                <a:latin typeface="Arial" panose="020B0604020202020204" pitchFamily="34" charset="0"/>
                <a:cs typeface="Arial" panose="020B0604020202020204" pitchFamily="34" charset="0"/>
              </a:rPr>
              <a:t>Proffesiynol</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9967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9211773-B646-4B4B-B0D2-A67DCC74A6E2}"/>
              </a:ext>
            </a:extLst>
          </p:cNvPr>
          <p:cNvSpPr>
            <a:spLocks noGrp="1"/>
          </p:cNvSpPr>
          <p:nvPr>
            <p:ph type="title"/>
          </p:nvPr>
        </p:nvSpPr>
        <p:spPr>
          <a:xfrm>
            <a:off x="906946" y="-5590"/>
            <a:ext cx="7886700" cy="1325563"/>
          </a:xfrm>
        </p:spPr>
        <p:txBody>
          <a:bodyPr/>
          <a:lstStyle/>
          <a:p>
            <a:r>
              <a:rPr lang="cy-GB" dirty="0">
                <a:effectLst/>
                <a:latin typeface="Arial" panose="020B0604020202020204" pitchFamily="34" charset="0"/>
                <a:cs typeface="Arial" panose="020B0604020202020204" pitchFamily="34" charset="0"/>
              </a:rPr>
              <a:t>Perthynas / </a:t>
            </a:r>
            <a:r>
              <a:rPr lang="en-GB" dirty="0">
                <a:solidFill>
                  <a:srgbClr val="0070C0"/>
                </a:solidFill>
                <a:latin typeface="Arial" panose="020B0604020202020204" pitchFamily="34" charset="0"/>
                <a:cs typeface="Arial" panose="020B0604020202020204" pitchFamily="34" charset="0"/>
              </a:rPr>
              <a:t>Relationships</a:t>
            </a:r>
          </a:p>
        </p:txBody>
      </p:sp>
      <p:pic>
        <p:nvPicPr>
          <p:cNvPr id="1028" name="Picture 4" descr="See the source image">
            <a:extLst>
              <a:ext uri="{FF2B5EF4-FFF2-40B4-BE49-F238E27FC236}">
                <a16:creationId xmlns:a16="http://schemas.microsoft.com/office/drawing/2014/main" id="{9A62C2DB-824A-45EF-BDD1-C79EC0627D0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1093" y="1219200"/>
            <a:ext cx="9021814" cy="4731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818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E348898D-B9E5-4A07-87D6-474974899BF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1202" y="271669"/>
            <a:ext cx="8721843" cy="5473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224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slow's Hierarchy of Needs: A Tool for Effective Business Management">
            <a:extLst>
              <a:ext uri="{FF2B5EF4-FFF2-40B4-BE49-F238E27FC236}">
                <a16:creationId xmlns:a16="http://schemas.microsoft.com/office/drawing/2014/main" id="{8DFEBDE6-8D27-FEA5-18DE-A4A2E9849AD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7776" y="225976"/>
            <a:ext cx="7608447" cy="5691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794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D9219-6962-7C2A-90AC-98A60B3442D1}"/>
              </a:ext>
            </a:extLst>
          </p:cNvPr>
          <p:cNvSpPr>
            <a:spLocks noGrp="1"/>
          </p:cNvSpPr>
          <p:nvPr>
            <p:ph type="title"/>
          </p:nvPr>
        </p:nvSpPr>
        <p:spPr/>
        <p:txBody>
          <a:bodyPr>
            <a:normAutofit/>
          </a:bodyPr>
          <a:lstStyle/>
          <a:p>
            <a:r>
              <a:rPr lang="en-GB" sz="4800" dirty="0" err="1">
                <a:latin typeface="Arial" panose="020B0604020202020204" pitchFamily="34" charset="0"/>
                <a:cs typeface="Arial" panose="020B0604020202020204" pitchFamily="34" charset="0"/>
              </a:rPr>
              <a:t>Tasg</a:t>
            </a:r>
            <a:r>
              <a:rPr lang="en-GB" sz="4800" dirty="0">
                <a:latin typeface="Arial" panose="020B0604020202020204" pitchFamily="34" charset="0"/>
                <a:cs typeface="Arial" panose="020B0604020202020204" pitchFamily="34" charset="0"/>
              </a:rPr>
              <a:t> / </a:t>
            </a:r>
            <a:r>
              <a:rPr lang="en-GB" sz="4800" dirty="0">
                <a:solidFill>
                  <a:srgbClr val="0070C0"/>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41B58A27-0837-29D8-8509-E94C860CCD38}"/>
              </a:ext>
            </a:extLst>
          </p:cNvPr>
          <p:cNvSpPr>
            <a:spLocks noGrp="1"/>
          </p:cNvSpPr>
          <p:nvPr>
            <p:ph idx="1"/>
          </p:nvPr>
        </p:nvSpPr>
        <p:spPr/>
        <p:txBody>
          <a:bodyPr/>
          <a:lstStyle/>
          <a:p>
            <a:r>
              <a:rPr lang="cy-GB" dirty="0">
                <a:effectLst/>
                <a:latin typeface="Arial" panose="020B0604020202020204" pitchFamily="34" charset="0"/>
                <a:cs typeface="Arial" panose="020B0604020202020204" pitchFamily="34" charset="0"/>
              </a:rPr>
              <a:t>Ymchwilio i rôl yr oedolyn sy'n galluogi gan ddefnyddio'r cwricwlwm ar gyfer lleoliadau meithrin a ariennir na chynhelir a ffynonellau eraill. Cofiwch gofnodi eich geirdaon! </a:t>
            </a:r>
            <a:endParaRPr lang="en-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Research the role of the enabling adult using the curriculum for funded non-maintained nursery settings and other sources. Remember to record your references! </a:t>
            </a:r>
          </a:p>
        </p:txBody>
      </p:sp>
    </p:spTree>
    <p:extLst>
      <p:ext uri="{BB962C8B-B14F-4D97-AF65-F5344CB8AC3E}">
        <p14:creationId xmlns:p14="http://schemas.microsoft.com/office/powerpoint/2010/main" val="18034949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D9A2C-EDD4-3E6F-B553-88A574B9A53D}"/>
              </a:ext>
            </a:extLst>
          </p:cNvPr>
          <p:cNvSpPr>
            <a:spLocks noGrp="1"/>
          </p:cNvSpPr>
          <p:nvPr>
            <p:ph type="title"/>
          </p:nvPr>
        </p:nvSpPr>
        <p:spPr>
          <a:xfrm>
            <a:off x="1171161" y="146810"/>
            <a:ext cx="7886700" cy="1325563"/>
          </a:xfrm>
        </p:spPr>
        <p:txBody>
          <a:bodyPr/>
          <a:lstStyle/>
          <a:p>
            <a:r>
              <a:rPr lang="en-GB" dirty="0" err="1">
                <a:latin typeface="Arial" panose="020B0604020202020204" pitchFamily="34" charset="0"/>
                <a:cs typeface="Arial" panose="020B0604020202020204" pitchFamily="34" charset="0"/>
              </a:rPr>
              <a:t>Cyfeirnodau</a:t>
            </a:r>
            <a:r>
              <a:rPr lang="en-GB" dirty="0">
                <a:latin typeface="Arial" panose="020B0604020202020204" pitchFamily="34" charset="0"/>
                <a:cs typeface="Arial" panose="020B0604020202020204" pitchFamily="34" charset="0"/>
              </a:rPr>
              <a:t> / </a:t>
            </a:r>
            <a:r>
              <a:rPr lang="en-GB" dirty="0">
                <a:solidFill>
                  <a:srgbClr val="0070C0"/>
                </a:solidFill>
                <a:latin typeface="Arial" panose="020B0604020202020204" pitchFamily="34" charset="0"/>
                <a:cs typeface="Arial" panose="020B0604020202020204" pitchFamily="34" charset="0"/>
              </a:rPr>
              <a:t>References </a:t>
            </a:r>
            <a:r>
              <a:rPr lang="en-GB" dirty="0"/>
              <a:t>
</a:t>
            </a:r>
          </a:p>
        </p:txBody>
      </p:sp>
      <p:sp>
        <p:nvSpPr>
          <p:cNvPr id="3" name="Content Placeholder 2">
            <a:extLst>
              <a:ext uri="{FF2B5EF4-FFF2-40B4-BE49-F238E27FC236}">
                <a16:creationId xmlns:a16="http://schemas.microsoft.com/office/drawing/2014/main" id="{302AB3CA-658D-2BBB-F8C1-F281BF27EB6B}"/>
              </a:ext>
            </a:extLst>
          </p:cNvPr>
          <p:cNvSpPr>
            <a:spLocks noGrp="1"/>
          </p:cNvSpPr>
          <p:nvPr>
            <p:ph idx="1"/>
          </p:nvPr>
        </p:nvSpPr>
        <p:spPr>
          <a:xfrm>
            <a:off x="86139" y="954156"/>
            <a:ext cx="9057861" cy="5446644"/>
          </a:xfrm>
        </p:spPr>
        <p:txBody>
          <a:bodyPr>
            <a:normAutofit fontScale="40000" lnSpcReduction="20000"/>
          </a:bodyPr>
          <a:lstStyle/>
          <a:p>
            <a:r>
              <a:rPr lang="en-GB" sz="3400" dirty="0">
                <a:latin typeface="Arial" panose="020B0604020202020204" pitchFamily="34" charset="0"/>
                <a:cs typeface="Arial" panose="020B0604020202020204" pitchFamily="34" charset="0"/>
              </a:rPr>
              <a:t>Centre on the Developing Child. (2020)  An Action Guide for Policymakers: Three Key Points from Working Paper 15: ‘Connecting the Brain to the Rest of the Body’ Health and Learning Are Deeply Interconnected in the Body.  Available at: </a:t>
            </a:r>
            <a:r>
              <a:rPr lang="en-GB" sz="3400" dirty="0">
                <a:latin typeface="Arial" panose="020B0604020202020204" pitchFamily="34" charset="0"/>
                <a:cs typeface="Arial" panose="020B0604020202020204" pitchFamily="34" charset="0"/>
                <a:hlinkClick r:id="rId2"/>
              </a:rPr>
              <a:t>Health and Learning Are Deeply Interconnected in the Body: An Action Guide for Policymakers (wpengine.com)</a:t>
            </a:r>
            <a:r>
              <a:rPr lang="en-GB" sz="3400" dirty="0">
                <a:latin typeface="Arial" panose="020B0604020202020204" pitchFamily="34" charset="0"/>
                <a:cs typeface="Arial" panose="020B0604020202020204" pitchFamily="34" charset="0"/>
              </a:rPr>
              <a:t> (Accessed 17/11/21).</a:t>
            </a:r>
          </a:p>
          <a:p>
            <a:r>
              <a:rPr lang="en-GB" sz="3400" dirty="0" err="1"/>
              <a:t>Gratzke</a:t>
            </a:r>
            <a:r>
              <a:rPr lang="en-GB" sz="3400" dirty="0"/>
              <a:t>, M. (2015) “Love is What People Say It Is.” </a:t>
            </a:r>
            <a:r>
              <a:rPr lang="en-GB" sz="3400" dirty="0" err="1"/>
              <a:t>Gratzke</a:t>
            </a:r>
            <a:r>
              <a:rPr lang="en-GB" sz="3400" dirty="0"/>
              <a:t> Inaugural Speech. April 27. Love Research Hull Available at: </a:t>
            </a:r>
            <a:r>
              <a:rPr lang="en-GB" sz="3400" dirty="0">
                <a:hlinkClick r:id="rId3"/>
              </a:rPr>
              <a:t>https://archive.org/details/MichaelGratzkeInaugural Hull2015</a:t>
            </a:r>
            <a:r>
              <a:rPr lang="en-GB" sz="3400" dirty="0"/>
              <a:t> (Accessed: October 1, 2017).</a:t>
            </a:r>
            <a:endParaRPr lang="en-GB" sz="3400" dirty="0">
              <a:latin typeface="Arial" panose="020B0604020202020204" pitchFamily="34" charset="0"/>
              <a:cs typeface="Arial" panose="020B0604020202020204" pitchFamily="34" charset="0"/>
            </a:endParaRPr>
          </a:p>
          <a:p>
            <a:r>
              <a:rPr lang="en-GB" sz="3400" dirty="0">
                <a:latin typeface="Arial" panose="020B0604020202020204" pitchFamily="34" charset="0"/>
                <a:cs typeface="Arial" panose="020B0604020202020204" pitchFamily="34" charset="0"/>
              </a:rPr>
              <a:t>Lindon, J. (2010) </a:t>
            </a:r>
            <a:r>
              <a:rPr lang="en-GB" sz="3400" i="1" dirty="0">
                <a:latin typeface="Arial" panose="020B0604020202020204" pitchFamily="34" charset="0"/>
                <a:cs typeface="Arial" panose="020B0604020202020204" pitchFamily="34" charset="0"/>
              </a:rPr>
              <a:t>Child-Initiated Learning (Positive Relationships in the Early Years)</a:t>
            </a:r>
            <a:r>
              <a:rPr lang="en-GB" sz="3400" dirty="0">
                <a:latin typeface="Arial" panose="020B0604020202020204" pitchFamily="34" charset="0"/>
                <a:cs typeface="Arial" panose="020B0604020202020204" pitchFamily="34" charset="0"/>
              </a:rPr>
              <a:t>. Practical Pre-school Books: England. </a:t>
            </a:r>
          </a:p>
          <a:p>
            <a:r>
              <a:rPr lang="en-GB" sz="3400" dirty="0">
                <a:latin typeface="Arial" panose="020B0604020202020204" pitchFamily="34" charset="0"/>
                <a:cs typeface="Arial" panose="020B0604020202020204" pitchFamily="34" charset="0"/>
              </a:rPr>
              <a:t>Pacey. (no date) </a:t>
            </a:r>
            <a:r>
              <a:rPr lang="en-GB" sz="3400" i="1" dirty="0">
                <a:latin typeface="Arial" panose="020B0604020202020204" pitchFamily="34" charset="0"/>
                <a:cs typeface="Arial" panose="020B0604020202020204" pitchFamily="34" charset="0"/>
              </a:rPr>
              <a:t>Role of the adult / </a:t>
            </a:r>
            <a:r>
              <a:rPr lang="en-GB" sz="3400" i="1" dirty="0" err="1">
                <a:latin typeface="Arial" panose="020B0604020202020204" pitchFamily="34" charset="0"/>
                <a:cs typeface="Arial" panose="020B0604020202020204" pitchFamily="34" charset="0"/>
              </a:rPr>
              <a:t>Rôl</a:t>
            </a:r>
            <a:r>
              <a:rPr lang="en-GB" sz="3400" i="1" dirty="0">
                <a:latin typeface="Arial" panose="020B0604020202020204" pitchFamily="34" charset="0"/>
                <a:cs typeface="Arial" panose="020B0604020202020204" pitchFamily="34" charset="0"/>
              </a:rPr>
              <a:t> </a:t>
            </a:r>
            <a:r>
              <a:rPr lang="en-GB" sz="3400" i="1" dirty="0" err="1">
                <a:latin typeface="Arial" panose="020B0604020202020204" pitchFamily="34" charset="0"/>
                <a:cs typeface="Arial" panose="020B0604020202020204" pitchFamily="34" charset="0"/>
              </a:rPr>
              <a:t>yr</a:t>
            </a:r>
            <a:r>
              <a:rPr lang="en-GB" sz="3400" i="1" dirty="0">
                <a:latin typeface="Arial" panose="020B0604020202020204" pitchFamily="34" charset="0"/>
                <a:cs typeface="Arial" panose="020B0604020202020204" pitchFamily="34" charset="0"/>
              </a:rPr>
              <a:t> </a:t>
            </a:r>
            <a:r>
              <a:rPr lang="en-GB" sz="3400" i="1" dirty="0" err="1">
                <a:latin typeface="Arial" panose="020B0604020202020204" pitchFamily="34" charset="0"/>
                <a:cs typeface="Arial" panose="020B0604020202020204" pitchFamily="34" charset="0"/>
              </a:rPr>
              <a:t>oedolyn</a:t>
            </a:r>
            <a:r>
              <a:rPr lang="en-GB" sz="3400" dirty="0">
                <a:latin typeface="Arial" panose="020B0604020202020204" pitchFamily="34" charset="0"/>
                <a:cs typeface="Arial" panose="020B0604020202020204" pitchFamily="34" charset="0"/>
              </a:rPr>
              <a:t>. Available at: </a:t>
            </a:r>
            <a:r>
              <a:rPr lang="en-GB" sz="3400" dirty="0">
                <a:latin typeface="Arial" panose="020B0604020202020204" pitchFamily="34" charset="0"/>
                <a:cs typeface="Arial" panose="020B0604020202020204" pitchFamily="34" charset="0"/>
                <a:hlinkClick r:id="rId4"/>
              </a:rPr>
              <a:t>https://www.pacey.org.uk/working-in-childcare/inspiring-environments/role-of-the-adult/</a:t>
            </a:r>
            <a:r>
              <a:rPr lang="en-GB" sz="3400" dirty="0">
                <a:latin typeface="Arial" panose="020B0604020202020204" pitchFamily="34" charset="0"/>
                <a:cs typeface="Arial" panose="020B0604020202020204" pitchFamily="34" charset="0"/>
              </a:rPr>
              <a:t>. (Accessed: 14/8/23). </a:t>
            </a:r>
          </a:p>
          <a:p>
            <a:r>
              <a:rPr lang="en-GB" sz="3400" dirty="0">
                <a:latin typeface="Arial" panose="020B0604020202020204" pitchFamily="34" charset="0"/>
                <a:cs typeface="Arial" panose="020B0604020202020204" pitchFamily="34" charset="0"/>
              </a:rPr>
              <a:t>Siraj-Blatchford, I.</a:t>
            </a:r>
            <a:r>
              <a:rPr lang="en-GB" sz="3400" i="1" dirty="0">
                <a:latin typeface="Arial" panose="020B0604020202020204" pitchFamily="34" charset="0"/>
                <a:cs typeface="Arial" panose="020B0604020202020204" pitchFamily="34" charset="0"/>
              </a:rPr>
              <a:t>et al</a:t>
            </a:r>
            <a:r>
              <a:rPr lang="en-GB" sz="3400" dirty="0">
                <a:latin typeface="Arial" panose="020B0604020202020204" pitchFamily="34" charset="0"/>
                <a:cs typeface="Arial" panose="020B0604020202020204" pitchFamily="34" charset="0"/>
              </a:rPr>
              <a:t>. (2002), Researching effective pedagogy in the early years. (Research Report No. 356), Department for Education: London.</a:t>
            </a:r>
          </a:p>
          <a:p>
            <a:r>
              <a:rPr lang="en-GB" sz="3400" dirty="0">
                <a:latin typeface="Arial" panose="020B0604020202020204" pitchFamily="34" charset="0"/>
                <a:cs typeface="Arial" panose="020B0604020202020204" pitchFamily="34" charset="0"/>
              </a:rPr>
              <a:t>Stacey, S. (2009) </a:t>
            </a:r>
            <a:r>
              <a:rPr lang="en-GB" sz="3400" i="1" dirty="0">
                <a:latin typeface="Arial" panose="020B0604020202020204" pitchFamily="34" charset="0"/>
                <a:cs typeface="Arial" panose="020B0604020202020204" pitchFamily="34" charset="0"/>
              </a:rPr>
              <a:t>Emergent Curriculum in Early Childhood Settings</a:t>
            </a:r>
            <a:r>
              <a:rPr lang="en-GB" sz="3400" dirty="0">
                <a:latin typeface="Arial" panose="020B0604020202020204" pitchFamily="34" charset="0"/>
                <a:cs typeface="Arial" panose="020B0604020202020204" pitchFamily="34" charset="0"/>
              </a:rPr>
              <a:t>. Redleaf Press: Yorkton Court. </a:t>
            </a:r>
          </a:p>
          <a:p>
            <a:r>
              <a:rPr lang="en-GB" sz="4000" dirty="0"/>
              <a:t>University of Sheffield. (2015). Professional Love in Early Years Settings: A Report of the Summary of Findings</a:t>
            </a:r>
            <a:endParaRPr lang="en-GB" sz="3400" dirty="0">
              <a:latin typeface="Arial" panose="020B0604020202020204" pitchFamily="34" charset="0"/>
              <a:cs typeface="Arial" panose="020B0604020202020204" pitchFamily="34" charset="0"/>
            </a:endParaRPr>
          </a:p>
          <a:p>
            <a:r>
              <a:rPr lang="en-GB" sz="3400" dirty="0">
                <a:latin typeface="Arial" panose="020B0604020202020204" pitchFamily="34" charset="0"/>
                <a:cs typeface="Arial" panose="020B0604020202020204" pitchFamily="34" charset="0"/>
              </a:rPr>
              <a:t>Vamos, J. (2019) A Primal Environment for a 21st Century’s ‘Naissance’, </a:t>
            </a:r>
            <a:r>
              <a:rPr lang="en-GB" sz="3400" i="1" dirty="0">
                <a:latin typeface="Arial" panose="020B0604020202020204" pitchFamily="34" charset="0"/>
                <a:cs typeface="Arial" panose="020B0604020202020204" pitchFamily="34" charset="0"/>
              </a:rPr>
              <a:t>Thoughts on the Language of Tenderness in Ferenczi’s Footsteps</a:t>
            </a:r>
            <a:r>
              <a:rPr lang="en-GB" sz="3400" dirty="0">
                <a:latin typeface="Arial" panose="020B0604020202020204" pitchFamily="34" charset="0"/>
                <a:cs typeface="Arial" panose="020B0604020202020204" pitchFamily="34" charset="0"/>
              </a:rPr>
              <a:t>. The American journal of psychoanalysis. [Online] 79 (4), 594–600.</a:t>
            </a:r>
          </a:p>
          <a:p>
            <a:r>
              <a:rPr lang="en-GB" sz="3400" dirty="0">
                <a:latin typeface="Arial" panose="020B0604020202020204" pitchFamily="34" charset="0"/>
                <a:cs typeface="Arial" panose="020B0604020202020204" pitchFamily="34" charset="0"/>
              </a:rPr>
              <a:t>Welsh Government (2021a)  </a:t>
            </a:r>
            <a:r>
              <a:rPr lang="en-GB" sz="3400" i="1" dirty="0">
                <a:latin typeface="Arial" panose="020B0604020202020204" pitchFamily="34" charset="0"/>
                <a:cs typeface="Arial" panose="020B0604020202020204" pitchFamily="34" charset="0"/>
              </a:rPr>
              <a:t>Consultation Document:  A curriculum for funded non-maintained nursery settings</a:t>
            </a:r>
            <a:r>
              <a:rPr lang="en-GB" sz="3400" dirty="0">
                <a:latin typeface="Arial" panose="020B0604020202020204" pitchFamily="34" charset="0"/>
                <a:cs typeface="Arial" panose="020B0604020202020204" pitchFamily="34" charset="0"/>
              </a:rPr>
              <a:t>. Available at: </a:t>
            </a:r>
            <a:r>
              <a:rPr lang="en-GB" sz="3400" dirty="0">
                <a:latin typeface="Arial" panose="020B0604020202020204" pitchFamily="34" charset="0"/>
                <a:cs typeface="Arial" panose="020B0604020202020204" pitchFamily="34" charset="0"/>
                <a:hlinkClick r:id="rId5"/>
              </a:rPr>
              <a:t>curriculum-funded-non-maintained-settings-consultation-doc.pdf (</a:t>
            </a:r>
            <a:r>
              <a:rPr lang="en-GB" sz="3400" dirty="0" err="1">
                <a:latin typeface="Arial" panose="020B0604020202020204" pitchFamily="34" charset="0"/>
                <a:cs typeface="Arial" panose="020B0604020202020204" pitchFamily="34" charset="0"/>
                <a:hlinkClick r:id="rId5"/>
              </a:rPr>
              <a:t>gov.wales</a:t>
            </a:r>
            <a:r>
              <a:rPr lang="en-GB" sz="3400" dirty="0">
                <a:latin typeface="Arial" panose="020B0604020202020204" pitchFamily="34" charset="0"/>
                <a:cs typeface="Arial" panose="020B0604020202020204" pitchFamily="34" charset="0"/>
                <a:hlinkClick r:id="rId5"/>
              </a:rPr>
              <a:t>)</a:t>
            </a:r>
            <a:r>
              <a:rPr lang="en-GB" sz="3400" dirty="0">
                <a:latin typeface="Arial" panose="020B0604020202020204" pitchFamily="34" charset="0"/>
                <a:cs typeface="Arial" panose="020B0604020202020204" pitchFamily="34" charset="0"/>
              </a:rPr>
              <a:t> [Accessed 17/11/21]</a:t>
            </a:r>
          </a:p>
          <a:p>
            <a:r>
              <a:rPr lang="en-GB" sz="3400" dirty="0">
                <a:latin typeface="Arial" panose="020B0604020202020204" pitchFamily="34" charset="0"/>
                <a:cs typeface="Arial" panose="020B0604020202020204" pitchFamily="34" charset="0"/>
              </a:rPr>
              <a:t>Welsh Government  (2021b) </a:t>
            </a:r>
            <a:r>
              <a:rPr lang="en-GB" sz="3400" i="1" dirty="0">
                <a:latin typeface="Arial" panose="020B0604020202020204" pitchFamily="34" charset="0"/>
                <a:cs typeface="Arial" panose="020B0604020202020204" pitchFamily="34" charset="0"/>
              </a:rPr>
              <a:t>Consultation Document: Enabling Pathways</a:t>
            </a:r>
            <a:r>
              <a:rPr lang="en-GB" sz="3400" dirty="0">
                <a:latin typeface="Arial" panose="020B0604020202020204" pitchFamily="34" charset="0"/>
                <a:cs typeface="Arial" panose="020B0604020202020204" pitchFamily="34" charset="0"/>
              </a:rPr>
              <a:t>. Available at: </a:t>
            </a:r>
            <a:r>
              <a:rPr lang="en-GB" sz="3400" dirty="0">
                <a:latin typeface="Arial" panose="020B0604020202020204" pitchFamily="34" charset="0"/>
                <a:cs typeface="Arial" panose="020B0604020202020204" pitchFamily="34" charset="0"/>
                <a:hlinkClick r:id="rId6"/>
              </a:rPr>
              <a:t>enabling-pathways-consultation-document_0.pdf (</a:t>
            </a:r>
            <a:r>
              <a:rPr lang="en-GB" sz="3400" dirty="0" err="1">
                <a:latin typeface="Arial" panose="020B0604020202020204" pitchFamily="34" charset="0"/>
                <a:cs typeface="Arial" panose="020B0604020202020204" pitchFamily="34" charset="0"/>
                <a:hlinkClick r:id="rId6"/>
              </a:rPr>
              <a:t>gov.wales</a:t>
            </a:r>
            <a:r>
              <a:rPr lang="en-GB" sz="3400" dirty="0">
                <a:latin typeface="Arial" panose="020B0604020202020204" pitchFamily="34" charset="0"/>
                <a:cs typeface="Arial" panose="020B0604020202020204" pitchFamily="34" charset="0"/>
                <a:hlinkClick r:id="rId6"/>
              </a:rPr>
              <a:t>)</a:t>
            </a:r>
            <a:r>
              <a:rPr lang="en-GB" sz="3400" dirty="0">
                <a:latin typeface="Arial" panose="020B0604020202020204" pitchFamily="34" charset="0"/>
                <a:cs typeface="Arial" panose="020B0604020202020204" pitchFamily="34" charset="0"/>
              </a:rPr>
              <a:t>  [Accessed 25/11/21]</a:t>
            </a:r>
          </a:p>
          <a:p>
            <a:endParaRPr lang="en-GB" dirty="0"/>
          </a:p>
        </p:txBody>
      </p:sp>
    </p:spTree>
    <p:extLst>
      <p:ext uri="{BB962C8B-B14F-4D97-AF65-F5344CB8AC3E}">
        <p14:creationId xmlns:p14="http://schemas.microsoft.com/office/powerpoint/2010/main" val="3243531458"/>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2a80b03815e2e5e3281b97f7713277a5">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4ff4b8fc08fe7a41382c493e40dd0b1f"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C8C131-AEEE-4672-B34B-5D6B794873F2}">
  <ds:schemaRefs>
    <ds:schemaRef ds:uri="http://schemas.microsoft.com/office/2006/metadata/properties"/>
    <ds:schemaRef ds:uri="http://schemas.microsoft.com/office/infopath/2007/PartnerControls"/>
    <ds:schemaRef ds:uri="16bfc89a-06a0-41d6-ae50-6ff65b36cb8b"/>
    <ds:schemaRef ds:uri="e4a72011-89be-41d7-bd49-565121a9e247"/>
  </ds:schemaRefs>
</ds:datastoreItem>
</file>

<file path=customXml/itemProps2.xml><?xml version="1.0" encoding="utf-8"?>
<ds:datastoreItem xmlns:ds="http://schemas.openxmlformats.org/officeDocument/2006/customXml" ds:itemID="{D90ED1AE-99BD-4DEA-9661-259CF0C0E0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D7F265C-F40D-4A7B-9FF6-9A79FCE6549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2710</Words>
  <Application>Microsoft Office PowerPoint</Application>
  <PresentationFormat>On-screen Show (4:3)</PresentationFormat>
  <Paragraphs>214</Paragraphs>
  <Slides>26</Slides>
  <Notes>13</Notes>
  <HiddenSlides>0</HiddenSlides>
  <MMClips>0</MMClips>
  <ScaleCrop>false</ScaleCrop>
  <HeadingPairs>
    <vt:vector size="4" baseType="variant">
      <vt:variant>
        <vt:lpstr>Theme</vt:lpstr>
      </vt:variant>
      <vt:variant>
        <vt:i4>19</vt:i4>
      </vt:variant>
      <vt:variant>
        <vt:lpstr>Slide Titles</vt:lpstr>
      </vt:variant>
      <vt:variant>
        <vt:i4>26</vt:i4>
      </vt:variant>
    </vt:vector>
  </HeadingPairs>
  <TitlesOfParts>
    <vt:vector size="45" baseType="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ECEY4005C:Y 1000 Diwrnod Cyntaf  ECEY4005: The First 1000 Days   </vt:lpstr>
      <vt:lpstr>What is an Enabling Adult Beth yw Oedolyn Galluogi?</vt:lpstr>
      <vt:lpstr>Mae babis angen oedolion Babies need Adults.</vt:lpstr>
      <vt:lpstr>Galluogi Oedolion  Enabling Adults </vt:lpstr>
      <vt:lpstr>Galluogi Oedolion  Enabling Adults </vt:lpstr>
      <vt:lpstr>Galluogi Oedolion   Enabling Adults </vt:lpstr>
      <vt:lpstr>Galluogi Oedolion   Enabling Adults </vt:lpstr>
      <vt:lpstr>Canlyniadau/Outcomes</vt:lpstr>
      <vt:lpstr>Cwricwlwm sy'n dod i'r amlwg Emergent Curriculum</vt:lpstr>
      <vt:lpstr>Cwricwlwm sy'n dod i'r amlwg Emergent Curriculum</vt:lpstr>
      <vt:lpstr>Gweithgareddau dan arweiniad plant  Child led activities 
</vt:lpstr>
      <vt:lpstr>Gweithgareddau dan arweiniad oedolion / Adult lead activities 
</vt:lpstr>
      <vt:lpstr>PowerPoint Presentation</vt:lpstr>
      <vt:lpstr>Themâu Arwyddocaol Significant Themes</vt:lpstr>
      <vt:lpstr>Babanod / Babies 
</vt:lpstr>
      <vt:lpstr>Professional Love Cariad Proffesiynol</vt:lpstr>
      <vt:lpstr>Professional Love Cariad Proffesiynol</vt:lpstr>
      <vt:lpstr>Professional Love Cariad Proffesiynol</vt:lpstr>
      <vt:lpstr>Professional Love Cariad Proffesiynol</vt:lpstr>
      <vt:lpstr>Professional Love Cariad Proffesiynol</vt:lpstr>
      <vt:lpstr>Perthynas / Relationships</vt:lpstr>
      <vt:lpstr>PowerPoint Presentation</vt:lpstr>
      <vt:lpstr>PowerPoint Presentation</vt:lpstr>
      <vt:lpstr>Tasg / Task</vt:lpstr>
      <vt:lpstr>Cyfeirnodau /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Rachel Iles</cp:lastModifiedBy>
  <cp:revision>10</cp:revision>
  <dcterms:created xsi:type="dcterms:W3CDTF">2021-03-10T12:10:47Z</dcterms:created>
  <dcterms:modified xsi:type="dcterms:W3CDTF">2023-12-01T14:37:32Z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MediaServiceImageTags">
    <vt:lpwstr/>
  </property>
</Properties>
</file>