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62" r:id="rId6"/>
    <p:sldMasterId id="2147483736" r:id="rId7"/>
    <p:sldMasterId id="2147483666" r:id="rId8"/>
  </p:sldMasterIdLst>
  <p:notesMasterIdLst>
    <p:notesMasterId r:id="rId35"/>
  </p:notesMasterIdLst>
  <p:sldIdLst>
    <p:sldId id="259" r:id="rId9"/>
    <p:sldId id="260" r:id="rId10"/>
    <p:sldId id="263" r:id="rId11"/>
    <p:sldId id="261" r:id="rId12"/>
    <p:sldId id="262"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0" r:id="rId29"/>
    <p:sldId id="279" r:id="rId30"/>
    <p:sldId id="258" r:id="rId31"/>
    <p:sldId id="281" r:id="rId32"/>
    <p:sldId id="257" r:id="rId33"/>
    <p:sldId id="25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B8CE67-4053-409A-92B0-EDED91BF8933}" v="185" dt="2026-09-24T10:09:41.7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81068" autoAdjust="0"/>
  </p:normalViewPr>
  <p:slideViewPr>
    <p:cSldViewPr snapToGrid="0" snapToObjects="1">
      <p:cViewPr>
        <p:scale>
          <a:sx n="51" d="100"/>
          <a:sy n="51" d="100"/>
        </p:scale>
        <p:origin x="-612"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EC8B950-7F18-4D91-BFD3-EC0DA3B26873}"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F45FCE19-A3D3-49E1-878A-63E4FCDB384A}">
      <dgm:prSet phldrT="[Text]"/>
      <dgm:spPr/>
      <dgm:t>
        <a:bodyPr/>
        <a:lstStyle/>
        <a:p>
          <a:pPr>
            <a:buNone/>
          </a:pPr>
          <a:r>
            <a:rPr lang="en-GB" dirty="0">
              <a:solidFill>
                <a:schemeClr val="tx1"/>
              </a:solidFill>
              <a:latin typeface="Arial" panose="020B0604020202020204" pitchFamily="34" charset="0"/>
              <a:cs typeface="Arial" panose="020B0604020202020204" pitchFamily="34" charset="0"/>
            </a:rPr>
            <a:t>How do we know?</a:t>
          </a:r>
        </a:p>
      </dgm:t>
    </dgm:pt>
    <dgm:pt modelId="{5AF06E19-56A3-4905-A86D-C77AA738297B}" type="parTrans" cxnId="{EB6C6055-9B90-41EF-B270-D18F2CC56A4A}">
      <dgm:prSet/>
      <dgm:spPr/>
      <dgm:t>
        <a:bodyPr/>
        <a:lstStyle/>
        <a:p>
          <a:endParaRPr lang="en-GB"/>
        </a:p>
      </dgm:t>
    </dgm:pt>
    <dgm:pt modelId="{869DDF60-5B70-4C89-B773-3645DAD17CCE}" type="sibTrans" cxnId="{EB6C6055-9B90-41EF-B270-D18F2CC56A4A}">
      <dgm:prSet/>
      <dgm:spPr/>
      <dgm:t>
        <a:bodyPr/>
        <a:lstStyle/>
        <a:p>
          <a:endParaRPr lang="en-GB"/>
        </a:p>
      </dgm:t>
    </dgm:pt>
    <dgm:pt modelId="{73B17FD1-ABC8-4D4E-9660-8BF979CAFB88}">
      <dgm:prSet phldrT="[Text]"/>
      <dgm:spPr/>
      <dgm:t>
        <a:bodyPr/>
        <a:lstStyle/>
        <a:p>
          <a:pPr>
            <a:buNone/>
          </a:pPr>
          <a:r>
            <a:rPr lang="en-GB" dirty="0">
              <a:latin typeface="Arial" panose="020B0604020202020204" pitchFamily="34" charset="0"/>
              <a:cs typeface="Arial" panose="020B0604020202020204" pitchFamily="34" charset="0"/>
            </a:rPr>
            <a:t>What evidence do we have?</a:t>
          </a:r>
        </a:p>
      </dgm:t>
    </dgm:pt>
    <dgm:pt modelId="{1B14D8A1-336C-45E9-9FD5-38C4879BF233}" type="parTrans" cxnId="{24557EA0-23CE-491B-8A5A-32F13A9E5083}">
      <dgm:prSet/>
      <dgm:spPr/>
      <dgm:t>
        <a:bodyPr/>
        <a:lstStyle/>
        <a:p>
          <a:endParaRPr lang="en-GB"/>
        </a:p>
      </dgm:t>
    </dgm:pt>
    <dgm:pt modelId="{A1C0051C-FB90-434C-8AE2-01637A31EE5F}" type="sibTrans" cxnId="{24557EA0-23CE-491B-8A5A-32F13A9E5083}">
      <dgm:prSet/>
      <dgm:spPr/>
      <dgm:t>
        <a:bodyPr/>
        <a:lstStyle/>
        <a:p>
          <a:endParaRPr lang="en-GB"/>
        </a:p>
      </dgm:t>
    </dgm:pt>
    <dgm:pt modelId="{6D6553F7-B199-422D-853D-D16F84BEA522}">
      <dgm:prSet phldrT="[Text]"/>
      <dgm:spPr/>
      <dgm:t>
        <a:bodyPr/>
        <a:lstStyle/>
        <a:p>
          <a:pPr>
            <a:buNone/>
          </a:pPr>
          <a:r>
            <a:rPr lang="en-GB" dirty="0">
              <a:latin typeface="Arial" panose="020B0604020202020204" pitchFamily="34" charset="0"/>
              <a:cs typeface="Arial" panose="020B0604020202020204" pitchFamily="34" charset="0"/>
            </a:rPr>
            <a:t>What are we assuming?</a:t>
          </a:r>
        </a:p>
      </dgm:t>
    </dgm:pt>
    <dgm:pt modelId="{DD5D4CAC-64BA-4A06-AB71-2511AA0AAC68}" type="parTrans" cxnId="{944B6461-795C-4A7E-BDF2-7A514FEACE69}">
      <dgm:prSet/>
      <dgm:spPr/>
      <dgm:t>
        <a:bodyPr/>
        <a:lstStyle/>
        <a:p>
          <a:endParaRPr lang="en-GB"/>
        </a:p>
      </dgm:t>
    </dgm:pt>
    <dgm:pt modelId="{F360BA5C-F6C7-4A29-A876-D7CDFC89678F}" type="sibTrans" cxnId="{944B6461-795C-4A7E-BDF2-7A514FEACE69}">
      <dgm:prSet/>
      <dgm:spPr/>
      <dgm:t>
        <a:bodyPr/>
        <a:lstStyle/>
        <a:p>
          <a:endParaRPr lang="en-GB"/>
        </a:p>
      </dgm:t>
    </dgm:pt>
    <dgm:pt modelId="{B359205A-AEA5-421E-A716-948DA392E64C}">
      <dgm:prSet phldrT="[Text]"/>
      <dgm:spPr/>
      <dgm:t>
        <a:bodyPr/>
        <a:lstStyle/>
        <a:p>
          <a:pPr>
            <a:buNone/>
          </a:pPr>
          <a:r>
            <a:rPr lang="en-GB" dirty="0">
              <a:latin typeface="Arial" panose="020B0604020202020204" pitchFamily="34" charset="0"/>
              <a:cs typeface="Arial" panose="020B0604020202020204" pitchFamily="34" charset="0"/>
            </a:rPr>
            <a:t>What else could explain this?</a:t>
          </a:r>
        </a:p>
      </dgm:t>
    </dgm:pt>
    <dgm:pt modelId="{F7EDAC47-50B0-49A3-BCD2-0596E177DF1F}" type="parTrans" cxnId="{2D7EAC27-9218-45FB-88D6-B8DD44099A1D}">
      <dgm:prSet/>
      <dgm:spPr/>
      <dgm:t>
        <a:bodyPr/>
        <a:lstStyle/>
        <a:p>
          <a:endParaRPr lang="en-GB"/>
        </a:p>
      </dgm:t>
    </dgm:pt>
    <dgm:pt modelId="{29AA1155-E240-4582-94A7-3FA1CF8C5524}" type="sibTrans" cxnId="{2D7EAC27-9218-45FB-88D6-B8DD44099A1D}">
      <dgm:prSet/>
      <dgm:spPr/>
      <dgm:t>
        <a:bodyPr/>
        <a:lstStyle/>
        <a:p>
          <a:endParaRPr lang="en-GB"/>
        </a:p>
      </dgm:t>
    </dgm:pt>
    <dgm:pt modelId="{B96E718C-6617-49B7-8053-5C91B0B83D63}">
      <dgm:prSet phldrT="[Text]"/>
      <dgm:spPr/>
      <dgm:t>
        <a:bodyPr/>
        <a:lstStyle/>
        <a:p>
          <a:pPr>
            <a:buNone/>
          </a:pPr>
          <a:r>
            <a:rPr lang="en-GB" dirty="0">
              <a:latin typeface="Arial" panose="020B0604020202020204" pitchFamily="34" charset="0"/>
              <a:cs typeface="Arial" panose="020B0604020202020204" pitchFamily="34" charset="0"/>
            </a:rPr>
            <a:t>What information is missing?</a:t>
          </a:r>
        </a:p>
      </dgm:t>
    </dgm:pt>
    <dgm:pt modelId="{F68CAD00-D042-4366-8A63-32B074A9069C}" type="parTrans" cxnId="{9C695216-3B4D-4BF1-AB8D-BE2953E4237F}">
      <dgm:prSet/>
      <dgm:spPr/>
      <dgm:t>
        <a:bodyPr/>
        <a:lstStyle/>
        <a:p>
          <a:endParaRPr lang="en-GB"/>
        </a:p>
      </dgm:t>
    </dgm:pt>
    <dgm:pt modelId="{4EA0AC3D-2266-4980-97DD-729C85453391}" type="sibTrans" cxnId="{9C695216-3B4D-4BF1-AB8D-BE2953E4237F}">
      <dgm:prSet/>
      <dgm:spPr/>
      <dgm:t>
        <a:bodyPr/>
        <a:lstStyle/>
        <a:p>
          <a:endParaRPr lang="en-GB"/>
        </a:p>
      </dgm:t>
    </dgm:pt>
    <dgm:pt modelId="{B9CB8525-4405-4C75-BF7E-FD6692707C05}" type="pres">
      <dgm:prSet presAssocID="{1EC8B950-7F18-4D91-BFD3-EC0DA3B26873}" presName="diagram" presStyleCnt="0">
        <dgm:presLayoutVars>
          <dgm:dir/>
          <dgm:resizeHandles val="exact"/>
        </dgm:presLayoutVars>
      </dgm:prSet>
      <dgm:spPr/>
    </dgm:pt>
    <dgm:pt modelId="{02352E64-133E-4777-B040-B1007088F2DB}" type="pres">
      <dgm:prSet presAssocID="{F45FCE19-A3D3-49E1-878A-63E4FCDB384A}" presName="node" presStyleLbl="node1" presStyleIdx="0" presStyleCnt="5">
        <dgm:presLayoutVars>
          <dgm:bulletEnabled val="1"/>
        </dgm:presLayoutVars>
      </dgm:prSet>
      <dgm:spPr/>
    </dgm:pt>
    <dgm:pt modelId="{B885541C-BB8B-49F0-AFC7-140A24C87804}" type="pres">
      <dgm:prSet presAssocID="{869DDF60-5B70-4C89-B773-3645DAD17CCE}" presName="sibTrans" presStyleCnt="0"/>
      <dgm:spPr/>
    </dgm:pt>
    <dgm:pt modelId="{3C3E6C53-B4C8-4369-8437-5516F12B431E}" type="pres">
      <dgm:prSet presAssocID="{73B17FD1-ABC8-4D4E-9660-8BF979CAFB88}" presName="node" presStyleLbl="node1" presStyleIdx="1" presStyleCnt="5">
        <dgm:presLayoutVars>
          <dgm:bulletEnabled val="1"/>
        </dgm:presLayoutVars>
      </dgm:prSet>
      <dgm:spPr/>
    </dgm:pt>
    <dgm:pt modelId="{DC682CBC-DD15-424E-B7A0-B60C00B27CC3}" type="pres">
      <dgm:prSet presAssocID="{A1C0051C-FB90-434C-8AE2-01637A31EE5F}" presName="sibTrans" presStyleCnt="0"/>
      <dgm:spPr/>
    </dgm:pt>
    <dgm:pt modelId="{D30A7DB5-A1BD-4209-84EB-711B0068A044}" type="pres">
      <dgm:prSet presAssocID="{6D6553F7-B199-422D-853D-D16F84BEA522}" presName="node" presStyleLbl="node1" presStyleIdx="2" presStyleCnt="5">
        <dgm:presLayoutVars>
          <dgm:bulletEnabled val="1"/>
        </dgm:presLayoutVars>
      </dgm:prSet>
      <dgm:spPr/>
    </dgm:pt>
    <dgm:pt modelId="{212D8F93-8B66-4C44-9685-540E396910CA}" type="pres">
      <dgm:prSet presAssocID="{F360BA5C-F6C7-4A29-A876-D7CDFC89678F}" presName="sibTrans" presStyleCnt="0"/>
      <dgm:spPr/>
    </dgm:pt>
    <dgm:pt modelId="{035C868C-75E3-493F-BD5A-1BEBDC5F7F00}" type="pres">
      <dgm:prSet presAssocID="{B359205A-AEA5-421E-A716-948DA392E64C}" presName="node" presStyleLbl="node1" presStyleIdx="3" presStyleCnt="5">
        <dgm:presLayoutVars>
          <dgm:bulletEnabled val="1"/>
        </dgm:presLayoutVars>
      </dgm:prSet>
      <dgm:spPr/>
    </dgm:pt>
    <dgm:pt modelId="{F0474051-4FB8-417A-97B4-A99E2604B2AC}" type="pres">
      <dgm:prSet presAssocID="{29AA1155-E240-4582-94A7-3FA1CF8C5524}" presName="sibTrans" presStyleCnt="0"/>
      <dgm:spPr/>
    </dgm:pt>
    <dgm:pt modelId="{7D625F1D-D628-488A-AAC0-B42BFE56CF53}" type="pres">
      <dgm:prSet presAssocID="{B96E718C-6617-49B7-8053-5C91B0B83D63}" presName="node" presStyleLbl="node1" presStyleIdx="4" presStyleCnt="5">
        <dgm:presLayoutVars>
          <dgm:bulletEnabled val="1"/>
        </dgm:presLayoutVars>
      </dgm:prSet>
      <dgm:spPr/>
    </dgm:pt>
  </dgm:ptLst>
  <dgm:cxnLst>
    <dgm:cxn modelId="{9C695216-3B4D-4BF1-AB8D-BE2953E4237F}" srcId="{1EC8B950-7F18-4D91-BFD3-EC0DA3B26873}" destId="{B96E718C-6617-49B7-8053-5C91B0B83D63}" srcOrd="4" destOrd="0" parTransId="{F68CAD00-D042-4366-8A63-32B074A9069C}" sibTransId="{4EA0AC3D-2266-4980-97DD-729C85453391}"/>
    <dgm:cxn modelId="{A353A422-35A7-4048-ACC3-DACE12CB6F3B}" type="presOf" srcId="{1EC8B950-7F18-4D91-BFD3-EC0DA3B26873}" destId="{B9CB8525-4405-4C75-BF7E-FD6692707C05}" srcOrd="0" destOrd="0" presId="urn:microsoft.com/office/officeart/2005/8/layout/default"/>
    <dgm:cxn modelId="{E80F9124-9E86-4B68-B5EB-178E32A2ED95}" type="presOf" srcId="{F45FCE19-A3D3-49E1-878A-63E4FCDB384A}" destId="{02352E64-133E-4777-B040-B1007088F2DB}" srcOrd="0" destOrd="0" presId="urn:microsoft.com/office/officeart/2005/8/layout/default"/>
    <dgm:cxn modelId="{05BB6625-D986-44F0-A4C5-7DCA6F04D5A4}" type="presOf" srcId="{73B17FD1-ABC8-4D4E-9660-8BF979CAFB88}" destId="{3C3E6C53-B4C8-4369-8437-5516F12B431E}" srcOrd="0" destOrd="0" presId="urn:microsoft.com/office/officeart/2005/8/layout/default"/>
    <dgm:cxn modelId="{2D7EAC27-9218-45FB-88D6-B8DD44099A1D}" srcId="{1EC8B950-7F18-4D91-BFD3-EC0DA3B26873}" destId="{B359205A-AEA5-421E-A716-948DA392E64C}" srcOrd="3" destOrd="0" parTransId="{F7EDAC47-50B0-49A3-BCD2-0596E177DF1F}" sibTransId="{29AA1155-E240-4582-94A7-3FA1CF8C5524}"/>
    <dgm:cxn modelId="{944B6461-795C-4A7E-BDF2-7A514FEACE69}" srcId="{1EC8B950-7F18-4D91-BFD3-EC0DA3B26873}" destId="{6D6553F7-B199-422D-853D-D16F84BEA522}" srcOrd="2" destOrd="0" parTransId="{DD5D4CAC-64BA-4A06-AB71-2511AA0AAC68}" sibTransId="{F360BA5C-F6C7-4A29-A876-D7CDFC89678F}"/>
    <dgm:cxn modelId="{EB6C6055-9B90-41EF-B270-D18F2CC56A4A}" srcId="{1EC8B950-7F18-4D91-BFD3-EC0DA3B26873}" destId="{F45FCE19-A3D3-49E1-878A-63E4FCDB384A}" srcOrd="0" destOrd="0" parTransId="{5AF06E19-56A3-4905-A86D-C77AA738297B}" sibTransId="{869DDF60-5B70-4C89-B773-3645DAD17CCE}"/>
    <dgm:cxn modelId="{EB91E79E-2953-4BF5-9E16-55BCD4B86F77}" type="presOf" srcId="{B96E718C-6617-49B7-8053-5C91B0B83D63}" destId="{7D625F1D-D628-488A-AAC0-B42BFE56CF53}" srcOrd="0" destOrd="0" presId="urn:microsoft.com/office/officeart/2005/8/layout/default"/>
    <dgm:cxn modelId="{24557EA0-23CE-491B-8A5A-32F13A9E5083}" srcId="{1EC8B950-7F18-4D91-BFD3-EC0DA3B26873}" destId="{73B17FD1-ABC8-4D4E-9660-8BF979CAFB88}" srcOrd="1" destOrd="0" parTransId="{1B14D8A1-336C-45E9-9FD5-38C4879BF233}" sibTransId="{A1C0051C-FB90-434C-8AE2-01637A31EE5F}"/>
    <dgm:cxn modelId="{FFB2A6A5-412A-4CD0-AFCC-3D26A734136F}" type="presOf" srcId="{6D6553F7-B199-422D-853D-D16F84BEA522}" destId="{D30A7DB5-A1BD-4209-84EB-711B0068A044}" srcOrd="0" destOrd="0" presId="urn:microsoft.com/office/officeart/2005/8/layout/default"/>
    <dgm:cxn modelId="{21BE20F1-3AE6-4312-99C3-12FABD8C796F}" type="presOf" srcId="{B359205A-AEA5-421E-A716-948DA392E64C}" destId="{035C868C-75E3-493F-BD5A-1BEBDC5F7F00}" srcOrd="0" destOrd="0" presId="urn:microsoft.com/office/officeart/2005/8/layout/default"/>
    <dgm:cxn modelId="{86659B15-64E8-4C7E-ACD2-1A08B811995F}" type="presParOf" srcId="{B9CB8525-4405-4C75-BF7E-FD6692707C05}" destId="{02352E64-133E-4777-B040-B1007088F2DB}" srcOrd="0" destOrd="0" presId="urn:microsoft.com/office/officeart/2005/8/layout/default"/>
    <dgm:cxn modelId="{653F3D57-711F-4EF3-A2B1-7DA1DDC3A3D4}" type="presParOf" srcId="{B9CB8525-4405-4C75-BF7E-FD6692707C05}" destId="{B885541C-BB8B-49F0-AFC7-140A24C87804}" srcOrd="1" destOrd="0" presId="urn:microsoft.com/office/officeart/2005/8/layout/default"/>
    <dgm:cxn modelId="{F6D4FC2A-FE7F-40A3-B623-45D115F11673}" type="presParOf" srcId="{B9CB8525-4405-4C75-BF7E-FD6692707C05}" destId="{3C3E6C53-B4C8-4369-8437-5516F12B431E}" srcOrd="2" destOrd="0" presId="urn:microsoft.com/office/officeart/2005/8/layout/default"/>
    <dgm:cxn modelId="{9EC14FE3-4F60-4861-855C-CB2822395B11}" type="presParOf" srcId="{B9CB8525-4405-4C75-BF7E-FD6692707C05}" destId="{DC682CBC-DD15-424E-B7A0-B60C00B27CC3}" srcOrd="3" destOrd="0" presId="urn:microsoft.com/office/officeart/2005/8/layout/default"/>
    <dgm:cxn modelId="{8F5DFF4D-BEEF-403D-BB36-ADBE9282822E}" type="presParOf" srcId="{B9CB8525-4405-4C75-BF7E-FD6692707C05}" destId="{D30A7DB5-A1BD-4209-84EB-711B0068A044}" srcOrd="4" destOrd="0" presId="urn:microsoft.com/office/officeart/2005/8/layout/default"/>
    <dgm:cxn modelId="{E2E34B4E-E2D6-4472-9253-BF1FE96B68C8}" type="presParOf" srcId="{B9CB8525-4405-4C75-BF7E-FD6692707C05}" destId="{212D8F93-8B66-4C44-9685-540E396910CA}" srcOrd="5" destOrd="0" presId="urn:microsoft.com/office/officeart/2005/8/layout/default"/>
    <dgm:cxn modelId="{A75DC40A-CEF0-4729-838A-0DCC7D95BD70}" type="presParOf" srcId="{B9CB8525-4405-4C75-BF7E-FD6692707C05}" destId="{035C868C-75E3-493F-BD5A-1BEBDC5F7F00}" srcOrd="6" destOrd="0" presId="urn:microsoft.com/office/officeart/2005/8/layout/default"/>
    <dgm:cxn modelId="{6DEBEE75-8E86-4F60-8B82-032DF51BA8B8}" type="presParOf" srcId="{B9CB8525-4405-4C75-BF7E-FD6692707C05}" destId="{F0474051-4FB8-417A-97B4-A99E2604B2AC}" srcOrd="7" destOrd="0" presId="urn:microsoft.com/office/officeart/2005/8/layout/default"/>
    <dgm:cxn modelId="{159A65C2-F102-4ADB-B562-76096B9B125A}" type="presParOf" srcId="{B9CB8525-4405-4C75-BF7E-FD6692707C05}" destId="{7D625F1D-D628-488A-AAC0-B42BFE56CF5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4EC263-7320-484E-979A-9ACF737C9D65}"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GB"/>
        </a:p>
      </dgm:t>
    </dgm:pt>
    <dgm:pt modelId="{3A2179F5-816E-4676-94D5-60F7ECCC19BF}">
      <dgm:prSet phldrT="[Text]" phldr="0"/>
      <dgm:spPr/>
      <dgm:t>
        <a:bodyPr/>
        <a:lstStyle/>
        <a:p>
          <a:r>
            <a:rPr lang="en-GB" dirty="0"/>
            <a:t>Fact</a:t>
          </a:r>
        </a:p>
      </dgm:t>
    </dgm:pt>
    <dgm:pt modelId="{61F4DD65-97CD-4554-AE6A-6EC4B0C2A837}" type="parTrans" cxnId="{EF643FD4-C212-4D28-BF4F-81B82B319BB6}">
      <dgm:prSet/>
      <dgm:spPr/>
      <dgm:t>
        <a:bodyPr/>
        <a:lstStyle/>
        <a:p>
          <a:endParaRPr lang="en-GB"/>
        </a:p>
      </dgm:t>
    </dgm:pt>
    <dgm:pt modelId="{63676DF0-0342-478B-9F5F-D0E6CC07F128}" type="sibTrans" cxnId="{EF643FD4-C212-4D28-BF4F-81B82B319BB6}">
      <dgm:prSet/>
      <dgm:spPr/>
      <dgm:t>
        <a:bodyPr/>
        <a:lstStyle/>
        <a:p>
          <a:endParaRPr lang="en-GB"/>
        </a:p>
      </dgm:t>
    </dgm:pt>
    <dgm:pt modelId="{4FE5E865-D558-4AF1-B656-4736FD690832}">
      <dgm:prSet phldrT="[Text]"/>
      <dgm:spPr/>
      <dgm:t>
        <a:bodyPr/>
        <a:lstStyle/>
        <a:p>
          <a:pPr>
            <a:buNone/>
          </a:pPr>
          <a:r>
            <a:rPr lang="en-GB" dirty="0"/>
            <a:t>Something that can be checked or </a:t>
          </a:r>
          <a:r>
            <a:rPr lang="en-GB"/>
            <a:t>verified.</a:t>
          </a:r>
          <a:endParaRPr lang="en-GB" dirty="0"/>
        </a:p>
      </dgm:t>
    </dgm:pt>
    <dgm:pt modelId="{77D1DE8D-31ED-4869-9D24-9758FFFD869D}" type="parTrans" cxnId="{23C6C4A0-E92E-4350-BC54-E7EA1612E724}">
      <dgm:prSet/>
      <dgm:spPr/>
      <dgm:t>
        <a:bodyPr/>
        <a:lstStyle/>
        <a:p>
          <a:endParaRPr lang="en-GB"/>
        </a:p>
      </dgm:t>
    </dgm:pt>
    <dgm:pt modelId="{BCC1DDF6-3967-4FF0-A4A3-51281B0B6F2A}" type="sibTrans" cxnId="{23C6C4A0-E92E-4350-BC54-E7EA1612E724}">
      <dgm:prSet/>
      <dgm:spPr/>
      <dgm:t>
        <a:bodyPr/>
        <a:lstStyle/>
        <a:p>
          <a:endParaRPr lang="en-GB"/>
        </a:p>
      </dgm:t>
    </dgm:pt>
    <dgm:pt modelId="{ECA60A43-5ACB-46AD-ADDB-B01FE1C17B67}">
      <dgm:prSet phldrT="[Text]" phldr="0"/>
      <dgm:spPr/>
      <dgm:t>
        <a:bodyPr/>
        <a:lstStyle/>
        <a:p>
          <a:r>
            <a:rPr lang="en-GB" dirty="0"/>
            <a:t>Assumption</a:t>
          </a:r>
        </a:p>
      </dgm:t>
    </dgm:pt>
    <dgm:pt modelId="{F083A597-C73E-4157-9D56-1B75AAC3C9D2}" type="parTrans" cxnId="{CFF827D8-5379-4058-A1B6-1441DD2F1EE4}">
      <dgm:prSet/>
      <dgm:spPr/>
      <dgm:t>
        <a:bodyPr/>
        <a:lstStyle/>
        <a:p>
          <a:endParaRPr lang="en-GB"/>
        </a:p>
      </dgm:t>
    </dgm:pt>
    <dgm:pt modelId="{33D1E3E3-3AE9-4ACC-B651-12C364E5D1BA}" type="sibTrans" cxnId="{CFF827D8-5379-4058-A1B6-1441DD2F1EE4}">
      <dgm:prSet/>
      <dgm:spPr/>
      <dgm:t>
        <a:bodyPr/>
        <a:lstStyle/>
        <a:p>
          <a:endParaRPr lang="en-GB"/>
        </a:p>
      </dgm:t>
    </dgm:pt>
    <dgm:pt modelId="{16D0487F-1616-4701-9C6C-A7813A503EC9}">
      <dgm:prSet phldrT="[Text]"/>
      <dgm:spPr/>
      <dgm:t>
        <a:bodyPr/>
        <a:lstStyle/>
        <a:p>
          <a:pPr>
            <a:buNone/>
          </a:pPr>
          <a:r>
            <a:rPr lang="en-GB" dirty="0"/>
            <a:t>Something we are treating as true without enough evidence </a:t>
          </a:r>
          <a:r>
            <a:rPr lang="en-GB"/>
            <a:t>yet.</a:t>
          </a:r>
          <a:endParaRPr lang="en-GB" dirty="0"/>
        </a:p>
      </dgm:t>
    </dgm:pt>
    <dgm:pt modelId="{3CCCD943-7070-482A-BFA4-E48ACD3D83B5}" type="parTrans" cxnId="{771A6B4A-324E-4D31-99A8-8A4580D0AC29}">
      <dgm:prSet/>
      <dgm:spPr/>
      <dgm:t>
        <a:bodyPr/>
        <a:lstStyle/>
        <a:p>
          <a:endParaRPr lang="en-GB"/>
        </a:p>
      </dgm:t>
    </dgm:pt>
    <dgm:pt modelId="{5C5036EA-D27D-4E6E-8151-B53BC330FD41}" type="sibTrans" cxnId="{771A6B4A-324E-4D31-99A8-8A4580D0AC29}">
      <dgm:prSet/>
      <dgm:spPr/>
      <dgm:t>
        <a:bodyPr/>
        <a:lstStyle/>
        <a:p>
          <a:endParaRPr lang="en-GB"/>
        </a:p>
      </dgm:t>
    </dgm:pt>
    <dgm:pt modelId="{BA2915BE-A95D-49B1-AD00-B1F962B56115}">
      <dgm:prSet phldrT="[Text]" phldr="0"/>
      <dgm:spPr/>
      <dgm:t>
        <a:bodyPr/>
        <a:lstStyle/>
        <a:p>
          <a:r>
            <a:rPr lang="en-GB"/>
            <a:t>Opinion or Judgement</a:t>
          </a:r>
          <a:endParaRPr lang="en-GB" dirty="0"/>
        </a:p>
      </dgm:t>
    </dgm:pt>
    <dgm:pt modelId="{7E32929F-F8CB-4E54-8701-0048A2582136}" type="parTrans" cxnId="{0CC54F39-7675-4B74-8044-DB27A5B02C60}">
      <dgm:prSet/>
      <dgm:spPr/>
      <dgm:t>
        <a:bodyPr/>
        <a:lstStyle/>
        <a:p>
          <a:endParaRPr lang="en-GB"/>
        </a:p>
      </dgm:t>
    </dgm:pt>
    <dgm:pt modelId="{AC0ACD28-7E25-42B2-BA51-14A1A01FEBEC}" type="sibTrans" cxnId="{0CC54F39-7675-4B74-8044-DB27A5B02C60}">
      <dgm:prSet/>
      <dgm:spPr/>
      <dgm:t>
        <a:bodyPr/>
        <a:lstStyle/>
        <a:p>
          <a:endParaRPr lang="en-GB"/>
        </a:p>
      </dgm:t>
    </dgm:pt>
    <dgm:pt modelId="{07156578-4C7F-4172-954D-917AB44AEEB7}">
      <dgm:prSet phldrT="[Text]" phldr="0"/>
      <dgm:spPr/>
      <dgm:t>
        <a:bodyPr/>
        <a:lstStyle/>
        <a:p>
          <a:pPr>
            <a:buNone/>
          </a:pPr>
          <a:r>
            <a:rPr lang="en-GB" dirty="0"/>
            <a:t>What someone thinks, believes or concludes about </a:t>
          </a:r>
          <a:r>
            <a:rPr lang="en-GB"/>
            <a:t>something.</a:t>
          </a:r>
          <a:endParaRPr lang="en-GB" dirty="0"/>
        </a:p>
      </dgm:t>
    </dgm:pt>
    <dgm:pt modelId="{7BB882C8-636B-40C5-BF6A-ED83E4129389}" type="parTrans" cxnId="{BE15F79E-2CAD-41C1-86EF-202CF7D40F5B}">
      <dgm:prSet/>
      <dgm:spPr/>
      <dgm:t>
        <a:bodyPr/>
        <a:lstStyle/>
        <a:p>
          <a:endParaRPr lang="en-GB"/>
        </a:p>
      </dgm:t>
    </dgm:pt>
    <dgm:pt modelId="{300DCCAB-01A8-4B3D-AD53-3E3A4365D6E7}" type="sibTrans" cxnId="{BE15F79E-2CAD-41C1-86EF-202CF7D40F5B}">
      <dgm:prSet/>
      <dgm:spPr/>
      <dgm:t>
        <a:bodyPr/>
        <a:lstStyle/>
        <a:p>
          <a:endParaRPr lang="en-GB"/>
        </a:p>
      </dgm:t>
    </dgm:pt>
    <dgm:pt modelId="{4065C118-0FF8-411D-92A0-2BE2C17BBDB1}" type="pres">
      <dgm:prSet presAssocID="{824EC263-7320-484E-979A-9ACF737C9D65}" presName="Name0" presStyleCnt="0">
        <dgm:presLayoutVars>
          <dgm:dir/>
          <dgm:animLvl val="lvl"/>
          <dgm:resizeHandles/>
        </dgm:presLayoutVars>
      </dgm:prSet>
      <dgm:spPr/>
    </dgm:pt>
    <dgm:pt modelId="{4C590DBC-9E3A-4C4A-BF1F-9ACAD1B28C00}" type="pres">
      <dgm:prSet presAssocID="{3A2179F5-816E-4676-94D5-60F7ECCC19BF}" presName="linNode" presStyleCnt="0"/>
      <dgm:spPr/>
    </dgm:pt>
    <dgm:pt modelId="{7D48D108-9182-47CE-BF51-F0927429F7CF}" type="pres">
      <dgm:prSet presAssocID="{3A2179F5-816E-4676-94D5-60F7ECCC19BF}" presName="parentShp" presStyleLbl="node1" presStyleIdx="0" presStyleCnt="3">
        <dgm:presLayoutVars>
          <dgm:bulletEnabled val="1"/>
        </dgm:presLayoutVars>
      </dgm:prSet>
      <dgm:spPr/>
    </dgm:pt>
    <dgm:pt modelId="{3B7A978B-246F-4938-8C8E-593D1045E7FA}" type="pres">
      <dgm:prSet presAssocID="{3A2179F5-816E-4676-94D5-60F7ECCC19BF}" presName="childShp" presStyleLbl="bgAccFollowNode1" presStyleIdx="0" presStyleCnt="3">
        <dgm:presLayoutVars>
          <dgm:bulletEnabled val="1"/>
        </dgm:presLayoutVars>
      </dgm:prSet>
      <dgm:spPr/>
    </dgm:pt>
    <dgm:pt modelId="{BA1FF9E2-B824-4034-B4EB-25234E3A5D8C}" type="pres">
      <dgm:prSet presAssocID="{63676DF0-0342-478B-9F5F-D0E6CC07F128}" presName="spacing" presStyleCnt="0"/>
      <dgm:spPr/>
    </dgm:pt>
    <dgm:pt modelId="{1903AF88-D6A0-4A39-939A-70721217397A}" type="pres">
      <dgm:prSet presAssocID="{ECA60A43-5ACB-46AD-ADDB-B01FE1C17B67}" presName="linNode" presStyleCnt="0"/>
      <dgm:spPr/>
    </dgm:pt>
    <dgm:pt modelId="{598A6E6D-71D1-484F-A6F8-A669F3F20CA7}" type="pres">
      <dgm:prSet presAssocID="{ECA60A43-5ACB-46AD-ADDB-B01FE1C17B67}" presName="parentShp" presStyleLbl="node1" presStyleIdx="1" presStyleCnt="3">
        <dgm:presLayoutVars>
          <dgm:bulletEnabled val="1"/>
        </dgm:presLayoutVars>
      </dgm:prSet>
      <dgm:spPr/>
    </dgm:pt>
    <dgm:pt modelId="{CC2AA5C3-C01E-43C7-AD06-91EB37F2BD33}" type="pres">
      <dgm:prSet presAssocID="{ECA60A43-5ACB-46AD-ADDB-B01FE1C17B67}" presName="childShp" presStyleLbl="bgAccFollowNode1" presStyleIdx="1" presStyleCnt="3">
        <dgm:presLayoutVars>
          <dgm:bulletEnabled val="1"/>
        </dgm:presLayoutVars>
      </dgm:prSet>
      <dgm:spPr/>
    </dgm:pt>
    <dgm:pt modelId="{2A12940C-E66E-4788-806C-79E18AEB4530}" type="pres">
      <dgm:prSet presAssocID="{33D1E3E3-3AE9-4ACC-B651-12C364E5D1BA}" presName="spacing" presStyleCnt="0"/>
      <dgm:spPr/>
    </dgm:pt>
    <dgm:pt modelId="{32106F38-D86B-4309-BD9D-C3CDB519C813}" type="pres">
      <dgm:prSet presAssocID="{BA2915BE-A95D-49B1-AD00-B1F962B56115}" presName="linNode" presStyleCnt="0"/>
      <dgm:spPr/>
    </dgm:pt>
    <dgm:pt modelId="{6847C98D-A4C1-4856-B5AD-D74CC2CE212B}" type="pres">
      <dgm:prSet presAssocID="{BA2915BE-A95D-49B1-AD00-B1F962B56115}" presName="parentShp" presStyleLbl="node1" presStyleIdx="2" presStyleCnt="3">
        <dgm:presLayoutVars>
          <dgm:bulletEnabled val="1"/>
        </dgm:presLayoutVars>
      </dgm:prSet>
      <dgm:spPr/>
    </dgm:pt>
    <dgm:pt modelId="{497DBA6F-1EBB-46F4-AD98-4B5B133E5338}" type="pres">
      <dgm:prSet presAssocID="{BA2915BE-A95D-49B1-AD00-B1F962B56115}" presName="childShp" presStyleLbl="bgAccFollowNode1" presStyleIdx="2" presStyleCnt="3">
        <dgm:presLayoutVars>
          <dgm:bulletEnabled val="1"/>
        </dgm:presLayoutVars>
      </dgm:prSet>
      <dgm:spPr/>
    </dgm:pt>
  </dgm:ptLst>
  <dgm:cxnLst>
    <dgm:cxn modelId="{2E793900-C1DE-448E-B31B-6C17EAFE95C6}" type="presOf" srcId="{3A2179F5-816E-4676-94D5-60F7ECCC19BF}" destId="{7D48D108-9182-47CE-BF51-F0927429F7CF}" srcOrd="0" destOrd="0" presId="urn:microsoft.com/office/officeart/2005/8/layout/vList6"/>
    <dgm:cxn modelId="{D3EF9413-9DCE-4C39-B0C5-B8B80086B032}" type="presOf" srcId="{16D0487F-1616-4701-9C6C-A7813A503EC9}" destId="{CC2AA5C3-C01E-43C7-AD06-91EB37F2BD33}" srcOrd="0" destOrd="0" presId="urn:microsoft.com/office/officeart/2005/8/layout/vList6"/>
    <dgm:cxn modelId="{734E2723-84FE-4C98-930B-D39926A4C206}" type="presOf" srcId="{BA2915BE-A95D-49B1-AD00-B1F962B56115}" destId="{6847C98D-A4C1-4856-B5AD-D74CC2CE212B}" srcOrd="0" destOrd="0" presId="urn:microsoft.com/office/officeart/2005/8/layout/vList6"/>
    <dgm:cxn modelId="{0CC54F39-7675-4B74-8044-DB27A5B02C60}" srcId="{824EC263-7320-484E-979A-9ACF737C9D65}" destId="{BA2915BE-A95D-49B1-AD00-B1F962B56115}" srcOrd="2" destOrd="0" parTransId="{7E32929F-F8CB-4E54-8701-0048A2582136}" sibTransId="{AC0ACD28-7E25-42B2-BA51-14A1A01FEBEC}"/>
    <dgm:cxn modelId="{38E9413F-D3D7-4666-98AE-79294DBD9152}" type="presOf" srcId="{07156578-4C7F-4172-954D-917AB44AEEB7}" destId="{497DBA6F-1EBB-46F4-AD98-4B5B133E5338}" srcOrd="0" destOrd="0" presId="urn:microsoft.com/office/officeart/2005/8/layout/vList6"/>
    <dgm:cxn modelId="{771A6B4A-324E-4D31-99A8-8A4580D0AC29}" srcId="{ECA60A43-5ACB-46AD-ADDB-B01FE1C17B67}" destId="{16D0487F-1616-4701-9C6C-A7813A503EC9}" srcOrd="0" destOrd="0" parTransId="{3CCCD943-7070-482A-BFA4-E48ACD3D83B5}" sibTransId="{5C5036EA-D27D-4E6E-8151-B53BC330FD41}"/>
    <dgm:cxn modelId="{01CE6D7A-EEE2-447F-9852-FE47C446E512}" type="presOf" srcId="{ECA60A43-5ACB-46AD-ADDB-B01FE1C17B67}" destId="{598A6E6D-71D1-484F-A6F8-A669F3F20CA7}" srcOrd="0" destOrd="0" presId="urn:microsoft.com/office/officeart/2005/8/layout/vList6"/>
    <dgm:cxn modelId="{BE15F79E-2CAD-41C1-86EF-202CF7D40F5B}" srcId="{BA2915BE-A95D-49B1-AD00-B1F962B56115}" destId="{07156578-4C7F-4172-954D-917AB44AEEB7}" srcOrd="0" destOrd="0" parTransId="{7BB882C8-636B-40C5-BF6A-ED83E4129389}" sibTransId="{300DCCAB-01A8-4B3D-AD53-3E3A4365D6E7}"/>
    <dgm:cxn modelId="{23C6C4A0-E92E-4350-BC54-E7EA1612E724}" srcId="{3A2179F5-816E-4676-94D5-60F7ECCC19BF}" destId="{4FE5E865-D558-4AF1-B656-4736FD690832}" srcOrd="0" destOrd="0" parTransId="{77D1DE8D-31ED-4869-9D24-9758FFFD869D}" sibTransId="{BCC1DDF6-3967-4FF0-A4A3-51281B0B6F2A}"/>
    <dgm:cxn modelId="{E0FD6BBB-5C9E-4969-97EB-A92A3DD82CB9}" type="presOf" srcId="{4FE5E865-D558-4AF1-B656-4736FD690832}" destId="{3B7A978B-246F-4938-8C8E-593D1045E7FA}" srcOrd="0" destOrd="0" presId="urn:microsoft.com/office/officeart/2005/8/layout/vList6"/>
    <dgm:cxn modelId="{EF643FD4-C212-4D28-BF4F-81B82B319BB6}" srcId="{824EC263-7320-484E-979A-9ACF737C9D65}" destId="{3A2179F5-816E-4676-94D5-60F7ECCC19BF}" srcOrd="0" destOrd="0" parTransId="{61F4DD65-97CD-4554-AE6A-6EC4B0C2A837}" sibTransId="{63676DF0-0342-478B-9F5F-D0E6CC07F128}"/>
    <dgm:cxn modelId="{CFF827D8-5379-4058-A1B6-1441DD2F1EE4}" srcId="{824EC263-7320-484E-979A-9ACF737C9D65}" destId="{ECA60A43-5ACB-46AD-ADDB-B01FE1C17B67}" srcOrd="1" destOrd="0" parTransId="{F083A597-C73E-4157-9D56-1B75AAC3C9D2}" sibTransId="{33D1E3E3-3AE9-4ACC-B651-12C364E5D1BA}"/>
    <dgm:cxn modelId="{44B498F4-DCA9-4819-9AF4-1C596B58C2C2}" type="presOf" srcId="{824EC263-7320-484E-979A-9ACF737C9D65}" destId="{4065C118-0FF8-411D-92A0-2BE2C17BBDB1}" srcOrd="0" destOrd="0" presId="urn:microsoft.com/office/officeart/2005/8/layout/vList6"/>
    <dgm:cxn modelId="{A4DAD801-7A5D-4FDB-A74B-FB46D0129C0C}" type="presParOf" srcId="{4065C118-0FF8-411D-92A0-2BE2C17BBDB1}" destId="{4C590DBC-9E3A-4C4A-BF1F-9ACAD1B28C00}" srcOrd="0" destOrd="0" presId="urn:microsoft.com/office/officeart/2005/8/layout/vList6"/>
    <dgm:cxn modelId="{D47AB57F-C5A5-4EFF-A489-08EC705C4E60}" type="presParOf" srcId="{4C590DBC-9E3A-4C4A-BF1F-9ACAD1B28C00}" destId="{7D48D108-9182-47CE-BF51-F0927429F7CF}" srcOrd="0" destOrd="0" presId="urn:microsoft.com/office/officeart/2005/8/layout/vList6"/>
    <dgm:cxn modelId="{B9EC0481-ED63-4557-9261-82BF0843BBB6}" type="presParOf" srcId="{4C590DBC-9E3A-4C4A-BF1F-9ACAD1B28C00}" destId="{3B7A978B-246F-4938-8C8E-593D1045E7FA}" srcOrd="1" destOrd="0" presId="urn:microsoft.com/office/officeart/2005/8/layout/vList6"/>
    <dgm:cxn modelId="{40D4F292-ECED-4B1F-819F-17AAA791D2A9}" type="presParOf" srcId="{4065C118-0FF8-411D-92A0-2BE2C17BBDB1}" destId="{BA1FF9E2-B824-4034-B4EB-25234E3A5D8C}" srcOrd="1" destOrd="0" presId="urn:microsoft.com/office/officeart/2005/8/layout/vList6"/>
    <dgm:cxn modelId="{B095E8E5-407A-4706-A877-0AEA751F4F83}" type="presParOf" srcId="{4065C118-0FF8-411D-92A0-2BE2C17BBDB1}" destId="{1903AF88-D6A0-4A39-939A-70721217397A}" srcOrd="2" destOrd="0" presId="urn:microsoft.com/office/officeart/2005/8/layout/vList6"/>
    <dgm:cxn modelId="{845C176F-CC59-4408-B740-BA3426882ECD}" type="presParOf" srcId="{1903AF88-D6A0-4A39-939A-70721217397A}" destId="{598A6E6D-71D1-484F-A6F8-A669F3F20CA7}" srcOrd="0" destOrd="0" presId="urn:microsoft.com/office/officeart/2005/8/layout/vList6"/>
    <dgm:cxn modelId="{44584EEE-6FCC-496D-BBB3-D2D44A2C6791}" type="presParOf" srcId="{1903AF88-D6A0-4A39-939A-70721217397A}" destId="{CC2AA5C3-C01E-43C7-AD06-91EB37F2BD33}" srcOrd="1" destOrd="0" presId="urn:microsoft.com/office/officeart/2005/8/layout/vList6"/>
    <dgm:cxn modelId="{980BAA45-8C18-4A3D-8AEB-F4CF2B2B26AF}" type="presParOf" srcId="{4065C118-0FF8-411D-92A0-2BE2C17BBDB1}" destId="{2A12940C-E66E-4788-806C-79E18AEB4530}" srcOrd="3" destOrd="0" presId="urn:microsoft.com/office/officeart/2005/8/layout/vList6"/>
    <dgm:cxn modelId="{98594636-AFE4-44F9-A32F-17B2612D4C5E}" type="presParOf" srcId="{4065C118-0FF8-411D-92A0-2BE2C17BBDB1}" destId="{32106F38-D86B-4309-BD9D-C3CDB519C813}" srcOrd="4" destOrd="0" presId="urn:microsoft.com/office/officeart/2005/8/layout/vList6"/>
    <dgm:cxn modelId="{F237D04C-2957-409B-9D12-C5886B75F897}" type="presParOf" srcId="{32106F38-D86B-4309-BD9D-C3CDB519C813}" destId="{6847C98D-A4C1-4856-B5AD-D74CC2CE212B}" srcOrd="0" destOrd="0" presId="urn:microsoft.com/office/officeart/2005/8/layout/vList6"/>
    <dgm:cxn modelId="{409479FF-43AE-4370-9EA5-B1605CDE7BA9}" type="presParOf" srcId="{32106F38-D86B-4309-BD9D-C3CDB519C813}" destId="{497DBA6F-1EBB-46F4-AD98-4B5B133E5338}"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52E64-133E-4777-B040-B1007088F2DB}">
      <dsp:nvSpPr>
        <dsp:cNvPr id="0" name=""/>
        <dsp:cNvSpPr/>
      </dsp:nvSpPr>
      <dsp:spPr>
        <a:xfrm>
          <a:off x="0" y="766345"/>
          <a:ext cx="2637959" cy="15827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chemeClr val="tx1"/>
              </a:solidFill>
              <a:latin typeface="Arial" panose="020B0604020202020204" pitchFamily="34" charset="0"/>
              <a:cs typeface="Arial" panose="020B0604020202020204" pitchFamily="34" charset="0"/>
            </a:rPr>
            <a:t>How do we know?</a:t>
          </a:r>
        </a:p>
      </dsp:txBody>
      <dsp:txXfrm>
        <a:off x="0" y="766345"/>
        <a:ext cx="2637959" cy="1582775"/>
      </dsp:txXfrm>
    </dsp:sp>
    <dsp:sp modelId="{3C3E6C53-B4C8-4369-8437-5516F12B431E}">
      <dsp:nvSpPr>
        <dsp:cNvPr id="0" name=""/>
        <dsp:cNvSpPr/>
      </dsp:nvSpPr>
      <dsp:spPr>
        <a:xfrm>
          <a:off x="2901754" y="766345"/>
          <a:ext cx="2637959" cy="1582775"/>
        </a:xfrm>
        <a:prstGeom prst="rect">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evidence do we have?</a:t>
          </a:r>
        </a:p>
      </dsp:txBody>
      <dsp:txXfrm>
        <a:off x="2901754" y="766345"/>
        <a:ext cx="2637959" cy="1582775"/>
      </dsp:txXfrm>
    </dsp:sp>
    <dsp:sp modelId="{D30A7DB5-A1BD-4209-84EB-711B0068A044}">
      <dsp:nvSpPr>
        <dsp:cNvPr id="0" name=""/>
        <dsp:cNvSpPr/>
      </dsp:nvSpPr>
      <dsp:spPr>
        <a:xfrm>
          <a:off x="5803509" y="766345"/>
          <a:ext cx="2637959" cy="1582775"/>
        </a:xfrm>
        <a:prstGeom prst="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are we assuming?</a:t>
          </a:r>
        </a:p>
      </dsp:txBody>
      <dsp:txXfrm>
        <a:off x="5803509" y="766345"/>
        <a:ext cx="2637959" cy="1582775"/>
      </dsp:txXfrm>
    </dsp:sp>
    <dsp:sp modelId="{035C868C-75E3-493F-BD5A-1BEBDC5F7F00}">
      <dsp:nvSpPr>
        <dsp:cNvPr id="0" name=""/>
        <dsp:cNvSpPr/>
      </dsp:nvSpPr>
      <dsp:spPr>
        <a:xfrm>
          <a:off x="1450877" y="2612916"/>
          <a:ext cx="2637959" cy="1582775"/>
        </a:xfrm>
        <a:prstGeom prst="rect">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else could explain this?</a:t>
          </a:r>
        </a:p>
      </dsp:txBody>
      <dsp:txXfrm>
        <a:off x="1450877" y="2612916"/>
        <a:ext cx="2637959" cy="1582775"/>
      </dsp:txXfrm>
    </dsp:sp>
    <dsp:sp modelId="{7D625F1D-D628-488A-AAC0-B42BFE56CF53}">
      <dsp:nvSpPr>
        <dsp:cNvPr id="0" name=""/>
        <dsp:cNvSpPr/>
      </dsp:nvSpPr>
      <dsp:spPr>
        <a:xfrm>
          <a:off x="4352632" y="2612916"/>
          <a:ext cx="2637959" cy="1582775"/>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information is missing?</a:t>
          </a:r>
        </a:p>
      </dsp:txBody>
      <dsp:txXfrm>
        <a:off x="4352632" y="2612916"/>
        <a:ext cx="2637959" cy="1582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A978B-246F-4938-8C8E-593D1045E7FA}">
      <dsp:nvSpPr>
        <dsp:cNvPr id="0" name=""/>
        <dsp:cNvSpPr/>
      </dsp:nvSpPr>
      <dsp:spPr>
        <a:xfrm>
          <a:off x="4188118" y="0"/>
          <a:ext cx="6282177" cy="1458515"/>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t" anchorCtr="0">
          <a:noAutofit/>
        </a:bodyPr>
        <a:lstStyle/>
        <a:p>
          <a:pPr marL="285750" lvl="1" indent="-285750" algn="l" defTabSz="1422400">
            <a:lnSpc>
              <a:spcPct val="90000"/>
            </a:lnSpc>
            <a:spcBef>
              <a:spcPct val="0"/>
            </a:spcBef>
            <a:spcAft>
              <a:spcPct val="15000"/>
            </a:spcAft>
            <a:buNone/>
          </a:pPr>
          <a:r>
            <a:rPr lang="en-GB" sz="3200" kern="1200" dirty="0"/>
            <a:t>Something that can be checked or </a:t>
          </a:r>
          <a:r>
            <a:rPr lang="en-GB" sz="3200" kern="1200"/>
            <a:t>verified.</a:t>
          </a:r>
          <a:endParaRPr lang="en-GB" sz="3200" kern="1200" dirty="0"/>
        </a:p>
      </dsp:txBody>
      <dsp:txXfrm>
        <a:off x="4188118" y="182314"/>
        <a:ext cx="5735234" cy="1093887"/>
      </dsp:txXfrm>
    </dsp:sp>
    <dsp:sp modelId="{7D48D108-9182-47CE-BF51-F0927429F7CF}">
      <dsp:nvSpPr>
        <dsp:cNvPr id="0" name=""/>
        <dsp:cNvSpPr/>
      </dsp:nvSpPr>
      <dsp:spPr>
        <a:xfrm>
          <a:off x="0" y="0"/>
          <a:ext cx="4188118" cy="14585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Fact</a:t>
          </a:r>
        </a:p>
      </dsp:txBody>
      <dsp:txXfrm>
        <a:off x="71199" y="71199"/>
        <a:ext cx="4045720" cy="1316117"/>
      </dsp:txXfrm>
    </dsp:sp>
    <dsp:sp modelId="{CC2AA5C3-C01E-43C7-AD06-91EB37F2BD33}">
      <dsp:nvSpPr>
        <dsp:cNvPr id="0" name=""/>
        <dsp:cNvSpPr/>
      </dsp:nvSpPr>
      <dsp:spPr>
        <a:xfrm>
          <a:off x="4188118" y="1604367"/>
          <a:ext cx="6282177" cy="1458515"/>
        </a:xfrm>
        <a:prstGeom prst="rightArrow">
          <a:avLst>
            <a:gd name="adj1" fmla="val 75000"/>
            <a:gd name="adj2" fmla="val 50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t" anchorCtr="0">
          <a:noAutofit/>
        </a:bodyPr>
        <a:lstStyle/>
        <a:p>
          <a:pPr marL="285750" lvl="1" indent="-285750" algn="l" defTabSz="1422400">
            <a:lnSpc>
              <a:spcPct val="90000"/>
            </a:lnSpc>
            <a:spcBef>
              <a:spcPct val="0"/>
            </a:spcBef>
            <a:spcAft>
              <a:spcPct val="15000"/>
            </a:spcAft>
            <a:buNone/>
          </a:pPr>
          <a:r>
            <a:rPr lang="en-GB" sz="3200" kern="1200" dirty="0"/>
            <a:t>Something we are treating as true without enough evidence </a:t>
          </a:r>
          <a:r>
            <a:rPr lang="en-GB" sz="3200" kern="1200"/>
            <a:t>yet.</a:t>
          </a:r>
          <a:endParaRPr lang="en-GB" sz="3200" kern="1200" dirty="0"/>
        </a:p>
      </dsp:txBody>
      <dsp:txXfrm>
        <a:off x="4188118" y="1786681"/>
        <a:ext cx="5735234" cy="1093887"/>
      </dsp:txXfrm>
    </dsp:sp>
    <dsp:sp modelId="{598A6E6D-71D1-484F-A6F8-A669F3F20CA7}">
      <dsp:nvSpPr>
        <dsp:cNvPr id="0" name=""/>
        <dsp:cNvSpPr/>
      </dsp:nvSpPr>
      <dsp:spPr>
        <a:xfrm>
          <a:off x="0" y="1604367"/>
          <a:ext cx="4188118" cy="14585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Assumption</a:t>
          </a:r>
        </a:p>
      </dsp:txBody>
      <dsp:txXfrm>
        <a:off x="71199" y="1675566"/>
        <a:ext cx="4045720" cy="1316117"/>
      </dsp:txXfrm>
    </dsp:sp>
    <dsp:sp modelId="{497DBA6F-1EBB-46F4-AD98-4B5B133E5338}">
      <dsp:nvSpPr>
        <dsp:cNvPr id="0" name=""/>
        <dsp:cNvSpPr/>
      </dsp:nvSpPr>
      <dsp:spPr>
        <a:xfrm>
          <a:off x="4188118" y="3208734"/>
          <a:ext cx="6282177" cy="1458515"/>
        </a:xfrm>
        <a:prstGeom prst="rightArrow">
          <a:avLst>
            <a:gd name="adj1" fmla="val 75000"/>
            <a:gd name="adj2" fmla="val 50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t" anchorCtr="0">
          <a:noAutofit/>
        </a:bodyPr>
        <a:lstStyle/>
        <a:p>
          <a:pPr marL="285750" lvl="1" indent="-285750" algn="l" defTabSz="1422400">
            <a:lnSpc>
              <a:spcPct val="90000"/>
            </a:lnSpc>
            <a:spcBef>
              <a:spcPct val="0"/>
            </a:spcBef>
            <a:spcAft>
              <a:spcPct val="15000"/>
            </a:spcAft>
            <a:buNone/>
          </a:pPr>
          <a:r>
            <a:rPr lang="en-GB" sz="3200" kern="1200" dirty="0"/>
            <a:t>What someone thinks, believes or concludes about </a:t>
          </a:r>
          <a:r>
            <a:rPr lang="en-GB" sz="3200" kern="1200"/>
            <a:t>something.</a:t>
          </a:r>
          <a:endParaRPr lang="en-GB" sz="3200" kern="1200" dirty="0"/>
        </a:p>
      </dsp:txBody>
      <dsp:txXfrm>
        <a:off x="4188118" y="3391048"/>
        <a:ext cx="5735234" cy="1093887"/>
      </dsp:txXfrm>
    </dsp:sp>
    <dsp:sp modelId="{6847C98D-A4C1-4856-B5AD-D74CC2CE212B}">
      <dsp:nvSpPr>
        <dsp:cNvPr id="0" name=""/>
        <dsp:cNvSpPr/>
      </dsp:nvSpPr>
      <dsp:spPr>
        <a:xfrm>
          <a:off x="0" y="3208734"/>
          <a:ext cx="4188118" cy="14585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a:t>Opinion or Judgement</a:t>
          </a:r>
          <a:endParaRPr lang="en-GB" sz="4100" kern="1200" dirty="0"/>
        </a:p>
      </dsp:txBody>
      <dsp:txXfrm>
        <a:off x="71199" y="3279933"/>
        <a:ext cx="4045720" cy="13161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65B0D-16B7-481B-B645-7707CB837682}"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24441-D7FA-4352-87C2-B2717FEE9137}" type="slidenum">
              <a:rPr lang="en-GB" smtClean="0"/>
              <a:t>‹#›</a:t>
            </a:fld>
            <a:endParaRPr lang="en-GB"/>
          </a:p>
        </p:txBody>
      </p:sp>
    </p:spTree>
    <p:extLst>
      <p:ext uri="{BB962C8B-B14F-4D97-AF65-F5344CB8AC3E}">
        <p14:creationId xmlns:p14="http://schemas.microsoft.com/office/powerpoint/2010/main" val="11524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Fact</a:t>
            </a:r>
          </a:p>
          <a:p>
            <a:pPr marL="228600" indent="-228600">
              <a:buAutoNum type="arabicPeriod"/>
            </a:pPr>
            <a:r>
              <a:rPr lang="en-GB" dirty="0"/>
              <a:t>Assumption </a:t>
            </a:r>
          </a:p>
          <a:p>
            <a:pPr marL="228600" indent="-228600">
              <a:buAutoNum type="arabicPeriod"/>
            </a:pPr>
            <a:r>
              <a:rPr lang="en-GB" dirty="0"/>
              <a:t>Opinion</a:t>
            </a:r>
          </a:p>
          <a:p>
            <a:pPr marL="228600" indent="-228600">
              <a:buAutoNum type="arabicPeriod"/>
            </a:pPr>
            <a:r>
              <a:rPr lang="en-GB" dirty="0"/>
              <a:t>Fact</a:t>
            </a:r>
          </a:p>
          <a:p>
            <a:pPr marL="228600" indent="-228600">
              <a:buAutoNum type="arabicPeriod"/>
            </a:pPr>
            <a:r>
              <a:rPr lang="en-GB" dirty="0"/>
              <a:t>Assumption</a:t>
            </a:r>
          </a:p>
          <a:p>
            <a:pPr marL="228600" indent="-228600">
              <a:buAutoNum type="arabicPeriod"/>
            </a:pPr>
            <a:r>
              <a:rPr lang="en-GB" dirty="0"/>
              <a:t>Fact</a:t>
            </a:r>
          </a:p>
          <a:p>
            <a:pPr marL="228600" indent="-228600">
              <a:buAutoNum type="arabicPeriod"/>
            </a:pPr>
            <a:r>
              <a:rPr lang="en-GB" dirty="0"/>
              <a:t>Opinion</a:t>
            </a:r>
          </a:p>
          <a:p>
            <a:pPr marL="228600" indent="-228600">
              <a:buAutoNum type="arabicPeriod"/>
            </a:pPr>
            <a:r>
              <a:rPr lang="en-GB" dirty="0"/>
              <a:t>Assumption </a:t>
            </a:r>
          </a:p>
        </p:txBody>
      </p:sp>
      <p:sp>
        <p:nvSpPr>
          <p:cNvPr id="4" name="Slide Number Placeholder 3"/>
          <p:cNvSpPr>
            <a:spLocks noGrp="1"/>
          </p:cNvSpPr>
          <p:nvPr>
            <p:ph type="sldNum" sz="quarter" idx="5"/>
          </p:nvPr>
        </p:nvSpPr>
        <p:spPr/>
        <p:txBody>
          <a:bodyPr/>
          <a:lstStyle/>
          <a:p>
            <a:fld id="{83B24441-D7FA-4352-87C2-B2717FEE9137}" type="slidenum">
              <a:rPr lang="en-GB" smtClean="0"/>
              <a:t>10</a:t>
            </a:fld>
            <a:endParaRPr lang="en-GB"/>
          </a:p>
        </p:txBody>
      </p:sp>
    </p:spTree>
    <p:extLst>
      <p:ext uri="{BB962C8B-B14F-4D97-AF65-F5344CB8AC3E}">
        <p14:creationId xmlns:p14="http://schemas.microsoft.com/office/powerpoint/2010/main" val="4219550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 A Possible answers:</a:t>
            </a:r>
          </a:p>
          <a:p>
            <a:pPr lvl="0"/>
            <a:r>
              <a:rPr lang="en-GB" dirty="0"/>
              <a:t>network issue; </a:t>
            </a:r>
          </a:p>
          <a:p>
            <a:pPr lvl="0"/>
            <a:r>
              <a:rPr lang="en-GB" dirty="0"/>
              <a:t>configuration; </a:t>
            </a:r>
          </a:p>
          <a:p>
            <a:pPr lvl="0"/>
            <a:r>
              <a:rPr lang="en-GB" dirty="0"/>
              <a:t>permissions; </a:t>
            </a:r>
          </a:p>
          <a:p>
            <a:pPr lvl="0"/>
            <a:r>
              <a:rPr lang="en-GB" dirty="0"/>
              <a:t>hardware; </a:t>
            </a:r>
          </a:p>
          <a:p>
            <a:pPr lvl="0"/>
            <a:r>
              <a:rPr lang="en-GB" dirty="0"/>
              <a:t>user error; </a:t>
            </a:r>
          </a:p>
          <a:p>
            <a:pPr lvl="0"/>
            <a:r>
              <a:rPr lang="en-GB" dirty="0"/>
              <a:t>another change.</a:t>
            </a:r>
          </a:p>
          <a:p>
            <a:endParaRPr lang="en-GB" dirty="0"/>
          </a:p>
          <a:p>
            <a:r>
              <a:rPr lang="en-GB" dirty="0"/>
              <a:t>Scenario B </a:t>
            </a:r>
          </a:p>
          <a:p>
            <a:pPr lvl="0"/>
            <a:r>
              <a:rPr lang="en-GB" dirty="0"/>
              <a:t>seasonality; </a:t>
            </a:r>
          </a:p>
          <a:p>
            <a:pPr lvl="0"/>
            <a:r>
              <a:rPr lang="en-GB" dirty="0"/>
              <a:t>competitor activity; </a:t>
            </a:r>
          </a:p>
          <a:p>
            <a:pPr lvl="0"/>
            <a:r>
              <a:rPr lang="en-GB" dirty="0"/>
              <a:t>price; </a:t>
            </a:r>
          </a:p>
          <a:p>
            <a:pPr lvl="0"/>
            <a:r>
              <a:rPr lang="en-GB" dirty="0"/>
              <a:t>stock availability; </a:t>
            </a:r>
          </a:p>
          <a:p>
            <a:pPr lvl="0"/>
            <a:r>
              <a:rPr lang="en-GB" dirty="0"/>
              <a:t>website problems; </a:t>
            </a:r>
          </a:p>
          <a:p>
            <a:pPr lvl="0"/>
            <a:r>
              <a:rPr lang="en-GB" dirty="0"/>
              <a:t>marketing; </a:t>
            </a:r>
          </a:p>
          <a:p>
            <a:pPr lvl="0"/>
            <a:r>
              <a:rPr lang="en-GB" dirty="0"/>
              <a:t>economic conditions.</a:t>
            </a:r>
          </a:p>
          <a:p>
            <a:endParaRPr lang="en-GB" dirty="0"/>
          </a:p>
          <a:p>
            <a:r>
              <a:rPr lang="en-GB" dirty="0"/>
              <a:t>Scenario C – Health Possible Answers </a:t>
            </a:r>
          </a:p>
          <a:p>
            <a:pPr lvl="0"/>
            <a:r>
              <a:rPr lang="en-GB" dirty="0"/>
              <a:t>anxious; </a:t>
            </a:r>
          </a:p>
          <a:p>
            <a:pPr lvl="0"/>
            <a:r>
              <a:rPr lang="en-GB" dirty="0"/>
              <a:t>unsure; </a:t>
            </a:r>
          </a:p>
          <a:p>
            <a:pPr lvl="0"/>
            <a:r>
              <a:rPr lang="en-GB" dirty="0"/>
              <a:t>processing information; </a:t>
            </a:r>
          </a:p>
          <a:p>
            <a:pPr lvl="0"/>
            <a:r>
              <a:rPr lang="en-GB" dirty="0"/>
              <a:t>language difficulty; </a:t>
            </a:r>
          </a:p>
          <a:p>
            <a:pPr lvl="0"/>
            <a:r>
              <a:rPr lang="en-GB" dirty="0"/>
              <a:t>uncomfortable speaking; </a:t>
            </a:r>
          </a:p>
          <a:p>
            <a:pPr lvl="0"/>
            <a:r>
              <a:rPr lang="en-GB" dirty="0"/>
              <a:t>waiting to be invited; </a:t>
            </a:r>
          </a:p>
          <a:p>
            <a:pPr lvl="0"/>
            <a:r>
              <a:rPr lang="en-GB" dirty="0"/>
              <a:t>tired or unwell.</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12</a:t>
            </a:fld>
            <a:endParaRPr lang="en-GB"/>
          </a:p>
        </p:txBody>
      </p:sp>
    </p:spTree>
    <p:extLst>
      <p:ext uri="{BB962C8B-B14F-4D97-AF65-F5344CB8AC3E}">
        <p14:creationId xmlns:p14="http://schemas.microsoft.com/office/powerpoint/2010/main" val="3292967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Possible answers: </a:t>
            </a:r>
          </a:p>
          <a:p>
            <a:pPr lvl="0"/>
            <a:r>
              <a:rPr lang="en-GB" dirty="0"/>
              <a:t>higher demand; </a:t>
            </a:r>
          </a:p>
          <a:p>
            <a:pPr lvl="0"/>
            <a:r>
              <a:rPr lang="en-GB" dirty="0"/>
              <a:t>staff absence; </a:t>
            </a:r>
          </a:p>
          <a:p>
            <a:pPr lvl="0"/>
            <a:r>
              <a:rPr lang="en-GB" dirty="0"/>
              <a:t>new system; </a:t>
            </a:r>
          </a:p>
          <a:p>
            <a:pPr lvl="0"/>
            <a:r>
              <a:rPr lang="en-GB" dirty="0"/>
              <a:t>slower new employee; </a:t>
            </a:r>
          </a:p>
          <a:p>
            <a:pPr lvl="0"/>
            <a:r>
              <a:rPr lang="en-GB" dirty="0"/>
              <a:t>combination of factors.</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14</a:t>
            </a:fld>
            <a:endParaRPr lang="en-GB"/>
          </a:p>
        </p:txBody>
      </p:sp>
    </p:spTree>
    <p:extLst>
      <p:ext uri="{BB962C8B-B14F-4D97-AF65-F5344CB8AC3E}">
        <p14:creationId xmlns:p14="http://schemas.microsoft.com/office/powerpoint/2010/main" val="4239365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15</a:t>
            </a:fld>
            <a:endParaRPr lang="en-GB"/>
          </a:p>
        </p:txBody>
      </p:sp>
    </p:spTree>
    <p:extLst>
      <p:ext uri="{BB962C8B-B14F-4D97-AF65-F5344CB8AC3E}">
        <p14:creationId xmlns:p14="http://schemas.microsoft.com/office/powerpoint/2010/main" val="2432865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consider:</a:t>
            </a:r>
            <a:r>
              <a:rPr lang="en-GB" dirty="0"/>
              <a:t> What do we actually know? What are the two teams assuming? What information is missing? Is this necessarily an either/or decision? What other options could be explored? What criteria could be used to make the decision fairly? Who might be affected by each option?</a:t>
            </a:r>
          </a:p>
          <a:p>
            <a:r>
              <a:rPr lang="en-GB" b="1" dirty="0"/>
              <a:t>Possible information students might request:</a:t>
            </a:r>
            <a:r>
              <a:rPr lang="en-GB" dirty="0"/>
              <a:t> What problems is the old equipment causing? How many customers/staff are affected? Is there evidence that the proposed campaign would work? Could the £10,000 be divided? Are there alternative sources of funding? Which expenditure is most urgent? What happens if either project is delayed?</a:t>
            </a:r>
          </a:p>
          <a:p>
            <a:r>
              <a:rPr lang="en-GB" b="1" dirty="0"/>
              <a:t>Critical-thinking trap:</a:t>
            </a:r>
            <a:br>
              <a:rPr lang="en-GB" dirty="0"/>
            </a:br>
            <a:r>
              <a:rPr lang="en-GB" b="1" dirty="0"/>
              <a:t>Taking sides before establishing evidence or agreeing what the decision should be based on.</a:t>
            </a:r>
            <a:endParaRPr lang="en-GB" dirty="0"/>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18</a:t>
            </a:fld>
            <a:endParaRPr lang="en-GB"/>
          </a:p>
        </p:txBody>
      </p:sp>
    </p:spTree>
    <p:extLst>
      <p:ext uri="{BB962C8B-B14F-4D97-AF65-F5344CB8AC3E}">
        <p14:creationId xmlns:p14="http://schemas.microsoft.com/office/powerpoint/2010/main" val="1007217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consider:</a:t>
            </a:r>
            <a:r>
              <a:rPr lang="en-GB" dirty="0"/>
              <a:t> What do we know? What does </a:t>
            </a:r>
            <a:r>
              <a:rPr lang="en-GB" b="1" dirty="0"/>
              <a:t>“accessible”</a:t>
            </a:r>
            <a:r>
              <a:rPr lang="en-GB" dirty="0"/>
              <a:t> actually tell us? What are we assuming about the employee's requirements? What information should be checked before deciding what to do? Who should be involved? What possible solutions exist other than simply ignoring the concern or immediately cancelling the venue?</a:t>
            </a:r>
          </a:p>
          <a:p>
            <a:r>
              <a:rPr lang="en-GB" b="1" dirty="0"/>
              <a:t>Possible information students might request:</a:t>
            </a:r>
            <a:r>
              <a:rPr lang="en-GB" dirty="0"/>
              <a:t> Is there step-free access throughout the areas being used? Are accessible toilets available? What about parking or transport? Are lifts available and suitable? Does the employee have any specific access requirements they wish to communicate? Can the venue make reasonable adjustments? Are activities, seating and emergency arrangements accessible?</a:t>
            </a:r>
          </a:p>
          <a:p>
            <a:r>
              <a:rPr lang="en-GB" b="1" dirty="0"/>
              <a:t>Critical-thinking trap:</a:t>
            </a:r>
            <a:br>
              <a:rPr lang="en-GB" dirty="0"/>
            </a:br>
            <a:r>
              <a:rPr lang="en-GB" b="1" dirty="0"/>
              <a:t>Treating a broad label such as “accessible” as sufficient evidence that an individual's access needs will be met.</a:t>
            </a:r>
            <a:endParaRPr lang="en-GB" dirty="0"/>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19</a:t>
            </a:fld>
            <a:endParaRPr lang="en-GB"/>
          </a:p>
        </p:txBody>
      </p:sp>
    </p:spTree>
    <p:extLst>
      <p:ext uri="{BB962C8B-B14F-4D97-AF65-F5344CB8AC3E}">
        <p14:creationId xmlns:p14="http://schemas.microsoft.com/office/powerpoint/2010/main" val="1965066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tudents</a:t>
            </a:r>
            <a:r>
              <a:rPr lang="en-GB" b="1" dirty="0"/>
              <a:t> consider</a:t>
            </a:r>
          </a:p>
          <a:p>
            <a:r>
              <a:rPr lang="en-GB" b="1" dirty="0"/>
              <a:t>STOP — What is the actual problem?</a:t>
            </a:r>
            <a:endParaRPr lang="en-GB" dirty="0"/>
          </a:p>
          <a:p>
            <a:r>
              <a:rPr lang="en-GB" dirty="0"/>
              <a:t>Is the problem the negative social-media attention? The allegation of harassment? The fact that the employee may not feel able to report concerns internally? Or potentially several of these?</a:t>
            </a:r>
          </a:p>
          <a:p>
            <a:r>
              <a:rPr lang="en-GB" b="1" dirty="0"/>
              <a:t>CHECK — What do we actually know?</a:t>
            </a:r>
            <a:endParaRPr lang="en-GB" dirty="0"/>
          </a:p>
          <a:p>
            <a:r>
              <a:rPr lang="en-GB" dirty="0"/>
              <a:t>The post exists and makes allegations. Beyond that, there are significant gaps.</a:t>
            </a:r>
          </a:p>
          <a:p>
            <a:r>
              <a:rPr lang="en-GB" dirty="0"/>
              <a:t>Ask students to identify:</a:t>
            </a:r>
          </a:p>
          <a:p>
            <a:pPr lvl="0"/>
            <a:r>
              <a:rPr lang="en-GB" dirty="0"/>
              <a:t>What is </a:t>
            </a:r>
            <a:r>
              <a:rPr lang="en-GB" b="1" dirty="0"/>
              <a:t>fact</a:t>
            </a:r>
            <a:r>
              <a:rPr lang="en-GB" dirty="0"/>
              <a:t>? </a:t>
            </a:r>
          </a:p>
          <a:p>
            <a:pPr lvl="0"/>
            <a:r>
              <a:rPr lang="en-GB" dirty="0"/>
              <a:t>What is </a:t>
            </a:r>
            <a:r>
              <a:rPr lang="en-GB" b="1" dirty="0"/>
              <a:t>allegation</a:t>
            </a:r>
            <a:r>
              <a:rPr lang="en-GB" dirty="0"/>
              <a:t>? </a:t>
            </a:r>
          </a:p>
          <a:p>
            <a:pPr lvl="0"/>
            <a:r>
              <a:rPr lang="en-GB" dirty="0"/>
              <a:t>What are colleagues </a:t>
            </a:r>
            <a:r>
              <a:rPr lang="en-GB" b="1" dirty="0"/>
              <a:t>assuming</a:t>
            </a:r>
            <a:r>
              <a:rPr lang="en-GB" dirty="0"/>
              <a:t>? </a:t>
            </a:r>
          </a:p>
          <a:p>
            <a:pPr lvl="0"/>
            <a:r>
              <a:rPr lang="en-GB" dirty="0"/>
              <a:t>What information is missing? </a:t>
            </a:r>
          </a:p>
          <a:p>
            <a:pPr lvl="0"/>
            <a:r>
              <a:rPr lang="en-GB" dirty="0"/>
              <a:t>What should be checked? </a:t>
            </a:r>
          </a:p>
          <a:p>
            <a:pPr lvl="0"/>
            <a:r>
              <a:rPr lang="en-GB" dirty="0"/>
              <a:t>Who might need to be involved? </a:t>
            </a:r>
          </a:p>
          <a:p>
            <a:r>
              <a:rPr lang="en-GB" b="1" dirty="0"/>
              <a:t>EXPLORE — What could the organisation do?</a:t>
            </a:r>
            <a:endParaRPr lang="en-GB" dirty="0"/>
          </a:p>
          <a:p>
            <a:r>
              <a:rPr lang="en-GB" dirty="0"/>
              <a:t>Encourage several possibilities rather than an immediate decision. For example, should someone check whether similar concerns have previously been reported? Should HR or an appropriate manager be informed? Should relevant workplace policies be checked? How could employees be reminded of confidential ways to raise concerns? Should the organisation respond publicly—or might that create further problems?</a:t>
            </a:r>
          </a:p>
          <a:p>
            <a:r>
              <a:rPr lang="en-GB" dirty="0"/>
              <a:t>Then ask:</a:t>
            </a:r>
          </a:p>
          <a:p>
            <a:r>
              <a:rPr lang="en-GB" b="1" dirty="0"/>
              <a:t>What should the organisation definitely NOT do before it has more information?</a:t>
            </a:r>
            <a:endParaRPr lang="en-GB" dirty="0"/>
          </a:p>
          <a:p>
            <a:r>
              <a:rPr lang="en-GB" dirty="0"/>
              <a:t>Students might identify publicly accusing someone, attempting to identify or confront the anonymous poster, dismissing the allegation automatically, arguing with people on social media, or circulating unverified claims internally.</a:t>
            </a:r>
          </a:p>
          <a:p>
            <a:r>
              <a:rPr lang="en-GB" b="1" dirty="0"/>
              <a:t>DECIDE — What is a reasonable next step?</a:t>
            </a:r>
            <a:endParaRPr lang="en-GB" dirty="0"/>
          </a:p>
          <a:p>
            <a:r>
              <a:rPr lang="en-GB" dirty="0"/>
              <a:t>Students should formulate:</a:t>
            </a:r>
          </a:p>
          <a:p>
            <a:r>
              <a:rPr lang="en-GB" b="1" dirty="0"/>
              <a:t>“We would first ______ because ______.”</a:t>
            </a:r>
            <a:endParaRPr lang="en-GB" dirty="0"/>
          </a:p>
          <a:p>
            <a:r>
              <a:rPr lang="en-GB" b="1" dirty="0"/>
              <a:t>Critical-thinking trap</a:t>
            </a:r>
          </a:p>
          <a:p>
            <a:r>
              <a:rPr lang="en-GB" b="1" dirty="0"/>
              <a:t>Confusing an allegation with either a proven fact or something that can be dismissed because it has not yet been proven.</a:t>
            </a:r>
            <a:endParaRPr lang="en-GB" dirty="0"/>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20</a:t>
            </a:fld>
            <a:endParaRPr lang="en-GB"/>
          </a:p>
        </p:txBody>
      </p:sp>
    </p:spTree>
    <p:extLst>
      <p:ext uri="{BB962C8B-B14F-4D97-AF65-F5344CB8AC3E}">
        <p14:creationId xmlns:p14="http://schemas.microsoft.com/office/powerpoint/2010/main" val="3191126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9.pn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3102/0034654314551063"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94048" y="1470580"/>
            <a:ext cx="10803903" cy="1659481"/>
          </a:xfrm>
        </p:spPr>
        <p:txBody>
          <a:bodyPr/>
          <a:lstStyle/>
          <a:p>
            <a:pPr marL="0" indent="0" algn="ctr">
              <a:buNone/>
            </a:pPr>
            <a:r>
              <a:rPr lang="en-GB" sz="4800" b="1" dirty="0">
                <a:solidFill>
                  <a:schemeClr val="bg1"/>
                </a:solidFill>
              </a:rPr>
              <a:t>Essential Skills : </a:t>
            </a:r>
          </a:p>
        </p:txBody>
      </p:sp>
      <p:sp>
        <p:nvSpPr>
          <p:cNvPr id="4" name="TextBox 3">
            <a:extLst>
              <a:ext uri="{FF2B5EF4-FFF2-40B4-BE49-F238E27FC236}">
                <a16:creationId xmlns:a16="http://schemas.microsoft.com/office/drawing/2014/main" id="{8C79E1E9-0B4A-072B-8A25-7CCB977484C2}"/>
              </a:ext>
            </a:extLst>
          </p:cNvPr>
          <p:cNvSpPr txBox="1"/>
          <p:nvPr/>
        </p:nvSpPr>
        <p:spPr>
          <a:xfrm>
            <a:off x="2552700" y="2469145"/>
            <a:ext cx="7562850" cy="646331"/>
          </a:xfrm>
          <a:prstGeom prst="rect">
            <a:avLst/>
          </a:prstGeom>
          <a:noFill/>
        </p:spPr>
        <p:txBody>
          <a:bodyPr wrap="square">
            <a:spAutoFit/>
          </a:bodyPr>
          <a:lstStyle/>
          <a:p>
            <a:r>
              <a:rPr lang="en-GB" sz="3600" dirty="0">
                <a:solidFill>
                  <a:schemeClr val="bg1"/>
                </a:solidFill>
                <a:latin typeface="Arial" panose="020B0604020202020204" pitchFamily="34" charset="0"/>
                <a:cs typeface="Arial" panose="020B0604020202020204" pitchFamily="34" charset="0"/>
              </a:rPr>
              <a:t>Critical Thinking &amp; Problem Solving</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t>What are we learning? </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125415" y="2476256"/>
            <a:ext cx="10610955" cy="3021989"/>
          </a:xfrm>
        </p:spPr>
        <p:txBody>
          <a:bodyPr>
            <a:normAutofit/>
          </a:bodyPr>
          <a:lstStyle/>
          <a:p>
            <a:pPr marL="0" indent="0">
              <a:buNone/>
            </a:pPr>
            <a:r>
              <a:rPr lang="en-GB" dirty="0">
                <a:latin typeface="Arial" panose="020B0604020202020204" pitchFamily="34" charset="0"/>
                <a:cs typeface="Arial" panose="020B0604020202020204" pitchFamily="34" charset="0"/>
              </a:rPr>
              <a:t>By the end of the short session you will: </a:t>
            </a:r>
          </a:p>
          <a:p>
            <a:pPr lvl="0"/>
            <a:r>
              <a:rPr lang="en-GB" dirty="0">
                <a:latin typeface="Arial" panose="020B0604020202020204" pitchFamily="34" charset="0"/>
                <a:cs typeface="Arial" panose="020B0604020202020204" pitchFamily="34" charset="0"/>
              </a:rPr>
              <a:t>explain what critical thinking means in academic and professional contexts; </a:t>
            </a:r>
          </a:p>
          <a:p>
            <a:pPr lvl="0"/>
            <a:r>
              <a:rPr lang="en-GB" dirty="0">
                <a:latin typeface="Arial" panose="020B0604020202020204" pitchFamily="34" charset="0"/>
                <a:cs typeface="Arial" panose="020B0604020202020204" pitchFamily="34" charset="0"/>
              </a:rPr>
              <a:t>distinguish between a </a:t>
            </a:r>
            <a:r>
              <a:rPr lang="en-GB" u="sng" dirty="0">
                <a:latin typeface="Arial" panose="020B0604020202020204" pitchFamily="34" charset="0"/>
                <a:cs typeface="Arial" panose="020B0604020202020204" pitchFamily="34" charset="0"/>
              </a:rPr>
              <a:t>fact</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assumption</a:t>
            </a:r>
            <a:r>
              <a:rPr lang="en-GB" dirty="0">
                <a:latin typeface="Arial" panose="020B0604020202020204" pitchFamily="34" charset="0"/>
                <a:cs typeface="Arial" panose="020B0604020202020204" pitchFamily="34" charset="0"/>
              </a:rPr>
              <a:t> and </a:t>
            </a:r>
            <a:r>
              <a:rPr lang="en-GB" u="sng" dirty="0">
                <a:latin typeface="Arial" panose="020B0604020202020204" pitchFamily="34" charset="0"/>
                <a:cs typeface="Arial" panose="020B0604020202020204" pitchFamily="34" charset="0"/>
              </a:rPr>
              <a:t>opinion</a:t>
            </a:r>
            <a:r>
              <a:rPr lang="en-GB" dirty="0">
                <a:latin typeface="Arial" panose="020B0604020202020204" pitchFamily="34" charset="0"/>
                <a:cs typeface="Arial" panose="020B0604020202020204" pitchFamily="34" charset="0"/>
              </a:rPr>
              <a:t>; </a:t>
            </a:r>
          </a:p>
          <a:p>
            <a:pPr lvl="0"/>
            <a:r>
              <a:rPr lang="en-GB" dirty="0">
                <a:latin typeface="Arial" panose="020B0604020202020204" pitchFamily="34" charset="0"/>
                <a:cs typeface="Arial" panose="020B0604020202020204" pitchFamily="34" charset="0"/>
              </a:rPr>
              <a:t>identify information that is missing before reaching a conclusion</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4562E-394C-F922-B460-CE3D75B3BA96}"/>
              </a:ext>
            </a:extLst>
          </p:cNvPr>
          <p:cNvSpPr>
            <a:spLocks noGrp="1"/>
          </p:cNvSpPr>
          <p:nvPr>
            <p:ph type="title"/>
          </p:nvPr>
        </p:nvSpPr>
        <p:spPr/>
        <p:txBody>
          <a:bodyPr/>
          <a:lstStyle/>
          <a:p>
            <a:r>
              <a:rPr lang="en-GB" dirty="0"/>
              <a:t>What Happened Here?</a:t>
            </a:r>
          </a:p>
        </p:txBody>
      </p:sp>
      <p:sp>
        <p:nvSpPr>
          <p:cNvPr id="3" name="Content Placeholder 2">
            <a:extLst>
              <a:ext uri="{FF2B5EF4-FFF2-40B4-BE49-F238E27FC236}">
                <a16:creationId xmlns:a16="http://schemas.microsoft.com/office/drawing/2014/main" id="{44AD8E17-E2D1-3A1B-D2FD-199095D5A73A}"/>
              </a:ext>
            </a:extLst>
          </p:cNvPr>
          <p:cNvSpPr>
            <a:spLocks noGrp="1"/>
          </p:cNvSpPr>
          <p:nvPr>
            <p:ph idx="1"/>
          </p:nvPr>
        </p:nvSpPr>
        <p:spPr>
          <a:xfrm>
            <a:off x="949570" y="1825625"/>
            <a:ext cx="6787662" cy="3695944"/>
          </a:xfrm>
        </p:spPr>
        <p:txBody>
          <a:bodyPr/>
          <a:lstStyle/>
          <a:p>
            <a:pPr marL="0" indent="0">
              <a:buNone/>
            </a:pPr>
            <a:r>
              <a:rPr lang="en-GB" sz="2400" b="1" dirty="0">
                <a:latin typeface="Arial" panose="020B0604020202020204" pitchFamily="34" charset="0"/>
                <a:cs typeface="Arial" panose="020B0604020202020204" pitchFamily="34" charset="0"/>
              </a:rPr>
              <a:t>Something has gone wrong at work…</a:t>
            </a:r>
          </a:p>
          <a:p>
            <a:r>
              <a:rPr lang="en-GB" sz="2400" dirty="0">
                <a:latin typeface="Arial" panose="020B0604020202020204" pitchFamily="34" charset="0"/>
                <a:cs typeface="Arial" panose="020B0604020202020204" pitchFamily="34" charset="0"/>
              </a:rPr>
              <a:t>You arrive at work and discover that an important document that should have been completed yesterday is still unfinished.</a:t>
            </a:r>
          </a:p>
          <a:p>
            <a:r>
              <a:rPr lang="en-GB" sz="2400" u="sng" dirty="0">
                <a:latin typeface="Arial" panose="020B0604020202020204" pitchFamily="34" charset="0"/>
                <a:cs typeface="Arial" panose="020B0604020202020204" pitchFamily="34" charset="0"/>
              </a:rPr>
              <a:t>Jamie</a:t>
            </a:r>
            <a:r>
              <a:rPr lang="en-GB" sz="2400" dirty="0">
                <a:latin typeface="Arial" panose="020B0604020202020204" pitchFamily="34" charset="0"/>
                <a:cs typeface="Arial" panose="020B0604020202020204" pitchFamily="34" charset="0"/>
              </a:rPr>
              <a:t> was responsible for completing it.</a:t>
            </a:r>
          </a:p>
          <a:p>
            <a:r>
              <a:rPr lang="en-GB" sz="2400" u="sng" dirty="0">
                <a:latin typeface="Arial" panose="020B0604020202020204" pitchFamily="34" charset="0"/>
                <a:cs typeface="Arial" panose="020B0604020202020204" pitchFamily="34" charset="0"/>
              </a:rPr>
              <a:t>Jamie</a:t>
            </a:r>
            <a:r>
              <a:rPr lang="en-GB" sz="2400" dirty="0">
                <a:latin typeface="Arial" panose="020B0604020202020204" pitchFamily="34" charset="0"/>
                <a:cs typeface="Arial" panose="020B0604020202020204" pitchFamily="34" charset="0"/>
              </a:rPr>
              <a:t> isn't at his desk.</a:t>
            </a:r>
          </a:p>
          <a:p>
            <a:r>
              <a:rPr lang="en-GB" sz="2400" dirty="0">
                <a:latin typeface="Arial" panose="020B0604020202020204" pitchFamily="34" charset="0"/>
                <a:cs typeface="Arial" panose="020B0604020202020204" pitchFamily="34" charset="0"/>
              </a:rPr>
              <a:t>Your manager says:</a:t>
            </a:r>
          </a:p>
          <a:p>
            <a:pPr marL="0" indent="0">
              <a:buNone/>
            </a:pPr>
            <a:r>
              <a:rPr lang="en-GB" sz="2400" b="1" dirty="0">
                <a:latin typeface="Arial" panose="020B0604020202020204" pitchFamily="34" charset="0"/>
                <a:cs typeface="Arial" panose="020B0604020202020204" pitchFamily="34" charset="0"/>
              </a:rPr>
              <a:t>“Jamie is unreliable. This keeps happening.”</a:t>
            </a:r>
            <a:endParaRPr lang="en-GB" sz="24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D6D159F1-5557-792E-9A2E-28373EFFF2B1}"/>
              </a:ext>
            </a:extLst>
          </p:cNvPr>
          <p:cNvPicPr>
            <a:picLocks noChangeAspect="1"/>
          </p:cNvPicPr>
          <p:nvPr/>
        </p:nvPicPr>
        <p:blipFill>
          <a:blip r:embed="rId2"/>
          <a:stretch>
            <a:fillRect/>
          </a:stretch>
        </p:blipFill>
        <p:spPr>
          <a:xfrm>
            <a:off x="7545370" y="1825625"/>
            <a:ext cx="4191000" cy="2770744"/>
          </a:xfrm>
          <a:prstGeom prst="rect">
            <a:avLst/>
          </a:prstGeom>
        </p:spPr>
      </p:pic>
      <p:sp>
        <p:nvSpPr>
          <p:cNvPr id="6" name="Rectangle: Diagonal Corners Rounded 5">
            <a:extLst>
              <a:ext uri="{FF2B5EF4-FFF2-40B4-BE49-F238E27FC236}">
                <a16:creationId xmlns:a16="http://schemas.microsoft.com/office/drawing/2014/main" id="{F1516FCA-FE37-F67C-4111-FD8C3BB9D69C}"/>
              </a:ext>
            </a:extLst>
          </p:cNvPr>
          <p:cNvSpPr/>
          <p:nvPr/>
        </p:nvSpPr>
        <p:spPr>
          <a:xfrm>
            <a:off x="1846385" y="5521569"/>
            <a:ext cx="8282353" cy="971306"/>
          </a:xfrm>
          <a:prstGeom prst="round2DiagRect">
            <a:avLst>
              <a:gd name="adj1" fmla="val 50000"/>
              <a:gd name="adj2" fmla="val 0"/>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latin typeface="Arial" panose="020B0604020202020204" pitchFamily="34" charset="0"/>
                <a:cs typeface="Arial" panose="020B0604020202020204" pitchFamily="34" charset="0"/>
              </a:rPr>
              <a:t>What do you think has happened?</a:t>
            </a:r>
          </a:p>
        </p:txBody>
      </p:sp>
    </p:spTree>
    <p:extLst>
      <p:ext uri="{BB962C8B-B14F-4D97-AF65-F5344CB8AC3E}">
        <p14:creationId xmlns:p14="http://schemas.microsoft.com/office/powerpoint/2010/main" val="576894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C2F5E-4462-1920-77FF-A3A12D534938}"/>
              </a:ext>
            </a:extLst>
          </p:cNvPr>
          <p:cNvSpPr>
            <a:spLocks noGrp="1"/>
          </p:cNvSpPr>
          <p:nvPr>
            <p:ph type="title"/>
          </p:nvPr>
        </p:nvSpPr>
        <p:spPr/>
        <p:txBody>
          <a:bodyPr/>
          <a:lstStyle/>
          <a:p>
            <a:r>
              <a:rPr lang="en-GB" dirty="0"/>
              <a:t>What do we actually know?</a:t>
            </a:r>
          </a:p>
        </p:txBody>
      </p:sp>
      <p:pic>
        <p:nvPicPr>
          <p:cNvPr id="5" name="Picture 4">
            <a:extLst>
              <a:ext uri="{FF2B5EF4-FFF2-40B4-BE49-F238E27FC236}">
                <a16:creationId xmlns:a16="http://schemas.microsoft.com/office/drawing/2014/main" id="{E33A7C66-2DD5-164F-4646-4EB190B13038}"/>
              </a:ext>
            </a:extLst>
          </p:cNvPr>
          <p:cNvPicPr>
            <a:picLocks noChangeAspect="1"/>
          </p:cNvPicPr>
          <p:nvPr/>
        </p:nvPicPr>
        <p:blipFill>
          <a:blip r:embed="rId2"/>
          <a:stretch>
            <a:fillRect/>
          </a:stretch>
        </p:blipFill>
        <p:spPr>
          <a:xfrm>
            <a:off x="607493" y="2042013"/>
            <a:ext cx="5085081" cy="3361837"/>
          </a:xfrm>
          <a:prstGeom prst="rect">
            <a:avLst/>
          </a:prstGeom>
        </p:spPr>
      </p:pic>
      <p:sp>
        <p:nvSpPr>
          <p:cNvPr id="6" name="Rectangle: Rounded Corners 5">
            <a:extLst>
              <a:ext uri="{FF2B5EF4-FFF2-40B4-BE49-F238E27FC236}">
                <a16:creationId xmlns:a16="http://schemas.microsoft.com/office/drawing/2014/main" id="{E0B69AEB-A07E-52C3-79F0-2128E133A872}"/>
              </a:ext>
            </a:extLst>
          </p:cNvPr>
          <p:cNvSpPr/>
          <p:nvPr/>
        </p:nvSpPr>
        <p:spPr>
          <a:xfrm>
            <a:off x="5856874" y="1690688"/>
            <a:ext cx="6121377" cy="94956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The document is unfinished</a:t>
            </a:r>
          </a:p>
        </p:txBody>
      </p:sp>
      <p:sp>
        <p:nvSpPr>
          <p:cNvPr id="8" name="Rectangle: Rounded Corners 7">
            <a:extLst>
              <a:ext uri="{FF2B5EF4-FFF2-40B4-BE49-F238E27FC236}">
                <a16:creationId xmlns:a16="http://schemas.microsoft.com/office/drawing/2014/main" id="{D8D0F841-80B3-54F9-307D-A2CECD444AD7}"/>
              </a:ext>
            </a:extLst>
          </p:cNvPr>
          <p:cNvSpPr/>
          <p:nvPr/>
        </p:nvSpPr>
        <p:spPr>
          <a:xfrm>
            <a:off x="6322688" y="5771905"/>
            <a:ext cx="5085081" cy="94956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We do not know why…yet</a:t>
            </a:r>
          </a:p>
        </p:txBody>
      </p:sp>
      <p:sp>
        <p:nvSpPr>
          <p:cNvPr id="10" name="Rectangle: Rounded Corners 9">
            <a:extLst>
              <a:ext uri="{FF2B5EF4-FFF2-40B4-BE49-F238E27FC236}">
                <a16:creationId xmlns:a16="http://schemas.microsoft.com/office/drawing/2014/main" id="{4AB89337-A52D-9394-90A7-150AD447BA8B}"/>
              </a:ext>
            </a:extLst>
          </p:cNvPr>
          <p:cNvSpPr/>
          <p:nvPr/>
        </p:nvSpPr>
        <p:spPr>
          <a:xfrm>
            <a:off x="5864469" y="2712184"/>
            <a:ext cx="6121377" cy="9495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Jamie was responsible for it</a:t>
            </a:r>
          </a:p>
        </p:txBody>
      </p:sp>
      <p:sp>
        <p:nvSpPr>
          <p:cNvPr id="12" name="Rectangle: Rounded Corners 11">
            <a:extLst>
              <a:ext uri="{FF2B5EF4-FFF2-40B4-BE49-F238E27FC236}">
                <a16:creationId xmlns:a16="http://schemas.microsoft.com/office/drawing/2014/main" id="{93C23354-8865-656F-106D-F01F79DDF7A5}"/>
              </a:ext>
            </a:extLst>
          </p:cNvPr>
          <p:cNvSpPr/>
          <p:nvPr/>
        </p:nvSpPr>
        <p:spPr>
          <a:xfrm>
            <a:off x="5856874" y="3722932"/>
            <a:ext cx="6121377" cy="94956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Jamie isn't currently at their desk</a:t>
            </a:r>
          </a:p>
        </p:txBody>
      </p:sp>
      <p:sp>
        <p:nvSpPr>
          <p:cNvPr id="14" name="Rectangle: Rounded Corners 13">
            <a:extLst>
              <a:ext uri="{FF2B5EF4-FFF2-40B4-BE49-F238E27FC236}">
                <a16:creationId xmlns:a16="http://schemas.microsoft.com/office/drawing/2014/main" id="{FE26A60E-013B-A41A-FA44-9ABAA553B6D4}"/>
              </a:ext>
            </a:extLst>
          </p:cNvPr>
          <p:cNvSpPr/>
          <p:nvPr/>
        </p:nvSpPr>
        <p:spPr>
          <a:xfrm>
            <a:off x="5856874" y="4716829"/>
            <a:ext cx="6128972" cy="9495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The manager has made a statement about Jamie</a:t>
            </a:r>
          </a:p>
        </p:txBody>
      </p:sp>
    </p:spTree>
    <p:extLst>
      <p:ext uri="{BB962C8B-B14F-4D97-AF65-F5344CB8AC3E}">
        <p14:creationId xmlns:p14="http://schemas.microsoft.com/office/powerpoint/2010/main" val="2443943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A3E89-76B0-327E-7A92-6319BF1D9083}"/>
              </a:ext>
            </a:extLst>
          </p:cNvPr>
          <p:cNvSpPr>
            <a:spLocks noGrp="1"/>
          </p:cNvSpPr>
          <p:nvPr>
            <p:ph type="title"/>
          </p:nvPr>
        </p:nvSpPr>
        <p:spPr/>
        <p:txBody>
          <a:bodyPr/>
          <a:lstStyle/>
          <a:p>
            <a:r>
              <a:rPr lang="en-GB" dirty="0"/>
              <a:t>Some more information</a:t>
            </a:r>
          </a:p>
        </p:txBody>
      </p:sp>
      <p:sp>
        <p:nvSpPr>
          <p:cNvPr id="4" name="Rectangle: Diagonal Corners Rounded 3">
            <a:extLst>
              <a:ext uri="{FF2B5EF4-FFF2-40B4-BE49-F238E27FC236}">
                <a16:creationId xmlns:a16="http://schemas.microsoft.com/office/drawing/2014/main" id="{44E6A5AF-5133-E3B0-8199-37C4113E52D9}"/>
              </a:ext>
            </a:extLst>
          </p:cNvPr>
          <p:cNvSpPr/>
          <p:nvPr/>
        </p:nvSpPr>
        <p:spPr>
          <a:xfrm>
            <a:off x="772362" y="1602582"/>
            <a:ext cx="7158300" cy="712664"/>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Jamie emailed the document yesterday afternoon.</a:t>
            </a:r>
          </a:p>
        </p:txBody>
      </p:sp>
      <p:sp>
        <p:nvSpPr>
          <p:cNvPr id="6" name="Rectangle: Diagonal Corners Rounded 5">
            <a:extLst>
              <a:ext uri="{FF2B5EF4-FFF2-40B4-BE49-F238E27FC236}">
                <a16:creationId xmlns:a16="http://schemas.microsoft.com/office/drawing/2014/main" id="{3C25D71C-D654-3682-4B05-CE13BECBF942}"/>
              </a:ext>
            </a:extLst>
          </p:cNvPr>
          <p:cNvSpPr/>
          <p:nvPr/>
        </p:nvSpPr>
        <p:spPr>
          <a:xfrm>
            <a:off x="772363" y="2422649"/>
            <a:ext cx="7379122" cy="1006352"/>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The document was returned because an important piece of information was missing.</a:t>
            </a:r>
          </a:p>
          <a:p>
            <a:pPr algn="ctr"/>
            <a:endParaRPr lang="en-GB" dirty="0"/>
          </a:p>
        </p:txBody>
      </p:sp>
      <p:sp>
        <p:nvSpPr>
          <p:cNvPr id="8" name="Rectangle: Diagonal Corners Rounded 7">
            <a:extLst>
              <a:ext uri="{FF2B5EF4-FFF2-40B4-BE49-F238E27FC236}">
                <a16:creationId xmlns:a16="http://schemas.microsoft.com/office/drawing/2014/main" id="{B77D6D40-31D1-FBDB-0079-A9B73A0640E6}"/>
              </a:ext>
            </a:extLst>
          </p:cNvPr>
          <p:cNvSpPr/>
          <p:nvPr/>
        </p:nvSpPr>
        <p:spPr>
          <a:xfrm>
            <a:off x="772362" y="3504294"/>
            <a:ext cx="7379123" cy="929055"/>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Jamie had asked another department for that information two days earlier.</a:t>
            </a:r>
          </a:p>
        </p:txBody>
      </p:sp>
      <p:sp>
        <p:nvSpPr>
          <p:cNvPr id="10" name="Rectangle: Diagonal Corners Rounded 9">
            <a:extLst>
              <a:ext uri="{FF2B5EF4-FFF2-40B4-BE49-F238E27FC236}">
                <a16:creationId xmlns:a16="http://schemas.microsoft.com/office/drawing/2014/main" id="{1758A9A8-3C79-AF08-8A48-F1BFC85EAC22}"/>
              </a:ext>
            </a:extLst>
          </p:cNvPr>
          <p:cNvSpPr/>
          <p:nvPr/>
        </p:nvSpPr>
        <p:spPr>
          <a:xfrm>
            <a:off x="3498658" y="5503008"/>
            <a:ext cx="5452592" cy="1125415"/>
          </a:xfrm>
          <a:prstGeom prst="round2DiagRect">
            <a:avLst/>
          </a:prstGeom>
        </p:spPr>
        <p:style>
          <a:lnRef idx="3">
            <a:schemeClr val="lt1"/>
          </a:lnRef>
          <a:fillRef idx="1">
            <a:schemeClr val="accent5"/>
          </a:fillRef>
          <a:effectRef idx="1">
            <a:schemeClr val="accent5"/>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Has your interpretation changed?</a:t>
            </a:r>
            <a:endParaRPr lang="en-GB" sz="2400" dirty="0">
              <a:latin typeface="Arial" panose="020B0604020202020204" pitchFamily="34" charset="0"/>
              <a:cs typeface="Arial" panose="020B0604020202020204" pitchFamily="34" charset="0"/>
            </a:endParaRPr>
          </a:p>
        </p:txBody>
      </p:sp>
      <p:sp>
        <p:nvSpPr>
          <p:cNvPr id="14" name="Rectangle: Diagonal Corners Rounded 13">
            <a:extLst>
              <a:ext uri="{FF2B5EF4-FFF2-40B4-BE49-F238E27FC236}">
                <a16:creationId xmlns:a16="http://schemas.microsoft.com/office/drawing/2014/main" id="{65673C1F-CE7E-DBE9-81A3-AAFDD6DA71B7}"/>
              </a:ext>
            </a:extLst>
          </p:cNvPr>
          <p:cNvSpPr/>
          <p:nvPr/>
        </p:nvSpPr>
        <p:spPr>
          <a:xfrm>
            <a:off x="772363" y="4508903"/>
            <a:ext cx="7158300" cy="875078"/>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The other department has not yet responded.</a:t>
            </a:r>
          </a:p>
        </p:txBody>
      </p:sp>
      <p:pic>
        <p:nvPicPr>
          <p:cNvPr id="16" name="Picture 15">
            <a:extLst>
              <a:ext uri="{FF2B5EF4-FFF2-40B4-BE49-F238E27FC236}">
                <a16:creationId xmlns:a16="http://schemas.microsoft.com/office/drawing/2014/main" id="{65FA781C-3399-0092-D37C-E69704B9195A}"/>
              </a:ext>
            </a:extLst>
          </p:cNvPr>
          <p:cNvPicPr>
            <a:picLocks noChangeAspect="1"/>
          </p:cNvPicPr>
          <p:nvPr/>
        </p:nvPicPr>
        <p:blipFill>
          <a:blip r:embed="rId2"/>
          <a:stretch>
            <a:fillRect/>
          </a:stretch>
        </p:blipFill>
        <p:spPr>
          <a:xfrm>
            <a:off x="7954513" y="1743249"/>
            <a:ext cx="4090949" cy="3522089"/>
          </a:xfrm>
          <a:prstGeom prst="rect">
            <a:avLst/>
          </a:prstGeom>
        </p:spPr>
      </p:pic>
    </p:spTree>
    <p:extLst>
      <p:ext uri="{BB962C8B-B14F-4D97-AF65-F5344CB8AC3E}">
        <p14:creationId xmlns:p14="http://schemas.microsoft.com/office/powerpoint/2010/main" val="8962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F74F-6AE6-6017-8C8A-0D1ACF231300}"/>
              </a:ext>
            </a:extLst>
          </p:cNvPr>
          <p:cNvSpPr>
            <a:spLocks noGrp="1"/>
          </p:cNvSpPr>
          <p:nvPr>
            <p:ph type="title"/>
          </p:nvPr>
        </p:nvSpPr>
        <p:spPr/>
        <p:txBody>
          <a:bodyPr/>
          <a:lstStyle/>
          <a:p>
            <a:r>
              <a:rPr lang="en-GB" dirty="0"/>
              <a:t>Critical Thinking </a:t>
            </a:r>
          </a:p>
        </p:txBody>
      </p:sp>
      <p:sp>
        <p:nvSpPr>
          <p:cNvPr id="3" name="Content Placeholder 2">
            <a:extLst>
              <a:ext uri="{FF2B5EF4-FFF2-40B4-BE49-F238E27FC236}">
                <a16:creationId xmlns:a16="http://schemas.microsoft.com/office/drawing/2014/main" id="{560610D4-FD81-AB98-3048-84540D82C2C7}"/>
              </a:ext>
            </a:extLst>
          </p:cNvPr>
          <p:cNvSpPr>
            <a:spLocks noGrp="1"/>
          </p:cNvSpPr>
          <p:nvPr>
            <p:ph idx="1"/>
          </p:nvPr>
        </p:nvSpPr>
        <p:spPr>
          <a:xfrm>
            <a:off x="931984" y="1825625"/>
            <a:ext cx="10804385" cy="829652"/>
          </a:xfrm>
        </p:spPr>
        <p:txBody>
          <a:bodyPr>
            <a:normAutofit/>
          </a:bodyPr>
          <a:lstStyle/>
          <a:p>
            <a:pPr marL="0" indent="0">
              <a:buNone/>
            </a:pPr>
            <a:r>
              <a:rPr lang="en-GB" sz="2400" dirty="0">
                <a:latin typeface="Arial" panose="020B0604020202020204" pitchFamily="34" charset="0"/>
                <a:cs typeface="Arial" panose="020B0604020202020204" pitchFamily="34" charset="0"/>
              </a:rPr>
              <a:t>Our first explanation may be right. But it may also be wrong. Critical thinking means checking before we decide.</a:t>
            </a:r>
          </a:p>
        </p:txBody>
      </p:sp>
      <p:sp>
        <p:nvSpPr>
          <p:cNvPr id="4" name="TextBox 3">
            <a:extLst>
              <a:ext uri="{FF2B5EF4-FFF2-40B4-BE49-F238E27FC236}">
                <a16:creationId xmlns:a16="http://schemas.microsoft.com/office/drawing/2014/main" id="{CE4F0758-2E7C-D3A3-5544-C8D7EE1B81A6}"/>
              </a:ext>
            </a:extLst>
          </p:cNvPr>
          <p:cNvSpPr txBox="1"/>
          <p:nvPr/>
        </p:nvSpPr>
        <p:spPr>
          <a:xfrm>
            <a:off x="1697329" y="3198167"/>
            <a:ext cx="8863324" cy="461665"/>
          </a:xfrm>
          <a:prstGeom prst="rect">
            <a:avLst/>
          </a:prstGeom>
          <a:noFill/>
          <a:ln w="38100">
            <a:solidFill>
              <a:srgbClr val="0070C0"/>
            </a:solidFill>
          </a:ln>
        </p:spPr>
        <p:txBody>
          <a:bodyPr wrap="none" rtlCol="0">
            <a:spAutoFit/>
          </a:bodyPr>
          <a:lstStyle/>
          <a:p>
            <a:r>
              <a:rPr lang="en-GB" sz="2400" dirty="0">
                <a:latin typeface="Arial" panose="020B0604020202020204" pitchFamily="34" charset="0"/>
                <a:cs typeface="Arial" panose="020B0604020202020204" pitchFamily="34" charset="0"/>
              </a:rPr>
              <a:t>When you hear </a:t>
            </a:r>
            <a:r>
              <a:rPr lang="en-GB" sz="2400" u="sng" dirty="0">
                <a:latin typeface="Arial" panose="020B0604020202020204" pitchFamily="34" charset="0"/>
                <a:cs typeface="Arial" panose="020B0604020202020204" pitchFamily="34" charset="0"/>
              </a:rPr>
              <a:t>critical thinking</a:t>
            </a:r>
            <a:r>
              <a:rPr lang="en-GB" sz="2400" dirty="0">
                <a:latin typeface="Arial" panose="020B0604020202020204" pitchFamily="34" charset="0"/>
                <a:cs typeface="Arial" panose="020B0604020202020204" pitchFamily="34" charset="0"/>
              </a:rPr>
              <a:t>, what does </a:t>
            </a:r>
            <a:r>
              <a:rPr lang="en-GB" sz="2400" u="sng" dirty="0">
                <a:latin typeface="Arial" panose="020B0604020202020204" pitchFamily="34" charset="0"/>
                <a:cs typeface="Arial" panose="020B0604020202020204" pitchFamily="34" charset="0"/>
              </a:rPr>
              <a:t>critical</a:t>
            </a:r>
            <a:r>
              <a:rPr lang="en-GB" sz="2400" dirty="0">
                <a:latin typeface="Arial" panose="020B0604020202020204" pitchFamily="34" charset="0"/>
                <a:cs typeface="Arial" panose="020B0604020202020204" pitchFamily="34" charset="0"/>
              </a:rPr>
              <a:t> mean to you?</a:t>
            </a:r>
          </a:p>
        </p:txBody>
      </p:sp>
      <p:sp>
        <p:nvSpPr>
          <p:cNvPr id="6" name="TextBox 5">
            <a:extLst>
              <a:ext uri="{FF2B5EF4-FFF2-40B4-BE49-F238E27FC236}">
                <a16:creationId xmlns:a16="http://schemas.microsoft.com/office/drawing/2014/main" id="{4FF9F225-F4AF-6451-BBDB-6312EA87F28C}"/>
              </a:ext>
            </a:extLst>
          </p:cNvPr>
          <p:cNvSpPr txBox="1"/>
          <p:nvPr/>
        </p:nvSpPr>
        <p:spPr>
          <a:xfrm>
            <a:off x="931984" y="4202722"/>
            <a:ext cx="10955216" cy="2120682"/>
          </a:xfrm>
          <a:prstGeom prst="round2DiagRect">
            <a:avLst>
              <a:gd name="adj1" fmla="val 50000"/>
              <a:gd name="adj2" fmla="val 0"/>
            </a:avLst>
          </a:prstGeom>
          <a:noFill/>
          <a:ln>
            <a:solidFill>
              <a:srgbClr val="0070C0"/>
            </a:solidFill>
          </a:ln>
        </p:spPr>
        <p:txBody>
          <a:bodyPr wrap="square">
            <a:spAutoFit/>
          </a:bodyPr>
          <a:lstStyle/>
          <a:p>
            <a:r>
              <a:rPr lang="en-GB" sz="2400" dirty="0">
                <a:latin typeface="Arial" panose="020B0604020202020204" pitchFamily="34" charset="0"/>
                <a:cs typeface="Arial" panose="020B0604020202020204" pitchFamily="34" charset="0"/>
              </a:rPr>
              <a:t>Critical thinking is not about finding fault with people or disagreeing with everything. It means </a:t>
            </a:r>
            <a:r>
              <a:rPr lang="en-GB" sz="2400" u="sng" dirty="0">
                <a:latin typeface="Arial" panose="020B0604020202020204" pitchFamily="34" charset="0"/>
                <a:cs typeface="Arial" panose="020B0604020202020204" pitchFamily="34" charset="0"/>
              </a:rPr>
              <a:t>stopping to think</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checking the facts</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asking questions </a:t>
            </a:r>
            <a:r>
              <a:rPr lang="en-GB" sz="2400" dirty="0">
                <a:latin typeface="Arial" panose="020B0604020202020204" pitchFamily="34" charset="0"/>
                <a:cs typeface="Arial" panose="020B0604020202020204" pitchFamily="34" charset="0"/>
              </a:rPr>
              <a:t>and </a:t>
            </a:r>
            <a:r>
              <a:rPr lang="en-GB" sz="2400" u="sng" dirty="0">
                <a:latin typeface="Arial" panose="020B0604020202020204" pitchFamily="34" charset="0"/>
                <a:cs typeface="Arial" panose="020B0604020202020204" pitchFamily="34" charset="0"/>
              </a:rPr>
              <a:t>looking at different ideas </a:t>
            </a:r>
            <a:r>
              <a:rPr lang="en-GB" sz="2400" dirty="0">
                <a:latin typeface="Arial" panose="020B0604020202020204" pitchFamily="34" charset="0"/>
                <a:cs typeface="Arial" panose="020B0604020202020204" pitchFamily="34" charset="0"/>
              </a:rPr>
              <a:t>before deciding what you think.</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126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46054-5C17-CFB1-6408-11EDE8C57A59}"/>
              </a:ext>
            </a:extLst>
          </p:cNvPr>
          <p:cNvSpPr>
            <a:spLocks noGrp="1"/>
          </p:cNvSpPr>
          <p:nvPr>
            <p:ph type="title"/>
          </p:nvPr>
        </p:nvSpPr>
        <p:spPr/>
        <p:txBody>
          <a:bodyPr/>
          <a:lstStyle/>
          <a:p>
            <a:r>
              <a:rPr lang="en-GB" dirty="0"/>
              <a:t>Useful critical questions</a:t>
            </a:r>
          </a:p>
        </p:txBody>
      </p:sp>
      <p:pic>
        <p:nvPicPr>
          <p:cNvPr id="9" name="Picture 8">
            <a:extLst>
              <a:ext uri="{FF2B5EF4-FFF2-40B4-BE49-F238E27FC236}">
                <a16:creationId xmlns:a16="http://schemas.microsoft.com/office/drawing/2014/main" id="{0A65756B-5F2C-D079-5B02-CE9BF936482B}"/>
              </a:ext>
            </a:extLst>
          </p:cNvPr>
          <p:cNvPicPr>
            <a:picLocks noChangeAspect="1"/>
          </p:cNvPicPr>
          <p:nvPr/>
        </p:nvPicPr>
        <p:blipFill>
          <a:blip r:embed="rId2"/>
          <a:stretch>
            <a:fillRect/>
          </a:stretch>
        </p:blipFill>
        <p:spPr>
          <a:xfrm>
            <a:off x="8571138" y="3429000"/>
            <a:ext cx="3604009" cy="3421527"/>
          </a:xfrm>
          <a:prstGeom prst="rect">
            <a:avLst/>
          </a:prstGeom>
        </p:spPr>
      </p:pic>
      <p:graphicFrame>
        <p:nvGraphicFramePr>
          <p:cNvPr id="12" name="Content Placeholder 11">
            <a:extLst>
              <a:ext uri="{FF2B5EF4-FFF2-40B4-BE49-F238E27FC236}">
                <a16:creationId xmlns:a16="http://schemas.microsoft.com/office/drawing/2014/main" id="{7D902FD3-DAF0-8E43-77ED-16FCE77F8806}"/>
              </a:ext>
            </a:extLst>
          </p:cNvPr>
          <p:cNvGraphicFramePr>
            <a:graphicFrameLocks noGrp="1"/>
          </p:cNvGraphicFramePr>
          <p:nvPr>
            <p:ph idx="1"/>
            <p:extLst>
              <p:ext uri="{D42A27DB-BD31-4B8C-83A1-F6EECF244321}">
                <p14:modId xmlns:p14="http://schemas.microsoft.com/office/powerpoint/2010/main" val="874899681"/>
              </p:ext>
            </p:extLst>
          </p:nvPr>
        </p:nvGraphicFramePr>
        <p:xfrm>
          <a:off x="913545" y="1690687"/>
          <a:ext cx="8441469" cy="4962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4247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6E0C8-ED35-4BDD-6D63-223DFE92C727}"/>
              </a:ext>
            </a:extLst>
          </p:cNvPr>
          <p:cNvSpPr>
            <a:spLocks noGrp="1"/>
          </p:cNvSpPr>
          <p:nvPr>
            <p:ph type="title"/>
          </p:nvPr>
        </p:nvSpPr>
        <p:spPr/>
        <p:txBody>
          <a:bodyPr/>
          <a:lstStyle/>
          <a:p>
            <a:r>
              <a:rPr lang="en-GB" dirty="0"/>
              <a:t>Fact, Assumption or Opinion?</a:t>
            </a:r>
          </a:p>
        </p:txBody>
      </p:sp>
      <p:graphicFrame>
        <p:nvGraphicFramePr>
          <p:cNvPr id="4" name="Content Placeholder 3">
            <a:extLst>
              <a:ext uri="{FF2B5EF4-FFF2-40B4-BE49-F238E27FC236}">
                <a16:creationId xmlns:a16="http://schemas.microsoft.com/office/drawing/2014/main" id="{F536D3F1-F481-6121-742F-99AF55469F3F}"/>
              </a:ext>
            </a:extLst>
          </p:cNvPr>
          <p:cNvGraphicFramePr>
            <a:graphicFrameLocks noGrp="1"/>
          </p:cNvGraphicFramePr>
          <p:nvPr>
            <p:ph idx="1"/>
            <p:extLst>
              <p:ext uri="{D42A27DB-BD31-4B8C-83A1-F6EECF244321}">
                <p14:modId xmlns:p14="http://schemas.microsoft.com/office/powerpoint/2010/main" val="3847870456"/>
              </p:ext>
            </p:extLst>
          </p:nvPr>
        </p:nvGraphicFramePr>
        <p:xfrm>
          <a:off x="1266092" y="1825625"/>
          <a:ext cx="10470296"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84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8607-9C9C-00BF-D6B5-378A1102C742}"/>
              </a:ext>
            </a:extLst>
          </p:cNvPr>
          <p:cNvSpPr>
            <a:spLocks noGrp="1"/>
          </p:cNvSpPr>
          <p:nvPr>
            <p:ph type="title"/>
          </p:nvPr>
        </p:nvSpPr>
        <p:spPr/>
        <p:txBody>
          <a:bodyPr/>
          <a:lstStyle/>
          <a:p>
            <a:r>
              <a:rPr lang="en-GB" dirty="0"/>
              <a:t>Fact, Assumption or Opinion?</a:t>
            </a:r>
          </a:p>
        </p:txBody>
      </p:sp>
      <p:sp>
        <p:nvSpPr>
          <p:cNvPr id="3" name="Content Placeholder 2">
            <a:extLst>
              <a:ext uri="{FF2B5EF4-FFF2-40B4-BE49-F238E27FC236}">
                <a16:creationId xmlns:a16="http://schemas.microsoft.com/office/drawing/2014/main" id="{0F829FB3-DFA4-D628-42D3-FA95B58061DA}"/>
              </a:ext>
            </a:extLst>
          </p:cNvPr>
          <p:cNvSpPr>
            <a:spLocks noGrp="1"/>
          </p:cNvSpPr>
          <p:nvPr>
            <p:ph idx="1"/>
          </p:nvPr>
        </p:nvSpPr>
        <p:spPr>
          <a:xfrm>
            <a:off x="1565031" y="1825625"/>
            <a:ext cx="10171339" cy="987913"/>
          </a:xfrm>
        </p:spPr>
        <p:txBody>
          <a:bodyPr/>
          <a:lstStyle/>
          <a:p>
            <a:r>
              <a:rPr lang="en-GB" dirty="0"/>
              <a:t>Work in group to sort the following statements into categories. Are the statements: Fact? Assumptions? Or Opinions? </a:t>
            </a:r>
          </a:p>
        </p:txBody>
      </p:sp>
      <p:sp>
        <p:nvSpPr>
          <p:cNvPr id="4" name="Rectangle: Rounded Corners 3">
            <a:extLst>
              <a:ext uri="{FF2B5EF4-FFF2-40B4-BE49-F238E27FC236}">
                <a16:creationId xmlns:a16="http://schemas.microsoft.com/office/drawing/2014/main" id="{85C35F04-AFE4-A881-D3C4-DB9BD1CE6541}"/>
              </a:ext>
            </a:extLst>
          </p:cNvPr>
          <p:cNvSpPr/>
          <p:nvPr/>
        </p:nvSpPr>
        <p:spPr>
          <a:xfrm>
            <a:off x="703389" y="3429000"/>
            <a:ext cx="3552092" cy="2110154"/>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E3E8AC6-82F5-2FFF-0A9B-02AA4D25B9FB}"/>
              </a:ext>
            </a:extLst>
          </p:cNvPr>
          <p:cNvSpPr txBox="1"/>
          <p:nvPr/>
        </p:nvSpPr>
        <p:spPr>
          <a:xfrm>
            <a:off x="1641050" y="4044463"/>
            <a:ext cx="3104656" cy="923330"/>
          </a:xfrm>
          <a:prstGeom prst="rect">
            <a:avLst/>
          </a:prstGeom>
          <a:noFill/>
        </p:spPr>
        <p:txBody>
          <a:bodyPr wrap="square" rtlCol="0">
            <a:spAutoFit/>
          </a:bodyPr>
          <a:lstStyle/>
          <a:p>
            <a:r>
              <a:rPr lang="en-GB" sz="5400" dirty="0">
                <a:latin typeface="Arial" panose="020B0604020202020204" pitchFamily="34" charset="0"/>
                <a:cs typeface="Arial" panose="020B0604020202020204" pitchFamily="34" charset="0"/>
              </a:rPr>
              <a:t>Fact</a:t>
            </a:r>
          </a:p>
        </p:txBody>
      </p:sp>
      <p:sp>
        <p:nvSpPr>
          <p:cNvPr id="8" name="Rectangle: Rounded Corners 7">
            <a:extLst>
              <a:ext uri="{FF2B5EF4-FFF2-40B4-BE49-F238E27FC236}">
                <a16:creationId xmlns:a16="http://schemas.microsoft.com/office/drawing/2014/main" id="{53E0EADB-1EA9-DBC5-5354-86DDFCB166F7}"/>
              </a:ext>
            </a:extLst>
          </p:cNvPr>
          <p:cNvSpPr/>
          <p:nvPr/>
        </p:nvSpPr>
        <p:spPr>
          <a:xfrm>
            <a:off x="4436329" y="3429000"/>
            <a:ext cx="3706639" cy="2110154"/>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D699660-2708-0C4E-9D39-83CDFC747ED2}"/>
              </a:ext>
            </a:extLst>
          </p:cNvPr>
          <p:cNvSpPr/>
          <p:nvPr/>
        </p:nvSpPr>
        <p:spPr>
          <a:xfrm>
            <a:off x="8382000" y="3429000"/>
            <a:ext cx="3706639" cy="2110154"/>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4408A98-3818-3520-C159-FD428029DEE4}"/>
              </a:ext>
            </a:extLst>
          </p:cNvPr>
          <p:cNvSpPr txBox="1"/>
          <p:nvPr/>
        </p:nvSpPr>
        <p:spPr>
          <a:xfrm>
            <a:off x="4659920" y="4044463"/>
            <a:ext cx="516382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Assumption</a:t>
            </a:r>
          </a:p>
        </p:txBody>
      </p:sp>
      <p:sp>
        <p:nvSpPr>
          <p:cNvPr id="15" name="TextBox 14">
            <a:extLst>
              <a:ext uri="{FF2B5EF4-FFF2-40B4-BE49-F238E27FC236}">
                <a16:creationId xmlns:a16="http://schemas.microsoft.com/office/drawing/2014/main" id="{FCAA3461-B6C7-5D9E-4EE1-05E7E166026D}"/>
              </a:ext>
            </a:extLst>
          </p:cNvPr>
          <p:cNvSpPr txBox="1"/>
          <p:nvPr/>
        </p:nvSpPr>
        <p:spPr>
          <a:xfrm>
            <a:off x="8965573" y="4044462"/>
            <a:ext cx="2646133"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Opinion</a:t>
            </a:r>
          </a:p>
        </p:txBody>
      </p:sp>
    </p:spTree>
    <p:extLst>
      <p:ext uri="{BB962C8B-B14F-4D97-AF65-F5344CB8AC3E}">
        <p14:creationId xmlns:p14="http://schemas.microsoft.com/office/powerpoint/2010/main" val="375822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EFCFB-054E-E587-E09A-19A99D80A454}"/>
              </a:ext>
            </a:extLst>
          </p:cNvPr>
          <p:cNvSpPr>
            <a:spLocks noGrp="1"/>
          </p:cNvSpPr>
          <p:nvPr>
            <p:ph idx="1"/>
          </p:nvPr>
        </p:nvSpPr>
        <p:spPr>
          <a:xfrm>
            <a:off x="808348" y="1916724"/>
            <a:ext cx="10727160" cy="4625730"/>
          </a:xfrm>
        </p:spPr>
        <p:txBody>
          <a:bodyPr>
            <a:normAutofit/>
          </a:bodyPr>
          <a:lstStyle/>
          <a:p>
            <a:pPr marL="0" indent="0">
              <a:buNone/>
            </a:pPr>
            <a:r>
              <a:rPr lang="en-GB" dirty="0"/>
              <a:t>Statements to sort: </a:t>
            </a:r>
          </a:p>
          <a:p>
            <a:pPr marL="514350" indent="-514350">
              <a:buAutoNum type="arabicPeriod"/>
            </a:pPr>
            <a:r>
              <a:rPr lang="en-GB" dirty="0"/>
              <a:t>The customer emailed three times today.</a:t>
            </a:r>
          </a:p>
          <a:p>
            <a:pPr marL="514350" indent="-514350">
              <a:buAutoNum type="arabicPeriod"/>
            </a:pPr>
            <a:r>
              <a:rPr lang="en-GB" dirty="0"/>
              <a:t>The client is angry.</a:t>
            </a:r>
          </a:p>
          <a:p>
            <a:pPr marL="514350" indent="-514350">
              <a:buAutoNum type="arabicPeriod"/>
            </a:pPr>
            <a:r>
              <a:rPr lang="en-GB" dirty="0"/>
              <a:t>The customer service was poor.</a:t>
            </a:r>
          </a:p>
          <a:p>
            <a:pPr marL="514350" indent="-514350">
              <a:buAutoNum type="arabicPeriod"/>
            </a:pPr>
            <a:r>
              <a:rPr lang="en-GB" dirty="0"/>
              <a:t>Taylor arrived at 9:17.</a:t>
            </a:r>
          </a:p>
          <a:p>
            <a:pPr marL="514350" indent="-514350">
              <a:buAutoNum type="arabicPeriod"/>
            </a:pPr>
            <a:r>
              <a:rPr lang="en-GB" dirty="0"/>
              <a:t>Taylor doesn't care about being on time.</a:t>
            </a:r>
          </a:p>
          <a:p>
            <a:pPr marL="514350" indent="-514350">
              <a:buAutoNum type="arabicPeriod"/>
            </a:pPr>
            <a:r>
              <a:rPr lang="en-GB" dirty="0"/>
              <a:t>The meeting lasted 25 minutes longer than planned.</a:t>
            </a:r>
          </a:p>
          <a:p>
            <a:pPr marL="514350" indent="-514350">
              <a:buAutoNum type="arabicPeriod"/>
            </a:pPr>
            <a:r>
              <a:rPr lang="en-GB" dirty="0"/>
              <a:t>The meeting was badly organised.</a:t>
            </a:r>
          </a:p>
          <a:p>
            <a:pPr marL="514350" indent="-514350">
              <a:buAutoNum type="arabicPeriod"/>
            </a:pPr>
            <a:r>
              <a:rPr lang="en-GB" dirty="0"/>
              <a:t>Nobody understood the instructions</a:t>
            </a:r>
          </a:p>
        </p:txBody>
      </p:sp>
      <p:pic>
        <p:nvPicPr>
          <p:cNvPr id="5" name="Picture 4">
            <a:extLst>
              <a:ext uri="{FF2B5EF4-FFF2-40B4-BE49-F238E27FC236}">
                <a16:creationId xmlns:a16="http://schemas.microsoft.com/office/drawing/2014/main" id="{234A2F70-B0B2-7578-3CD0-DBC79FFE80FE}"/>
              </a:ext>
            </a:extLst>
          </p:cNvPr>
          <p:cNvPicPr>
            <a:picLocks noChangeAspect="1"/>
          </p:cNvPicPr>
          <p:nvPr/>
        </p:nvPicPr>
        <p:blipFill>
          <a:blip r:embed="rId3"/>
          <a:stretch>
            <a:fillRect/>
          </a:stretch>
        </p:blipFill>
        <p:spPr>
          <a:xfrm>
            <a:off x="3780148" y="437194"/>
            <a:ext cx="7223636" cy="1672959"/>
          </a:xfrm>
          <a:prstGeom prst="rect">
            <a:avLst/>
          </a:prstGeom>
        </p:spPr>
      </p:pic>
    </p:spTree>
    <p:extLst>
      <p:ext uri="{BB962C8B-B14F-4D97-AF65-F5344CB8AC3E}">
        <p14:creationId xmlns:p14="http://schemas.microsoft.com/office/powerpoint/2010/main" val="2714856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E091-DE53-1F6D-FE4E-E8056133D326}"/>
              </a:ext>
            </a:extLst>
          </p:cNvPr>
          <p:cNvSpPr>
            <a:spLocks noGrp="1"/>
          </p:cNvSpPr>
          <p:nvPr>
            <p:ph type="title"/>
          </p:nvPr>
        </p:nvSpPr>
        <p:spPr/>
        <p:txBody>
          <a:bodyPr/>
          <a:lstStyle/>
          <a:p>
            <a:r>
              <a:rPr lang="en-GB" dirty="0"/>
              <a:t>Did we agree?</a:t>
            </a:r>
          </a:p>
        </p:txBody>
      </p:sp>
      <p:sp>
        <p:nvSpPr>
          <p:cNvPr id="3" name="Content Placeholder 2">
            <a:extLst>
              <a:ext uri="{FF2B5EF4-FFF2-40B4-BE49-F238E27FC236}">
                <a16:creationId xmlns:a16="http://schemas.microsoft.com/office/drawing/2014/main" id="{54A6345E-5349-2F9C-FBF2-38E75EF33752}"/>
              </a:ext>
            </a:extLst>
          </p:cNvPr>
          <p:cNvSpPr>
            <a:spLocks noGrp="1"/>
          </p:cNvSpPr>
          <p:nvPr>
            <p:ph idx="1"/>
          </p:nvPr>
        </p:nvSpPr>
        <p:spPr>
          <a:xfrm>
            <a:off x="1406072" y="2207979"/>
            <a:ext cx="10330298" cy="1034583"/>
          </a:xfrm>
        </p:spPr>
        <p:txBody>
          <a:bodyPr/>
          <a:lstStyle/>
          <a:p>
            <a:r>
              <a:rPr lang="en-GB" dirty="0"/>
              <a:t>Reflect – how easy did you find to spot the facts from the opinions and assumptions? </a:t>
            </a:r>
          </a:p>
        </p:txBody>
      </p:sp>
      <p:sp>
        <p:nvSpPr>
          <p:cNvPr id="5" name="TextBox 4">
            <a:extLst>
              <a:ext uri="{FF2B5EF4-FFF2-40B4-BE49-F238E27FC236}">
                <a16:creationId xmlns:a16="http://schemas.microsoft.com/office/drawing/2014/main" id="{A516072E-817B-F480-E1C3-07DDF90B70EE}"/>
              </a:ext>
            </a:extLst>
          </p:cNvPr>
          <p:cNvSpPr txBox="1"/>
          <p:nvPr/>
        </p:nvSpPr>
        <p:spPr>
          <a:xfrm>
            <a:off x="4679577" y="3403726"/>
            <a:ext cx="2438400" cy="3046988"/>
          </a:xfrm>
          <a:prstGeom prst="rect">
            <a:avLst/>
          </a:prstGeom>
          <a:noFill/>
        </p:spPr>
        <p:txBody>
          <a:bodyPr wrap="square">
            <a:spAutoFit/>
          </a:bodyPr>
          <a:lstStyle/>
          <a:p>
            <a:pPr marL="228600" indent="-228600">
              <a:buAutoNum type="arabicPeriod"/>
            </a:pPr>
            <a:r>
              <a:rPr lang="en-GB" sz="2400" dirty="0">
                <a:latin typeface="Arial" panose="020B0604020202020204" pitchFamily="34" charset="0"/>
                <a:cs typeface="Arial" panose="020B0604020202020204" pitchFamily="34" charset="0"/>
              </a:rPr>
              <a:t>Fact</a:t>
            </a:r>
          </a:p>
          <a:p>
            <a:pPr marL="228600" indent="-228600">
              <a:buAutoNum type="arabicPeriod"/>
            </a:pPr>
            <a:r>
              <a:rPr lang="en-GB" sz="2400" dirty="0">
                <a:latin typeface="Arial" panose="020B0604020202020204" pitchFamily="34" charset="0"/>
                <a:cs typeface="Arial" panose="020B0604020202020204" pitchFamily="34" charset="0"/>
              </a:rPr>
              <a:t>Assumption </a:t>
            </a:r>
          </a:p>
          <a:p>
            <a:pPr marL="228600" indent="-228600">
              <a:buAutoNum type="arabicPeriod"/>
            </a:pPr>
            <a:r>
              <a:rPr lang="en-GB" sz="2400" dirty="0">
                <a:latin typeface="Arial" panose="020B0604020202020204" pitchFamily="34" charset="0"/>
                <a:cs typeface="Arial" panose="020B0604020202020204" pitchFamily="34" charset="0"/>
              </a:rPr>
              <a:t>Opinion</a:t>
            </a:r>
          </a:p>
          <a:p>
            <a:pPr marL="228600" indent="-228600">
              <a:buAutoNum type="arabicPeriod"/>
            </a:pPr>
            <a:r>
              <a:rPr lang="en-GB" sz="2400" dirty="0">
                <a:latin typeface="Arial" panose="020B0604020202020204" pitchFamily="34" charset="0"/>
                <a:cs typeface="Arial" panose="020B0604020202020204" pitchFamily="34" charset="0"/>
              </a:rPr>
              <a:t>Fact</a:t>
            </a:r>
          </a:p>
          <a:p>
            <a:pPr marL="228600" indent="-228600">
              <a:buAutoNum type="arabicPeriod"/>
            </a:pPr>
            <a:r>
              <a:rPr lang="en-GB" sz="2400" dirty="0">
                <a:latin typeface="Arial" panose="020B0604020202020204" pitchFamily="34" charset="0"/>
                <a:cs typeface="Arial" panose="020B0604020202020204" pitchFamily="34" charset="0"/>
              </a:rPr>
              <a:t>Assumption</a:t>
            </a:r>
          </a:p>
          <a:p>
            <a:pPr marL="228600" indent="-228600">
              <a:buAutoNum type="arabicPeriod"/>
            </a:pPr>
            <a:r>
              <a:rPr lang="en-GB" sz="2400" dirty="0">
                <a:latin typeface="Arial" panose="020B0604020202020204" pitchFamily="34" charset="0"/>
                <a:cs typeface="Arial" panose="020B0604020202020204" pitchFamily="34" charset="0"/>
              </a:rPr>
              <a:t>Fact</a:t>
            </a:r>
          </a:p>
          <a:p>
            <a:pPr marL="228600" indent="-228600">
              <a:buAutoNum type="arabicPeriod"/>
            </a:pPr>
            <a:r>
              <a:rPr lang="en-GB" sz="2400" dirty="0">
                <a:latin typeface="Arial" panose="020B0604020202020204" pitchFamily="34" charset="0"/>
                <a:cs typeface="Arial" panose="020B0604020202020204" pitchFamily="34" charset="0"/>
              </a:rPr>
              <a:t>Opinion</a:t>
            </a:r>
          </a:p>
          <a:p>
            <a:pPr marL="228600" indent="-228600">
              <a:buAutoNum type="arabicPeriod"/>
            </a:pPr>
            <a:r>
              <a:rPr lang="en-GB" sz="2400" dirty="0">
                <a:latin typeface="Arial" panose="020B0604020202020204" pitchFamily="34" charset="0"/>
                <a:cs typeface="Arial" panose="020B0604020202020204" pitchFamily="34" charset="0"/>
              </a:rPr>
              <a:t>Assumption </a:t>
            </a:r>
          </a:p>
        </p:txBody>
      </p:sp>
      <p:sp>
        <p:nvSpPr>
          <p:cNvPr id="6" name="Rectangle: Rounded Corners 5">
            <a:extLst>
              <a:ext uri="{FF2B5EF4-FFF2-40B4-BE49-F238E27FC236}">
                <a16:creationId xmlns:a16="http://schemas.microsoft.com/office/drawing/2014/main" id="{28C8E356-5467-0CE1-5E11-D24B52EF5C59}"/>
              </a:ext>
            </a:extLst>
          </p:cNvPr>
          <p:cNvSpPr/>
          <p:nvPr/>
        </p:nvSpPr>
        <p:spPr>
          <a:xfrm>
            <a:off x="4320988" y="3242562"/>
            <a:ext cx="2796989" cy="342717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9500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DEDEA-443F-9463-876C-5394A39AF028}"/>
              </a:ext>
            </a:extLst>
          </p:cNvPr>
          <p:cNvSpPr>
            <a:spLocks noGrp="1"/>
          </p:cNvSpPr>
          <p:nvPr>
            <p:ph type="title"/>
          </p:nvPr>
        </p:nvSpPr>
        <p:spPr/>
        <p:txBody>
          <a:bodyPr/>
          <a:lstStyle/>
          <a:p>
            <a:r>
              <a:rPr lang="en-GB" dirty="0"/>
              <a:t>What Else Could Be Happening?</a:t>
            </a:r>
          </a:p>
        </p:txBody>
      </p:sp>
      <p:sp>
        <p:nvSpPr>
          <p:cNvPr id="3" name="Content Placeholder 2">
            <a:extLst>
              <a:ext uri="{FF2B5EF4-FFF2-40B4-BE49-F238E27FC236}">
                <a16:creationId xmlns:a16="http://schemas.microsoft.com/office/drawing/2014/main" id="{308B6A3C-5C6B-C6C8-4632-759C491C5AB7}"/>
              </a:ext>
            </a:extLst>
          </p:cNvPr>
          <p:cNvSpPr>
            <a:spLocks noGrp="1"/>
          </p:cNvSpPr>
          <p:nvPr>
            <p:ph idx="1"/>
          </p:nvPr>
        </p:nvSpPr>
        <p:spPr>
          <a:xfrm>
            <a:off x="878580" y="1448169"/>
            <a:ext cx="10588888" cy="1078940"/>
          </a:xfrm>
        </p:spPr>
        <p:txBody>
          <a:bodyPr/>
          <a:lstStyle/>
          <a:p>
            <a:pPr marL="0" indent="0">
              <a:buNone/>
            </a:pPr>
            <a:r>
              <a:rPr lang="en-GB" dirty="0"/>
              <a:t>We will consider three different scenarios to think critically about what else could be happening. </a:t>
            </a:r>
          </a:p>
        </p:txBody>
      </p:sp>
      <p:sp>
        <p:nvSpPr>
          <p:cNvPr id="4" name="Rectangle: Rounded Corners 3">
            <a:extLst>
              <a:ext uri="{FF2B5EF4-FFF2-40B4-BE49-F238E27FC236}">
                <a16:creationId xmlns:a16="http://schemas.microsoft.com/office/drawing/2014/main" id="{8FE3766E-6C42-9075-4E80-392C0418BA5C}"/>
              </a:ext>
            </a:extLst>
          </p:cNvPr>
          <p:cNvSpPr/>
          <p:nvPr/>
        </p:nvSpPr>
        <p:spPr>
          <a:xfrm>
            <a:off x="717177" y="2588845"/>
            <a:ext cx="7853083" cy="131755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E18A46-B3B7-E39C-1B38-1C18B4780DEC}"/>
              </a:ext>
            </a:extLst>
          </p:cNvPr>
          <p:cNvSpPr txBox="1"/>
          <p:nvPr/>
        </p:nvSpPr>
        <p:spPr>
          <a:xfrm>
            <a:off x="878580" y="2602821"/>
            <a:ext cx="3420167"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Scenario A:  Computing</a:t>
            </a:r>
          </a:p>
        </p:txBody>
      </p:sp>
      <p:sp>
        <p:nvSpPr>
          <p:cNvPr id="7" name="TextBox 6">
            <a:extLst>
              <a:ext uri="{FF2B5EF4-FFF2-40B4-BE49-F238E27FC236}">
                <a16:creationId xmlns:a16="http://schemas.microsoft.com/office/drawing/2014/main" id="{063D9184-3AE6-AE19-A8A5-573324874388}"/>
              </a:ext>
            </a:extLst>
          </p:cNvPr>
          <p:cNvSpPr txBox="1"/>
          <p:nvPr/>
        </p:nvSpPr>
        <p:spPr>
          <a:xfrm>
            <a:off x="878580" y="3061167"/>
            <a:ext cx="8157844" cy="984885"/>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An application stops working immediately after a software update. Someone says, “The update has broken the app.”</a:t>
            </a:r>
          </a:p>
          <a:p>
            <a:endParaRPr lang="en-GB" dirty="0"/>
          </a:p>
        </p:txBody>
      </p:sp>
      <p:sp>
        <p:nvSpPr>
          <p:cNvPr id="9" name="TextBox 8">
            <a:extLst>
              <a:ext uri="{FF2B5EF4-FFF2-40B4-BE49-F238E27FC236}">
                <a16:creationId xmlns:a16="http://schemas.microsoft.com/office/drawing/2014/main" id="{9D72BF97-BD0A-5149-9329-7BC6E19CBFBF}"/>
              </a:ext>
            </a:extLst>
          </p:cNvPr>
          <p:cNvSpPr txBox="1"/>
          <p:nvPr/>
        </p:nvSpPr>
        <p:spPr>
          <a:xfrm>
            <a:off x="8731663" y="3131718"/>
            <a:ext cx="3375041" cy="442674"/>
          </a:xfrm>
          <a:prstGeom prst="round2DiagRect">
            <a:avLst/>
          </a:prstGeom>
          <a:noFill/>
          <a:ln w="38100">
            <a:solidFill>
              <a:schemeClr val="accent1">
                <a:lumMod val="50000"/>
              </a:schemeClr>
            </a:solidFill>
          </a:ln>
        </p:spPr>
        <p:txBody>
          <a:bodyPr wrap="square">
            <a:spAutoFit/>
          </a:bodyPr>
          <a:lstStyle/>
          <a:p>
            <a:r>
              <a:rPr lang="en-GB" sz="2000" dirty="0">
                <a:latin typeface="Arial" panose="020B0604020202020204" pitchFamily="34" charset="0"/>
                <a:cs typeface="Arial" panose="020B0604020202020204" pitchFamily="34" charset="0"/>
              </a:rPr>
              <a:t>What else could explain it?</a:t>
            </a:r>
          </a:p>
        </p:txBody>
      </p:sp>
      <p:sp>
        <p:nvSpPr>
          <p:cNvPr id="11" name="Rectangle: Rounded Corners 10">
            <a:extLst>
              <a:ext uri="{FF2B5EF4-FFF2-40B4-BE49-F238E27FC236}">
                <a16:creationId xmlns:a16="http://schemas.microsoft.com/office/drawing/2014/main" id="{AB546912-2604-43C4-0FEB-16E1BC89AAC1}"/>
              </a:ext>
            </a:extLst>
          </p:cNvPr>
          <p:cNvSpPr/>
          <p:nvPr/>
        </p:nvSpPr>
        <p:spPr>
          <a:xfrm>
            <a:off x="1183341" y="4002156"/>
            <a:ext cx="7548321" cy="124583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latin typeface="Arial" panose="020B0604020202020204" pitchFamily="34" charset="0"/>
                <a:cs typeface="Arial" panose="020B0604020202020204" pitchFamily="34" charset="0"/>
              </a:rPr>
              <a:t>Scenario B: Business</a:t>
            </a:r>
          </a:p>
          <a:p>
            <a:r>
              <a:rPr lang="en-GB" sz="2000" dirty="0">
                <a:solidFill>
                  <a:schemeClr val="tx1"/>
                </a:solidFill>
                <a:latin typeface="Arial" panose="020B0604020202020204" pitchFamily="34" charset="0"/>
                <a:cs typeface="Arial" panose="020B0604020202020204" pitchFamily="34" charset="0"/>
              </a:rPr>
              <a:t>Sales of hats have fallen this month Someone says: </a:t>
            </a:r>
            <a:r>
              <a:rPr lang="en-GB" sz="2000" b="1"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Customers don't like the product anymore</a:t>
            </a:r>
            <a:r>
              <a:rPr lang="en-GB" sz="2000" b="1" dirty="0">
                <a:solidFill>
                  <a:schemeClr val="tx1"/>
                </a:solidFill>
                <a:latin typeface="Arial" panose="020B0604020202020204" pitchFamily="34" charset="0"/>
                <a:cs typeface="Arial" panose="020B0604020202020204" pitchFamily="34" charset="0"/>
              </a:rPr>
              <a:t>.”</a:t>
            </a:r>
            <a:endParaRPr lang="en-GB" sz="2000" dirty="0">
              <a:solidFill>
                <a:schemeClr val="tx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644504F-DFCF-102B-BFF6-F8D96D5C70CF}"/>
              </a:ext>
            </a:extLst>
          </p:cNvPr>
          <p:cNvSpPr txBox="1"/>
          <p:nvPr/>
        </p:nvSpPr>
        <p:spPr>
          <a:xfrm>
            <a:off x="8816958" y="4358773"/>
            <a:ext cx="3375042" cy="442674"/>
          </a:xfrm>
          <a:prstGeom prst="round2DiagRect">
            <a:avLst/>
          </a:prstGeom>
          <a:noFill/>
          <a:ln w="38100">
            <a:solidFill>
              <a:schemeClr val="accent1">
                <a:lumMod val="50000"/>
              </a:schemeClr>
            </a:solidFill>
          </a:ln>
        </p:spPr>
        <p:txBody>
          <a:bodyPr wrap="square">
            <a:spAutoFit/>
          </a:bodyPr>
          <a:lstStyle/>
          <a:p>
            <a:r>
              <a:rPr lang="en-GB" sz="2000" dirty="0">
                <a:latin typeface="Arial" panose="020B0604020202020204" pitchFamily="34" charset="0"/>
                <a:cs typeface="Arial" panose="020B0604020202020204" pitchFamily="34" charset="0"/>
              </a:rPr>
              <a:t>What else could explain it?</a:t>
            </a:r>
          </a:p>
        </p:txBody>
      </p:sp>
      <p:sp>
        <p:nvSpPr>
          <p:cNvPr id="16" name="Rectangle: Rounded Corners 15">
            <a:extLst>
              <a:ext uri="{FF2B5EF4-FFF2-40B4-BE49-F238E27FC236}">
                <a16:creationId xmlns:a16="http://schemas.microsoft.com/office/drawing/2014/main" id="{A4519C50-2914-1D9E-B5D7-142730A16B60}"/>
              </a:ext>
            </a:extLst>
          </p:cNvPr>
          <p:cNvSpPr/>
          <p:nvPr/>
        </p:nvSpPr>
        <p:spPr>
          <a:xfrm>
            <a:off x="1649506" y="5408671"/>
            <a:ext cx="7386918" cy="144932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latin typeface="Arial" panose="020B0604020202020204" pitchFamily="34" charset="0"/>
                <a:cs typeface="Arial" panose="020B0604020202020204" pitchFamily="34" charset="0"/>
              </a:rPr>
              <a:t>Scenario C — Health</a:t>
            </a:r>
          </a:p>
          <a:p>
            <a:r>
              <a:rPr lang="en-GB" sz="2000" dirty="0">
                <a:solidFill>
                  <a:schemeClr val="tx1"/>
                </a:solidFill>
                <a:latin typeface="Arial" panose="020B0604020202020204" pitchFamily="34" charset="0"/>
                <a:cs typeface="Arial" panose="020B0604020202020204" pitchFamily="34" charset="0"/>
              </a:rPr>
              <a:t>A person is unusually quiet during an appointment. Someone assumes: “They understand everything and don't have any questions”</a:t>
            </a:r>
            <a:r>
              <a:rPr lang="en-GB" sz="2000" dirty="0">
                <a:latin typeface="Arial" panose="020B0604020202020204" pitchFamily="34" charset="0"/>
                <a:cs typeface="Arial" panose="020B0604020202020204" pitchFamily="34" charset="0"/>
              </a:rPr>
              <a:t>.</a:t>
            </a:r>
          </a:p>
        </p:txBody>
      </p:sp>
      <p:sp>
        <p:nvSpPr>
          <p:cNvPr id="18" name="TextBox 17">
            <a:extLst>
              <a:ext uri="{FF2B5EF4-FFF2-40B4-BE49-F238E27FC236}">
                <a16:creationId xmlns:a16="http://schemas.microsoft.com/office/drawing/2014/main" id="{6BB00B29-1D66-8DEC-D1DB-D389D870B2CE}"/>
              </a:ext>
            </a:extLst>
          </p:cNvPr>
          <p:cNvSpPr txBox="1"/>
          <p:nvPr/>
        </p:nvSpPr>
        <p:spPr>
          <a:xfrm>
            <a:off x="9380262" y="5709682"/>
            <a:ext cx="2402541" cy="783193"/>
          </a:xfrm>
          <a:prstGeom prst="round2DiagRect">
            <a:avLst/>
          </a:prstGeom>
          <a:noFill/>
          <a:ln w="38100">
            <a:solidFill>
              <a:schemeClr val="accent1">
                <a:lumMod val="50000"/>
              </a:schemeClr>
            </a:solidFill>
          </a:ln>
        </p:spPr>
        <p:txBody>
          <a:bodyPr wrap="square">
            <a:spAutoFit/>
          </a:bodyPr>
          <a:lstStyle/>
          <a:p>
            <a:r>
              <a:rPr lang="en-GB" sz="2000" dirty="0">
                <a:latin typeface="Arial" panose="020B0604020202020204" pitchFamily="34" charset="0"/>
                <a:cs typeface="Arial" panose="020B0604020202020204" pitchFamily="34" charset="0"/>
              </a:rPr>
              <a:t>What else could explain it?</a:t>
            </a:r>
          </a:p>
        </p:txBody>
      </p:sp>
      <p:sp>
        <p:nvSpPr>
          <p:cNvPr id="19" name="Rectangle: Rounded Corners 18">
            <a:extLst>
              <a:ext uri="{FF2B5EF4-FFF2-40B4-BE49-F238E27FC236}">
                <a16:creationId xmlns:a16="http://schemas.microsoft.com/office/drawing/2014/main" id="{0059600E-1AEB-289F-322B-BFA590386BBA}"/>
              </a:ext>
            </a:extLst>
          </p:cNvPr>
          <p:cNvSpPr/>
          <p:nvPr/>
        </p:nvSpPr>
        <p:spPr>
          <a:xfrm>
            <a:off x="8731662" y="2195311"/>
            <a:ext cx="3375041" cy="17152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dirty="0">
                <a:latin typeface="Arial" panose="020B0604020202020204" pitchFamily="34" charset="0"/>
                <a:cs typeface="Arial" panose="020B0604020202020204" pitchFamily="34" charset="0"/>
              </a:rPr>
              <a:t>network issue; configuration; </a:t>
            </a:r>
          </a:p>
          <a:p>
            <a:pPr lvl="0"/>
            <a:r>
              <a:rPr lang="en-GB" sz="2000" dirty="0">
                <a:latin typeface="Arial" panose="020B0604020202020204" pitchFamily="34" charset="0"/>
                <a:cs typeface="Arial" panose="020B0604020202020204" pitchFamily="34" charset="0"/>
              </a:rPr>
              <a:t>permissions; hardware; </a:t>
            </a:r>
          </a:p>
          <a:p>
            <a:pPr lvl="0"/>
            <a:r>
              <a:rPr lang="en-GB" sz="2000" dirty="0">
                <a:latin typeface="Arial" panose="020B0604020202020204" pitchFamily="34" charset="0"/>
                <a:cs typeface="Arial" panose="020B0604020202020204" pitchFamily="34" charset="0"/>
              </a:rPr>
              <a:t>user error; another change</a:t>
            </a:r>
            <a:r>
              <a:rPr lang="en-GB" dirty="0"/>
              <a:t>.</a:t>
            </a:r>
          </a:p>
        </p:txBody>
      </p:sp>
      <p:sp>
        <p:nvSpPr>
          <p:cNvPr id="20" name="Rectangle: Rounded Corners 19">
            <a:extLst>
              <a:ext uri="{FF2B5EF4-FFF2-40B4-BE49-F238E27FC236}">
                <a16:creationId xmlns:a16="http://schemas.microsoft.com/office/drawing/2014/main" id="{8460718D-05C6-B7C4-FDAA-5E55F6EF45B4}"/>
              </a:ext>
            </a:extLst>
          </p:cNvPr>
          <p:cNvSpPr/>
          <p:nvPr/>
        </p:nvSpPr>
        <p:spPr>
          <a:xfrm>
            <a:off x="8807863" y="3917140"/>
            <a:ext cx="3375041" cy="1475046"/>
          </a:xfrm>
          <a:prstGeom prst="roundRect">
            <a:avLst/>
          </a:prstGeom>
          <a:solidFill>
            <a:schemeClr val="accent6"/>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dirty="0">
                <a:latin typeface="Arial" panose="020B0604020202020204" pitchFamily="34" charset="0"/>
                <a:cs typeface="Arial" panose="020B0604020202020204" pitchFamily="34" charset="0"/>
              </a:rPr>
              <a:t>seasonality; </a:t>
            </a:r>
          </a:p>
          <a:p>
            <a:pPr lvl="0"/>
            <a:r>
              <a:rPr lang="en-GB" sz="2000" dirty="0">
                <a:latin typeface="Arial" panose="020B0604020202020204" pitchFamily="34" charset="0"/>
                <a:cs typeface="Arial" panose="020B0604020202020204" pitchFamily="34" charset="0"/>
              </a:rPr>
              <a:t>competitor activity;  </a:t>
            </a:r>
          </a:p>
          <a:p>
            <a:pPr lvl="0"/>
            <a:r>
              <a:rPr lang="en-GB" sz="2000" dirty="0">
                <a:latin typeface="Arial" panose="020B0604020202020204" pitchFamily="34" charset="0"/>
                <a:cs typeface="Arial" panose="020B0604020202020204" pitchFamily="34" charset="0"/>
              </a:rPr>
              <a:t>stock availability; </a:t>
            </a:r>
          </a:p>
          <a:p>
            <a:pPr lvl="0"/>
            <a:r>
              <a:rPr lang="en-GB" sz="2000" dirty="0">
                <a:latin typeface="Arial" panose="020B0604020202020204" pitchFamily="34" charset="0"/>
                <a:cs typeface="Arial" panose="020B0604020202020204" pitchFamily="34" charset="0"/>
              </a:rPr>
              <a:t>website problems; </a:t>
            </a:r>
          </a:p>
        </p:txBody>
      </p:sp>
      <p:sp>
        <p:nvSpPr>
          <p:cNvPr id="21" name="Rectangle: Rounded Corners 20">
            <a:extLst>
              <a:ext uri="{FF2B5EF4-FFF2-40B4-BE49-F238E27FC236}">
                <a16:creationId xmlns:a16="http://schemas.microsoft.com/office/drawing/2014/main" id="{D199ACA3-BF3F-83C7-B6C2-14814CB2CD56}"/>
              </a:ext>
            </a:extLst>
          </p:cNvPr>
          <p:cNvSpPr/>
          <p:nvPr/>
        </p:nvSpPr>
        <p:spPr>
          <a:xfrm>
            <a:off x="9036424" y="5366934"/>
            <a:ext cx="3375041" cy="1449329"/>
          </a:xfrm>
          <a:prstGeom prst="roundRect">
            <a:avLst/>
          </a:prstGeom>
          <a:solidFill>
            <a:schemeClr val="accent4">
              <a:lumMod val="60000"/>
              <a:lumOff val="40000"/>
            </a:schemeClr>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dirty="0">
                <a:solidFill>
                  <a:schemeClr val="tx1"/>
                </a:solidFill>
                <a:latin typeface="Arial" panose="020B0604020202020204" pitchFamily="34" charset="0"/>
                <a:cs typeface="Arial" panose="020B0604020202020204" pitchFamily="34" charset="0"/>
              </a:rPr>
              <a:t>language difficulty; </a:t>
            </a:r>
          </a:p>
          <a:p>
            <a:pPr lvl="0"/>
            <a:r>
              <a:rPr lang="en-GB" sz="2000" dirty="0">
                <a:solidFill>
                  <a:schemeClr val="tx1"/>
                </a:solidFill>
                <a:latin typeface="Arial" panose="020B0604020202020204" pitchFamily="34" charset="0"/>
                <a:cs typeface="Arial" panose="020B0604020202020204" pitchFamily="34" charset="0"/>
              </a:rPr>
              <a:t>uncomfortable speaking; </a:t>
            </a:r>
          </a:p>
          <a:p>
            <a:pPr lvl="0"/>
            <a:r>
              <a:rPr lang="en-GB" sz="2000" dirty="0">
                <a:solidFill>
                  <a:schemeClr val="tx1"/>
                </a:solidFill>
                <a:latin typeface="Arial" panose="020B0604020202020204" pitchFamily="34" charset="0"/>
                <a:cs typeface="Arial" panose="020B0604020202020204" pitchFamily="34" charset="0"/>
              </a:rPr>
              <a:t>waiting to be invited; </a:t>
            </a:r>
          </a:p>
          <a:p>
            <a:pPr lvl="0"/>
            <a:r>
              <a:rPr lang="en-GB" sz="2000" dirty="0">
                <a:solidFill>
                  <a:schemeClr val="tx1"/>
                </a:solidFill>
                <a:latin typeface="Arial" panose="020B0604020202020204" pitchFamily="34" charset="0"/>
                <a:cs typeface="Arial" panose="020B0604020202020204" pitchFamily="34" charset="0"/>
              </a:rPr>
              <a:t>tired or unwell.</a:t>
            </a:r>
          </a:p>
        </p:txBody>
      </p:sp>
    </p:spTree>
    <p:extLst>
      <p:ext uri="{BB962C8B-B14F-4D97-AF65-F5344CB8AC3E}">
        <p14:creationId xmlns:p14="http://schemas.microsoft.com/office/powerpoint/2010/main" val="146336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500"/>
                                        <p:tgtEl>
                                          <p:spTgt spid="20"/>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500"/>
                                        <p:tgtEl>
                                          <p:spTgt spid="18"/>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9" grpId="0" animBg="1"/>
      <p:bldP spid="11" grpId="0" animBg="1"/>
      <p:bldP spid="14" grpId="0" animBg="1"/>
      <p:bldP spid="16" grpId="0" animBg="1"/>
      <p:bldP spid="18" grpId="0" animBg="1"/>
      <p:bldP spid="19" grpId="0" animBg="1"/>
      <p:bldP spid="20" grpId="0" animBg="1"/>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82C51-243C-A310-C143-C511C07E4632}"/>
              </a:ext>
            </a:extLst>
          </p:cNvPr>
          <p:cNvSpPr>
            <a:spLocks noGrp="1"/>
          </p:cNvSpPr>
          <p:nvPr>
            <p:ph type="title"/>
          </p:nvPr>
        </p:nvSpPr>
        <p:spPr/>
        <p:txBody>
          <a:bodyPr/>
          <a:lstStyle/>
          <a:p>
            <a:r>
              <a:rPr lang="en-GB" dirty="0"/>
              <a:t>Critical Thinking at work</a:t>
            </a:r>
          </a:p>
        </p:txBody>
      </p:sp>
      <p:sp>
        <p:nvSpPr>
          <p:cNvPr id="6" name="Arrow: Bent-Up 5">
            <a:extLst>
              <a:ext uri="{FF2B5EF4-FFF2-40B4-BE49-F238E27FC236}">
                <a16:creationId xmlns:a16="http://schemas.microsoft.com/office/drawing/2014/main" id="{3BDA7166-F89D-8558-847C-696FB6F69A54}"/>
              </a:ext>
            </a:extLst>
          </p:cNvPr>
          <p:cNvSpPr/>
          <p:nvPr/>
        </p:nvSpPr>
        <p:spPr>
          <a:xfrm rot="5400000">
            <a:off x="1310960" y="2637933"/>
            <a:ext cx="895893" cy="119382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0"/>
              <a:satOff val="0"/>
              <a:lumOff val="0"/>
              <a:alphaOff val="0"/>
            </a:schemeClr>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6FAB7EFC-BE2D-2D40-2AE0-4ACC4E8DB565}"/>
              </a:ext>
            </a:extLst>
          </p:cNvPr>
          <p:cNvSpPr/>
          <p:nvPr/>
        </p:nvSpPr>
        <p:spPr>
          <a:xfrm>
            <a:off x="956768" y="1731761"/>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8" name="Free-form: Shape 7">
            <a:extLst>
              <a:ext uri="{FF2B5EF4-FFF2-40B4-BE49-F238E27FC236}">
                <a16:creationId xmlns:a16="http://schemas.microsoft.com/office/drawing/2014/main" id="{BDCE61F6-38E8-681B-7EE3-182976C67CB3}"/>
              </a:ext>
            </a:extLst>
          </p:cNvPr>
          <p:cNvSpPr/>
          <p:nvPr/>
        </p:nvSpPr>
        <p:spPr>
          <a:xfrm>
            <a:off x="2950645" y="1832442"/>
            <a:ext cx="7724729" cy="853231"/>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28575">
            <a:solidFill>
              <a:schemeClr val="tx2"/>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algn="l" defTabSz="31115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is actually the problem? Before solving a problem, make sure you understand what actually needs to be achieved.</a:t>
            </a:r>
          </a:p>
        </p:txBody>
      </p:sp>
      <p:sp>
        <p:nvSpPr>
          <p:cNvPr id="9" name="Arrow: Bent-Up 8">
            <a:extLst>
              <a:ext uri="{FF2B5EF4-FFF2-40B4-BE49-F238E27FC236}">
                <a16:creationId xmlns:a16="http://schemas.microsoft.com/office/drawing/2014/main" id="{9A42ED03-7614-469B-EE1E-0A6BEDAC2DA4}"/>
              </a:ext>
            </a:extLst>
          </p:cNvPr>
          <p:cNvSpPr/>
          <p:nvPr/>
        </p:nvSpPr>
        <p:spPr>
          <a:xfrm rot="5400000">
            <a:off x="2774562" y="3823789"/>
            <a:ext cx="895893" cy="119382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977834"/>
              <a:satOff val="50000"/>
              <a:lumOff val="5266"/>
              <a:alphaOff val="0"/>
            </a:schemeClr>
          </a:fillRef>
          <a:effectRef idx="0">
            <a:schemeClr val="accent3">
              <a:tint val="50000"/>
              <a:hueOff val="977834"/>
              <a:satOff val="50000"/>
              <a:lumOff val="5266"/>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46064097-35EE-48D4-19BF-E5F08D22B5F6}"/>
              </a:ext>
            </a:extLst>
          </p:cNvPr>
          <p:cNvSpPr/>
          <p:nvPr/>
        </p:nvSpPr>
        <p:spPr>
          <a:xfrm>
            <a:off x="2420370" y="2917616"/>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11" name="Free-form: Shape 10">
            <a:extLst>
              <a:ext uri="{FF2B5EF4-FFF2-40B4-BE49-F238E27FC236}">
                <a16:creationId xmlns:a16="http://schemas.microsoft.com/office/drawing/2014/main" id="{1BAB8730-EE67-18C2-8D27-D162029009C3}"/>
              </a:ext>
            </a:extLst>
          </p:cNvPr>
          <p:cNvSpPr/>
          <p:nvPr/>
        </p:nvSpPr>
        <p:spPr>
          <a:xfrm>
            <a:off x="4383766" y="3018298"/>
            <a:ext cx="6980453" cy="853231"/>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38100">
            <a:solidFill>
              <a:schemeClr val="accent2">
                <a:lumMod val="75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algn="l" defTabSz="31115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do I know?</a:t>
            </a:r>
            <a:r>
              <a:rPr lang="en-GB" sz="20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What am I assuming?</a:t>
            </a:r>
          </a:p>
          <a:p>
            <a:pPr marL="57150" lvl="1" indent="-57150" algn="l" defTabSz="31115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information is missing?</a:t>
            </a:r>
            <a:r>
              <a:rPr lang="en-GB" sz="20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What evidence would help?</a:t>
            </a:r>
          </a:p>
        </p:txBody>
      </p:sp>
      <p:sp>
        <p:nvSpPr>
          <p:cNvPr id="12" name="Arrow: Bent-Up 11">
            <a:extLst>
              <a:ext uri="{FF2B5EF4-FFF2-40B4-BE49-F238E27FC236}">
                <a16:creationId xmlns:a16="http://schemas.microsoft.com/office/drawing/2014/main" id="{4E07E0D9-4AF1-E9C4-EEAA-169DADDC0AF0}"/>
              </a:ext>
            </a:extLst>
          </p:cNvPr>
          <p:cNvSpPr/>
          <p:nvPr/>
        </p:nvSpPr>
        <p:spPr>
          <a:xfrm rot="5400000">
            <a:off x="4193627" y="5222498"/>
            <a:ext cx="895893" cy="119382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1955669"/>
              <a:satOff val="100000"/>
              <a:lumOff val="10532"/>
              <a:alphaOff val="0"/>
            </a:schemeClr>
          </a:fillRef>
          <a:effectRef idx="0">
            <a:schemeClr val="accent3">
              <a:tint val="50000"/>
              <a:hueOff val="1955669"/>
              <a:satOff val="100000"/>
              <a:lumOff val="10532"/>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7F549CAC-E12F-B533-3862-5D77066256EE}"/>
              </a:ext>
            </a:extLst>
          </p:cNvPr>
          <p:cNvSpPr/>
          <p:nvPr/>
        </p:nvSpPr>
        <p:spPr>
          <a:xfrm>
            <a:off x="3883973" y="4103472"/>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14" name="Free-form: Shape 13">
            <a:extLst>
              <a:ext uri="{FF2B5EF4-FFF2-40B4-BE49-F238E27FC236}">
                <a16:creationId xmlns:a16="http://schemas.microsoft.com/office/drawing/2014/main" id="{953D7561-276E-758F-3275-76B4BB6675C4}"/>
              </a:ext>
            </a:extLst>
          </p:cNvPr>
          <p:cNvSpPr/>
          <p:nvPr/>
        </p:nvSpPr>
        <p:spPr>
          <a:xfrm>
            <a:off x="5877850" y="4204153"/>
            <a:ext cx="6314150" cy="853231"/>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28575">
            <a:solidFill>
              <a:schemeClr val="accent6">
                <a:lumMod val="75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algn="l" defTabSz="31115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else could explain this?</a:t>
            </a:r>
          </a:p>
          <a:p>
            <a:pPr marL="57150" lvl="1" indent="-57150" defTabSz="311150">
              <a:lnSpc>
                <a:spcPct val="90000"/>
              </a:lnSpc>
              <a:spcBef>
                <a:spcPct val="0"/>
              </a:spcBef>
              <a:spcAft>
                <a:spcPct val="15000"/>
              </a:spcAft>
            </a:pPr>
            <a:r>
              <a:rPr lang="en-GB" sz="2000" kern="1200" dirty="0">
                <a:latin typeface="Arial" panose="020B0604020202020204" pitchFamily="34" charset="0"/>
                <a:cs typeface="Arial" panose="020B0604020202020204" pitchFamily="34" charset="0"/>
              </a:rPr>
              <a:t>What options do we have?</a:t>
            </a:r>
            <a:r>
              <a:rPr lang="en-GB" sz="2000" dirty="0">
                <a:latin typeface="Arial" panose="020B0604020202020204" pitchFamily="34" charset="0"/>
                <a:cs typeface="Arial" panose="020B0604020202020204" pitchFamily="34" charset="0"/>
              </a:rPr>
              <a:t> </a:t>
            </a:r>
          </a:p>
        </p:txBody>
      </p:sp>
      <p:sp>
        <p:nvSpPr>
          <p:cNvPr id="15" name="Free-form: Shape 14">
            <a:extLst>
              <a:ext uri="{FF2B5EF4-FFF2-40B4-BE49-F238E27FC236}">
                <a16:creationId xmlns:a16="http://schemas.microsoft.com/office/drawing/2014/main" id="{8E426516-4151-2A70-8087-0ED4A3064405}"/>
              </a:ext>
            </a:extLst>
          </p:cNvPr>
          <p:cNvSpPr/>
          <p:nvPr/>
        </p:nvSpPr>
        <p:spPr>
          <a:xfrm>
            <a:off x="5213362" y="5329334"/>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a:t>Decide</a:t>
            </a:r>
            <a:endParaRPr lang="en-GB" sz="3000" kern="1200" dirty="0"/>
          </a:p>
        </p:txBody>
      </p:sp>
      <p:sp>
        <p:nvSpPr>
          <p:cNvPr id="16" name="Free-form: Shape 15">
            <a:extLst>
              <a:ext uri="{FF2B5EF4-FFF2-40B4-BE49-F238E27FC236}">
                <a16:creationId xmlns:a16="http://schemas.microsoft.com/office/drawing/2014/main" id="{834E623B-6AEE-915F-54D7-EAC8A3F5755A}"/>
              </a:ext>
            </a:extLst>
          </p:cNvPr>
          <p:cNvSpPr/>
          <p:nvPr/>
        </p:nvSpPr>
        <p:spPr>
          <a:xfrm>
            <a:off x="7112854" y="5289327"/>
            <a:ext cx="5079146" cy="1116928"/>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38100">
            <a:solidFill>
              <a:schemeClr val="accent5">
                <a:lumMod val="50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ctr" anchorCtr="0">
            <a:noAutofit/>
          </a:bodyPr>
          <a:lstStyle/>
          <a:p>
            <a:pPr marL="57150" lvl="1" indent="-57150" algn="l" defTabSz="4445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is the most reasonable next step?</a:t>
            </a:r>
          </a:p>
          <a:p>
            <a:pPr marL="57150" lvl="1" indent="-57150" algn="l" defTabSz="4445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I would ______ because ______.</a:t>
            </a:r>
          </a:p>
        </p:txBody>
      </p:sp>
    </p:spTree>
    <p:extLst>
      <p:ext uri="{BB962C8B-B14F-4D97-AF65-F5344CB8AC3E}">
        <p14:creationId xmlns:p14="http://schemas.microsoft.com/office/powerpoint/2010/main" val="128418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500"/>
                                        <p:tgtEl>
                                          <p:spTgt spid="14"/>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500"/>
                                        <p:tgtEl>
                                          <p:spTgt spid="1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37476-9500-8730-0293-A8E79E22F86B}"/>
              </a:ext>
            </a:extLst>
          </p:cNvPr>
          <p:cNvSpPr>
            <a:spLocks noGrp="1"/>
          </p:cNvSpPr>
          <p:nvPr>
            <p:ph type="title"/>
          </p:nvPr>
        </p:nvSpPr>
        <p:spPr/>
        <p:txBody>
          <a:bodyPr/>
          <a:lstStyle/>
          <a:p>
            <a:r>
              <a:rPr lang="en-GB" dirty="0"/>
              <a:t>Activity: The Complaints Spike</a:t>
            </a:r>
          </a:p>
        </p:txBody>
      </p:sp>
      <p:sp>
        <p:nvSpPr>
          <p:cNvPr id="3" name="Content Placeholder 2">
            <a:extLst>
              <a:ext uri="{FF2B5EF4-FFF2-40B4-BE49-F238E27FC236}">
                <a16:creationId xmlns:a16="http://schemas.microsoft.com/office/drawing/2014/main" id="{F7C41779-CABC-24A2-B084-96D4B1EAA13A}"/>
              </a:ext>
            </a:extLst>
          </p:cNvPr>
          <p:cNvSpPr>
            <a:spLocks noGrp="1"/>
          </p:cNvSpPr>
          <p:nvPr>
            <p:ph idx="1"/>
          </p:nvPr>
        </p:nvSpPr>
        <p:spPr>
          <a:xfrm>
            <a:off x="1493520" y="1581410"/>
            <a:ext cx="10242850" cy="930214"/>
          </a:xfrm>
        </p:spPr>
        <p:txBody>
          <a:bodyPr>
            <a:normAutofit/>
          </a:bodyPr>
          <a:lstStyle/>
          <a:p>
            <a:pPr marL="0" indent="0">
              <a:buNone/>
            </a:pPr>
            <a:r>
              <a:rPr lang="en-GB" dirty="0"/>
              <a:t>Work </a:t>
            </a:r>
            <a:r>
              <a:rPr lang="en-GB" u="sng" dirty="0"/>
              <a:t>in pairs or small groups </a:t>
            </a:r>
            <a:r>
              <a:rPr lang="en-GB" dirty="0"/>
              <a:t>to think critically about this scenario. Consider what could be happening?</a:t>
            </a:r>
          </a:p>
        </p:txBody>
      </p:sp>
      <p:sp>
        <p:nvSpPr>
          <p:cNvPr id="4" name="Free-form: Shape 3">
            <a:extLst>
              <a:ext uri="{FF2B5EF4-FFF2-40B4-BE49-F238E27FC236}">
                <a16:creationId xmlns:a16="http://schemas.microsoft.com/office/drawing/2014/main" id="{4088053E-B85C-939D-F56A-0B79D3167AC1}"/>
              </a:ext>
            </a:extLst>
          </p:cNvPr>
          <p:cNvSpPr/>
          <p:nvPr/>
        </p:nvSpPr>
        <p:spPr>
          <a:xfrm>
            <a:off x="944654" y="5663681"/>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5" name="Free-form: Shape 4">
            <a:extLst>
              <a:ext uri="{FF2B5EF4-FFF2-40B4-BE49-F238E27FC236}">
                <a16:creationId xmlns:a16="http://schemas.microsoft.com/office/drawing/2014/main" id="{CDB46FA3-13FA-1DEE-321F-A19C029DD662}"/>
              </a:ext>
            </a:extLst>
          </p:cNvPr>
          <p:cNvSpPr/>
          <p:nvPr/>
        </p:nvSpPr>
        <p:spPr>
          <a:xfrm>
            <a:off x="3592568" y="5726924"/>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6" name="Free-form: Shape 5">
            <a:extLst>
              <a:ext uri="{FF2B5EF4-FFF2-40B4-BE49-F238E27FC236}">
                <a16:creationId xmlns:a16="http://schemas.microsoft.com/office/drawing/2014/main" id="{1E618F3B-B6EA-5BA5-29C4-E85B03940AC9}"/>
              </a:ext>
            </a:extLst>
          </p:cNvPr>
          <p:cNvSpPr/>
          <p:nvPr/>
        </p:nvSpPr>
        <p:spPr>
          <a:xfrm>
            <a:off x="6385560" y="5726924"/>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7" name="Free-form: Shape 6">
            <a:extLst>
              <a:ext uri="{FF2B5EF4-FFF2-40B4-BE49-F238E27FC236}">
                <a16:creationId xmlns:a16="http://schemas.microsoft.com/office/drawing/2014/main" id="{D99E7E58-5FAB-3A44-E30C-3CCF71A47132}"/>
              </a:ext>
            </a:extLst>
          </p:cNvPr>
          <p:cNvSpPr/>
          <p:nvPr/>
        </p:nvSpPr>
        <p:spPr>
          <a:xfrm>
            <a:off x="9178552" y="5726924"/>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9" name="TextBox 8">
            <a:extLst>
              <a:ext uri="{FF2B5EF4-FFF2-40B4-BE49-F238E27FC236}">
                <a16:creationId xmlns:a16="http://schemas.microsoft.com/office/drawing/2014/main" id="{7E5D3404-E2A5-155F-EDEB-1D8F0EBD580B}"/>
              </a:ext>
            </a:extLst>
          </p:cNvPr>
          <p:cNvSpPr txBox="1"/>
          <p:nvPr/>
        </p:nvSpPr>
        <p:spPr>
          <a:xfrm>
            <a:off x="1311425" y="2639853"/>
            <a:ext cx="10607040" cy="2553891"/>
          </a:xfrm>
          <a:prstGeom prst="round2DiagRect">
            <a:avLst/>
          </a:prstGeom>
          <a:noFill/>
          <a:ln w="57150">
            <a:solidFill>
              <a:srgbClr val="00B050"/>
            </a:solidFill>
          </a:ln>
        </p:spPr>
        <p:txBody>
          <a:bodyPr wrap="square">
            <a:spAutoFit/>
          </a:bodyPr>
          <a:lstStyle/>
          <a:p>
            <a:pPr>
              <a:buNone/>
            </a:pPr>
            <a:r>
              <a:rPr lang="en-GB" sz="2400" dirty="0">
                <a:latin typeface="Arial" panose="020B0604020202020204" pitchFamily="34" charset="0"/>
                <a:cs typeface="Arial" panose="020B0604020202020204" pitchFamily="34" charset="0"/>
              </a:rPr>
              <a:t>Your team provides a support service for clients. On Monday morning your manager tells you:  “</a:t>
            </a:r>
            <a:r>
              <a:rPr lang="en-GB" sz="2400" i="1" dirty="0">
                <a:latin typeface="Arial" panose="020B0604020202020204" pitchFamily="34" charset="0"/>
                <a:cs typeface="Arial" panose="020B0604020202020204" pitchFamily="34" charset="0"/>
              </a:rPr>
              <a:t>We had twice as many complaints last week as usual. They are waiting too long. Something is going wrong.”   </a:t>
            </a:r>
          </a:p>
          <a:p>
            <a:pPr>
              <a:buNone/>
            </a:pPr>
            <a:endParaRPr lang="en-GB" sz="2400" i="1"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A colleague immediately says: “</a:t>
            </a:r>
            <a:r>
              <a:rPr lang="en-GB" sz="2400" i="1" dirty="0">
                <a:latin typeface="Arial" panose="020B0604020202020204" pitchFamily="34" charset="0"/>
                <a:cs typeface="Arial" panose="020B0604020202020204" pitchFamily="34" charset="0"/>
              </a:rPr>
              <a:t>The new member of staff must be causing problems. They only started two weeks ago</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85765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618F3-BE48-AC4B-627C-6013BF894456}"/>
              </a:ext>
            </a:extLst>
          </p:cNvPr>
          <p:cNvSpPr>
            <a:spLocks noGrp="1"/>
          </p:cNvSpPr>
          <p:nvPr>
            <p:ph type="title"/>
          </p:nvPr>
        </p:nvSpPr>
        <p:spPr/>
        <p:txBody>
          <a:bodyPr/>
          <a:lstStyle/>
          <a:p>
            <a:r>
              <a:rPr lang="en-GB" dirty="0"/>
              <a:t>Activity: The Complaints Spike</a:t>
            </a:r>
          </a:p>
        </p:txBody>
      </p:sp>
      <p:sp>
        <p:nvSpPr>
          <p:cNvPr id="3" name="Content Placeholder 2">
            <a:extLst>
              <a:ext uri="{FF2B5EF4-FFF2-40B4-BE49-F238E27FC236}">
                <a16:creationId xmlns:a16="http://schemas.microsoft.com/office/drawing/2014/main" id="{74688513-28A3-CEA8-4842-2CACFA4CC630}"/>
              </a:ext>
            </a:extLst>
          </p:cNvPr>
          <p:cNvSpPr>
            <a:spLocks noGrp="1"/>
          </p:cNvSpPr>
          <p:nvPr>
            <p:ph idx="1"/>
          </p:nvPr>
        </p:nvSpPr>
        <p:spPr>
          <a:xfrm>
            <a:off x="1723628" y="5576806"/>
            <a:ext cx="4372372" cy="1281194"/>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What did your group decide is the next reasonable step? We would first ______ because ______. </a:t>
            </a:r>
          </a:p>
        </p:txBody>
      </p:sp>
      <p:sp>
        <p:nvSpPr>
          <p:cNvPr id="4" name="Free-form: Shape 3">
            <a:extLst>
              <a:ext uri="{FF2B5EF4-FFF2-40B4-BE49-F238E27FC236}">
                <a16:creationId xmlns:a16="http://schemas.microsoft.com/office/drawing/2014/main" id="{F1B712F5-EDC4-1D13-AEE4-786BA3CFC0F1}"/>
              </a:ext>
            </a:extLst>
          </p:cNvPr>
          <p:cNvSpPr/>
          <p:nvPr/>
        </p:nvSpPr>
        <p:spPr>
          <a:xfrm>
            <a:off x="766072" y="4324060"/>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5" name="Free-form: Shape 4">
            <a:extLst>
              <a:ext uri="{FF2B5EF4-FFF2-40B4-BE49-F238E27FC236}">
                <a16:creationId xmlns:a16="http://schemas.microsoft.com/office/drawing/2014/main" id="{2CBF82C4-2F72-145B-3DF6-144E2CAF6E35}"/>
              </a:ext>
            </a:extLst>
          </p:cNvPr>
          <p:cNvSpPr/>
          <p:nvPr/>
        </p:nvSpPr>
        <p:spPr>
          <a:xfrm>
            <a:off x="766072" y="1690688"/>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7" name="Content Placeholder 2">
            <a:extLst>
              <a:ext uri="{FF2B5EF4-FFF2-40B4-BE49-F238E27FC236}">
                <a16:creationId xmlns:a16="http://schemas.microsoft.com/office/drawing/2014/main" id="{732FB2E8-77C0-FDDD-1DF4-A483D53B0A0E}"/>
              </a:ext>
            </a:extLst>
          </p:cNvPr>
          <p:cNvSpPr txBox="1">
            <a:spLocks/>
          </p:cNvSpPr>
          <p:nvPr/>
        </p:nvSpPr>
        <p:spPr>
          <a:xfrm>
            <a:off x="1814942" y="2901170"/>
            <a:ext cx="4372372" cy="105566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latin typeface="Arial" panose="020B0604020202020204" pitchFamily="34" charset="0"/>
                <a:cs typeface="Arial" panose="020B0604020202020204" pitchFamily="34" charset="0"/>
              </a:rPr>
              <a:t>What did your group consider could be causing the complaints? </a:t>
            </a:r>
          </a:p>
        </p:txBody>
      </p:sp>
      <p:sp>
        <p:nvSpPr>
          <p:cNvPr id="9" name="TextBox 8">
            <a:extLst>
              <a:ext uri="{FF2B5EF4-FFF2-40B4-BE49-F238E27FC236}">
                <a16:creationId xmlns:a16="http://schemas.microsoft.com/office/drawing/2014/main" id="{5D7E996A-BDA1-033B-B13F-9C3710F3900A}"/>
              </a:ext>
            </a:extLst>
          </p:cNvPr>
          <p:cNvSpPr txBox="1"/>
          <p:nvPr/>
        </p:nvSpPr>
        <p:spPr>
          <a:xfrm>
            <a:off x="6657378" y="4453421"/>
            <a:ext cx="5078992" cy="2246769"/>
          </a:xfrm>
          <a:prstGeom prst="rect">
            <a:avLst/>
          </a:prstGeom>
          <a:noFill/>
        </p:spPr>
        <p:txBody>
          <a:bodyPr wrap="square">
            <a:spAutoFit/>
          </a:bodyPr>
          <a:lstStyle/>
          <a:p>
            <a:pPr lvl="0"/>
            <a:r>
              <a:rPr lang="en-GB" sz="2000" dirty="0">
                <a:latin typeface="Arial" panose="020B0604020202020204" pitchFamily="34" charset="0"/>
                <a:cs typeface="Arial" panose="020B0604020202020204" pitchFamily="34" charset="0"/>
              </a:rPr>
              <a:t>Did you select any of the following?: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analyse complaints;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investigate waiting times;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review the support system;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compare different times/days;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provide support to the new employee;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investigate staffing.</a:t>
            </a:r>
          </a:p>
        </p:txBody>
      </p:sp>
      <p:sp>
        <p:nvSpPr>
          <p:cNvPr id="11" name="TextBox 10">
            <a:extLst>
              <a:ext uri="{FF2B5EF4-FFF2-40B4-BE49-F238E27FC236}">
                <a16:creationId xmlns:a16="http://schemas.microsoft.com/office/drawing/2014/main" id="{8AAAA328-043C-5F0A-C3EA-83028144683C}"/>
              </a:ext>
            </a:extLst>
          </p:cNvPr>
          <p:cNvSpPr txBox="1"/>
          <p:nvPr/>
        </p:nvSpPr>
        <p:spPr>
          <a:xfrm>
            <a:off x="6718338" y="1947860"/>
            <a:ext cx="4957071" cy="1938992"/>
          </a:xfrm>
          <a:prstGeom prst="rect">
            <a:avLst/>
          </a:prstGeom>
          <a:noFill/>
        </p:spPr>
        <p:txBody>
          <a:bodyPr wrap="square">
            <a:spAutoFit/>
          </a:bodyPr>
          <a:lstStyle/>
          <a:p>
            <a:pPr lvl="0"/>
            <a:r>
              <a:rPr lang="en-GB" sz="2000" dirty="0">
                <a:latin typeface="Arial" panose="020B0604020202020204" pitchFamily="34" charset="0"/>
                <a:cs typeface="Arial" panose="020B0604020202020204" pitchFamily="34" charset="0"/>
              </a:rPr>
              <a:t>Did you consider any of the following?: </a:t>
            </a:r>
          </a:p>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higher demand;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staff absence;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Faulty system;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slower new employee;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combination of factors.</a:t>
            </a:r>
          </a:p>
        </p:txBody>
      </p:sp>
      <p:sp>
        <p:nvSpPr>
          <p:cNvPr id="12" name="Rectangle: Rounded Corners 11">
            <a:extLst>
              <a:ext uri="{FF2B5EF4-FFF2-40B4-BE49-F238E27FC236}">
                <a16:creationId xmlns:a16="http://schemas.microsoft.com/office/drawing/2014/main" id="{98E03552-A956-FAB1-D913-6E47129B8383}"/>
              </a:ext>
            </a:extLst>
          </p:cNvPr>
          <p:cNvSpPr/>
          <p:nvPr/>
        </p:nvSpPr>
        <p:spPr>
          <a:xfrm>
            <a:off x="6416040" y="1690688"/>
            <a:ext cx="5259369" cy="22467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8A55985A-7A52-0446-05E6-889B47F8B7B6}"/>
              </a:ext>
            </a:extLst>
          </p:cNvPr>
          <p:cNvSpPr/>
          <p:nvPr/>
        </p:nvSpPr>
        <p:spPr>
          <a:xfrm>
            <a:off x="6416039" y="4453420"/>
            <a:ext cx="5259369" cy="22467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433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12"/>
                                        </p:tgtEl>
                                      </p:cBhvr>
                                    </p:animEffect>
                                    <p:set>
                                      <p:cBhvr>
                                        <p:cTn id="15" dur="1" fill="hold">
                                          <p:stCondLst>
                                            <p:cond delay="499"/>
                                          </p:stCondLst>
                                        </p:cTn>
                                        <p:tgtEl>
                                          <p:spTgt spid="12"/>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0" nodeType="clickEffect">
                                  <p:stCondLst>
                                    <p:cond delay="0"/>
                                  </p:stCondLst>
                                  <p:childTnLst>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12"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BEE6-7193-761C-3319-EE1E360AD555}"/>
              </a:ext>
            </a:extLst>
          </p:cNvPr>
          <p:cNvSpPr>
            <a:spLocks noGrp="1"/>
          </p:cNvSpPr>
          <p:nvPr>
            <p:ph type="title"/>
          </p:nvPr>
        </p:nvSpPr>
        <p:spPr/>
        <p:txBody>
          <a:bodyPr/>
          <a:lstStyle/>
          <a:p>
            <a:r>
              <a:rPr lang="en-GB" dirty="0"/>
              <a:t>Don't Stop at the First Solution</a:t>
            </a:r>
          </a:p>
        </p:txBody>
      </p:sp>
      <p:sp>
        <p:nvSpPr>
          <p:cNvPr id="3" name="Content Placeholder 2">
            <a:extLst>
              <a:ext uri="{FF2B5EF4-FFF2-40B4-BE49-F238E27FC236}">
                <a16:creationId xmlns:a16="http://schemas.microsoft.com/office/drawing/2014/main" id="{7C8D8D58-9ECF-B3A7-4887-A8F3E95280A2}"/>
              </a:ext>
            </a:extLst>
          </p:cNvPr>
          <p:cNvSpPr>
            <a:spLocks noGrp="1"/>
          </p:cNvSpPr>
          <p:nvPr>
            <p:ph idx="1"/>
          </p:nvPr>
        </p:nvSpPr>
        <p:spPr>
          <a:xfrm>
            <a:off x="7371681" y="2894235"/>
            <a:ext cx="4667919" cy="4297680"/>
          </a:xfrm>
        </p:spPr>
        <p:txBody>
          <a:bodyPr>
            <a:normAutofit/>
          </a:bodyPr>
          <a:lstStyle/>
          <a:p>
            <a:pPr marL="0" indent="0" algn="ctr">
              <a:buNone/>
            </a:pPr>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could</a:t>
            </a:r>
            <a:r>
              <a:rPr lang="en-GB" sz="2000" dirty="0">
                <a:latin typeface="Arial" panose="020B0604020202020204" pitchFamily="34" charset="0"/>
                <a:cs typeface="Arial" panose="020B0604020202020204" pitchFamily="34" charset="0"/>
              </a:rPr>
              <a:t> we do?   </a:t>
            </a:r>
          </a:p>
          <a:p>
            <a:pPr marL="0" indent="0" algn="ctr">
              <a:buNone/>
            </a:pPr>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should</a:t>
            </a:r>
            <a:r>
              <a:rPr lang="en-GB" sz="2000" dirty="0">
                <a:latin typeface="Arial" panose="020B0604020202020204" pitchFamily="34" charset="0"/>
                <a:cs typeface="Arial" panose="020B0604020202020204" pitchFamily="34" charset="0"/>
              </a:rPr>
              <a:t> we do?</a:t>
            </a:r>
          </a:p>
          <a:p>
            <a:pPr marL="0" indent="0" algn="ctr">
              <a:buNone/>
            </a:pPr>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might</a:t>
            </a:r>
            <a:r>
              <a:rPr lang="en-GB" sz="2000" dirty="0">
                <a:latin typeface="Arial" panose="020B0604020202020204" pitchFamily="34" charset="0"/>
                <a:cs typeface="Arial" panose="020B0604020202020204" pitchFamily="34" charset="0"/>
              </a:rPr>
              <a:t> happen if we do it?</a:t>
            </a:r>
          </a:p>
          <a:p>
            <a:pPr marL="0" indent="0" algn="ctr">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Does the suggested solution… </a:t>
            </a:r>
          </a:p>
          <a:p>
            <a:pPr lvl="1"/>
            <a:r>
              <a:rPr lang="en-GB" sz="2000" dirty="0">
                <a:latin typeface="Arial" panose="020B0604020202020204" pitchFamily="34" charset="0"/>
                <a:cs typeface="Arial" panose="020B0604020202020204" pitchFamily="34" charset="0"/>
              </a:rPr>
              <a:t>Solve the actual problem?</a:t>
            </a:r>
          </a:p>
          <a:p>
            <a:pPr lvl="1"/>
            <a:r>
              <a:rPr lang="en-GB" sz="2000" dirty="0">
                <a:latin typeface="Arial" panose="020B0604020202020204" pitchFamily="34" charset="0"/>
                <a:cs typeface="Arial" panose="020B0604020202020204" pitchFamily="34" charset="0"/>
              </a:rPr>
              <a:t>Use the information we have?</a:t>
            </a:r>
          </a:p>
          <a:p>
            <a:pPr lvl="1"/>
            <a:r>
              <a:rPr lang="en-GB" sz="2000" u="sng" dirty="0">
                <a:latin typeface="Arial" panose="020B0604020202020204" pitchFamily="34" charset="0"/>
                <a:cs typeface="Arial" panose="020B0604020202020204" pitchFamily="34" charset="0"/>
              </a:rPr>
              <a:t>Create another problem</a:t>
            </a:r>
            <a:r>
              <a:rPr lang="en-GB" sz="2000" dirty="0">
                <a:latin typeface="Arial" panose="020B0604020202020204" pitchFamily="34" charset="0"/>
                <a:cs typeface="Arial" panose="020B0604020202020204" pitchFamily="34" charset="0"/>
              </a:rPr>
              <a:t>?</a:t>
            </a:r>
          </a:p>
          <a:p>
            <a:pPr lvl="1"/>
            <a:r>
              <a:rPr lang="en-GB" sz="2000" dirty="0">
                <a:latin typeface="Arial" panose="020B0604020202020204" pitchFamily="34" charset="0"/>
                <a:cs typeface="Arial" panose="020B0604020202020204" pitchFamily="34" charset="0"/>
              </a:rPr>
              <a:t>Affect somebody else?</a:t>
            </a:r>
          </a:p>
          <a:p>
            <a:pPr lvl="1"/>
            <a:r>
              <a:rPr lang="en-GB" sz="2000" dirty="0">
                <a:latin typeface="Arial" panose="020B0604020202020204" pitchFamily="34" charset="0"/>
                <a:cs typeface="Arial" panose="020B0604020202020204" pitchFamily="34" charset="0"/>
              </a:rPr>
              <a:t>Need more information first?</a:t>
            </a:r>
          </a:p>
        </p:txBody>
      </p:sp>
      <p:pic>
        <p:nvPicPr>
          <p:cNvPr id="5" name="Picture 4">
            <a:extLst>
              <a:ext uri="{FF2B5EF4-FFF2-40B4-BE49-F238E27FC236}">
                <a16:creationId xmlns:a16="http://schemas.microsoft.com/office/drawing/2014/main" id="{ECC89ED9-A293-4C1E-D6CE-CE7D1749AC11}"/>
              </a:ext>
            </a:extLst>
          </p:cNvPr>
          <p:cNvPicPr>
            <a:picLocks noChangeAspect="1"/>
          </p:cNvPicPr>
          <p:nvPr/>
        </p:nvPicPr>
        <p:blipFill>
          <a:blip r:embed="rId2"/>
          <a:stretch>
            <a:fillRect/>
          </a:stretch>
        </p:blipFill>
        <p:spPr>
          <a:xfrm>
            <a:off x="854068" y="1999540"/>
            <a:ext cx="6365213" cy="4185441"/>
          </a:xfrm>
          <a:prstGeom prst="rect">
            <a:avLst/>
          </a:prstGeom>
        </p:spPr>
      </p:pic>
      <p:sp>
        <p:nvSpPr>
          <p:cNvPr id="6" name="TextBox 5">
            <a:extLst>
              <a:ext uri="{FF2B5EF4-FFF2-40B4-BE49-F238E27FC236}">
                <a16:creationId xmlns:a16="http://schemas.microsoft.com/office/drawing/2014/main" id="{EAC6BC39-FBD7-8008-8760-D061AFCBBC8D}"/>
              </a:ext>
            </a:extLst>
          </p:cNvPr>
          <p:cNvSpPr txBox="1"/>
          <p:nvPr/>
        </p:nvSpPr>
        <p:spPr>
          <a:xfrm>
            <a:off x="7219281" y="1569720"/>
            <a:ext cx="497271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It is important, as professionals, to consider the consequences of our chosen solutions. </a:t>
            </a:r>
          </a:p>
        </p:txBody>
      </p:sp>
    </p:spTree>
    <p:extLst>
      <p:ext uri="{BB962C8B-B14F-4D97-AF65-F5344CB8AC3E}">
        <p14:creationId xmlns:p14="http://schemas.microsoft.com/office/powerpoint/2010/main" val="3290162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F288D6-02CB-BC88-4276-63F5D6769454}"/>
              </a:ext>
            </a:extLst>
          </p:cNvPr>
          <p:cNvSpPr>
            <a:spLocks noGrp="1"/>
          </p:cNvSpPr>
          <p:nvPr>
            <p:ph idx="1"/>
          </p:nvPr>
        </p:nvSpPr>
        <p:spPr>
          <a:xfrm>
            <a:off x="838200" y="1825625"/>
            <a:ext cx="10739303" cy="1252855"/>
          </a:xfrm>
        </p:spPr>
        <p:txBody>
          <a:bodyPr>
            <a:normAutofit/>
          </a:bodyPr>
          <a:lstStyle/>
          <a:p>
            <a:pPr marL="0" indent="0">
              <a:lnSpc>
                <a:spcPct val="170000"/>
              </a:lnSpc>
              <a:buNone/>
            </a:pPr>
            <a:r>
              <a:rPr lang="en-GB" sz="2000" dirty="0">
                <a:latin typeface="Arial" panose="020B0604020202020204" pitchFamily="34" charset="0"/>
                <a:cs typeface="Arial" panose="020B0604020202020204" pitchFamily="34" charset="0"/>
              </a:rPr>
              <a:t>Individually choose a problem scenario to apply critical thinking to. Full text of each scenario is available on Moodle in Week 4. </a:t>
            </a:r>
          </a:p>
        </p:txBody>
      </p:sp>
      <p:sp>
        <p:nvSpPr>
          <p:cNvPr id="6" name="Free-form: Shape 5">
            <a:extLst>
              <a:ext uri="{FF2B5EF4-FFF2-40B4-BE49-F238E27FC236}">
                <a16:creationId xmlns:a16="http://schemas.microsoft.com/office/drawing/2014/main" id="{0C3A64C3-5C1D-A512-CD06-8A2647AE41A0}"/>
              </a:ext>
            </a:extLst>
          </p:cNvPr>
          <p:cNvSpPr/>
          <p:nvPr/>
        </p:nvSpPr>
        <p:spPr>
          <a:xfrm>
            <a:off x="3780148"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7" name="Free-form: Shape 6">
            <a:extLst>
              <a:ext uri="{FF2B5EF4-FFF2-40B4-BE49-F238E27FC236}">
                <a16:creationId xmlns:a16="http://schemas.microsoft.com/office/drawing/2014/main" id="{8ADBCF4B-7488-8E56-F325-FFD0ABDCA988}"/>
              </a:ext>
            </a:extLst>
          </p:cNvPr>
          <p:cNvSpPr/>
          <p:nvPr/>
        </p:nvSpPr>
        <p:spPr>
          <a:xfrm>
            <a:off x="5733004"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8" name="Free-form: Shape 7">
            <a:extLst>
              <a:ext uri="{FF2B5EF4-FFF2-40B4-BE49-F238E27FC236}">
                <a16:creationId xmlns:a16="http://schemas.microsoft.com/office/drawing/2014/main" id="{4316F2F7-D3E5-424E-E8AC-D2D128A089DB}"/>
              </a:ext>
            </a:extLst>
          </p:cNvPr>
          <p:cNvSpPr/>
          <p:nvPr/>
        </p:nvSpPr>
        <p:spPr>
          <a:xfrm>
            <a:off x="7685860"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9" name="Free-form: Shape 8">
            <a:extLst>
              <a:ext uri="{FF2B5EF4-FFF2-40B4-BE49-F238E27FC236}">
                <a16:creationId xmlns:a16="http://schemas.microsoft.com/office/drawing/2014/main" id="{151CBAC1-0F17-1E8B-2FF8-9C2BCDF5619E}"/>
              </a:ext>
            </a:extLst>
          </p:cNvPr>
          <p:cNvSpPr/>
          <p:nvPr/>
        </p:nvSpPr>
        <p:spPr>
          <a:xfrm>
            <a:off x="9638716"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10" name="Rectangle: Diagonal Corners Rounded 9">
            <a:extLst>
              <a:ext uri="{FF2B5EF4-FFF2-40B4-BE49-F238E27FC236}">
                <a16:creationId xmlns:a16="http://schemas.microsoft.com/office/drawing/2014/main" id="{420FCE53-D0FE-F9F1-6BA7-E99004827EDE}"/>
              </a:ext>
            </a:extLst>
          </p:cNvPr>
          <p:cNvSpPr/>
          <p:nvPr/>
        </p:nvSpPr>
        <p:spPr>
          <a:xfrm>
            <a:off x="1021080" y="3230880"/>
            <a:ext cx="10180320" cy="548641"/>
          </a:xfrm>
          <a:prstGeom prst="round2Diag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1 – Who Gets the Budget? </a:t>
            </a:r>
          </a:p>
        </p:txBody>
      </p:sp>
      <p:sp>
        <p:nvSpPr>
          <p:cNvPr id="12" name="Rectangle: Diagonal Corners Rounded 11">
            <a:extLst>
              <a:ext uri="{FF2B5EF4-FFF2-40B4-BE49-F238E27FC236}">
                <a16:creationId xmlns:a16="http://schemas.microsoft.com/office/drawing/2014/main" id="{E24A008B-F7EC-F15F-435C-CF8345BC3C3E}"/>
              </a:ext>
            </a:extLst>
          </p:cNvPr>
          <p:cNvSpPr/>
          <p:nvPr/>
        </p:nvSpPr>
        <p:spPr>
          <a:xfrm>
            <a:off x="1005840" y="4130040"/>
            <a:ext cx="10180320" cy="548641"/>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2 – The Inaccessible Work Event? </a:t>
            </a:r>
          </a:p>
        </p:txBody>
      </p:sp>
      <p:sp>
        <p:nvSpPr>
          <p:cNvPr id="14" name="Rectangle: Diagonal Corners Rounded 13">
            <a:extLst>
              <a:ext uri="{FF2B5EF4-FFF2-40B4-BE49-F238E27FC236}">
                <a16:creationId xmlns:a16="http://schemas.microsoft.com/office/drawing/2014/main" id="{4AAB5948-F727-F09B-EC86-2BE3F67325E9}"/>
              </a:ext>
            </a:extLst>
          </p:cNvPr>
          <p:cNvSpPr/>
          <p:nvPr/>
        </p:nvSpPr>
        <p:spPr>
          <a:xfrm>
            <a:off x="1058596" y="5029200"/>
            <a:ext cx="10180320" cy="548641"/>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3 – The Social Media Post? </a:t>
            </a:r>
          </a:p>
        </p:txBody>
      </p:sp>
    </p:spTree>
    <p:extLst>
      <p:ext uri="{BB962C8B-B14F-4D97-AF65-F5344CB8AC3E}">
        <p14:creationId xmlns:p14="http://schemas.microsoft.com/office/powerpoint/2010/main" val="3953879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1E457B-5807-0CF9-E923-2060826E2C5A}"/>
              </a:ext>
            </a:extLst>
          </p:cNvPr>
          <p:cNvSpPr>
            <a:spLocks noGrp="1"/>
          </p:cNvSpPr>
          <p:nvPr>
            <p:ph idx="1"/>
          </p:nvPr>
        </p:nvSpPr>
        <p:spPr>
          <a:xfrm>
            <a:off x="1005840" y="1380487"/>
            <a:ext cx="10730530" cy="5032375"/>
          </a:xfrm>
        </p:spPr>
        <p:txBody>
          <a:bodyPr>
            <a:noAutofit/>
          </a:bodyPr>
          <a:lstStyle/>
          <a:p>
            <a:pPr marL="0" indent="0">
              <a:buNone/>
            </a:pPr>
            <a:r>
              <a:rPr lang="en-GB" sz="2000" dirty="0">
                <a:latin typeface="Arial" panose="020B0604020202020204" pitchFamily="34" charset="0"/>
                <a:cs typeface="Arial" panose="020B0604020202020204" pitchFamily="34" charset="0"/>
              </a:rPr>
              <a:t>Your department has been given an additional </a:t>
            </a:r>
            <a:r>
              <a:rPr lang="en-GB" sz="2000" b="1" dirty="0">
                <a:latin typeface="Arial" panose="020B0604020202020204" pitchFamily="34" charset="0"/>
                <a:cs typeface="Arial" panose="020B0604020202020204" pitchFamily="34" charset="0"/>
              </a:rPr>
              <a:t>£10,000 budget</a:t>
            </a:r>
            <a:r>
              <a:rPr lang="en-GB" sz="2000" dirty="0">
                <a:latin typeface="Arial" panose="020B0604020202020204" pitchFamily="34" charset="0"/>
                <a:cs typeface="Arial" panose="020B0604020202020204" pitchFamily="34" charset="0"/>
              </a:rPr>
              <a:t>, but two teams both say they urgently need it.</a:t>
            </a:r>
          </a:p>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Customer Service team</a:t>
            </a:r>
            <a:r>
              <a:rPr lang="en-GB" sz="2000" dirty="0">
                <a:latin typeface="Arial" panose="020B0604020202020204" pitchFamily="34" charset="0"/>
                <a:cs typeface="Arial" panose="020B0604020202020204" pitchFamily="34" charset="0"/>
              </a:rPr>
              <a:t> wants the money to replace outdated equipment that staff say is slowing down their work.</a:t>
            </a:r>
          </a:p>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Marketing team</a:t>
            </a:r>
            <a:r>
              <a:rPr lang="en-GB" sz="2000" dirty="0">
                <a:latin typeface="Arial" panose="020B0604020202020204" pitchFamily="34" charset="0"/>
                <a:cs typeface="Arial" panose="020B0604020202020204" pitchFamily="34" charset="0"/>
              </a:rPr>
              <a:t> wants the money for a campaign to attract new customers. They argue that the campaign could increase income for the organisation.</a:t>
            </a:r>
          </a:p>
          <a:p>
            <a:pPr>
              <a:lnSpc>
                <a:spcPct val="150000"/>
              </a:lnSpc>
            </a:pPr>
            <a:r>
              <a:rPr lang="en-GB" sz="2000" dirty="0">
                <a:latin typeface="Arial" panose="020B0604020202020204" pitchFamily="34" charset="0"/>
                <a:cs typeface="Arial" panose="020B0604020202020204" pitchFamily="34" charset="0"/>
              </a:rPr>
              <a:t>At the department meeting, the discussion becomes tense. A Customer Service employee says: </a:t>
            </a:r>
            <a:r>
              <a:rPr lang="en-GB" sz="2000" b="1" dirty="0">
                <a:latin typeface="Arial" panose="020B0604020202020204" pitchFamily="34" charset="0"/>
                <a:cs typeface="Arial" panose="020B0604020202020204" pitchFamily="34" charset="0"/>
              </a:rPr>
              <a:t>“Keeping existing customers happy is obviously more important than advertising.”</a:t>
            </a: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A Marketing colleague responds: </a:t>
            </a:r>
            <a:r>
              <a:rPr lang="en-GB" sz="2000" b="1" dirty="0">
                <a:latin typeface="Arial" panose="020B0604020202020204" pitchFamily="34" charset="0"/>
                <a:cs typeface="Arial" panose="020B0604020202020204" pitchFamily="34" charset="0"/>
              </a:rPr>
              <a:t>“Without new customers, there won't be money for new equipment anyway.”</a:t>
            </a:r>
            <a:endParaRPr lang="en-GB" sz="2000" dirty="0">
              <a:latin typeface="Arial" panose="020B0604020202020204" pitchFamily="34" charset="0"/>
              <a:cs typeface="Arial" panose="020B0604020202020204" pitchFamily="34" charset="0"/>
            </a:endParaRPr>
          </a:p>
          <a:p>
            <a:pPr marL="0" indent="0" algn="ctr">
              <a:buNone/>
            </a:pPr>
            <a:r>
              <a:rPr lang="en-GB" sz="2000" u="sng" dirty="0">
                <a:latin typeface="Arial" panose="020B0604020202020204" pitchFamily="34" charset="0"/>
                <a:cs typeface="Arial" panose="020B0604020202020204" pitchFamily="34" charset="0"/>
              </a:rPr>
              <a:t>You as department manager need to make a recommendation by the end of the week</a:t>
            </a:r>
            <a:r>
              <a:rPr lang="en-GB" sz="2000" dirty="0">
                <a:latin typeface="Arial" panose="020B0604020202020204" pitchFamily="34" charset="0"/>
                <a:cs typeface="Arial" panose="020B0604020202020204" pitchFamily="34" charset="0"/>
              </a:rPr>
              <a:t>.</a:t>
            </a:r>
          </a:p>
        </p:txBody>
      </p:sp>
      <p:sp>
        <p:nvSpPr>
          <p:cNvPr id="5" name="Rectangle: Diagonal Corners Rounded 4">
            <a:extLst>
              <a:ext uri="{FF2B5EF4-FFF2-40B4-BE49-F238E27FC236}">
                <a16:creationId xmlns:a16="http://schemas.microsoft.com/office/drawing/2014/main" id="{5C778F6E-D502-B291-C066-F59585D42D66}"/>
              </a:ext>
            </a:extLst>
          </p:cNvPr>
          <p:cNvSpPr/>
          <p:nvPr/>
        </p:nvSpPr>
        <p:spPr>
          <a:xfrm>
            <a:off x="3154680" y="518160"/>
            <a:ext cx="8427720" cy="548641"/>
          </a:xfrm>
          <a:prstGeom prst="round2Diag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1 – Who Gets the Budget? </a:t>
            </a:r>
          </a:p>
        </p:txBody>
      </p:sp>
    </p:spTree>
    <p:extLst>
      <p:ext uri="{BB962C8B-B14F-4D97-AF65-F5344CB8AC3E}">
        <p14:creationId xmlns:p14="http://schemas.microsoft.com/office/powerpoint/2010/main" val="435771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EA7154-3374-E007-5054-D16C5AC4C7C4}"/>
              </a:ext>
            </a:extLst>
          </p:cNvPr>
          <p:cNvSpPr>
            <a:spLocks noGrp="1"/>
          </p:cNvSpPr>
          <p:nvPr>
            <p:ph idx="1"/>
          </p:nvPr>
        </p:nvSpPr>
        <p:spPr>
          <a:xfrm>
            <a:off x="1036948" y="1490345"/>
            <a:ext cx="10699422" cy="3481705"/>
          </a:xfrm>
        </p:spPr>
        <p:txBody>
          <a:bodyPr>
            <a:normAutofit/>
          </a:bodyPr>
          <a:lstStyle/>
          <a:p>
            <a:pPr marL="0" indent="0">
              <a:buNone/>
            </a:pPr>
            <a:r>
              <a:rPr lang="en-GB" sz="2000" dirty="0">
                <a:latin typeface="Arial" panose="020B0604020202020204" pitchFamily="34" charset="0"/>
                <a:cs typeface="Arial" panose="020B0604020202020204" pitchFamily="34" charset="0"/>
              </a:rPr>
              <a:t>Your organisation is holding an important staff development event. A venue has been booked for 60 employees and invitations have already been sent.</a:t>
            </a:r>
          </a:p>
          <a:p>
            <a:r>
              <a:rPr lang="en-GB" sz="2000" dirty="0">
                <a:latin typeface="Arial" panose="020B0604020202020204" pitchFamily="34" charset="0"/>
                <a:cs typeface="Arial" panose="020B0604020202020204" pitchFamily="34" charset="0"/>
              </a:rPr>
              <a:t>A colleague tells the organiser that they are concerned the venue is not be fully accessible for one employee who uses a wheelchair.</a:t>
            </a:r>
          </a:p>
          <a:p>
            <a:r>
              <a:rPr lang="en-GB" sz="2000" dirty="0">
                <a:latin typeface="Arial" panose="020B0604020202020204" pitchFamily="34" charset="0"/>
                <a:cs typeface="Arial" panose="020B0604020202020204" pitchFamily="34" charset="0"/>
              </a:rPr>
              <a:t>The organiser replies: </a:t>
            </a:r>
            <a:r>
              <a:rPr lang="en-GB" sz="2000" b="1" dirty="0">
                <a:latin typeface="Arial" panose="020B0604020202020204" pitchFamily="34" charset="0"/>
                <a:cs typeface="Arial" panose="020B0604020202020204" pitchFamily="34" charset="0"/>
              </a:rPr>
              <a:t>“The website says the venue is mostly accessible, so it should be fine.”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Another colleague suggests moving the whole event immediately.</a:t>
            </a:r>
          </a:p>
          <a:p>
            <a:r>
              <a:rPr lang="en-GB" sz="2000" dirty="0">
                <a:latin typeface="Arial" panose="020B0604020202020204" pitchFamily="34" charset="0"/>
                <a:cs typeface="Arial" panose="020B0604020202020204" pitchFamily="34" charset="0"/>
              </a:rPr>
              <a:t>Changing venue at short notice could cost the organisation money and may mean changing the date. </a:t>
            </a:r>
          </a:p>
          <a:p>
            <a:endParaRPr lang="en-GB" sz="2000" dirty="0">
              <a:latin typeface="Arial" panose="020B0604020202020204" pitchFamily="34" charset="0"/>
              <a:cs typeface="Arial" panose="020B0604020202020204" pitchFamily="34" charset="0"/>
            </a:endParaRPr>
          </a:p>
        </p:txBody>
      </p:sp>
      <p:sp>
        <p:nvSpPr>
          <p:cNvPr id="5" name="Rectangle: Diagonal Corners Rounded 4">
            <a:extLst>
              <a:ext uri="{FF2B5EF4-FFF2-40B4-BE49-F238E27FC236}">
                <a16:creationId xmlns:a16="http://schemas.microsoft.com/office/drawing/2014/main" id="{83241880-3E2F-20BD-2DBA-B7FF7CFB503B}"/>
              </a:ext>
            </a:extLst>
          </p:cNvPr>
          <p:cNvSpPr/>
          <p:nvPr/>
        </p:nvSpPr>
        <p:spPr>
          <a:xfrm>
            <a:off x="3033231" y="410845"/>
            <a:ext cx="8703139" cy="548641"/>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2 – The Inaccessible Work Event? </a:t>
            </a:r>
          </a:p>
        </p:txBody>
      </p:sp>
      <p:sp>
        <p:nvSpPr>
          <p:cNvPr id="7" name="TextBox 6">
            <a:extLst>
              <a:ext uri="{FF2B5EF4-FFF2-40B4-BE49-F238E27FC236}">
                <a16:creationId xmlns:a16="http://schemas.microsoft.com/office/drawing/2014/main" id="{4D20D7C9-74A2-06B7-72D9-73A0C07CE916}"/>
              </a:ext>
            </a:extLst>
          </p:cNvPr>
          <p:cNvSpPr txBox="1"/>
          <p:nvPr/>
        </p:nvSpPr>
        <p:spPr>
          <a:xfrm>
            <a:off x="1243473" y="5034806"/>
            <a:ext cx="10286372" cy="830997"/>
          </a:xfrm>
          <a:prstGeom prst="rect">
            <a:avLst/>
          </a:prstGeom>
          <a:noFill/>
        </p:spPr>
        <p:txBody>
          <a:bodyPr wrap="square">
            <a:spAutoFit/>
          </a:bodyPr>
          <a:lstStyle/>
          <a:p>
            <a:pPr marL="0" indent="0" algn="ctr">
              <a:buNone/>
            </a:pPr>
            <a:r>
              <a:rPr lang="en-GB" sz="2400" u="sng" dirty="0">
                <a:latin typeface="Arial" panose="020B0604020202020204" pitchFamily="34" charset="0"/>
                <a:cs typeface="Arial" panose="020B0604020202020204" pitchFamily="34" charset="0"/>
              </a:rPr>
              <a:t>As the event organiser you need to make a recommendation by the end of the week</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062053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BAA085-6079-3B70-405B-FB3588EA8F54}"/>
              </a:ext>
            </a:extLst>
          </p:cNvPr>
          <p:cNvSpPr>
            <a:spLocks noGrp="1"/>
          </p:cNvSpPr>
          <p:nvPr>
            <p:ph idx="1"/>
          </p:nvPr>
        </p:nvSpPr>
        <p:spPr>
          <a:xfrm>
            <a:off x="807720" y="1825625"/>
            <a:ext cx="10928650" cy="4667250"/>
          </a:xfrm>
        </p:spPr>
        <p:txBody>
          <a:bodyPr>
            <a:normAutofit/>
          </a:bodyPr>
          <a:lstStyle/>
          <a:p>
            <a:pPr marL="0" indent="0">
              <a:buNone/>
            </a:pPr>
            <a:r>
              <a:rPr lang="en-GB" sz="2000" dirty="0">
                <a:latin typeface="Arial" panose="020B0604020202020204" pitchFamily="34" charset="0"/>
                <a:cs typeface="Arial" panose="020B0604020202020204" pitchFamily="34" charset="0"/>
              </a:rPr>
              <a:t>An anonymous post appears on social media claiming that harassment is taking place within your organisation.</a:t>
            </a:r>
          </a:p>
          <a:p>
            <a:pPr marL="0" indent="0">
              <a:buNone/>
            </a:pPr>
            <a:r>
              <a:rPr lang="en-GB" sz="2000" dirty="0">
                <a:latin typeface="Arial" panose="020B0604020202020204" pitchFamily="34" charset="0"/>
                <a:cs typeface="Arial" panose="020B0604020202020204" pitchFamily="34" charset="0"/>
              </a:rPr>
              <a:t>The person posting says they are an employee but does not identify themselves. They claim that inappropriate comments and behaviour have been happening for several months and that some employees are afraid to speak to their manager.</a:t>
            </a:r>
          </a:p>
          <a:p>
            <a:r>
              <a:rPr lang="en-GB" sz="2000" dirty="0">
                <a:latin typeface="Arial" panose="020B0604020202020204" pitchFamily="34" charset="0"/>
                <a:cs typeface="Arial" panose="020B0604020202020204" pitchFamily="34" charset="0"/>
              </a:rPr>
              <a:t>The post begins to be shared by other people. Some comments criticise the organisation.</a:t>
            </a:r>
          </a:p>
          <a:p>
            <a:r>
              <a:rPr lang="en-GB" sz="2000" dirty="0">
                <a:latin typeface="Arial" panose="020B0604020202020204" pitchFamily="34" charset="0"/>
                <a:cs typeface="Arial" panose="020B0604020202020204" pitchFamily="34" charset="0"/>
              </a:rPr>
              <a:t>A colleague says, “</a:t>
            </a:r>
            <a:r>
              <a:rPr lang="en-GB" sz="2000" i="1" dirty="0">
                <a:latin typeface="Arial" panose="020B0604020202020204" pitchFamily="34" charset="0"/>
                <a:cs typeface="Arial" panose="020B0604020202020204" pitchFamily="34" charset="0"/>
              </a:rPr>
              <a:t>Anyone can write something anonymously online. We should ignore it unless they make an official complaint</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Another responds, “</a:t>
            </a:r>
            <a:r>
              <a:rPr lang="en-GB" sz="2000" i="1" dirty="0">
                <a:latin typeface="Arial" panose="020B0604020202020204" pitchFamily="34" charset="0"/>
                <a:cs typeface="Arial" panose="020B0604020202020204" pitchFamily="34" charset="0"/>
              </a:rPr>
              <a:t>If an employee is saying this publicly, something serious must be happening. Management needs to act against the people involved immediately</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Your team becomes aware of the post and as manager you need to decide what should happen next.</a:t>
            </a:r>
          </a:p>
          <a:p>
            <a:endParaRPr lang="en-GB" dirty="0"/>
          </a:p>
        </p:txBody>
      </p:sp>
      <p:sp>
        <p:nvSpPr>
          <p:cNvPr id="5" name="Rectangle: Diagonal Corners Rounded 4">
            <a:extLst>
              <a:ext uri="{FF2B5EF4-FFF2-40B4-BE49-F238E27FC236}">
                <a16:creationId xmlns:a16="http://schemas.microsoft.com/office/drawing/2014/main" id="{317E962C-C9C4-186A-D2CD-E0804A8888FE}"/>
              </a:ext>
            </a:extLst>
          </p:cNvPr>
          <p:cNvSpPr/>
          <p:nvPr/>
        </p:nvSpPr>
        <p:spPr>
          <a:xfrm>
            <a:off x="2902636" y="640080"/>
            <a:ext cx="8833734" cy="548641"/>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3 – The Social Media Post? </a:t>
            </a:r>
          </a:p>
        </p:txBody>
      </p:sp>
    </p:spTree>
    <p:extLst>
      <p:ext uri="{BB962C8B-B14F-4D97-AF65-F5344CB8AC3E}">
        <p14:creationId xmlns:p14="http://schemas.microsoft.com/office/powerpoint/2010/main" val="3805613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62A7B-FC98-4C6B-F8BB-63EF722F95A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EFBCD-98D7-552B-F26E-CB86F996A061}"/>
              </a:ext>
            </a:extLst>
          </p:cNvPr>
          <p:cNvSpPr>
            <a:spLocks noGrp="1"/>
          </p:cNvSpPr>
          <p:nvPr>
            <p:ph idx="1"/>
          </p:nvPr>
        </p:nvSpPr>
        <p:spPr>
          <a:xfrm>
            <a:off x="1568487" y="1851191"/>
            <a:ext cx="5636352" cy="1252855"/>
          </a:xfrm>
        </p:spPr>
        <p:txBody>
          <a:bodyPr>
            <a:normAutofit/>
          </a:bodyPr>
          <a:lstStyle/>
          <a:p>
            <a:pPr marL="0" indent="0">
              <a:lnSpc>
                <a:spcPct val="170000"/>
              </a:lnSpc>
              <a:buNone/>
            </a:pPr>
            <a:r>
              <a:rPr lang="en-GB" sz="2400" dirty="0">
                <a:latin typeface="Arial" panose="020B0604020202020204" pitchFamily="34" charset="0"/>
                <a:cs typeface="Arial" panose="020B0604020202020204" pitchFamily="34" charset="0"/>
              </a:rPr>
              <a:t>What points and ideas did </a:t>
            </a:r>
            <a:r>
              <a:rPr lang="en-GB" sz="2400" u="sng" dirty="0">
                <a:latin typeface="Arial" panose="020B0604020202020204" pitchFamily="34" charset="0"/>
                <a:cs typeface="Arial" panose="020B0604020202020204" pitchFamily="34" charset="0"/>
              </a:rPr>
              <a:t>you</a:t>
            </a:r>
            <a:r>
              <a:rPr lang="en-GB" sz="2400" dirty="0">
                <a:latin typeface="Arial" panose="020B0604020202020204" pitchFamily="34" charset="0"/>
                <a:cs typeface="Arial" panose="020B0604020202020204" pitchFamily="34" charset="0"/>
              </a:rPr>
              <a:t> develop?</a:t>
            </a:r>
          </a:p>
        </p:txBody>
      </p:sp>
      <p:sp>
        <p:nvSpPr>
          <p:cNvPr id="6" name="Free-form: Shape 5">
            <a:extLst>
              <a:ext uri="{FF2B5EF4-FFF2-40B4-BE49-F238E27FC236}">
                <a16:creationId xmlns:a16="http://schemas.microsoft.com/office/drawing/2014/main" id="{317A2B44-F3D3-A80F-0833-887ADF8A50F9}"/>
              </a:ext>
            </a:extLst>
          </p:cNvPr>
          <p:cNvSpPr/>
          <p:nvPr/>
        </p:nvSpPr>
        <p:spPr>
          <a:xfrm>
            <a:off x="3780148"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7" name="Free-form: Shape 6">
            <a:extLst>
              <a:ext uri="{FF2B5EF4-FFF2-40B4-BE49-F238E27FC236}">
                <a16:creationId xmlns:a16="http://schemas.microsoft.com/office/drawing/2014/main" id="{DE64F348-300E-06EE-8D63-534F1BE3D96D}"/>
              </a:ext>
            </a:extLst>
          </p:cNvPr>
          <p:cNvSpPr/>
          <p:nvPr/>
        </p:nvSpPr>
        <p:spPr>
          <a:xfrm>
            <a:off x="5733004"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8" name="Free-form: Shape 7">
            <a:extLst>
              <a:ext uri="{FF2B5EF4-FFF2-40B4-BE49-F238E27FC236}">
                <a16:creationId xmlns:a16="http://schemas.microsoft.com/office/drawing/2014/main" id="{33F93F95-C2D6-C2B2-030F-098C7222983A}"/>
              </a:ext>
            </a:extLst>
          </p:cNvPr>
          <p:cNvSpPr/>
          <p:nvPr/>
        </p:nvSpPr>
        <p:spPr>
          <a:xfrm>
            <a:off x="7685860"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9" name="Free-form: Shape 8">
            <a:extLst>
              <a:ext uri="{FF2B5EF4-FFF2-40B4-BE49-F238E27FC236}">
                <a16:creationId xmlns:a16="http://schemas.microsoft.com/office/drawing/2014/main" id="{B21C8F62-7451-79D7-D162-CDEB4CFB64BB}"/>
              </a:ext>
            </a:extLst>
          </p:cNvPr>
          <p:cNvSpPr/>
          <p:nvPr/>
        </p:nvSpPr>
        <p:spPr>
          <a:xfrm>
            <a:off x="9638716"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10" name="Rectangle: Diagonal Corners Rounded 9">
            <a:extLst>
              <a:ext uri="{FF2B5EF4-FFF2-40B4-BE49-F238E27FC236}">
                <a16:creationId xmlns:a16="http://schemas.microsoft.com/office/drawing/2014/main" id="{A731FC34-4FC9-546A-8F98-97A0FE794D8D}"/>
              </a:ext>
            </a:extLst>
          </p:cNvPr>
          <p:cNvSpPr/>
          <p:nvPr/>
        </p:nvSpPr>
        <p:spPr>
          <a:xfrm>
            <a:off x="1021081" y="3230880"/>
            <a:ext cx="5871210" cy="548641"/>
          </a:xfrm>
          <a:prstGeom prst="round2Diag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1 – Who Gets the Budget? </a:t>
            </a:r>
          </a:p>
        </p:txBody>
      </p:sp>
      <p:sp>
        <p:nvSpPr>
          <p:cNvPr id="12" name="Rectangle: Diagonal Corners Rounded 11">
            <a:extLst>
              <a:ext uri="{FF2B5EF4-FFF2-40B4-BE49-F238E27FC236}">
                <a16:creationId xmlns:a16="http://schemas.microsoft.com/office/drawing/2014/main" id="{F394D89E-6570-D919-7988-0F70A58E222C}"/>
              </a:ext>
            </a:extLst>
          </p:cNvPr>
          <p:cNvSpPr/>
          <p:nvPr/>
        </p:nvSpPr>
        <p:spPr>
          <a:xfrm>
            <a:off x="1005840" y="4130040"/>
            <a:ext cx="5871210" cy="1047750"/>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2 – The Inaccessible Work Event? </a:t>
            </a:r>
          </a:p>
        </p:txBody>
      </p:sp>
      <p:sp>
        <p:nvSpPr>
          <p:cNvPr id="14" name="Rectangle: Diagonal Corners Rounded 13">
            <a:extLst>
              <a:ext uri="{FF2B5EF4-FFF2-40B4-BE49-F238E27FC236}">
                <a16:creationId xmlns:a16="http://schemas.microsoft.com/office/drawing/2014/main" id="{B09B0C83-E29F-E7D0-F689-82CAF5200705}"/>
              </a:ext>
            </a:extLst>
          </p:cNvPr>
          <p:cNvSpPr/>
          <p:nvPr/>
        </p:nvSpPr>
        <p:spPr>
          <a:xfrm>
            <a:off x="1021080" y="5608666"/>
            <a:ext cx="5818454" cy="1047750"/>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3 – The Social Media Post? </a:t>
            </a:r>
          </a:p>
        </p:txBody>
      </p:sp>
      <p:pic>
        <p:nvPicPr>
          <p:cNvPr id="4" name="Picture 3">
            <a:extLst>
              <a:ext uri="{FF2B5EF4-FFF2-40B4-BE49-F238E27FC236}">
                <a16:creationId xmlns:a16="http://schemas.microsoft.com/office/drawing/2014/main" id="{86AA9837-7F54-19E0-1D38-B29F26112DA4}"/>
              </a:ext>
            </a:extLst>
          </p:cNvPr>
          <p:cNvPicPr>
            <a:picLocks noChangeAspect="1"/>
          </p:cNvPicPr>
          <p:nvPr/>
        </p:nvPicPr>
        <p:blipFill>
          <a:blip r:embed="rId2"/>
          <a:stretch>
            <a:fillRect/>
          </a:stretch>
        </p:blipFill>
        <p:spPr>
          <a:xfrm>
            <a:off x="7204839" y="2927309"/>
            <a:ext cx="4492593" cy="2954101"/>
          </a:xfrm>
          <a:prstGeom prst="rect">
            <a:avLst/>
          </a:prstGeom>
        </p:spPr>
      </p:pic>
    </p:spTree>
    <p:extLst>
      <p:ext uri="{BB962C8B-B14F-4D97-AF65-F5344CB8AC3E}">
        <p14:creationId xmlns:p14="http://schemas.microsoft.com/office/powerpoint/2010/main" val="3623889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F7D9-825A-ECD9-39E9-AEF10B0DC356}"/>
              </a:ext>
            </a:extLst>
          </p:cNvPr>
          <p:cNvSpPr>
            <a:spLocks noGrp="1"/>
          </p:cNvSpPr>
          <p:nvPr>
            <p:ph type="title"/>
          </p:nvPr>
        </p:nvSpPr>
        <p:spPr/>
        <p:txBody>
          <a:bodyPr/>
          <a:lstStyle/>
          <a:p>
            <a:r>
              <a:rPr lang="en-GB" dirty="0"/>
              <a:t>My Critical Thinking Toolkit</a:t>
            </a:r>
          </a:p>
        </p:txBody>
      </p:sp>
      <p:sp>
        <p:nvSpPr>
          <p:cNvPr id="3" name="Content Placeholder 2">
            <a:extLst>
              <a:ext uri="{FF2B5EF4-FFF2-40B4-BE49-F238E27FC236}">
                <a16:creationId xmlns:a16="http://schemas.microsoft.com/office/drawing/2014/main" id="{A0E0A722-C732-C684-8C29-5A735B807585}"/>
              </a:ext>
            </a:extLst>
          </p:cNvPr>
          <p:cNvSpPr>
            <a:spLocks noGrp="1"/>
          </p:cNvSpPr>
          <p:nvPr>
            <p:ph idx="1"/>
          </p:nvPr>
        </p:nvSpPr>
        <p:spPr>
          <a:xfrm>
            <a:off x="1009650" y="2521685"/>
            <a:ext cx="10726720" cy="3364766"/>
          </a:xfrm>
        </p:spPr>
        <p:txBody>
          <a:bodyPr>
            <a:normAutofit/>
          </a:bodyPr>
          <a:lstStyle/>
          <a:p>
            <a:pPr>
              <a:lnSpc>
                <a:spcPct val="150000"/>
              </a:lnSpc>
            </a:pPr>
            <a:r>
              <a:rPr lang="en-GB" sz="2400" b="1" dirty="0">
                <a:latin typeface="Arial" panose="020B0604020202020204" pitchFamily="34" charset="0"/>
                <a:cs typeface="Arial" panose="020B0604020202020204" pitchFamily="34" charset="0"/>
              </a:rPr>
              <a:t>When I face a problem at work I will…</a:t>
            </a:r>
          </a:p>
          <a:p>
            <a:pPr>
              <a:lnSpc>
                <a:spcPct val="150000"/>
              </a:lnSpc>
            </a:pPr>
            <a:r>
              <a:rPr lang="en-GB" sz="2400" b="1" dirty="0">
                <a:latin typeface="Arial" panose="020B0604020202020204" pitchFamily="34" charset="0"/>
                <a:cs typeface="Arial" panose="020B0604020202020204" pitchFamily="34" charset="0"/>
              </a:rPr>
              <a:t>Before I react, I will first…</a:t>
            </a:r>
            <a:endParaRPr lang="en-GB" sz="2400"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If I do not have enough information, I will…</a:t>
            </a:r>
            <a:endParaRPr lang="en-GB" sz="2400"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Before choosing a solution, I will consider…</a:t>
            </a:r>
          </a:p>
          <a:p>
            <a:pPr>
              <a:lnSpc>
                <a:spcPct val="150000"/>
              </a:lnSpc>
            </a:pPr>
            <a:r>
              <a:rPr lang="en-GB" sz="2400" b="1" dirty="0">
                <a:latin typeface="Arial" panose="020B0604020202020204" pitchFamily="34" charset="0"/>
                <a:cs typeface="Arial" panose="020B0604020202020204" pitchFamily="34" charset="0"/>
              </a:rPr>
              <a:t>The critical-thinking habit I most want to improve is…</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B542EE0-4A0D-AD97-365F-726602EC7931}"/>
              </a:ext>
            </a:extLst>
          </p:cNvPr>
          <p:cNvSpPr txBox="1"/>
          <p:nvPr/>
        </p:nvSpPr>
        <p:spPr>
          <a:xfrm>
            <a:off x="1189840" y="1690687"/>
            <a:ext cx="10411610" cy="830997"/>
          </a:xfrm>
          <a:prstGeom prst="rect">
            <a:avLst/>
          </a:prstGeom>
          <a:noFill/>
        </p:spPr>
        <p:txBody>
          <a:bodyPr wrap="square" rtlCol="0">
            <a:spAutoFit/>
          </a:bodyPr>
          <a:lstStyle/>
          <a:p>
            <a:r>
              <a:rPr lang="en-GB" sz="2400" dirty="0"/>
              <a:t>Reflect of what you learnt and discussed today, think about how you will take this forward by completing the following sentences. </a:t>
            </a:r>
          </a:p>
        </p:txBody>
      </p:sp>
    </p:spTree>
    <p:extLst>
      <p:ext uri="{BB962C8B-B14F-4D97-AF65-F5344CB8AC3E}">
        <p14:creationId xmlns:p14="http://schemas.microsoft.com/office/powerpoint/2010/main" val="3846234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4C9AF9-4C9F-9AF9-1575-DC8F46CAFBBA}"/>
              </a:ext>
            </a:extLst>
          </p:cNvPr>
          <p:cNvPicPr>
            <a:picLocks noChangeAspect="1"/>
          </p:cNvPicPr>
          <p:nvPr/>
        </p:nvPicPr>
        <p:blipFill>
          <a:blip r:embed="rId2"/>
          <a:srcRect r="9752"/>
          <a:stretch>
            <a:fillRect/>
          </a:stretch>
        </p:blipFill>
        <p:spPr>
          <a:xfrm>
            <a:off x="6096001" y="0"/>
            <a:ext cx="6096000" cy="6858000"/>
          </a:xfrm>
          <a:prstGeom prst="rect">
            <a:avLst/>
          </a:prstGeom>
        </p:spPr>
      </p:pic>
      <p:sp>
        <p:nvSpPr>
          <p:cNvPr id="2" name="TextBox 1">
            <a:extLst>
              <a:ext uri="{FF2B5EF4-FFF2-40B4-BE49-F238E27FC236}">
                <a16:creationId xmlns:a16="http://schemas.microsoft.com/office/drawing/2014/main" id="{AFA04BF5-B9FD-3BB5-4A11-AFD65FA2E13A}"/>
              </a:ext>
            </a:extLst>
          </p:cNvPr>
          <p:cNvSpPr txBox="1"/>
          <p:nvPr/>
        </p:nvSpPr>
        <p:spPr>
          <a:xfrm>
            <a:off x="1390650" y="2476500"/>
            <a:ext cx="3352800" cy="1323439"/>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See you next week </a:t>
            </a:r>
          </a:p>
        </p:txBody>
      </p:sp>
    </p:spTree>
    <p:extLst>
      <p:ext uri="{BB962C8B-B14F-4D97-AF65-F5344CB8AC3E}">
        <p14:creationId xmlns:p14="http://schemas.microsoft.com/office/powerpoint/2010/main" val="790375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391B2-31F4-92F1-80AD-B7D9D582D99E}"/>
              </a:ext>
            </a:extLst>
          </p:cNvPr>
          <p:cNvSpPr>
            <a:spLocks noGrp="1"/>
          </p:cNvSpPr>
          <p:nvPr>
            <p:ph idx="1"/>
          </p:nvPr>
        </p:nvSpPr>
        <p:spPr/>
        <p:txBody>
          <a:bodyPr/>
          <a:lstStyle/>
          <a:p>
            <a:r>
              <a:rPr lang="en-GB" dirty="0">
                <a:solidFill>
                  <a:schemeClr val="bg1"/>
                </a:solidFill>
              </a:rPr>
              <a:t>References </a:t>
            </a:r>
          </a:p>
          <a:p>
            <a:endParaRPr lang="en-GB" dirty="0"/>
          </a:p>
        </p:txBody>
      </p:sp>
      <p:sp>
        <p:nvSpPr>
          <p:cNvPr id="4" name="TextBox 3">
            <a:extLst>
              <a:ext uri="{FF2B5EF4-FFF2-40B4-BE49-F238E27FC236}">
                <a16:creationId xmlns:a16="http://schemas.microsoft.com/office/drawing/2014/main" id="{AE2B7E2C-9F15-2E84-1B07-3B588B4CD345}"/>
              </a:ext>
            </a:extLst>
          </p:cNvPr>
          <p:cNvSpPr txBox="1"/>
          <p:nvPr/>
        </p:nvSpPr>
        <p:spPr>
          <a:xfrm>
            <a:off x="630810" y="1971099"/>
            <a:ext cx="11408790" cy="3416320"/>
          </a:xfrm>
          <a:prstGeom prst="rect">
            <a:avLst/>
          </a:prstGeom>
          <a:noFill/>
        </p:spPr>
        <p:txBody>
          <a:bodyPr wrap="square" rtlCol="0">
            <a:spAutoFit/>
          </a:bodyPr>
          <a:lstStyle/>
          <a:p>
            <a:r>
              <a:rPr lang="en-GB" b="1" dirty="0">
                <a:solidFill>
                  <a:schemeClr val="bg1"/>
                </a:solidFill>
              </a:rPr>
              <a:t>Abrami, P.C., Bernard, R.M., </a:t>
            </a:r>
            <a:r>
              <a:rPr lang="en-GB" b="1" dirty="0" err="1">
                <a:solidFill>
                  <a:schemeClr val="bg1"/>
                </a:solidFill>
              </a:rPr>
              <a:t>Borokhovski</a:t>
            </a:r>
            <a:r>
              <a:rPr lang="en-GB" b="1" dirty="0">
                <a:solidFill>
                  <a:schemeClr val="bg1"/>
                </a:solidFill>
              </a:rPr>
              <a:t>, E., Waddington, D.I., Wade, C.A. and Persson, T. (2015)</a:t>
            </a:r>
            <a:r>
              <a:rPr lang="en-GB" dirty="0">
                <a:solidFill>
                  <a:schemeClr val="bg1"/>
                </a:solidFill>
              </a:rPr>
              <a:t> ‘Strategies for teaching students to think critically: A meta-analysis’, </a:t>
            </a:r>
            <a:r>
              <a:rPr lang="en-GB" i="1" dirty="0">
                <a:solidFill>
                  <a:schemeClr val="bg1"/>
                </a:solidFill>
              </a:rPr>
              <a:t>Review of Educational Research</a:t>
            </a:r>
            <a:r>
              <a:rPr lang="en-GB" dirty="0">
                <a:solidFill>
                  <a:schemeClr val="bg1"/>
                </a:solidFill>
              </a:rPr>
              <a:t>, 85(2), pp. 275–314. </a:t>
            </a:r>
            <a:r>
              <a:rPr lang="en-GB" dirty="0">
                <a:solidFill>
                  <a:schemeClr val="bg1"/>
                </a:solidFill>
                <a:hlinkClick r:id="rId2">
                  <a:extLst>
                    <a:ext uri="{A12FA001-AC4F-418D-AE19-62706E023703}">
                      <ahyp:hlinkClr xmlns:ahyp="http://schemas.microsoft.com/office/drawing/2018/hyperlinkcolor" val="tx"/>
                    </a:ext>
                  </a:extLst>
                </a:hlinkClick>
              </a:rPr>
              <a:t>https://doi.org/10.3102/0034654314551063</a:t>
            </a:r>
            <a:r>
              <a:rPr lang="en-GB" dirty="0">
                <a:solidFill>
                  <a:schemeClr val="bg1"/>
                </a:solidFill>
              </a:rPr>
              <a:t>.. </a:t>
            </a:r>
          </a:p>
          <a:p>
            <a:endParaRPr lang="en-GB" dirty="0">
              <a:solidFill>
                <a:schemeClr val="bg1"/>
              </a:solidFill>
            </a:endParaRPr>
          </a:p>
          <a:p>
            <a:r>
              <a:rPr lang="en-GB" b="1" dirty="0" err="1">
                <a:solidFill>
                  <a:schemeClr val="bg1"/>
                </a:solidFill>
              </a:rPr>
              <a:t>Facione</a:t>
            </a:r>
            <a:r>
              <a:rPr lang="en-GB" b="1" dirty="0">
                <a:solidFill>
                  <a:schemeClr val="bg1"/>
                </a:solidFill>
              </a:rPr>
              <a:t>, P.A. (1990)</a:t>
            </a:r>
            <a:r>
              <a:rPr lang="en-GB" dirty="0">
                <a:solidFill>
                  <a:schemeClr val="bg1"/>
                </a:solidFill>
              </a:rPr>
              <a:t> </a:t>
            </a:r>
            <a:r>
              <a:rPr lang="en-GB" i="1" dirty="0">
                <a:solidFill>
                  <a:schemeClr val="bg1"/>
                </a:solidFill>
              </a:rPr>
              <a:t>Critical Thinking: A Statement of Expert Consensus for Purposes of Educational Assessment and Instruction</a:t>
            </a:r>
            <a:r>
              <a:rPr lang="en-GB" dirty="0">
                <a:solidFill>
                  <a:schemeClr val="bg1"/>
                </a:solidFill>
              </a:rPr>
              <a:t>. Millbrae, CA: California Academic Press. </a:t>
            </a:r>
          </a:p>
          <a:p>
            <a:endParaRPr lang="en-GB" dirty="0">
              <a:solidFill>
                <a:schemeClr val="bg1"/>
              </a:solidFill>
            </a:endParaRPr>
          </a:p>
          <a:p>
            <a:r>
              <a:rPr lang="en-GB" b="1" dirty="0">
                <a:solidFill>
                  <a:schemeClr val="bg1"/>
                </a:solidFill>
              </a:rPr>
              <a:t>Halpern, D.F. (1998)</a:t>
            </a:r>
            <a:r>
              <a:rPr lang="en-GB" dirty="0">
                <a:solidFill>
                  <a:schemeClr val="bg1"/>
                </a:solidFill>
              </a:rPr>
              <a:t> ‘Teaching critical thinking for transfer across domains: Dispositions, skills, structure training, and metacognitive monitoring’, </a:t>
            </a:r>
            <a:r>
              <a:rPr lang="en-GB" i="1" dirty="0">
                <a:solidFill>
                  <a:schemeClr val="bg1"/>
                </a:solidFill>
              </a:rPr>
              <a:t>American Psychologist</a:t>
            </a:r>
            <a:r>
              <a:rPr lang="en-GB" dirty="0">
                <a:solidFill>
                  <a:schemeClr val="bg1"/>
                </a:solidFill>
              </a:rPr>
              <a:t>, 53(4), pp. 449–455. </a:t>
            </a:r>
          </a:p>
          <a:p>
            <a:endParaRPr lang="en-GB" dirty="0">
              <a:solidFill>
                <a:schemeClr val="bg1"/>
              </a:solidFill>
            </a:endParaRPr>
          </a:p>
          <a:p>
            <a:r>
              <a:rPr lang="en-GB" b="1" dirty="0">
                <a:solidFill>
                  <a:schemeClr val="bg1"/>
                </a:solidFill>
              </a:rPr>
              <a:t>Jonassen, D.H. (2000)</a:t>
            </a:r>
            <a:r>
              <a:rPr lang="en-GB" dirty="0">
                <a:solidFill>
                  <a:schemeClr val="bg1"/>
                </a:solidFill>
              </a:rPr>
              <a:t> ‘Toward a design theory of problem solving’, </a:t>
            </a:r>
            <a:r>
              <a:rPr lang="en-GB" i="1" dirty="0">
                <a:solidFill>
                  <a:schemeClr val="bg1"/>
                </a:solidFill>
              </a:rPr>
              <a:t>Educational Technology Research and Development</a:t>
            </a:r>
            <a:r>
              <a:rPr lang="en-GB" dirty="0">
                <a:solidFill>
                  <a:schemeClr val="bg1"/>
                </a:solidFill>
              </a:rPr>
              <a:t>, 48(4), pp. 63–85. </a:t>
            </a:r>
            <a:endParaRPr lang="en-GB" dirty="0"/>
          </a:p>
        </p:txBody>
      </p:sp>
    </p:spTree>
    <p:extLst>
      <p:ext uri="{BB962C8B-B14F-4D97-AF65-F5344CB8AC3E}">
        <p14:creationId xmlns:p14="http://schemas.microsoft.com/office/powerpoint/2010/main" val="3097403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1733</TotalTime>
  <Words>2338</Words>
  <Application>Microsoft Office PowerPoint</Application>
  <PresentationFormat>Widescreen</PresentationFormat>
  <Paragraphs>269</Paragraphs>
  <Slides>26</Slides>
  <Notes>7</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26</vt:i4>
      </vt:variant>
    </vt:vector>
  </HeadingPairs>
  <TitlesOfParts>
    <vt:vector size="36" baseType="lpstr">
      <vt:lpstr>Aptos</vt:lpstr>
      <vt:lpstr>Arial</vt:lpstr>
      <vt:lpstr>Calibri</vt:lpstr>
      <vt:lpstr>Calibri Light</vt:lpstr>
      <vt:lpstr>UWTSD Holding Page</vt:lpstr>
      <vt:lpstr>UWTSD Title Page 1</vt:lpstr>
      <vt:lpstr>UWTSD Text 1</vt:lpstr>
      <vt:lpstr>UWTSD Text 3</vt:lpstr>
      <vt:lpstr>UWTSD Text 4</vt:lpstr>
      <vt:lpstr>UWTSD Logo Variations place image in Background</vt:lpstr>
      <vt:lpstr>PowerPoint Presentation</vt:lpstr>
      <vt:lpstr>What are we learning? </vt:lpstr>
      <vt:lpstr>What Happened Here?</vt:lpstr>
      <vt:lpstr>What do we actually know?</vt:lpstr>
      <vt:lpstr>Some more information</vt:lpstr>
      <vt:lpstr>Critical Thinking </vt:lpstr>
      <vt:lpstr>Useful critical questions</vt:lpstr>
      <vt:lpstr>Fact, Assumption or Opinion?</vt:lpstr>
      <vt:lpstr>Fact, Assumption or Opinion?</vt:lpstr>
      <vt:lpstr>PowerPoint Presentation</vt:lpstr>
      <vt:lpstr>Did we agree?</vt:lpstr>
      <vt:lpstr>What Else Could Be Happening?</vt:lpstr>
      <vt:lpstr>Critical Thinking at work</vt:lpstr>
      <vt:lpstr>Activity: The Complaints Spike</vt:lpstr>
      <vt:lpstr>Activity: The Complaints Spike</vt:lpstr>
      <vt:lpstr>Don't Stop at the First Solution</vt:lpstr>
      <vt:lpstr>PowerPoint Presentation</vt:lpstr>
      <vt:lpstr>PowerPoint Presentation</vt:lpstr>
      <vt:lpstr>PowerPoint Presentation</vt:lpstr>
      <vt:lpstr>PowerPoint Presentation</vt:lpstr>
      <vt:lpstr>PowerPoint Presentation</vt:lpstr>
      <vt:lpstr>My Critical Thinking Toolkit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19</cp:revision>
  <cp:lastPrinted>2026-09-24T10:11:27Z</cp:lastPrinted>
  <dcterms:created xsi:type="dcterms:W3CDTF">2021-03-09T15:35:42Z</dcterms:created>
  <dcterms:modified xsi:type="dcterms:W3CDTF">2026-09-24T10:12:39Z</dcterms:modified>
</cp:coreProperties>
</file>