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5"/>
  </p:notesMasterIdLst>
  <p:sldIdLst>
    <p:sldId id="318" r:id="rId2"/>
    <p:sldId id="262" r:id="rId3"/>
    <p:sldId id="309" r:id="rId4"/>
    <p:sldId id="310" r:id="rId5"/>
    <p:sldId id="313" r:id="rId6"/>
    <p:sldId id="311" r:id="rId7"/>
    <p:sldId id="263" r:id="rId8"/>
    <p:sldId id="296" r:id="rId9"/>
    <p:sldId id="270" r:id="rId10"/>
    <p:sldId id="271" r:id="rId11"/>
    <p:sldId id="294" r:id="rId12"/>
    <p:sldId id="283" r:id="rId13"/>
    <p:sldId id="319" r:id="rId14"/>
    <p:sldId id="274" r:id="rId15"/>
    <p:sldId id="276" r:id="rId16"/>
    <p:sldId id="278" r:id="rId17"/>
    <p:sldId id="273" r:id="rId18"/>
    <p:sldId id="292" r:id="rId19"/>
    <p:sldId id="304" r:id="rId20"/>
    <p:sldId id="279" r:id="rId21"/>
    <p:sldId id="282" r:id="rId22"/>
    <p:sldId id="284" r:id="rId23"/>
    <p:sldId id="321" r:id="rId24"/>
    <p:sldId id="285" r:id="rId25"/>
    <p:sldId id="320" r:id="rId26"/>
    <p:sldId id="286" r:id="rId27"/>
    <p:sldId id="287" r:id="rId28"/>
    <p:sldId id="305" r:id="rId29"/>
    <p:sldId id="288" r:id="rId30"/>
    <p:sldId id="306" r:id="rId31"/>
    <p:sldId id="289" r:id="rId32"/>
    <p:sldId id="307" r:id="rId33"/>
    <p:sldId id="308" r:id="rId3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839" autoAdjust="0"/>
    <p:restoredTop sz="70871" autoAdjust="0"/>
  </p:normalViewPr>
  <p:slideViewPr>
    <p:cSldViewPr snapToGrid="0">
      <p:cViewPr varScale="1">
        <p:scale>
          <a:sx n="60" d="100"/>
          <a:sy n="60" d="100"/>
        </p:scale>
        <p:origin x="64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9AE0DD1-1140-40A6-8032-43F2969D0996}" type="datetimeFigureOut">
              <a:rPr lang="en-GB" smtClean="0"/>
              <a:t>08/12/2021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A6BC187-DDD2-4EB1-985A-BF2762670FB9}" type="slidenum">
              <a:rPr lang="en-GB" smtClean="0"/>
              <a:t>‹#›</a:t>
            </a:fld>
            <a:endParaRPr lang="en-GB"/>
          </a:p>
        </p:txBody>
      </p:sp>
    </p:spTree>
    <p:extLst>
      <p:ext uri="{BB962C8B-B14F-4D97-AF65-F5344CB8AC3E}">
        <p14:creationId xmlns:p14="http://schemas.microsoft.com/office/powerpoint/2010/main" val="3010577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Cultur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gov.uk/government/statistics/police-powers-and-procedures-england-and-wales-year-ending-31-march-2020"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s://www.theguardian.com/uk-news/2020/aug/20/65-of-minority-ethnic-britons-say-police-are-biased-against-them"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25538" y="1685925"/>
            <a:ext cx="8099426" cy="4556125"/>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defTabSz="901568">
              <a:defRPr/>
            </a:pPr>
            <a:fld id="{C9DF3834-AE5E-4216-B825-DD970B2831FA}" type="slidenum">
              <a:rPr lang="en-GB">
                <a:solidFill>
                  <a:prstClr val="black"/>
                </a:solidFill>
                <a:latin typeface="Calibri" panose="020F0502020204030204"/>
              </a:rPr>
              <a:pPr defTabSz="901568">
                <a:defRPr/>
              </a:pPr>
              <a:t>1</a:t>
            </a:fld>
            <a:endParaRPr lang="en-GB">
              <a:solidFill>
                <a:prstClr val="black"/>
              </a:solidFill>
              <a:latin typeface="Calibri" panose="020F0502020204030204"/>
            </a:endParaRPr>
          </a:p>
        </p:txBody>
      </p:sp>
    </p:spTree>
    <p:extLst>
      <p:ext uri="{BB962C8B-B14F-4D97-AF65-F5344CB8AC3E}">
        <p14:creationId xmlns:p14="http://schemas.microsoft.com/office/powerpoint/2010/main" val="1679027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Racial tensions persisted throughout the 1970s, 80s and 1990s, exacerbated by long-term economic changes which led to the decline in Britain’s manufacturing industry and creating unemployment amongst working-class of all ethnicities, but disproportionately affecting black and Asian groups in metropolitan</a:t>
            </a:r>
            <a:r>
              <a:rPr lang="en-GB" sz="1200" kern="1200" baseline="0" dirty="0">
                <a:solidFill>
                  <a:schemeClr val="tx1"/>
                </a:solidFill>
                <a:effectLst/>
                <a:latin typeface="+mn-lt"/>
                <a:ea typeface="+mn-ea"/>
                <a:cs typeface="+mn-cs"/>
              </a:rPr>
              <a:t> areas</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In addition to the white supremacist National Front gaining a public profile, there were persistent clashes between predominantly-white police forces and Britain’s African Caribbean community. In particular, anger was directed towards the police use of ‘stop and search’ powers which unfairly targeted residents in areas where the majority of inhabitants were black.</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This led to riots against the police in cities across the UK in 1981, with the worst disturbances occurring in Brixton, London and </a:t>
            </a:r>
            <a:r>
              <a:rPr lang="en-GB" sz="1200" kern="1200" dirty="0" err="1">
                <a:solidFill>
                  <a:schemeClr val="tx1"/>
                </a:solidFill>
                <a:effectLst/>
                <a:latin typeface="+mn-lt"/>
                <a:ea typeface="+mn-ea"/>
                <a:cs typeface="+mn-cs"/>
              </a:rPr>
              <a:t>Toxteth</a:t>
            </a:r>
            <a:r>
              <a:rPr lang="en-GB" sz="1200" kern="1200" dirty="0">
                <a:solidFill>
                  <a:schemeClr val="tx1"/>
                </a:solidFill>
                <a:effectLst/>
                <a:latin typeface="+mn-lt"/>
                <a:ea typeface="+mn-ea"/>
                <a:cs typeface="+mn-cs"/>
              </a:rPr>
              <a:t>, Liverpool</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Reports into the riots showed minority ethnic groups faced systemic discrimination in British society, and later, in 1998, the Macpherson report concluded that London’s Metropolitan Police force was “institutionally racist” in its handling of its investigations into the murder of black teenager Stephen Lawrence five years earlier.</a:t>
            </a:r>
          </a:p>
        </p:txBody>
      </p:sp>
      <p:sp>
        <p:nvSpPr>
          <p:cNvPr id="4" name="Slide Number Placeholder 3"/>
          <p:cNvSpPr>
            <a:spLocks noGrp="1"/>
          </p:cNvSpPr>
          <p:nvPr>
            <p:ph type="sldNum" sz="quarter" idx="10"/>
          </p:nvPr>
        </p:nvSpPr>
        <p:spPr/>
        <p:txBody>
          <a:bodyPr/>
          <a:lstStyle/>
          <a:p>
            <a:fld id="{49A90BE4-D12C-4A3F-B5EF-D16F8DF8CB3D}" type="slidenum">
              <a:rPr lang="en-GB" smtClean="0"/>
              <a:t>2</a:t>
            </a:fld>
            <a:endParaRPr lang="en-GB"/>
          </a:p>
        </p:txBody>
      </p:sp>
    </p:spTree>
    <p:extLst>
      <p:ext uri="{BB962C8B-B14F-4D97-AF65-F5344CB8AC3E}">
        <p14:creationId xmlns:p14="http://schemas.microsoft.com/office/powerpoint/2010/main" val="2159126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6BC187-DDD2-4EB1-985A-BF2762670FB9}" type="slidenum">
              <a:rPr lang="en-GB" smtClean="0"/>
              <a:t>3</a:t>
            </a:fld>
            <a:endParaRPr lang="en-GB"/>
          </a:p>
        </p:txBody>
      </p:sp>
    </p:spTree>
    <p:extLst>
      <p:ext uri="{BB962C8B-B14F-4D97-AF65-F5344CB8AC3E}">
        <p14:creationId xmlns:p14="http://schemas.microsoft.com/office/powerpoint/2010/main" val="1953705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6BC187-DDD2-4EB1-985A-BF2762670FB9}" type="slidenum">
              <a:rPr lang="en-GB" smtClean="0"/>
              <a:t>4</a:t>
            </a:fld>
            <a:endParaRPr lang="en-GB"/>
          </a:p>
        </p:txBody>
      </p:sp>
    </p:spTree>
    <p:extLst>
      <p:ext uri="{BB962C8B-B14F-4D97-AF65-F5344CB8AC3E}">
        <p14:creationId xmlns:p14="http://schemas.microsoft.com/office/powerpoint/2010/main" val="1584876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6BC187-DDD2-4EB1-985A-BF2762670FB9}" type="slidenum">
              <a:rPr lang="en-GB" smtClean="0"/>
              <a:t>6</a:t>
            </a:fld>
            <a:endParaRPr lang="en-GB"/>
          </a:p>
        </p:txBody>
      </p:sp>
    </p:spTree>
    <p:extLst>
      <p:ext uri="{BB962C8B-B14F-4D97-AF65-F5344CB8AC3E}">
        <p14:creationId xmlns:p14="http://schemas.microsoft.com/office/powerpoint/2010/main" val="148852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As</a:t>
            </a:r>
            <a:r>
              <a:rPr lang="en-GB" sz="1200" kern="1200" baseline="0" dirty="0">
                <a:solidFill>
                  <a:schemeClr val="tx1"/>
                </a:solidFill>
                <a:effectLst/>
                <a:latin typeface="+mn-lt"/>
                <a:ea typeface="+mn-ea"/>
                <a:cs typeface="+mn-cs"/>
              </a:rPr>
              <a:t> well as being an era of heightened unrest and social tensions around the issues of immigration and race, the 1980s and 1990s saw a flowering of academic critiques on </a:t>
            </a:r>
            <a:r>
              <a:rPr lang="en-GB" sz="1200" kern="1200" dirty="0">
                <a:solidFill>
                  <a:schemeClr val="tx1"/>
                </a:solidFill>
                <a:effectLst/>
                <a:latin typeface="+mn-lt"/>
                <a:ea typeface="+mn-ea"/>
                <a:cs typeface="+mn-cs"/>
              </a:rPr>
              <a:t>the politics of race and nationalism in British society.</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baseline="0" dirty="0">
                <a:solidFill>
                  <a:schemeClr val="tx1"/>
                </a:solidFill>
                <a:effectLst/>
                <a:latin typeface="+mn-lt"/>
                <a:ea typeface="+mn-ea"/>
                <a:cs typeface="+mn-cs"/>
              </a:rPr>
              <a:t>Black British scholars such as Paul Gilroy and Stuart Hall published works in this tenor. SHOW HALL CLIP</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Influential in broader</a:t>
            </a:r>
            <a:r>
              <a:rPr lang="en-GB" sz="1200" kern="1200" baseline="0" dirty="0">
                <a:solidFill>
                  <a:schemeClr val="tx1"/>
                </a:solidFill>
                <a:effectLst/>
                <a:latin typeface="+mn-lt"/>
                <a:ea typeface="+mn-ea"/>
                <a:cs typeface="+mn-cs"/>
              </a:rPr>
              <a:t> society</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1990s also saw a growing embrace of the concept of multiculturalism</a:t>
            </a:r>
            <a:r>
              <a:rPr lang="en-GB" sz="1200" kern="1200" baseline="0" dirty="0">
                <a:solidFill>
                  <a:schemeClr val="tx1"/>
                </a:solidFill>
                <a:effectLst/>
                <a:latin typeface="+mn-lt"/>
                <a:ea typeface="+mn-ea"/>
                <a:cs typeface="+mn-cs"/>
              </a:rPr>
              <a:t> – a concept Hall particularly is often attached to – </a:t>
            </a:r>
            <a:r>
              <a:rPr lang="en-GB" sz="1200" kern="1200" dirty="0">
                <a:solidFill>
                  <a:schemeClr val="tx1"/>
                </a:solidFill>
                <a:effectLst/>
                <a:latin typeface="+mn-lt"/>
                <a:ea typeface="+mn-ea"/>
                <a:cs typeface="+mn-cs"/>
              </a:rPr>
              <a:t>and a belief that multiple cultural traditions could cohabit successfully in British society.</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New Labour government, elected in 1997, was particularly active in this regard, passing a new Race Relations Act in 2000 which mandated that public organisations had a formal responsibility to actively promote racial equality, above and beyond existing statuary obligations imposed by previous legislation.</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This</a:t>
            </a:r>
            <a:r>
              <a:rPr lang="en-GB" sz="1200" kern="1200" baseline="0" dirty="0">
                <a:solidFill>
                  <a:schemeClr val="tx1"/>
                </a:solidFill>
                <a:effectLst/>
                <a:latin typeface="+mn-lt"/>
                <a:ea typeface="+mn-ea"/>
                <a:cs typeface="+mn-cs"/>
              </a:rPr>
              <a:t> is worth bearing in mind, then, when thinking about our key concept of </a:t>
            </a:r>
            <a:r>
              <a:rPr lang="en-GB" sz="1200" i="1" kern="1200" baseline="0" dirty="0">
                <a:solidFill>
                  <a:schemeClr val="tx1"/>
                </a:solidFill>
                <a:effectLst/>
                <a:latin typeface="+mn-lt"/>
                <a:ea typeface="+mn-ea"/>
                <a:cs typeface="+mn-cs"/>
              </a:rPr>
              <a:t>The Black Atlantic</a:t>
            </a:r>
            <a:r>
              <a:rPr lang="en-GB" sz="1200" i="0" kern="1200" baseline="0" dirty="0">
                <a:solidFill>
                  <a:schemeClr val="tx1"/>
                </a:solidFill>
                <a:effectLst/>
                <a:latin typeface="+mn-lt"/>
                <a:ea typeface="+mn-ea"/>
                <a:cs typeface="+mn-cs"/>
              </a:rPr>
              <a:t> – it was forged out of the political struggles of the 1980s and, by the turn of 21</a:t>
            </a:r>
            <a:r>
              <a:rPr lang="en-GB" sz="1200" i="0" kern="1200" baseline="30000" dirty="0">
                <a:solidFill>
                  <a:schemeClr val="tx1"/>
                </a:solidFill>
                <a:effectLst/>
                <a:latin typeface="+mn-lt"/>
                <a:ea typeface="+mn-ea"/>
                <a:cs typeface="+mn-cs"/>
              </a:rPr>
              <a:t>st</a:t>
            </a:r>
            <a:r>
              <a:rPr lang="en-GB" sz="1200" i="0" kern="1200" baseline="0" dirty="0">
                <a:solidFill>
                  <a:schemeClr val="tx1"/>
                </a:solidFill>
                <a:effectLst/>
                <a:latin typeface="+mn-lt"/>
                <a:ea typeface="+mn-ea"/>
                <a:cs typeface="+mn-cs"/>
              </a:rPr>
              <a:t> century, some of its key ideas had gone mainstream – although we probably will all have different views on whether or not the optimistic view of multiculturalism has won out in subsequent decades.</a:t>
            </a:r>
          </a:p>
          <a:p>
            <a:pPr marL="171450" lvl="0" indent="-171450">
              <a:buFont typeface="Arial" panose="020B0604020202020204" pitchFamily="34" charset="0"/>
              <a:buChar char="•"/>
            </a:pPr>
            <a:endParaRPr lang="en-GB" sz="1200" i="0" kern="1200" baseline="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i="0" kern="1200" baseline="0" dirty="0">
                <a:solidFill>
                  <a:schemeClr val="tx1"/>
                </a:solidFill>
                <a:effectLst/>
                <a:latin typeface="+mn-lt"/>
                <a:ea typeface="+mn-ea"/>
                <a:cs typeface="+mn-cs"/>
              </a:rPr>
              <a:t>Anyway, this is an opportune moment to re-familiarise ourselves with a few </a:t>
            </a:r>
            <a:r>
              <a:rPr lang="en-GB" sz="1200" i="0" kern="1200" baseline="0" dirty="0" err="1">
                <a:solidFill>
                  <a:schemeClr val="tx1"/>
                </a:solidFill>
                <a:effectLst/>
                <a:latin typeface="+mn-lt"/>
                <a:ea typeface="+mn-ea"/>
                <a:cs typeface="+mn-cs"/>
              </a:rPr>
              <a:t>og</a:t>
            </a:r>
            <a:r>
              <a:rPr lang="en-GB" sz="1200" i="0" kern="1200" baseline="0" dirty="0">
                <a:solidFill>
                  <a:schemeClr val="tx1"/>
                </a:solidFill>
                <a:effectLst/>
                <a:latin typeface="+mn-lt"/>
                <a:ea typeface="+mn-ea"/>
                <a:cs typeface="+mn-cs"/>
              </a:rPr>
              <a:t> Gilroy’s key contentions – and to then elaborate on some of the scholars who perhaps inspired him</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7</a:t>
            </a:fld>
            <a:endParaRPr lang="en-GB"/>
          </a:p>
        </p:txBody>
      </p:sp>
    </p:spTree>
    <p:extLst>
      <p:ext uri="{BB962C8B-B14F-4D97-AF65-F5344CB8AC3E}">
        <p14:creationId xmlns:p14="http://schemas.microsoft.com/office/powerpoint/2010/main" val="3857519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6BC187-DDD2-4EB1-985A-BF2762670FB9}" type="slidenum">
              <a:rPr lang="en-GB" smtClean="0"/>
              <a:t>8</a:t>
            </a:fld>
            <a:endParaRPr lang="en-GB"/>
          </a:p>
        </p:txBody>
      </p:sp>
    </p:spTree>
    <p:extLst>
      <p:ext uri="{BB962C8B-B14F-4D97-AF65-F5344CB8AC3E}">
        <p14:creationId xmlns:p14="http://schemas.microsoft.com/office/powerpoint/2010/main" val="656631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product of intercultural, transnational, transatlantic </a:t>
            </a:r>
            <a:r>
              <a:rPr lang="en-GB" dirty="0" err="1"/>
              <a:t>criss</a:t>
            </a:r>
            <a:r>
              <a:rPr lang="en-GB" dirty="0"/>
              <a:t>-crossings </a:t>
            </a: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t>9</a:t>
            </a:fld>
            <a:endParaRPr lang="en-GB" dirty="0"/>
          </a:p>
        </p:txBody>
      </p:sp>
    </p:spTree>
    <p:extLst>
      <p:ext uri="{BB962C8B-B14F-4D97-AF65-F5344CB8AC3E}">
        <p14:creationId xmlns:p14="http://schemas.microsoft.com/office/powerpoint/2010/main" val="2737719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Gilroy’s emphasis</a:t>
            </a:r>
            <a:r>
              <a:rPr lang="en-US" baseline="0" dirty="0"/>
              <a:t> on compound, hybrid character of the Black Atlantic echoed perennial concerns of British Cultural Studies</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Gilroy was a contemporary of Dick </a:t>
            </a:r>
            <a:r>
              <a:rPr lang="en-US" baseline="0" dirty="0" err="1"/>
              <a:t>Hebdige</a:t>
            </a:r>
            <a:r>
              <a:rPr lang="en-US" baseline="0" dirty="0"/>
              <a:t> at the University of Birmingham’s Centre for Contemporary Cultural Studies </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err="1"/>
              <a:t>Hebdige</a:t>
            </a:r>
            <a:r>
              <a:rPr lang="en-US" baseline="0" dirty="0"/>
              <a:t> is an important theorist of subcultures – that is </a:t>
            </a:r>
            <a:r>
              <a:rPr lang="en-GB" sz="1200" b="0" i="0" kern="1200" dirty="0">
                <a:solidFill>
                  <a:schemeClr val="tx1"/>
                </a:solidFill>
                <a:effectLst/>
                <a:latin typeface="+mn-lt"/>
                <a:ea typeface="+mn-ea"/>
                <a:cs typeface="+mn-cs"/>
              </a:rPr>
              <a:t>a is a group of people within a dominant </a:t>
            </a:r>
            <a:r>
              <a:rPr lang="en-GB" sz="1200" b="0" i="0" u="none" strike="noStrike" kern="1200" dirty="0">
                <a:solidFill>
                  <a:schemeClr val="tx1"/>
                </a:solidFill>
                <a:effectLst/>
                <a:latin typeface="+mn-lt"/>
                <a:ea typeface="+mn-ea"/>
                <a:cs typeface="+mn-cs"/>
                <a:hlinkClick r:id="rId3" tooltip="Culture"/>
              </a:rPr>
              <a:t>culture</a:t>
            </a:r>
            <a:r>
              <a:rPr lang="en-GB" sz="1200" b="0" i="0" kern="1200" dirty="0">
                <a:solidFill>
                  <a:schemeClr val="tx1"/>
                </a:solidFill>
                <a:effectLst/>
                <a:latin typeface="+mn-lt"/>
                <a:ea typeface="+mn-ea"/>
                <a:cs typeface="+mn-cs"/>
              </a:rPr>
              <a:t> that differentiates itself from the parent culture to which it belong</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err="1">
                <a:solidFill>
                  <a:schemeClr val="tx1"/>
                </a:solidFill>
                <a:effectLst/>
                <a:latin typeface="+mn-lt"/>
                <a:ea typeface="+mn-ea"/>
                <a:cs typeface="+mn-cs"/>
              </a:rPr>
              <a:t>Hebdige</a:t>
            </a:r>
            <a:r>
              <a:rPr lang="en-GB" sz="1200" b="0" i="0" kern="1200" baseline="0" dirty="0">
                <a:solidFill>
                  <a:schemeClr val="tx1"/>
                </a:solidFill>
                <a:effectLst/>
                <a:latin typeface="+mn-lt"/>
                <a:ea typeface="+mn-ea"/>
                <a:cs typeface="+mn-cs"/>
              </a:rPr>
              <a:t> was particularly interested in the overlaps between the development of distinctive British subcultures and the phenomenon of widespread immigration to the UK</a:t>
            </a:r>
          </a:p>
          <a:p>
            <a:pPr marL="171450" indent="-171450">
              <a:buFont typeface="Arial" panose="020B0604020202020204" pitchFamily="34" charset="0"/>
              <a:buChar char="•"/>
            </a:pPr>
            <a:endParaRPr lang="en-GB" sz="1200" b="0" i="0" kern="1200" baseline="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baseline="0" dirty="0">
                <a:solidFill>
                  <a:schemeClr val="tx1"/>
                </a:solidFill>
                <a:effectLst/>
                <a:latin typeface="+mn-lt"/>
                <a:ea typeface="+mn-ea"/>
                <a:cs typeface="+mn-cs"/>
              </a:rPr>
              <a:t>He wanted to draw attention to how British popular culture had involved a dialogue between the cultural forms and behaviours of black immigrants and those white Europeans</a:t>
            </a:r>
          </a:p>
          <a:p>
            <a:pPr marL="171450" indent="-171450">
              <a:buFont typeface="Arial" panose="020B0604020202020204" pitchFamily="34" charset="0"/>
              <a:buChar char="•"/>
            </a:pPr>
            <a:endParaRPr lang="en-GB" sz="1200" b="0" i="0" kern="1200" baseline="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baseline="0" dirty="0">
                <a:solidFill>
                  <a:schemeClr val="tx1"/>
                </a:solidFill>
                <a:effectLst/>
                <a:latin typeface="+mn-lt"/>
                <a:ea typeface="+mn-ea"/>
                <a:cs typeface="+mn-cs"/>
              </a:rPr>
              <a:t>QUOTE</a:t>
            </a:r>
          </a:p>
          <a:p>
            <a:pPr marL="171450" indent="-171450">
              <a:buFont typeface="Arial" panose="020B0604020202020204" pitchFamily="34" charset="0"/>
              <a:buChar char="•"/>
            </a:pPr>
            <a:endParaRPr lang="en-GB" sz="1200" b="0" i="0" kern="1200" baseline="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baseline="0" dirty="0" err="1">
                <a:solidFill>
                  <a:schemeClr val="tx1"/>
                </a:solidFill>
                <a:effectLst/>
                <a:latin typeface="+mn-lt"/>
                <a:ea typeface="+mn-ea"/>
                <a:cs typeface="+mn-cs"/>
              </a:rPr>
              <a:t>Hedduge</a:t>
            </a:r>
            <a:r>
              <a:rPr lang="en-GB" sz="1200" b="0" i="0" kern="1200" baseline="0" dirty="0">
                <a:solidFill>
                  <a:schemeClr val="tx1"/>
                </a:solidFill>
                <a:effectLst/>
                <a:latin typeface="+mn-lt"/>
                <a:ea typeface="+mn-ea"/>
                <a:cs typeface="+mn-cs"/>
              </a:rPr>
              <a:t> not naïve enough to think these cultural exchanges play out on a level playing field, though</a:t>
            </a:r>
          </a:p>
          <a:p>
            <a:pPr marL="171450" indent="-171450">
              <a:buFont typeface="Arial" panose="020B0604020202020204" pitchFamily="34" charset="0"/>
              <a:buChar char="•"/>
            </a:pPr>
            <a:endParaRPr lang="en-GB" sz="1200" b="0" i="0" kern="1200" baseline="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baseline="0" dirty="0">
                <a:solidFill>
                  <a:schemeClr val="tx1"/>
                </a:solidFill>
                <a:effectLst/>
                <a:latin typeface="+mn-lt"/>
                <a:ea typeface="+mn-ea"/>
                <a:cs typeface="+mn-cs"/>
              </a:rPr>
              <a:t>Indeed, some of the subcultural responses to African Caribbean people were openly hostile </a:t>
            </a: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t>10</a:t>
            </a:fld>
            <a:endParaRPr lang="en-GB" dirty="0"/>
          </a:p>
        </p:txBody>
      </p:sp>
    </p:spTree>
    <p:extLst>
      <p:ext uri="{BB962C8B-B14F-4D97-AF65-F5344CB8AC3E}">
        <p14:creationId xmlns:p14="http://schemas.microsoft.com/office/powerpoint/2010/main" val="29156827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6BC187-DDD2-4EB1-985A-BF2762670FB9}" type="slidenum">
              <a:rPr lang="en-GB" smtClean="0"/>
              <a:t>11</a:t>
            </a:fld>
            <a:endParaRPr lang="en-GB"/>
          </a:p>
        </p:txBody>
      </p:sp>
    </p:spTree>
    <p:extLst>
      <p:ext uri="{BB962C8B-B14F-4D97-AF65-F5344CB8AC3E}">
        <p14:creationId xmlns:p14="http://schemas.microsoft.com/office/powerpoint/2010/main" val="2773663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As mentioned</a:t>
            </a:r>
            <a:r>
              <a:rPr lang="en-US" baseline="0" dirty="0"/>
              <a:t> earlier, the Teddy Boys – so-called because they wore clothes </a:t>
            </a:r>
            <a:r>
              <a:rPr lang="en-GB" dirty="0"/>
              <a:t>partly inspired by the styles worn by dandies in the Edwardian period – were amongst</a:t>
            </a:r>
            <a:r>
              <a:rPr lang="en-GB" baseline="0" dirty="0"/>
              <a:t> the instigators of the Notting Hill riots</a:t>
            </a:r>
            <a:endParaRPr lang="en-GB"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2322634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Less</a:t>
            </a:r>
            <a:r>
              <a:rPr lang="en-US" baseline="0" dirty="0"/>
              <a:t> adversarial was the development of the Mod subculture in the late 1950s and early 1960s</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Would eventually be source of what sociologist Stanley Cohen called a ‘moral panic’ due to their infamous bank </a:t>
            </a:r>
            <a:r>
              <a:rPr lang="en-US" baseline="0" dirty="0" err="1"/>
              <a:t>holidy</a:t>
            </a:r>
            <a:r>
              <a:rPr lang="en-US" baseline="0" dirty="0"/>
              <a:t> run-ins with the rival rockers in the late 60s – as per The Who album and film </a:t>
            </a:r>
            <a:r>
              <a:rPr lang="en-US" i="1" baseline="0" dirty="0" err="1"/>
              <a:t>Quadrophenia</a:t>
            </a:r>
            <a:endParaRPr lang="en-US" i="0" baseline="0" dirty="0"/>
          </a:p>
          <a:p>
            <a:pPr marL="171450" indent="-171450">
              <a:buFont typeface="Arial" panose="020B0604020202020204" pitchFamily="34" charset="0"/>
              <a:buChar char="•"/>
            </a:pPr>
            <a:endParaRPr lang="en-US" i="0" baseline="0" dirty="0"/>
          </a:p>
          <a:p>
            <a:pPr marL="171450" indent="-171450">
              <a:buFont typeface="Arial" panose="020B0604020202020204" pitchFamily="34" charset="0"/>
              <a:buChar char="•"/>
            </a:pPr>
            <a:r>
              <a:rPr lang="en-US" i="0" baseline="0" dirty="0"/>
              <a:t>For our purposes, the significance of the mods is their affection for various music genres associated with African Americans and African Caribbean culture</a:t>
            </a:r>
          </a:p>
          <a:p>
            <a:pPr marL="171450" indent="-171450">
              <a:buFont typeface="Arial" panose="020B0604020202020204" pitchFamily="34" charset="0"/>
              <a:buChar char="•"/>
            </a:pPr>
            <a:endParaRPr lang="en-US" i="0" baseline="0" dirty="0"/>
          </a:p>
          <a:p>
            <a:pPr marL="171450" indent="-171450">
              <a:buFont typeface="Arial" panose="020B0604020202020204" pitchFamily="34" charset="0"/>
              <a:buChar char="•"/>
            </a:pPr>
            <a:r>
              <a:rPr lang="en-US" i="0" baseline="0" dirty="0"/>
              <a:t>The name </a:t>
            </a:r>
            <a:r>
              <a:rPr lang="en-US" i="0" baseline="0" dirty="0" err="1"/>
              <a:t>iself</a:t>
            </a:r>
            <a:r>
              <a:rPr lang="en-US" i="0" baseline="0" dirty="0"/>
              <a:t> – mods – derived from ‘modernist,’ a term which referred to the mods enthusiasm for modern jazz</a:t>
            </a:r>
          </a:p>
          <a:p>
            <a:pPr marL="171450" indent="-171450">
              <a:buFont typeface="Arial" panose="020B0604020202020204" pitchFamily="34" charset="0"/>
              <a:buChar char="•"/>
            </a:pPr>
            <a:endParaRPr lang="en-US" i="0" baseline="0" dirty="0"/>
          </a:p>
          <a:p>
            <a:pPr marL="171450" indent="-171450">
              <a:buFont typeface="Arial" panose="020B0604020202020204" pitchFamily="34" charset="0"/>
              <a:buChar char="•"/>
            </a:pPr>
            <a:r>
              <a:rPr lang="en-US" i="0" baseline="0" dirty="0"/>
              <a:t>Emphasis on smaller groups of players rather than big band. ‘Cool’ jazz</a:t>
            </a:r>
          </a:p>
          <a:p>
            <a:pPr marL="171450" indent="-171450">
              <a:buFont typeface="Arial" panose="020B0604020202020204" pitchFamily="34" charset="0"/>
              <a:buChar char="•"/>
            </a:pPr>
            <a:endParaRPr lang="en-US" i="0" baseline="0" dirty="0"/>
          </a:p>
          <a:p>
            <a:pPr marL="171450" indent="-171450">
              <a:buFont typeface="Arial" panose="020B0604020202020204" pitchFamily="34" charset="0"/>
              <a:buChar char="•"/>
            </a:pPr>
            <a:r>
              <a:rPr lang="en-US" i="0" baseline="0" dirty="0"/>
              <a:t>In turn, embraced other idioms </a:t>
            </a:r>
            <a:r>
              <a:rPr lang="en-US" baseline="0" dirty="0"/>
              <a:t> </a:t>
            </a: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31400785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Related</a:t>
            </a:r>
            <a:r>
              <a:rPr lang="en-US" baseline="0" dirty="0"/>
              <a:t> phenomenon</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Northern Soul – Motown records, R&amp;B</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Career revival for African American performers such as Geno Washington</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err="1"/>
              <a:t>Wigan</a:t>
            </a:r>
            <a:r>
              <a:rPr lang="en-US" baseline="0" dirty="0"/>
              <a:t>, Stoke, </a:t>
            </a:r>
            <a:r>
              <a:rPr lang="en-US" baseline="0" dirty="0" err="1"/>
              <a:t>Wolverhampton</a:t>
            </a: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1685790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Yet another</a:t>
            </a:r>
            <a:r>
              <a:rPr lang="en-US" baseline="0" dirty="0"/>
              <a:t> variant on this theme</a:t>
            </a: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40378442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ADD QUOTES</a:t>
            </a:r>
            <a:r>
              <a:rPr lang="en-US" baseline="0" dirty="0"/>
              <a:t> ABOUT PERFORMANCE</a:t>
            </a: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21891018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a:t>
            </a:r>
            <a:r>
              <a:rPr lang="en-GB" baseline="0" dirty="0"/>
              <a:t> the ultimate expression … </a:t>
            </a:r>
            <a:endParaRPr lang="en-GB" dirty="0"/>
          </a:p>
        </p:txBody>
      </p:sp>
      <p:sp>
        <p:nvSpPr>
          <p:cNvPr id="4" name="Slide Number Placeholder 3"/>
          <p:cNvSpPr>
            <a:spLocks noGrp="1"/>
          </p:cNvSpPr>
          <p:nvPr>
            <p:ph type="sldNum" sz="quarter" idx="10"/>
          </p:nvPr>
        </p:nvSpPr>
        <p:spPr/>
        <p:txBody>
          <a:bodyPr/>
          <a:lstStyle/>
          <a:p>
            <a:fld id="{0A6BC187-DDD2-4EB1-985A-BF2762670FB9}" type="slidenum">
              <a:rPr lang="en-GB" smtClean="0"/>
              <a:t>18</a:t>
            </a:fld>
            <a:endParaRPr lang="en-GB"/>
          </a:p>
        </p:txBody>
      </p:sp>
    </p:spTree>
    <p:extLst>
      <p:ext uri="{BB962C8B-B14F-4D97-AF65-F5344CB8AC3E}">
        <p14:creationId xmlns:p14="http://schemas.microsoft.com/office/powerpoint/2010/main" val="4205317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6BC187-DDD2-4EB1-985A-BF2762670FB9}" type="slidenum">
              <a:rPr lang="en-GB" smtClean="0"/>
              <a:t>19</a:t>
            </a:fld>
            <a:endParaRPr lang="en-GB"/>
          </a:p>
        </p:txBody>
      </p:sp>
    </p:spTree>
    <p:extLst>
      <p:ext uri="{BB962C8B-B14F-4D97-AF65-F5344CB8AC3E}">
        <p14:creationId xmlns:p14="http://schemas.microsoft.com/office/powerpoint/2010/main" val="33245880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Of course, in</a:t>
            </a:r>
            <a:r>
              <a:rPr lang="en-US" baseline="0" dirty="0"/>
              <a:t> time, inherent tensions within skinhead movement would come to the fore …</a:t>
            </a: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39276642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Two Tone a more</a:t>
            </a:r>
            <a:r>
              <a:rPr lang="en-US" baseline="0" dirty="0"/>
              <a:t> positive harmony between African Caribbean and white working class</a:t>
            </a: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7287053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Still, worth</a:t>
            </a:r>
            <a:r>
              <a:rPr lang="en-US" baseline="0" dirty="0"/>
              <a:t> also noting that not all subcultures associated with African </a:t>
            </a:r>
            <a:r>
              <a:rPr lang="en-US" baseline="0" dirty="0" err="1"/>
              <a:t>Caribbeans</a:t>
            </a:r>
            <a:r>
              <a:rPr lang="en-US" baseline="0" dirty="0"/>
              <a:t> looked to achieve cultural synthesis or integration.</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1970s saw the importation of Rastafari from Jamaica, and a cultural identity </a:t>
            </a:r>
            <a:r>
              <a:rPr lang="en-US" baseline="0" dirty="0" err="1"/>
              <a:t>centring</a:t>
            </a:r>
            <a:r>
              <a:rPr lang="en-US" baseline="0" dirty="0"/>
              <a:t> on reggae</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Colleague </a:t>
            </a:r>
            <a:r>
              <a:rPr lang="en-US" baseline="0" dirty="0" err="1"/>
              <a:t>Shemaraiah</a:t>
            </a:r>
            <a:r>
              <a:rPr lang="en-US" baseline="0" dirty="0"/>
              <a:t> is going to talk more about this on Friday, so don’t want to step too much on toes … </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First sound system in </a:t>
            </a:r>
            <a:r>
              <a:rPr lang="en-US" baseline="0" dirty="0" err="1"/>
              <a:t>Huddersfield</a:t>
            </a:r>
            <a:r>
              <a:rPr lang="en-US" baseline="0" dirty="0"/>
              <a:t>, West Yorkshire, curiously enough</a:t>
            </a: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12086867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25538" y="1685925"/>
            <a:ext cx="8099426" cy="4556125"/>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defTabSz="901568">
              <a:defRPr/>
            </a:pPr>
            <a:fld id="{C9DF3834-AE5E-4216-B825-DD970B2831FA}" type="slidenum">
              <a:rPr lang="en-GB">
                <a:solidFill>
                  <a:prstClr val="black"/>
                </a:solidFill>
                <a:latin typeface="Calibri" panose="020F0502020204030204"/>
              </a:rPr>
              <a:pPr defTabSz="901568">
                <a:defRPr/>
              </a:pPr>
              <a:t>23</a:t>
            </a:fld>
            <a:endParaRPr lang="en-GB">
              <a:solidFill>
                <a:prstClr val="black"/>
              </a:solidFill>
              <a:latin typeface="Calibri" panose="020F0502020204030204"/>
            </a:endParaRPr>
          </a:p>
        </p:txBody>
      </p:sp>
    </p:spTree>
    <p:extLst>
      <p:ext uri="{BB962C8B-B14F-4D97-AF65-F5344CB8AC3E}">
        <p14:creationId xmlns:p14="http://schemas.microsoft.com/office/powerpoint/2010/main" val="13899819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Which brings</a:t>
            </a:r>
            <a:r>
              <a:rPr lang="en-US" baseline="0" dirty="0"/>
              <a:t> me onto our final performer Linton </a:t>
            </a:r>
            <a:r>
              <a:rPr lang="en-US" baseline="0" dirty="0" err="1"/>
              <a:t>Kwesi</a:t>
            </a:r>
            <a:r>
              <a:rPr lang="en-US" baseline="0" dirty="0"/>
              <a:t> Johnson who, while not a Rastafarian, embraced its general ethos</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Born in Jamaica 1952, arrived in Britain aged 11 in 1963</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Oppositional politics</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But also informed by some of the scholarship we’ve discussed </a:t>
            </a:r>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t>24</a:t>
            </a:fld>
            <a:endParaRPr lang="en-GB" dirty="0"/>
          </a:p>
        </p:txBody>
      </p:sp>
    </p:spTree>
    <p:extLst>
      <p:ext uri="{BB962C8B-B14F-4D97-AF65-F5344CB8AC3E}">
        <p14:creationId xmlns:p14="http://schemas.microsoft.com/office/powerpoint/2010/main" val="241320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6BC187-DDD2-4EB1-985A-BF2762670FB9}" type="slidenum">
              <a:rPr lang="en-GB" smtClean="0"/>
              <a:t>25</a:t>
            </a:fld>
            <a:endParaRPr lang="en-GB"/>
          </a:p>
        </p:txBody>
      </p:sp>
    </p:spTree>
    <p:extLst>
      <p:ext uri="{BB962C8B-B14F-4D97-AF65-F5344CB8AC3E}">
        <p14:creationId xmlns:p14="http://schemas.microsoft.com/office/powerpoint/2010/main" val="6048129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Perhaps his</a:t>
            </a:r>
            <a:r>
              <a:rPr lang="en-GB" baseline="0" dirty="0"/>
              <a:t> most pointed statement is his 1980 poem/song England is a Bitch</a:t>
            </a:r>
            <a:endParaRPr lang="en-GB" dirty="0"/>
          </a:p>
        </p:txBody>
      </p:sp>
      <p:sp>
        <p:nvSpPr>
          <p:cNvPr id="4" name="Slide Number Placeholder 3"/>
          <p:cNvSpPr>
            <a:spLocks noGrp="1"/>
          </p:cNvSpPr>
          <p:nvPr>
            <p:ph type="sldNum" sz="quarter" idx="10"/>
          </p:nvPr>
        </p:nvSpPr>
        <p:spPr/>
        <p:txBody>
          <a:bodyPr/>
          <a:lstStyle/>
          <a:p>
            <a:fld id="{0A6BC187-DDD2-4EB1-985A-BF2762670FB9}" type="slidenum">
              <a:rPr lang="en-GB" smtClean="0"/>
              <a:t>26</a:t>
            </a:fld>
            <a:endParaRPr lang="en-GB"/>
          </a:p>
        </p:txBody>
      </p:sp>
    </p:spTree>
    <p:extLst>
      <p:ext uri="{BB962C8B-B14F-4D97-AF65-F5344CB8AC3E}">
        <p14:creationId xmlns:p14="http://schemas.microsoft.com/office/powerpoint/2010/main" val="36068946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More generally,</a:t>
            </a:r>
            <a:r>
              <a:rPr lang="en-GB" baseline="0" dirty="0"/>
              <a:t> LKJ’s work offers a cultural history of black Britain in the 1980s</a:t>
            </a:r>
            <a:endParaRPr lang="en-GB" dirty="0"/>
          </a:p>
        </p:txBody>
      </p:sp>
      <p:sp>
        <p:nvSpPr>
          <p:cNvPr id="4" name="Slide Number Placeholder 3"/>
          <p:cNvSpPr>
            <a:spLocks noGrp="1"/>
          </p:cNvSpPr>
          <p:nvPr>
            <p:ph type="sldNum" sz="quarter" idx="10"/>
          </p:nvPr>
        </p:nvSpPr>
        <p:spPr/>
        <p:txBody>
          <a:bodyPr/>
          <a:lstStyle/>
          <a:p>
            <a:fld id="{0A6BC187-DDD2-4EB1-985A-BF2762670FB9}" type="slidenum">
              <a:rPr lang="en-GB" smtClean="0"/>
              <a:t>27</a:t>
            </a:fld>
            <a:endParaRPr lang="en-GB"/>
          </a:p>
        </p:txBody>
      </p:sp>
    </p:spTree>
    <p:extLst>
      <p:ext uri="{BB962C8B-B14F-4D97-AF65-F5344CB8AC3E}">
        <p14:creationId xmlns:p14="http://schemas.microsoft.com/office/powerpoint/2010/main" val="8166733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More generally,</a:t>
            </a:r>
            <a:r>
              <a:rPr lang="en-GB" baseline="0" dirty="0"/>
              <a:t> LKJ’s work offers a cultural history of black Britain in the 1980s</a:t>
            </a:r>
            <a:endParaRPr lang="en-GB" dirty="0"/>
          </a:p>
        </p:txBody>
      </p:sp>
      <p:sp>
        <p:nvSpPr>
          <p:cNvPr id="4" name="Slide Number Placeholder 3"/>
          <p:cNvSpPr>
            <a:spLocks noGrp="1"/>
          </p:cNvSpPr>
          <p:nvPr>
            <p:ph type="sldNum" sz="quarter" idx="10"/>
          </p:nvPr>
        </p:nvSpPr>
        <p:spPr/>
        <p:txBody>
          <a:bodyPr/>
          <a:lstStyle/>
          <a:p>
            <a:fld id="{0A6BC187-DDD2-4EB1-985A-BF2762670FB9}" type="slidenum">
              <a:rPr lang="en-GB" smtClean="0"/>
              <a:t>28</a:t>
            </a:fld>
            <a:endParaRPr lang="en-GB"/>
          </a:p>
        </p:txBody>
      </p:sp>
    </p:spTree>
    <p:extLst>
      <p:ext uri="{BB962C8B-B14F-4D97-AF65-F5344CB8AC3E}">
        <p14:creationId xmlns:p14="http://schemas.microsoft.com/office/powerpoint/2010/main" val="5813008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6BC187-DDD2-4EB1-985A-BF2762670FB9}" type="slidenum">
              <a:rPr lang="en-GB" smtClean="0"/>
              <a:t>29</a:t>
            </a:fld>
            <a:endParaRPr lang="en-GB"/>
          </a:p>
        </p:txBody>
      </p:sp>
    </p:spTree>
    <p:extLst>
      <p:ext uri="{BB962C8B-B14F-4D97-AF65-F5344CB8AC3E}">
        <p14:creationId xmlns:p14="http://schemas.microsoft.com/office/powerpoint/2010/main" val="11579739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6BC187-DDD2-4EB1-985A-BF2762670FB9}" type="slidenum">
              <a:rPr lang="en-GB" smtClean="0"/>
              <a:t>30</a:t>
            </a:fld>
            <a:endParaRPr lang="en-GB"/>
          </a:p>
        </p:txBody>
      </p:sp>
    </p:spTree>
    <p:extLst>
      <p:ext uri="{BB962C8B-B14F-4D97-AF65-F5344CB8AC3E}">
        <p14:creationId xmlns:p14="http://schemas.microsoft.com/office/powerpoint/2010/main" val="35197576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lgn="just">
              <a:buNone/>
            </a:pPr>
            <a:r>
              <a:rPr lang="en-US" sz="1200" dirty="0"/>
              <a:t>Effectively permitted the police to stop and search, and even arrest, anyone found in a public place on the grounds that they suspected that they might intend to commit an offence.</a:t>
            </a:r>
          </a:p>
          <a:p>
            <a:pPr marL="45720" indent="0" algn="just">
              <a:buNone/>
            </a:pPr>
            <a:r>
              <a:rPr lang="en-GB" sz="1200" dirty="0"/>
              <a:t>	</a:t>
            </a:r>
            <a:r>
              <a:rPr lang="en-US" sz="1200" dirty="0"/>
              <a:t>In order to bring a prosecution under the Act, the police had to prove that the defendant had committed two acts</a:t>
            </a:r>
          </a:p>
          <a:p>
            <a:pPr marL="45720" indent="0" algn="just">
              <a:buNone/>
            </a:pPr>
            <a:r>
              <a:rPr lang="en-GB" sz="1200" dirty="0"/>
              <a:t>	1. </a:t>
            </a:r>
            <a:r>
              <a:rPr lang="en-US" sz="1200" dirty="0"/>
              <a:t>that established them as a "suspected person" (by acting suspiciously),</a:t>
            </a:r>
          </a:p>
          <a:p>
            <a:pPr marL="45720" indent="0" algn="just">
              <a:buNone/>
            </a:pPr>
            <a:r>
              <a:rPr lang="en-US" sz="1200" dirty="0"/>
              <a:t>	2. that provided intent to commit an arrestable offence</a:t>
            </a:r>
            <a:r>
              <a:rPr lang="en-US" dirty="0"/>
              <a:t>.</a:t>
            </a:r>
          </a:p>
          <a:p>
            <a:endParaRPr lang="en-GB" dirty="0"/>
          </a:p>
        </p:txBody>
      </p:sp>
      <p:sp>
        <p:nvSpPr>
          <p:cNvPr id="4" name="Slide Number Placeholder 3"/>
          <p:cNvSpPr>
            <a:spLocks noGrp="1"/>
          </p:cNvSpPr>
          <p:nvPr>
            <p:ph type="sldNum" sz="quarter" idx="5"/>
          </p:nvPr>
        </p:nvSpPr>
        <p:spPr/>
        <p:txBody>
          <a:bodyPr/>
          <a:lstStyle/>
          <a:p>
            <a:fld id="{0A6BC187-DDD2-4EB1-985A-BF2762670FB9}" type="slidenum">
              <a:rPr lang="en-GB" smtClean="0"/>
              <a:t>31</a:t>
            </a:fld>
            <a:endParaRPr lang="en-GB"/>
          </a:p>
        </p:txBody>
      </p:sp>
    </p:spTree>
    <p:extLst>
      <p:ext uri="{BB962C8B-B14F-4D97-AF65-F5344CB8AC3E}">
        <p14:creationId xmlns:p14="http://schemas.microsoft.com/office/powerpoint/2010/main" val="1250988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21212"/>
                </a:solidFill>
                <a:effectLst/>
                <a:latin typeface="GuardianTextEgyptian"/>
              </a:rPr>
              <a:t>Black people are nine times more likely to be stopped and searched by police than white people, official figures for England and Wales show.</a:t>
            </a:r>
          </a:p>
          <a:p>
            <a:pPr algn="l" fontAlgn="base"/>
            <a:endParaRPr lang="en-GB" b="0" i="0" dirty="0">
              <a:solidFill>
                <a:srgbClr val="121212"/>
              </a:solidFill>
              <a:effectLst/>
              <a:latin typeface="GuardianTextEgyptian"/>
            </a:endParaRPr>
          </a:p>
          <a:p>
            <a:pPr algn="l" fontAlgn="base"/>
            <a:r>
              <a:rPr lang="en-GB" b="0" i="0" dirty="0">
                <a:solidFill>
                  <a:srgbClr val="121212"/>
                </a:solidFill>
                <a:effectLst/>
                <a:latin typeface="GuardianTextEgyptian"/>
              </a:rPr>
              <a:t>The </a:t>
            </a:r>
            <a:r>
              <a:rPr lang="en-GB" b="0" i="0" u="none" strike="noStrike" dirty="0">
                <a:solidFill>
                  <a:srgbClr val="C70000"/>
                </a:solidFill>
                <a:effectLst/>
                <a:latin typeface="GuardianTextEgyptian"/>
                <a:hlinkClick r:id="rId3"/>
              </a:rPr>
              <a:t>figures for 2019-20</a:t>
            </a:r>
            <a:r>
              <a:rPr lang="en-GB" b="0" i="0" dirty="0">
                <a:solidFill>
                  <a:srgbClr val="121212"/>
                </a:solidFill>
                <a:effectLst/>
                <a:latin typeface="GuardianTextEgyptian"/>
              </a:rPr>
              <a:t> come after protests and allegations of </a:t>
            </a:r>
            <a:r>
              <a:rPr lang="en-GB" b="0" i="0" u="none" strike="noStrike" dirty="0">
                <a:solidFill>
                  <a:srgbClr val="C70000"/>
                </a:solidFill>
                <a:effectLst/>
                <a:latin typeface="GuardianTextEgyptian"/>
                <a:hlinkClick r:id="rId4"/>
              </a:rPr>
              <a:t>racial profiling</a:t>
            </a:r>
            <a:r>
              <a:rPr lang="en-GB" b="0" i="0" dirty="0">
                <a:solidFill>
                  <a:srgbClr val="121212"/>
                </a:solidFill>
                <a:effectLst/>
                <a:latin typeface="GuardianTextEgyptian"/>
              </a:rPr>
              <a:t> by police, with claims that trust and confidence in police are under serious strain.</a:t>
            </a:r>
          </a:p>
          <a:p>
            <a:pPr algn="l" fontAlgn="base"/>
            <a:endParaRPr lang="en-GB" b="0" i="0" dirty="0">
              <a:solidFill>
                <a:srgbClr val="121212"/>
              </a:solidFill>
              <a:effectLst/>
              <a:latin typeface="GuardianTextEgyptian"/>
            </a:endParaRPr>
          </a:p>
          <a:p>
            <a:pPr algn="l" fontAlgn="base"/>
            <a:r>
              <a:rPr lang="en-GB" b="0" i="0" dirty="0">
                <a:solidFill>
                  <a:srgbClr val="121212"/>
                </a:solidFill>
                <a:effectLst/>
                <a:latin typeface="GuardianTextEgyptian"/>
              </a:rPr>
              <a:t>Liberty said the figures showed “increasing state harassment” of black people that would make little or no difference in tackling serious crime.</a:t>
            </a:r>
          </a:p>
          <a:p>
            <a:endParaRPr lang="en-GB" b="0" i="0" dirty="0">
              <a:solidFill>
                <a:srgbClr val="0B0C0C"/>
              </a:solidFill>
              <a:effectLst/>
              <a:latin typeface="GDS Transport"/>
            </a:endParaRPr>
          </a:p>
          <a:p>
            <a:endParaRPr lang="en-GB" b="0" i="0" dirty="0">
              <a:solidFill>
                <a:srgbClr val="0B0C0C"/>
              </a:solidFill>
              <a:effectLst/>
              <a:latin typeface="GDS Transport"/>
            </a:endParaRPr>
          </a:p>
          <a:p>
            <a:r>
              <a:rPr lang="en-GB" b="0" i="0" dirty="0">
                <a:solidFill>
                  <a:srgbClr val="0B0C0C"/>
                </a:solidFill>
                <a:effectLst/>
                <a:latin typeface="GDS Transport"/>
              </a:rPr>
              <a:t>For example, 44% of stop and searches of Black people in the year ending March 2020 were assigned to the Black Other ethnic group</a:t>
            </a:r>
          </a:p>
          <a:p>
            <a:endParaRPr lang="en-GB" b="0" i="0" dirty="0">
              <a:solidFill>
                <a:srgbClr val="0B0C0C"/>
              </a:solidFill>
              <a:effectLst/>
              <a:latin typeface="GDS Transpor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B0C0C"/>
                </a:solidFill>
                <a:effectLst/>
                <a:latin typeface="GDS Transport"/>
              </a:rPr>
              <a:t>the Black Other group had the highest rate overall with 157 stop and searches per 1,000 people – this group includes people who did not identify as Black African or Black Caribbean, or were not recorded as such</a:t>
            </a:r>
          </a:p>
          <a:p>
            <a:endParaRPr lang="en-GB" dirty="0"/>
          </a:p>
        </p:txBody>
      </p:sp>
      <p:sp>
        <p:nvSpPr>
          <p:cNvPr id="4" name="Slide Number Placeholder 3"/>
          <p:cNvSpPr>
            <a:spLocks noGrp="1"/>
          </p:cNvSpPr>
          <p:nvPr>
            <p:ph type="sldNum" sz="quarter" idx="5"/>
          </p:nvPr>
        </p:nvSpPr>
        <p:spPr/>
        <p:txBody>
          <a:bodyPr/>
          <a:lstStyle/>
          <a:p>
            <a:fld id="{0A6BC187-DDD2-4EB1-985A-BF2762670FB9}" type="slidenum">
              <a:rPr lang="en-GB" smtClean="0"/>
              <a:t>32</a:t>
            </a:fld>
            <a:endParaRPr lang="en-GB"/>
          </a:p>
        </p:txBody>
      </p:sp>
    </p:spTree>
    <p:extLst>
      <p:ext uri="{BB962C8B-B14F-4D97-AF65-F5344CB8AC3E}">
        <p14:creationId xmlns:p14="http://schemas.microsoft.com/office/powerpoint/2010/main" val="16533726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6BC187-DDD2-4EB1-985A-BF2762670FB9}" type="slidenum">
              <a:rPr lang="en-GB" smtClean="0"/>
              <a:t>33</a:t>
            </a:fld>
            <a:endParaRPr lang="en-GB"/>
          </a:p>
        </p:txBody>
      </p:sp>
    </p:spTree>
    <p:extLst>
      <p:ext uri="{BB962C8B-B14F-4D97-AF65-F5344CB8AC3E}">
        <p14:creationId xmlns:p14="http://schemas.microsoft.com/office/powerpoint/2010/main" val="1962944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508952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04976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526487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671306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08/12/2021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658115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08/12/2021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14920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08/12/2021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450802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747051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64038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860759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02450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08/12/2021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23187672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ideo" Target="https://www.youtube.com/embed/RhK4nLuyeYM?feature=oembed" TargetMode="External"/><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bzDItpuBcEg?feature=oembed" TargetMode="External"/><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42.png"/></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2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hyperlink" Target="https://www.torch.ox.ac.uk/reading-bass-culture-linton-kwesi-johnson-in-conversation-with-paul-gilroy-0"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bbc.co.uk/programmes/p00dwlb9" TargetMode="External"/><Relationship Id="rId5" Type="http://schemas.openxmlformats.org/officeDocument/2006/relationships/image" Target="../media/image58.png"/><Relationship Id="rId4" Type="http://schemas.openxmlformats.org/officeDocument/2006/relationships/image" Target="../media/image57.png"/></Relationships>
</file>

<file path=ppt/slides/_rels/slide2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26.xml.rels><?xml version="1.0" encoding="UTF-8" standalone="yes"?>
<Relationships xmlns="http://schemas.openxmlformats.org/package/2006/relationships"><Relationship Id="rId3" Type="http://schemas.openxmlformats.org/officeDocument/2006/relationships/video" Target="https://www.youtube.com/embed/Zq9OpJYck7Y?feature=oembed" TargetMode="External"/><Relationship Id="rId7" Type="http://schemas.openxmlformats.org/officeDocument/2006/relationships/image" Target="../media/image64.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3.png"/><Relationship Id="rId5" Type="http://schemas.openxmlformats.org/officeDocument/2006/relationships/notesSlide" Target="../notesSlides/notesSlide24.xml"/><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notesSlide" Target="../notesSlides/notesSlide25.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notesSlide" Target="../notesSlides/notesSlide26.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3.png"/><Relationship Id="rId5" Type="http://schemas.openxmlformats.org/officeDocument/2006/relationships/image" Target="../media/image67.jpeg"/><Relationship Id="rId4" Type="http://schemas.openxmlformats.org/officeDocument/2006/relationships/notesSlide" Target="../notesSlides/notesSlide2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63.png"/><Relationship Id="rId4" Type="http://schemas.openxmlformats.org/officeDocument/2006/relationships/notesSlide" Target="../notesSlides/notesSlide2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8.png"/><Relationship Id="rId5" Type="http://schemas.openxmlformats.org/officeDocument/2006/relationships/image" Target="../media/image63.png"/><Relationship Id="rId4" Type="http://schemas.openxmlformats.org/officeDocument/2006/relationships/notesSlide" Target="../notesSlides/notesSlide29.xml"/></Relationships>
</file>

<file path=ppt/slides/_rels/slide3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71.png"/><Relationship Id="rId4" Type="http://schemas.openxmlformats.org/officeDocument/2006/relationships/image" Target="../media/image70.png"/></Relationships>
</file>

<file path=ppt/slides/_rels/slide3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50574" y="1"/>
            <a:ext cx="6882245" cy="6930737"/>
          </a:xfrm>
          <a:solidFill>
            <a:schemeClr val="tx1">
              <a:alpha val="70000"/>
            </a:schemeClr>
          </a:solidFill>
        </p:spPr>
        <p:txBody>
          <a:bodyPr>
            <a:normAutofit fontScale="90000"/>
          </a:bodyPr>
          <a:lstStyle/>
          <a:p>
            <a:br>
              <a:rPr lang="en-GB" sz="2400" dirty="0">
                <a:solidFill>
                  <a:schemeClr val="bg1"/>
                </a:solidFill>
                <a:latin typeface="Cooper Black" panose="0208090404030B020404" pitchFamily="18" charset="0"/>
              </a:rPr>
            </a:br>
            <a:r>
              <a:rPr lang="en-GB" sz="2000" dirty="0">
                <a:solidFill>
                  <a:schemeClr val="bg1"/>
                </a:solidFill>
                <a:latin typeface="Cooper Black" panose="0208090404030B020404" pitchFamily="18" charset="0"/>
              </a:rPr>
              <a:t>HPHI5006, 6006</a:t>
            </a:r>
            <a:br>
              <a:rPr lang="en-GB" sz="2000" dirty="0"/>
            </a:br>
            <a:r>
              <a:rPr lang="en-GB" sz="2000" dirty="0">
                <a:solidFill>
                  <a:srgbClr val="00B050"/>
                </a:solidFill>
                <a:latin typeface="Cooper Black" panose="0208090404030B020404" pitchFamily="18" charset="0"/>
              </a:rPr>
              <a:t>Routes &amp; Roots of the Black Atlantic</a:t>
            </a:r>
            <a:br>
              <a:rPr lang="en-GB" sz="2000" dirty="0">
                <a:solidFill>
                  <a:srgbClr val="00B0F0"/>
                </a:solidFill>
                <a:latin typeface="Cooper Black" panose="0208090404030B020404" pitchFamily="18" charset="0"/>
              </a:rPr>
            </a:br>
            <a:br>
              <a:rPr lang="en-GB" sz="20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10: </a:t>
            </a:r>
            <a:br>
              <a:rPr lang="en-GB" sz="4000" dirty="0">
                <a:solidFill>
                  <a:srgbClr val="FF0000"/>
                </a:solidFill>
                <a:latin typeface="Cooper Black" panose="0208090404030B020404" pitchFamily="18" charset="0"/>
              </a:rPr>
            </a:br>
            <a:r>
              <a:rPr lang="en-GB" sz="4000" dirty="0">
                <a:solidFill>
                  <a:srgbClr val="FF0000"/>
                </a:solidFill>
                <a:latin typeface="Cooper Black" panose="0208090404030B020404" pitchFamily="18" charset="0"/>
              </a:rPr>
              <a:t>After the Windrush: Black and British in the Post-World War Two Era</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r>
              <a:rPr lang="en-GB" sz="4000" dirty="0">
                <a:solidFill>
                  <a:srgbClr val="FFFF00"/>
                </a:solidFill>
                <a:latin typeface="Cooper Black" panose="0208090404030B020404" pitchFamily="18" charset="0"/>
              </a:rPr>
              <a:t>Part Two: Second Generation Discontents</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626954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15153" y="-2117"/>
            <a:ext cx="11739282" cy="6765268"/>
          </a:xfrm>
          <a:prstGeom prst="rect">
            <a:avLst/>
          </a:prstGeom>
        </p:spPr>
        <p:txBody>
          <a:bodyPr wrap="square" lIns="360000" tIns="180000" rIns="360000" bIns="180000" numCol="1" spcCol="180000">
            <a:spAutoFit/>
          </a:bodyPr>
          <a:lstStyle/>
          <a:p>
            <a:pPr algn="ctr"/>
            <a:r>
              <a:rPr lang="en-GB" sz="2400" dirty="0">
                <a:latin typeface="Cooper Black" panose="0208090404030B020404" pitchFamily="18" charset="0"/>
              </a:rPr>
              <a:t>Tensions, 1970s, 1980s, 1990s</a:t>
            </a:r>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400" b="1" dirty="0"/>
          </a:p>
          <a:p>
            <a:endParaRPr lang="en-GB" sz="1400" b="1" dirty="0"/>
          </a:p>
          <a:p>
            <a:endParaRPr lang="en-GB" sz="1400" b="1" dirty="0"/>
          </a:p>
          <a:p>
            <a:pPr marL="285750" indent="-285750">
              <a:buFontTx/>
              <a:buChar char="-"/>
            </a:pPr>
            <a:endParaRPr lang="en-GB" sz="1400" b="1" dirty="0"/>
          </a:p>
          <a:p>
            <a:pPr marL="285750" indent="-285750">
              <a:buFontTx/>
              <a:buChar char="-"/>
            </a:pPr>
            <a:endParaRPr lang="en-GB" dirty="0"/>
          </a:p>
          <a:p>
            <a:pPr marL="285750" indent="-285750" algn="just">
              <a:buFont typeface="Arial" panose="020B0604020202020204" pitchFamily="34" charset="0"/>
              <a:buChar char="•"/>
            </a:pPr>
            <a:r>
              <a:rPr lang="en-GB" dirty="0"/>
              <a:t>Long-term economic decline of British manufacture industry and restructuring of maritime economy leads to mass unemployment; disproportionate amongst black, Asian and minority ethnic groups </a:t>
            </a:r>
          </a:p>
          <a:p>
            <a:pPr marL="285750" indent="-285750" algn="just">
              <a:buFont typeface="Arial" panose="020B0604020202020204" pitchFamily="34" charset="0"/>
              <a:buChar char="•"/>
            </a:pPr>
            <a:r>
              <a:rPr lang="en-GB" dirty="0"/>
              <a:t>Public demonstrations of white supremacist National Front (above) in 1970s and 1980s; resisted by the Anti-Nazi League and other such organisations</a:t>
            </a:r>
          </a:p>
          <a:p>
            <a:pPr marL="285750" indent="-285750" algn="just">
              <a:buFont typeface="Arial" panose="020B0604020202020204" pitchFamily="34" charset="0"/>
              <a:buChar char="•"/>
            </a:pPr>
            <a:r>
              <a:rPr lang="en-GB" dirty="0"/>
              <a:t>Police use of stop-and-search ‘Sus’ powers discriminated against black residents; led to riots in London (Brixton), Liverpool (</a:t>
            </a:r>
            <a:r>
              <a:rPr lang="en-GB" dirty="0" err="1"/>
              <a:t>Toxteth</a:t>
            </a:r>
            <a:r>
              <a:rPr lang="en-GB" dirty="0"/>
              <a:t>, pictured) and other UK cities in 1981</a:t>
            </a:r>
          </a:p>
          <a:p>
            <a:pPr marL="285750" indent="-285750" algn="just">
              <a:buFont typeface="Arial" panose="020B0604020202020204" pitchFamily="34" charset="0"/>
              <a:buChar char="•"/>
            </a:pPr>
            <a:r>
              <a:rPr lang="en-GB" dirty="0"/>
              <a:t>Findings of </a:t>
            </a:r>
            <a:r>
              <a:rPr lang="en-GB" dirty="0" err="1"/>
              <a:t>Scarman</a:t>
            </a:r>
            <a:r>
              <a:rPr lang="en-GB" dirty="0"/>
              <a:t> (1981) and Gifford (1989) reports decried systemic problems facing minority ethnic groups</a:t>
            </a:r>
          </a:p>
          <a:p>
            <a:pPr marL="285750" indent="-285750" algn="just">
              <a:buFont typeface="Arial" panose="020B0604020202020204" pitchFamily="34" charset="0"/>
              <a:buChar char="•"/>
            </a:pPr>
            <a:r>
              <a:rPr lang="en-GB" dirty="0"/>
              <a:t>1998 Macpherson report into the 1993 murder of black teenager Stephen Lawrence declared London’s Metropolitan Police “institutionally racist”</a:t>
            </a:r>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844" y="722358"/>
            <a:ext cx="4509679" cy="28697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3057" y="609051"/>
            <a:ext cx="2506315" cy="33086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9255" y="722980"/>
            <a:ext cx="2232819" cy="1734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63368" y="1590058"/>
            <a:ext cx="1924024" cy="21164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0004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8C14A0A-4A50-4C47-8F17-C815F6811960}"/>
              </a:ext>
            </a:extLst>
          </p:cNvPr>
          <p:cNvPicPr>
            <a:picLocks noChangeAspect="1"/>
          </p:cNvPicPr>
          <p:nvPr/>
        </p:nvPicPr>
        <p:blipFill>
          <a:blip r:embed="rId3"/>
          <a:stretch>
            <a:fillRect/>
          </a:stretch>
        </p:blipFill>
        <p:spPr>
          <a:xfrm>
            <a:off x="5700712" y="2466975"/>
            <a:ext cx="5857875" cy="3895725"/>
          </a:xfrm>
          <a:prstGeom prst="rect">
            <a:avLst/>
          </a:prstGeom>
        </p:spPr>
      </p:pic>
      <p:pic>
        <p:nvPicPr>
          <p:cNvPr id="3" name="Picture 2">
            <a:extLst>
              <a:ext uri="{FF2B5EF4-FFF2-40B4-BE49-F238E27FC236}">
                <a16:creationId xmlns:a16="http://schemas.microsoft.com/office/drawing/2014/main" id="{82A59D11-C730-442D-9E2E-7A641F7532B8}"/>
              </a:ext>
            </a:extLst>
          </p:cNvPr>
          <p:cNvPicPr>
            <a:picLocks noChangeAspect="1"/>
          </p:cNvPicPr>
          <p:nvPr/>
        </p:nvPicPr>
        <p:blipFill rotWithShape="1">
          <a:blip r:embed="rId4"/>
          <a:srcRect l="-1" r="40907" b="88611"/>
          <a:stretch/>
        </p:blipFill>
        <p:spPr>
          <a:xfrm>
            <a:off x="1426919" y="209550"/>
            <a:ext cx="2992681" cy="781050"/>
          </a:xfrm>
          <a:prstGeom prst="rect">
            <a:avLst/>
          </a:prstGeom>
        </p:spPr>
      </p:pic>
      <p:pic>
        <p:nvPicPr>
          <p:cNvPr id="5" name="Picture 4">
            <a:extLst>
              <a:ext uri="{FF2B5EF4-FFF2-40B4-BE49-F238E27FC236}">
                <a16:creationId xmlns:a16="http://schemas.microsoft.com/office/drawing/2014/main" id="{580BA45A-8B5F-4463-9455-5363A820A2D7}"/>
              </a:ext>
            </a:extLst>
          </p:cNvPr>
          <p:cNvPicPr>
            <a:picLocks noChangeAspect="1"/>
          </p:cNvPicPr>
          <p:nvPr/>
        </p:nvPicPr>
        <p:blipFill rotWithShape="1">
          <a:blip r:embed="rId4"/>
          <a:srcRect l="-1" t="10556" r="61596" b="8333"/>
          <a:stretch/>
        </p:blipFill>
        <p:spPr>
          <a:xfrm>
            <a:off x="1426919" y="990600"/>
            <a:ext cx="1944931" cy="5562600"/>
          </a:xfrm>
          <a:prstGeom prst="rect">
            <a:avLst/>
          </a:prstGeom>
        </p:spPr>
      </p:pic>
      <p:sp>
        <p:nvSpPr>
          <p:cNvPr id="6" name="Title 5">
            <a:extLst>
              <a:ext uri="{FF2B5EF4-FFF2-40B4-BE49-F238E27FC236}">
                <a16:creationId xmlns:a16="http://schemas.microsoft.com/office/drawing/2014/main" id="{A27FCD0B-F309-493C-A694-345FBF2CD72A}"/>
              </a:ext>
            </a:extLst>
          </p:cNvPr>
          <p:cNvSpPr>
            <a:spLocks noGrp="1"/>
          </p:cNvSpPr>
          <p:nvPr>
            <p:ph type="title"/>
          </p:nvPr>
        </p:nvSpPr>
        <p:spPr>
          <a:xfrm>
            <a:off x="5008319" y="495301"/>
            <a:ext cx="6345481" cy="1511300"/>
          </a:xfrm>
        </p:spPr>
        <p:txBody>
          <a:bodyPr>
            <a:normAutofit fontScale="90000"/>
          </a:bodyPr>
          <a:lstStyle/>
          <a:p>
            <a:pPr algn="r"/>
            <a:r>
              <a:rPr lang="en-GB" dirty="0">
                <a:latin typeface="Cooper Black" panose="0208090404030B020404" pitchFamily="18" charset="0"/>
              </a:rPr>
              <a:t>Black Power In Britain: </a:t>
            </a:r>
            <a:br>
              <a:rPr lang="en-GB" dirty="0">
                <a:latin typeface="Cooper Black" panose="0208090404030B020404" pitchFamily="18" charset="0"/>
              </a:rPr>
            </a:br>
            <a:r>
              <a:rPr lang="en-GB" dirty="0">
                <a:latin typeface="Cooper Black" panose="0208090404030B020404" pitchFamily="18" charset="0"/>
              </a:rPr>
              <a:t>Malcolm X in Smethwick 1965</a:t>
            </a:r>
          </a:p>
        </p:txBody>
      </p:sp>
      <p:sp>
        <p:nvSpPr>
          <p:cNvPr id="7" name="Content Placeholder 6">
            <a:extLst>
              <a:ext uri="{FF2B5EF4-FFF2-40B4-BE49-F238E27FC236}">
                <a16:creationId xmlns:a16="http://schemas.microsoft.com/office/drawing/2014/main" id="{BFB01238-967B-4CC2-8515-8E22F6912B0E}"/>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451035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3BD92-A935-41A6-9257-34B4586329C0}"/>
              </a:ext>
            </a:extLst>
          </p:cNvPr>
          <p:cNvSpPr>
            <a:spLocks noGrp="1"/>
          </p:cNvSpPr>
          <p:nvPr>
            <p:ph type="title"/>
          </p:nvPr>
        </p:nvSpPr>
        <p:spPr/>
        <p:txBody>
          <a:bodyPr>
            <a:normAutofit/>
          </a:bodyPr>
          <a:lstStyle/>
          <a:p>
            <a:r>
              <a:rPr lang="en-GB" dirty="0">
                <a:latin typeface="Cooper Black" panose="0208090404030B020404" pitchFamily="18" charset="0"/>
              </a:rPr>
              <a:t>Black Power in Britain: </a:t>
            </a:r>
            <a:br>
              <a:rPr lang="en-GB" dirty="0">
                <a:latin typeface="Cooper Black" panose="0208090404030B020404" pitchFamily="18" charset="0"/>
              </a:rPr>
            </a:br>
            <a:r>
              <a:rPr lang="en-GB" dirty="0">
                <a:latin typeface="Cooper Black" panose="0208090404030B020404" pitchFamily="18" charset="0"/>
              </a:rPr>
              <a:t>Stokely Carmichael in London, 1967</a:t>
            </a:r>
            <a:endParaRPr lang="en-GB" dirty="0"/>
          </a:p>
        </p:txBody>
      </p:sp>
      <p:pic>
        <p:nvPicPr>
          <p:cNvPr id="4" name="Content Placeholder 3">
            <a:extLst>
              <a:ext uri="{FF2B5EF4-FFF2-40B4-BE49-F238E27FC236}">
                <a16:creationId xmlns:a16="http://schemas.microsoft.com/office/drawing/2014/main" id="{E7E907AC-45D8-4F0A-99B5-BA2A714456C5}"/>
              </a:ext>
            </a:extLst>
          </p:cNvPr>
          <p:cNvPicPr>
            <a:picLocks noGrp="1" noChangeAspect="1"/>
          </p:cNvPicPr>
          <p:nvPr>
            <p:ph idx="1"/>
          </p:nvPr>
        </p:nvPicPr>
        <p:blipFill>
          <a:blip r:embed="rId3"/>
          <a:stretch>
            <a:fillRect/>
          </a:stretch>
        </p:blipFill>
        <p:spPr>
          <a:xfrm>
            <a:off x="419100" y="1979216"/>
            <a:ext cx="5905500" cy="3543300"/>
          </a:xfrm>
          <a:prstGeom prst="rect">
            <a:avLst/>
          </a:prstGeom>
        </p:spPr>
      </p:pic>
      <p:sp>
        <p:nvSpPr>
          <p:cNvPr id="6" name="TextBox 5">
            <a:extLst>
              <a:ext uri="{FF2B5EF4-FFF2-40B4-BE49-F238E27FC236}">
                <a16:creationId xmlns:a16="http://schemas.microsoft.com/office/drawing/2014/main" id="{3414B472-A279-4D23-A189-6203D9C52333}"/>
              </a:ext>
            </a:extLst>
          </p:cNvPr>
          <p:cNvSpPr txBox="1"/>
          <p:nvPr/>
        </p:nvSpPr>
        <p:spPr>
          <a:xfrm>
            <a:off x="419100" y="5846544"/>
            <a:ext cx="6096000" cy="646331"/>
          </a:xfrm>
          <a:prstGeom prst="rect">
            <a:avLst/>
          </a:prstGeom>
          <a:noFill/>
        </p:spPr>
        <p:txBody>
          <a:bodyPr wrap="square">
            <a:spAutoFit/>
          </a:bodyPr>
          <a:lstStyle/>
          <a:p>
            <a:r>
              <a:rPr lang="en-GB" dirty="0"/>
              <a:t>Stokely Carmichael giving a Black Power speech at Dialectics of Liberation Congress, Round House, London ,1967.</a:t>
            </a:r>
          </a:p>
        </p:txBody>
      </p:sp>
      <p:pic>
        <p:nvPicPr>
          <p:cNvPr id="7" name="Picture 6">
            <a:extLst>
              <a:ext uri="{FF2B5EF4-FFF2-40B4-BE49-F238E27FC236}">
                <a16:creationId xmlns:a16="http://schemas.microsoft.com/office/drawing/2014/main" id="{790108BF-25E3-4AC7-AC31-DF618B53DFFE}"/>
              </a:ext>
            </a:extLst>
          </p:cNvPr>
          <p:cNvPicPr>
            <a:picLocks noChangeAspect="1"/>
          </p:cNvPicPr>
          <p:nvPr/>
        </p:nvPicPr>
        <p:blipFill>
          <a:blip r:embed="rId4"/>
          <a:stretch>
            <a:fillRect/>
          </a:stretch>
        </p:blipFill>
        <p:spPr>
          <a:xfrm>
            <a:off x="6743700" y="1979216"/>
            <a:ext cx="5078244" cy="3562350"/>
          </a:xfrm>
          <a:prstGeom prst="rect">
            <a:avLst/>
          </a:prstGeom>
        </p:spPr>
      </p:pic>
    </p:spTree>
    <p:extLst>
      <p:ext uri="{BB962C8B-B14F-4D97-AF65-F5344CB8AC3E}">
        <p14:creationId xmlns:p14="http://schemas.microsoft.com/office/powerpoint/2010/main" val="2378709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5FA0E-FE4D-4DE8-998F-39CA054A24ED}"/>
              </a:ext>
            </a:extLst>
          </p:cNvPr>
          <p:cNvSpPr>
            <a:spLocks noGrp="1"/>
          </p:cNvSpPr>
          <p:nvPr>
            <p:ph type="title"/>
          </p:nvPr>
        </p:nvSpPr>
        <p:spPr>
          <a:xfrm>
            <a:off x="838200" y="365125"/>
            <a:ext cx="6096000" cy="1577975"/>
          </a:xfrm>
        </p:spPr>
        <p:txBody>
          <a:bodyPr/>
          <a:lstStyle/>
          <a:p>
            <a:r>
              <a:rPr lang="en-GB" dirty="0">
                <a:latin typeface="Cooper Black" panose="0208090404030B020404" pitchFamily="18" charset="0"/>
              </a:rPr>
              <a:t>Black Power in Britain</a:t>
            </a:r>
          </a:p>
        </p:txBody>
      </p:sp>
      <p:pic>
        <p:nvPicPr>
          <p:cNvPr id="4" name="Content Placeholder 3">
            <a:extLst>
              <a:ext uri="{FF2B5EF4-FFF2-40B4-BE49-F238E27FC236}">
                <a16:creationId xmlns:a16="http://schemas.microsoft.com/office/drawing/2014/main" id="{537B3EF8-714B-415F-AFF5-293D6D4B1470}"/>
              </a:ext>
            </a:extLst>
          </p:cNvPr>
          <p:cNvPicPr>
            <a:picLocks noGrp="1" noChangeAspect="1"/>
          </p:cNvPicPr>
          <p:nvPr>
            <p:ph idx="1"/>
          </p:nvPr>
        </p:nvPicPr>
        <p:blipFill>
          <a:blip r:embed="rId2"/>
          <a:stretch>
            <a:fillRect/>
          </a:stretch>
        </p:blipFill>
        <p:spPr>
          <a:xfrm>
            <a:off x="838200" y="2205038"/>
            <a:ext cx="6096000" cy="3810000"/>
          </a:xfrm>
          <a:prstGeom prst="rect">
            <a:avLst/>
          </a:prstGeom>
        </p:spPr>
      </p:pic>
      <p:pic>
        <p:nvPicPr>
          <p:cNvPr id="6" name="Picture 5">
            <a:extLst>
              <a:ext uri="{FF2B5EF4-FFF2-40B4-BE49-F238E27FC236}">
                <a16:creationId xmlns:a16="http://schemas.microsoft.com/office/drawing/2014/main" id="{36778488-B813-4EB6-9900-03FDEE4A10CA}"/>
              </a:ext>
            </a:extLst>
          </p:cNvPr>
          <p:cNvPicPr>
            <a:picLocks noChangeAspect="1"/>
          </p:cNvPicPr>
          <p:nvPr/>
        </p:nvPicPr>
        <p:blipFill>
          <a:blip r:embed="rId3"/>
          <a:stretch>
            <a:fillRect/>
          </a:stretch>
        </p:blipFill>
        <p:spPr>
          <a:xfrm>
            <a:off x="7353300" y="219999"/>
            <a:ext cx="5181890" cy="6638001"/>
          </a:xfrm>
          <a:prstGeom prst="rect">
            <a:avLst/>
          </a:prstGeom>
        </p:spPr>
      </p:pic>
    </p:spTree>
    <p:extLst>
      <p:ext uri="{BB962C8B-B14F-4D97-AF65-F5344CB8AC3E}">
        <p14:creationId xmlns:p14="http://schemas.microsoft.com/office/powerpoint/2010/main" val="690589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E7AA-4412-4D21-8E26-490A5BDBAEE2}"/>
              </a:ext>
            </a:extLst>
          </p:cNvPr>
          <p:cNvSpPr>
            <a:spLocks noGrp="1"/>
          </p:cNvSpPr>
          <p:nvPr>
            <p:ph type="title"/>
          </p:nvPr>
        </p:nvSpPr>
        <p:spPr/>
        <p:txBody>
          <a:bodyPr/>
          <a:lstStyle/>
          <a:p>
            <a:r>
              <a:rPr lang="en-GB" dirty="0">
                <a:latin typeface="Cooper Black" panose="0208090404030B020404" pitchFamily="18" charset="0"/>
              </a:rPr>
              <a:t>Black Power in Britain: Mangrove Nine </a:t>
            </a:r>
            <a:endParaRPr lang="en-GB" dirty="0"/>
          </a:p>
        </p:txBody>
      </p:sp>
      <p:pic>
        <p:nvPicPr>
          <p:cNvPr id="4" name="Content Placeholder 3">
            <a:extLst>
              <a:ext uri="{FF2B5EF4-FFF2-40B4-BE49-F238E27FC236}">
                <a16:creationId xmlns:a16="http://schemas.microsoft.com/office/drawing/2014/main" id="{688057CF-005C-4283-BF2D-6E8EF36AD8CA}"/>
              </a:ext>
            </a:extLst>
          </p:cNvPr>
          <p:cNvPicPr>
            <a:picLocks noGrp="1" noChangeAspect="1"/>
          </p:cNvPicPr>
          <p:nvPr>
            <p:ph idx="1"/>
          </p:nvPr>
        </p:nvPicPr>
        <p:blipFill>
          <a:blip r:embed="rId3"/>
          <a:stretch>
            <a:fillRect/>
          </a:stretch>
        </p:blipFill>
        <p:spPr>
          <a:xfrm>
            <a:off x="419100" y="1690688"/>
            <a:ext cx="2695022" cy="4351338"/>
          </a:xfrm>
          <a:prstGeom prst="rect">
            <a:avLst/>
          </a:prstGeom>
        </p:spPr>
      </p:pic>
      <p:pic>
        <p:nvPicPr>
          <p:cNvPr id="6" name="Picture 5">
            <a:extLst>
              <a:ext uri="{FF2B5EF4-FFF2-40B4-BE49-F238E27FC236}">
                <a16:creationId xmlns:a16="http://schemas.microsoft.com/office/drawing/2014/main" id="{A2F082DD-A905-4CE0-9FE1-EEBECCBFE0D8}"/>
              </a:ext>
            </a:extLst>
          </p:cNvPr>
          <p:cNvPicPr>
            <a:picLocks noChangeAspect="1"/>
          </p:cNvPicPr>
          <p:nvPr/>
        </p:nvPicPr>
        <p:blipFill>
          <a:blip r:embed="rId4"/>
          <a:stretch>
            <a:fillRect/>
          </a:stretch>
        </p:blipFill>
        <p:spPr>
          <a:xfrm>
            <a:off x="6231245" y="1690688"/>
            <a:ext cx="6188570" cy="4351338"/>
          </a:xfrm>
          <a:prstGeom prst="rect">
            <a:avLst/>
          </a:prstGeom>
        </p:spPr>
      </p:pic>
      <p:sp>
        <p:nvSpPr>
          <p:cNvPr id="9" name="TextBox 8">
            <a:extLst>
              <a:ext uri="{FF2B5EF4-FFF2-40B4-BE49-F238E27FC236}">
                <a16:creationId xmlns:a16="http://schemas.microsoft.com/office/drawing/2014/main" id="{E76EB433-1643-4B68-9D23-57EDD86D5279}"/>
              </a:ext>
            </a:extLst>
          </p:cNvPr>
          <p:cNvSpPr txBox="1"/>
          <p:nvPr/>
        </p:nvSpPr>
        <p:spPr>
          <a:xfrm>
            <a:off x="3511492" y="1396813"/>
            <a:ext cx="6210300" cy="2585323"/>
          </a:xfrm>
          <a:prstGeom prst="rect">
            <a:avLst/>
          </a:prstGeom>
          <a:noFill/>
        </p:spPr>
        <p:txBody>
          <a:bodyPr wrap="square">
            <a:spAutoFit/>
          </a:bodyPr>
          <a:lstStyle/>
          <a:p>
            <a:r>
              <a:rPr lang="en-GB" dirty="0"/>
              <a:t>Barbara </a:t>
            </a:r>
            <a:r>
              <a:rPr lang="en-GB" dirty="0" err="1"/>
              <a:t>Beese</a:t>
            </a:r>
            <a:endParaRPr lang="en-GB" dirty="0"/>
          </a:p>
          <a:p>
            <a:r>
              <a:rPr lang="en-GB" dirty="0"/>
              <a:t>Rupert Boyce</a:t>
            </a:r>
          </a:p>
          <a:p>
            <a:r>
              <a:rPr lang="en-GB" dirty="0"/>
              <a:t>Frank Crichlow</a:t>
            </a:r>
          </a:p>
          <a:p>
            <a:r>
              <a:rPr lang="en-GB" dirty="0" err="1"/>
              <a:t>Rhodan</a:t>
            </a:r>
            <a:r>
              <a:rPr lang="en-GB" dirty="0"/>
              <a:t> Gordon</a:t>
            </a:r>
          </a:p>
          <a:p>
            <a:r>
              <a:rPr lang="en-GB" dirty="0"/>
              <a:t>Darcus Howe (below)</a:t>
            </a:r>
          </a:p>
          <a:p>
            <a:r>
              <a:rPr lang="en-GB" dirty="0"/>
              <a:t>Anthony Innis</a:t>
            </a:r>
          </a:p>
          <a:p>
            <a:r>
              <a:rPr lang="en-GB" dirty="0" err="1"/>
              <a:t>Altheia</a:t>
            </a:r>
            <a:r>
              <a:rPr lang="en-GB" dirty="0"/>
              <a:t> Jones-</a:t>
            </a:r>
            <a:r>
              <a:rPr lang="en-GB" dirty="0" err="1"/>
              <a:t>LeCointe</a:t>
            </a:r>
            <a:endParaRPr lang="en-GB" dirty="0"/>
          </a:p>
          <a:p>
            <a:r>
              <a:rPr lang="en-GB" dirty="0"/>
              <a:t>Rothwell Kentish</a:t>
            </a:r>
          </a:p>
          <a:p>
            <a:r>
              <a:rPr lang="en-GB" dirty="0"/>
              <a:t>Godfrey Millett</a:t>
            </a:r>
          </a:p>
        </p:txBody>
      </p:sp>
      <p:pic>
        <p:nvPicPr>
          <p:cNvPr id="8" name="Picture 7">
            <a:extLst>
              <a:ext uri="{FF2B5EF4-FFF2-40B4-BE49-F238E27FC236}">
                <a16:creationId xmlns:a16="http://schemas.microsoft.com/office/drawing/2014/main" id="{D141116B-8A8B-4B5E-99C8-BE61A4AE8F22}"/>
              </a:ext>
            </a:extLst>
          </p:cNvPr>
          <p:cNvPicPr>
            <a:picLocks noChangeAspect="1"/>
          </p:cNvPicPr>
          <p:nvPr/>
        </p:nvPicPr>
        <p:blipFill>
          <a:blip r:embed="rId5"/>
          <a:stretch>
            <a:fillRect/>
          </a:stretch>
        </p:blipFill>
        <p:spPr>
          <a:xfrm>
            <a:off x="3427894" y="4254313"/>
            <a:ext cx="4115906" cy="2469544"/>
          </a:xfrm>
          <a:prstGeom prst="rect">
            <a:avLst/>
          </a:prstGeom>
        </p:spPr>
      </p:pic>
    </p:spTree>
    <p:extLst>
      <p:ext uri="{BB962C8B-B14F-4D97-AF65-F5344CB8AC3E}">
        <p14:creationId xmlns:p14="http://schemas.microsoft.com/office/powerpoint/2010/main" val="455446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32988" y="856158"/>
            <a:ext cx="8072764" cy="6334381"/>
          </a:xfrm>
          <a:prstGeom prst="rect">
            <a:avLst/>
          </a:prstGeom>
        </p:spPr>
        <p:txBody>
          <a:bodyPr wrap="square" lIns="360000" tIns="180000" rIns="360000" bIns="180000" numCol="1" spcCol="180000">
            <a:spAutoFit/>
          </a:bodyPr>
          <a:lstStyle/>
          <a:p>
            <a:endParaRPr lang="en-GB" sz="1600" b="1" dirty="0"/>
          </a:p>
          <a:p>
            <a:endParaRPr lang="en-GB" sz="1600" b="1" dirty="0"/>
          </a:p>
          <a:p>
            <a:pPr marL="285750" indent="-285750" algn="just">
              <a:buFont typeface="Arial" panose="020B0604020202020204" pitchFamily="34" charset="0"/>
              <a:buChar char="•"/>
            </a:pPr>
            <a:r>
              <a:rPr lang="en-GB" sz="2400" dirty="0"/>
              <a:t>Scholarly critiques of British racism – especially in field of cultural studies (e.g. Paul Gilroy, Stuart Hall)</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a:t>1990s saw growing embrace of concept of multiculturalism –  acceptance/promotion of multiple cohabiting cultural traditions – within British politics, society and academia (especially after election of New Labour government in 1997)</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a:t>2000 Race Relations Act made it statutory duty for public bodies to promote race equality, and to publicly demonstrate that procedures to prevent race discrimination are effective</a:t>
            </a:r>
          </a:p>
          <a:p>
            <a:pPr marL="285750" indent="-285750" algn="just">
              <a:buFont typeface="Arial" panose="020B0604020202020204" pitchFamily="34" charset="0"/>
              <a:buChar char="•"/>
            </a:pPr>
            <a:endParaRPr lang="en-GB" sz="2400" b="1" dirty="0"/>
          </a:p>
          <a:p>
            <a:pPr algn="just"/>
            <a:endParaRPr lang="en-GB" sz="2000" b="1" dirty="0"/>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0" y="-54413"/>
            <a:ext cx="12192000"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ctr"/>
            <a:endParaRPr lang="en-GB" dirty="0">
              <a:latin typeface="Cooper Black" panose="0208090404030B020404" pitchFamily="18" charset="0"/>
            </a:endParaRPr>
          </a:p>
          <a:p>
            <a:pPr algn="ctr"/>
            <a:r>
              <a:rPr lang="en-GB" sz="4400" dirty="0">
                <a:latin typeface="Cooper Black" panose="0208090404030B020404" pitchFamily="18" charset="0"/>
              </a:rPr>
              <a:t>Cultural Studies and Multiculturalism</a:t>
            </a:r>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1269" y="3186668"/>
            <a:ext cx="2450007" cy="3671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b="9886"/>
          <a:stretch/>
        </p:blipFill>
        <p:spPr bwMode="auto">
          <a:xfrm>
            <a:off x="8058135" y="1298777"/>
            <a:ext cx="2626165" cy="3657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0659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Stuart Hall - Some Views on Cultural Themes and Multiculturalism">
            <a:hlinkClick r:id="" action="ppaction://media"/>
            <a:extLst>
              <a:ext uri="{FF2B5EF4-FFF2-40B4-BE49-F238E27FC236}">
                <a16:creationId xmlns:a16="http://schemas.microsoft.com/office/drawing/2014/main" id="{882911D7-9A21-4138-8E95-D05BC9FCD359}"/>
              </a:ext>
            </a:extLst>
          </p:cNvPr>
          <p:cNvPicPr>
            <a:picLocks noRot="1" noChangeAspect="1"/>
          </p:cNvPicPr>
          <p:nvPr>
            <a:videoFile r:link="rId1"/>
          </p:nvPr>
        </p:nvPicPr>
        <p:blipFill>
          <a:blip r:embed="rId4"/>
          <a:stretch>
            <a:fillRect/>
          </a:stretch>
        </p:blipFill>
        <p:spPr>
          <a:xfrm>
            <a:off x="424476" y="224589"/>
            <a:ext cx="11470816" cy="6481011"/>
          </a:xfrm>
          <a:prstGeom prst="rect">
            <a:avLst/>
          </a:prstGeom>
        </p:spPr>
      </p:pic>
    </p:spTree>
    <p:extLst>
      <p:ext uri="{BB962C8B-B14F-4D97-AF65-F5344CB8AC3E}">
        <p14:creationId xmlns:p14="http://schemas.microsoft.com/office/powerpoint/2010/main" val="335948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latin typeface="Cooper Black" panose="0208090404030B020404" pitchFamily="18" charset="0"/>
              </a:rPr>
              <a:t>Black Atlantic and Multiculturalism</a:t>
            </a:r>
          </a:p>
        </p:txBody>
      </p:sp>
      <p:sp>
        <p:nvSpPr>
          <p:cNvPr id="2" name="Content Placeholder 1"/>
          <p:cNvSpPr>
            <a:spLocks noGrp="1"/>
          </p:cNvSpPr>
          <p:nvPr>
            <p:ph idx="1"/>
          </p:nvPr>
        </p:nvSpPr>
        <p:spPr>
          <a:xfrm>
            <a:off x="552857" y="1590676"/>
            <a:ext cx="8713620" cy="6359523"/>
          </a:xfrm>
        </p:spPr>
        <p:txBody>
          <a:bodyPr vert="horz" lIns="180000" tIns="180000" rIns="180000" bIns="180000" rtlCol="0">
            <a:normAutofit/>
          </a:bodyPr>
          <a:lstStyle/>
          <a:p>
            <a:pPr algn="just"/>
            <a:r>
              <a:rPr lang="en-GB" dirty="0"/>
              <a:t>Black British culture “a </a:t>
            </a:r>
            <a:r>
              <a:rPr lang="en-GB" b="1" dirty="0">
                <a:solidFill>
                  <a:srgbClr val="FFFF00"/>
                </a:solidFill>
              </a:rPr>
              <a:t>syncretic pattern</a:t>
            </a:r>
            <a:r>
              <a:rPr lang="en-GB" dirty="0">
                <a:solidFill>
                  <a:srgbClr val="FFFF00"/>
                </a:solidFill>
              </a:rPr>
              <a:t> </a:t>
            </a:r>
            <a:r>
              <a:rPr lang="en-GB" dirty="0"/>
              <a:t>in which the styles and forms of the Caribbean, the United States, and Africa have been </a:t>
            </a:r>
            <a:r>
              <a:rPr lang="en-GB" b="1" dirty="0"/>
              <a:t>reworked and reinscribed in the novel context of modern Britain</a:t>
            </a:r>
            <a:r>
              <a:rPr lang="en-GB" dirty="0"/>
              <a:t>” – </a:t>
            </a:r>
            <a:r>
              <a:rPr lang="en-GB" sz="1500" dirty="0"/>
              <a:t>(Gilroy, </a:t>
            </a:r>
            <a:r>
              <a:rPr lang="en-GB" sz="1500" i="1" dirty="0"/>
              <a:t>Black Atlantic</a:t>
            </a:r>
            <a:r>
              <a:rPr lang="en-GB" sz="1500" dirty="0"/>
              <a:t>, p.3).</a:t>
            </a:r>
          </a:p>
          <a:p>
            <a:pPr algn="just"/>
            <a:endParaRPr lang="en-US" sz="1500" dirty="0"/>
          </a:p>
          <a:p>
            <a:pPr algn="just"/>
            <a:r>
              <a:rPr lang="en-GB" dirty="0"/>
              <a:t>“Britain’s black settler communities have forged </a:t>
            </a:r>
            <a:r>
              <a:rPr lang="en-GB" b="1" dirty="0"/>
              <a:t>a </a:t>
            </a:r>
            <a:r>
              <a:rPr lang="en-GB" b="1" dirty="0">
                <a:solidFill>
                  <a:srgbClr val="FFFF00"/>
                </a:solidFill>
              </a:rPr>
              <a:t>compound culture from disparate sources</a:t>
            </a:r>
            <a:r>
              <a:rPr lang="en-GB" dirty="0"/>
              <a:t>. Elements of political sensibility and cultural expression transmitted from black America have been reaccentuated in Britain,” =  neither wholly “dependent upon or simply imitative of the African diaspora cultures of America and the Caribbean.” </a:t>
            </a:r>
            <a:r>
              <a:rPr lang="en-GB" sz="1500" dirty="0"/>
              <a:t>(Gilroy, </a:t>
            </a:r>
            <a:r>
              <a:rPr lang="en-GB" sz="1500" i="1" dirty="0"/>
              <a:t>Black Atlantic</a:t>
            </a:r>
            <a:r>
              <a:rPr lang="en-GB" sz="1500" dirty="0"/>
              <a:t>, p. 15).</a:t>
            </a:r>
          </a:p>
          <a:p>
            <a:pPr marL="45720" indent="0">
              <a:buNone/>
            </a:pPr>
            <a:endParaRPr lang="en-GB" dirty="0"/>
          </a:p>
          <a:p>
            <a:pPr marL="45720" indent="0">
              <a:buNone/>
            </a:pPr>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1820" y="1463824"/>
            <a:ext cx="2277823" cy="3528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8209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1500" y="0"/>
            <a:ext cx="10515600" cy="1325563"/>
          </a:xfrm>
        </p:spPr>
        <p:txBody>
          <a:bodyPr/>
          <a:lstStyle/>
          <a:p>
            <a:r>
              <a:rPr lang="en-GB" dirty="0">
                <a:latin typeface="Cooper Black" panose="0208090404030B020404" pitchFamily="18" charset="0"/>
              </a:rPr>
              <a:t>Black Atlantic Subcultures</a:t>
            </a:r>
            <a:endParaRPr lang="en-US" dirty="0">
              <a:latin typeface="Cooper Black" panose="0208090404030B020404" pitchFamily="18" charset="0"/>
            </a:endParaRPr>
          </a:p>
        </p:txBody>
      </p:sp>
      <p:sp>
        <p:nvSpPr>
          <p:cNvPr id="2" name="Content Placeholder 1"/>
          <p:cNvSpPr>
            <a:spLocks noGrp="1"/>
          </p:cNvSpPr>
          <p:nvPr>
            <p:ph idx="1"/>
          </p:nvPr>
        </p:nvSpPr>
        <p:spPr>
          <a:xfrm>
            <a:off x="438150" y="1325563"/>
            <a:ext cx="8801100" cy="5722937"/>
          </a:xfrm>
        </p:spPr>
        <p:txBody>
          <a:bodyPr vert="horz" lIns="180000" tIns="144000" rIns="180000" bIns="180000" rtlCol="0">
            <a:normAutofit/>
          </a:bodyPr>
          <a:lstStyle/>
          <a:p>
            <a:pPr marL="45720" indent="0" algn="just">
              <a:buNone/>
            </a:pPr>
            <a:r>
              <a:rPr lang="en-GB" sz="2400" dirty="0"/>
              <a:t>“T</a:t>
            </a:r>
            <a:r>
              <a:rPr lang="en-US" sz="2400" dirty="0"/>
              <a:t>he history of post-war British youth culture must be reinterpreted as </a:t>
            </a:r>
            <a:r>
              <a:rPr lang="en-US" sz="2400" dirty="0">
                <a:solidFill>
                  <a:srgbClr val="FF0000"/>
                </a:solidFill>
              </a:rPr>
              <a:t>a succession of differential responses to the black immigrant presence in Britain from the 1950s onward</a:t>
            </a:r>
            <a:r>
              <a:rPr lang="en-US" sz="2400" dirty="0"/>
              <a:t>.” </a:t>
            </a:r>
          </a:p>
          <a:p>
            <a:pPr algn="r">
              <a:buFontTx/>
              <a:buChar char="-"/>
            </a:pPr>
            <a:r>
              <a:rPr lang="en-GB" sz="2000" dirty="0"/>
              <a:t>Dick </a:t>
            </a:r>
            <a:r>
              <a:rPr lang="en-GB" sz="2000" dirty="0" err="1"/>
              <a:t>Hebdige</a:t>
            </a:r>
            <a:r>
              <a:rPr lang="en-GB" sz="2000" dirty="0"/>
              <a:t>, </a:t>
            </a:r>
            <a:r>
              <a:rPr lang="en-GB" sz="2000" i="1" dirty="0"/>
              <a:t>Subculture: The Meaning of Style </a:t>
            </a:r>
            <a:r>
              <a:rPr lang="en-GB" sz="2000" dirty="0"/>
              <a:t>(London: Routledge, 1995 [1979]), </a:t>
            </a:r>
            <a:r>
              <a:rPr lang="en-US" sz="1800" dirty="0"/>
              <a:t>p. 30</a:t>
            </a:r>
          </a:p>
          <a:p>
            <a:pPr marL="45720" indent="0" algn="just">
              <a:buNone/>
            </a:pPr>
            <a:endParaRPr lang="en-US" sz="1800" dirty="0"/>
          </a:p>
          <a:p>
            <a:pPr marL="45720" indent="0" algn="just">
              <a:buNone/>
            </a:pPr>
            <a:r>
              <a:rPr lang="en-GB" sz="2400" dirty="0"/>
              <a:t>“The </a:t>
            </a:r>
            <a:r>
              <a:rPr lang="en-US" sz="2400" dirty="0"/>
              <a:t>bonds which link white youth cultures to the black urban working class have long been recognized by commentators on the American popular music scene. There is a well-documented tradition of miscegenation in jazz. Many white musicians have ‘jammed’ with black artists while others have borrowed (some would say stolen) the music, translated and transferred it to a different context.”</a:t>
            </a:r>
          </a:p>
          <a:p>
            <a:pPr algn="r">
              <a:buFontTx/>
              <a:buChar char="-"/>
            </a:pPr>
            <a:r>
              <a:rPr lang="en-US" sz="1600" dirty="0" err="1"/>
              <a:t>Hedbidge</a:t>
            </a:r>
            <a:r>
              <a:rPr lang="en-US" sz="1600" dirty="0"/>
              <a:t>, </a:t>
            </a:r>
            <a:r>
              <a:rPr lang="en-US" sz="1600" i="1" dirty="0"/>
              <a:t>Subculture</a:t>
            </a:r>
            <a:r>
              <a:rPr lang="en-US" sz="1600" dirty="0"/>
              <a:t>, p. 46</a:t>
            </a:r>
            <a:endParaRPr lang="en-GB" sz="3200" dirty="0"/>
          </a:p>
          <a:p>
            <a:pPr marL="45720" indent="0">
              <a:buNone/>
            </a:pPr>
            <a:endParaRPr lang="en-US" dirty="0"/>
          </a:p>
        </p:txBody>
      </p:sp>
      <p:pic>
        <p:nvPicPr>
          <p:cNvPr id="4" name="Picture 3"/>
          <p:cNvPicPr>
            <a:picLocks noChangeAspect="1"/>
          </p:cNvPicPr>
          <p:nvPr/>
        </p:nvPicPr>
        <p:blipFill>
          <a:blip r:embed="rId3"/>
          <a:stretch>
            <a:fillRect/>
          </a:stretch>
        </p:blipFill>
        <p:spPr>
          <a:xfrm>
            <a:off x="9783871" y="0"/>
            <a:ext cx="2408129" cy="3688400"/>
          </a:xfrm>
          <a:prstGeom prst="rect">
            <a:avLst/>
          </a:prstGeom>
        </p:spPr>
      </p:pic>
      <p:pic>
        <p:nvPicPr>
          <p:cNvPr id="5" name="Picture 4"/>
          <p:cNvPicPr>
            <a:picLocks noChangeAspect="1"/>
          </p:cNvPicPr>
          <p:nvPr/>
        </p:nvPicPr>
        <p:blipFill>
          <a:blip r:embed="rId4"/>
          <a:stretch>
            <a:fillRect/>
          </a:stretch>
        </p:blipFill>
        <p:spPr>
          <a:xfrm>
            <a:off x="9783870" y="3688400"/>
            <a:ext cx="2408129" cy="3210839"/>
          </a:xfrm>
          <a:prstGeom prst="rect">
            <a:avLst/>
          </a:prstGeom>
        </p:spPr>
      </p:pic>
    </p:spTree>
    <p:extLst>
      <p:ext uri="{BB962C8B-B14F-4D97-AF65-F5344CB8AC3E}">
        <p14:creationId xmlns:p14="http://schemas.microsoft.com/office/powerpoint/2010/main" val="3790751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8534-1F7E-4296-AECB-BFB402E18308}"/>
              </a:ext>
            </a:extLst>
          </p:cNvPr>
          <p:cNvSpPr>
            <a:spLocks noGrp="1"/>
          </p:cNvSpPr>
          <p:nvPr>
            <p:ph type="title"/>
          </p:nvPr>
        </p:nvSpPr>
        <p:spPr/>
        <p:txBody>
          <a:bodyPr/>
          <a:lstStyle/>
          <a:p>
            <a:endParaRPr lang="en-GB"/>
          </a:p>
        </p:txBody>
      </p:sp>
      <p:pic>
        <p:nvPicPr>
          <p:cNvPr id="4" name="Online Media 3" title="Shameful Episode Aka Racial Riots (1958)">
            <a:hlinkClick r:id="" action="ppaction://media"/>
            <a:extLst>
              <a:ext uri="{FF2B5EF4-FFF2-40B4-BE49-F238E27FC236}">
                <a16:creationId xmlns:a16="http://schemas.microsoft.com/office/drawing/2014/main" id="{011E2A48-6833-4192-ABE6-6D4CAED3E489}"/>
              </a:ext>
            </a:extLst>
          </p:cNvPr>
          <p:cNvPicPr>
            <a:picLocks noGrp="1" noRot="1" noChangeAspect="1"/>
          </p:cNvPicPr>
          <p:nvPr>
            <p:ph idx="1"/>
            <a:videoFile r:link="rId1"/>
          </p:nvPr>
        </p:nvPicPr>
        <p:blipFill>
          <a:blip r:embed="rId4"/>
          <a:stretch>
            <a:fillRect/>
          </a:stretch>
        </p:blipFill>
        <p:spPr>
          <a:xfrm>
            <a:off x="1547302" y="0"/>
            <a:ext cx="9144511" cy="6858000"/>
          </a:xfrm>
          <a:prstGeom prst="rect">
            <a:avLst/>
          </a:prstGeom>
        </p:spPr>
      </p:pic>
    </p:spTree>
    <p:extLst>
      <p:ext uri="{BB962C8B-B14F-4D97-AF65-F5344CB8AC3E}">
        <p14:creationId xmlns:p14="http://schemas.microsoft.com/office/powerpoint/2010/main" val="36507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latin typeface="Cooper Black" panose="0208090404030B020404" pitchFamily="18" charset="0"/>
              </a:rPr>
              <a:t>TEDDY BOYS</a:t>
            </a:r>
            <a:br>
              <a:rPr lang="en-GB" dirty="0">
                <a:latin typeface="Cooper Black" panose="0208090404030B020404" pitchFamily="18" charset="0"/>
              </a:rPr>
            </a:br>
            <a:r>
              <a:rPr lang="en-GB" dirty="0">
                <a:latin typeface="Cooper Black" panose="0208090404030B020404" pitchFamily="18" charset="0"/>
              </a:rPr>
              <a:t> Notting Hill riots 1958</a:t>
            </a:r>
          </a:p>
        </p:txBody>
      </p:sp>
      <p:pic>
        <p:nvPicPr>
          <p:cNvPr id="1024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700714" y="85387"/>
            <a:ext cx="428625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036" y="1690690"/>
            <a:ext cx="4046240" cy="325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7823" y="1690690"/>
            <a:ext cx="3096344" cy="2619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6"/>
          <a:stretch>
            <a:fillRect/>
          </a:stretch>
        </p:blipFill>
        <p:spPr>
          <a:xfrm>
            <a:off x="7050237" y="3570882"/>
            <a:ext cx="4936727" cy="3287118"/>
          </a:xfrm>
          <a:prstGeom prst="rect">
            <a:avLst/>
          </a:prstGeom>
        </p:spPr>
      </p:pic>
    </p:spTree>
    <p:extLst>
      <p:ext uri="{BB962C8B-B14F-4D97-AF65-F5344CB8AC3E}">
        <p14:creationId xmlns:p14="http://schemas.microsoft.com/office/powerpoint/2010/main" val="801913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95518-7063-4E64-905B-1A3D1283D1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233EB9-9E22-429A-B082-182B09E543C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39014127-9A3E-4C85-962B-731AFB116E83}"/>
              </a:ext>
            </a:extLst>
          </p:cNvPr>
          <p:cNvPicPr>
            <a:picLocks noChangeAspect="1"/>
          </p:cNvPicPr>
          <p:nvPr/>
        </p:nvPicPr>
        <p:blipFill>
          <a:blip r:embed="rId2"/>
          <a:stretch>
            <a:fillRect/>
          </a:stretch>
        </p:blipFill>
        <p:spPr>
          <a:xfrm>
            <a:off x="1801154" y="365125"/>
            <a:ext cx="9745334" cy="6492875"/>
          </a:xfrm>
          <a:prstGeom prst="rect">
            <a:avLst/>
          </a:prstGeom>
        </p:spPr>
      </p:pic>
      <p:sp>
        <p:nvSpPr>
          <p:cNvPr id="6" name="TextBox 5">
            <a:extLst>
              <a:ext uri="{FF2B5EF4-FFF2-40B4-BE49-F238E27FC236}">
                <a16:creationId xmlns:a16="http://schemas.microsoft.com/office/drawing/2014/main" id="{F8E262B4-4AB3-4B82-A095-55EC61F7CDD4}"/>
              </a:ext>
            </a:extLst>
          </p:cNvPr>
          <p:cNvSpPr txBox="1"/>
          <p:nvPr/>
        </p:nvSpPr>
        <p:spPr>
          <a:xfrm>
            <a:off x="192688" y="5132487"/>
            <a:ext cx="1608466" cy="923330"/>
          </a:xfrm>
          <a:prstGeom prst="rect">
            <a:avLst/>
          </a:prstGeom>
          <a:noFill/>
        </p:spPr>
        <p:txBody>
          <a:bodyPr wrap="square">
            <a:spAutoFit/>
          </a:bodyPr>
          <a:lstStyle/>
          <a:p>
            <a:r>
              <a:rPr lang="en-GB" i="1" dirty="0"/>
              <a:t>Illustrated m</a:t>
            </a:r>
            <a:r>
              <a:rPr lang="en-GB" dirty="0"/>
              <a:t>agazine 6 August 1955</a:t>
            </a:r>
          </a:p>
        </p:txBody>
      </p:sp>
    </p:spTree>
    <p:extLst>
      <p:ext uri="{BB962C8B-B14F-4D97-AF65-F5344CB8AC3E}">
        <p14:creationId xmlns:p14="http://schemas.microsoft.com/office/powerpoint/2010/main" val="1167382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86925" y="-7936"/>
            <a:ext cx="10515600" cy="1325563"/>
          </a:xfrm>
        </p:spPr>
        <p:txBody>
          <a:bodyPr/>
          <a:lstStyle/>
          <a:p>
            <a:pPr algn="ctr"/>
            <a:r>
              <a:rPr lang="en-GB" dirty="0">
                <a:latin typeface="Cooper Black" panose="0208090404030B020404" pitchFamily="18" charset="0"/>
              </a:rPr>
              <a:t>MODS</a:t>
            </a:r>
          </a:p>
        </p:txBody>
      </p:sp>
      <p:sp>
        <p:nvSpPr>
          <p:cNvPr id="2" name="Content Placeholder 1"/>
          <p:cNvSpPr>
            <a:spLocks noGrp="1"/>
          </p:cNvSpPr>
          <p:nvPr>
            <p:ph idx="1"/>
          </p:nvPr>
        </p:nvSpPr>
        <p:spPr>
          <a:xfrm>
            <a:off x="286925" y="1028700"/>
            <a:ext cx="8267700" cy="5819182"/>
          </a:xfrm>
        </p:spPr>
        <p:txBody>
          <a:bodyPr vert="horz" lIns="180000" tIns="45720" rIns="180000" bIns="45720" rtlCol="0">
            <a:normAutofit/>
          </a:bodyPr>
          <a:lstStyle/>
          <a:p>
            <a:pPr marL="45720" indent="0" algn="just">
              <a:buNone/>
            </a:pPr>
            <a:r>
              <a:rPr lang="en-GB" dirty="0"/>
              <a:t>“The mods [originally derived from modernists/modern jazz]  were the first in a long line of working-class youth cultures which grew up around the West Indians, responded positively to their presence and sought to emulate their style.</a:t>
            </a:r>
          </a:p>
          <a:p>
            <a:pPr marL="45720" indent="0" algn="just">
              <a:buNone/>
            </a:pPr>
            <a:r>
              <a:rPr lang="en-GB" dirty="0"/>
              <a:t>	“… The hard-core Soho mod of 1964, inscrutable behind his shades and ‘stingy brim’ only deigned to tap his feet (encased in ‘basket weaves’ or Raoul’s originals) to the more esoteric soul imports (Tony Clarke’s ‘(I’m the) Entertainer,’ James Brown’s ‘Papa’s Got a Brand New Bag,’ Dobie </a:t>
            </a:r>
            <a:r>
              <a:rPr lang="en-GB" dirty="0" err="1"/>
              <a:t>Gray’s</a:t>
            </a:r>
            <a:r>
              <a:rPr lang="en-GB" dirty="0"/>
              <a:t> ‘(I’m in with) The In Crowd’ or Jamaican </a:t>
            </a:r>
            <a:r>
              <a:rPr lang="en-GB" dirty="0" err="1"/>
              <a:t>ska</a:t>
            </a:r>
            <a:r>
              <a:rPr lang="en-GB" dirty="0"/>
              <a:t> (Prince Buster’s ‘Madness’).”</a:t>
            </a:r>
          </a:p>
          <a:p>
            <a:pPr algn="r">
              <a:buFontTx/>
              <a:buChar char="-"/>
            </a:pPr>
            <a:r>
              <a:rPr lang="en-GB" sz="1400" dirty="0" err="1"/>
              <a:t>Hebdge</a:t>
            </a:r>
            <a:r>
              <a:rPr lang="en-GB" sz="1400" dirty="0"/>
              <a:t>, </a:t>
            </a:r>
            <a:r>
              <a:rPr lang="en-GB" sz="1400" i="1" dirty="0"/>
              <a:t>Subculture</a:t>
            </a:r>
            <a:r>
              <a:rPr lang="en-GB" sz="1400" dirty="0"/>
              <a:t>, pp. 52–53.</a:t>
            </a:r>
          </a:p>
          <a:p>
            <a:pPr algn="just">
              <a:buFontTx/>
              <a:buChar char="-"/>
            </a:pP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4625" y="0"/>
            <a:ext cx="3637375" cy="3491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8624888" y="3195667"/>
            <a:ext cx="3567112" cy="3662333"/>
          </a:xfrm>
          <a:prstGeom prst="rect">
            <a:avLst/>
          </a:prstGeom>
        </p:spPr>
      </p:pic>
    </p:spTree>
    <p:extLst>
      <p:ext uri="{BB962C8B-B14F-4D97-AF65-F5344CB8AC3E}">
        <p14:creationId xmlns:p14="http://schemas.microsoft.com/office/powerpoint/2010/main" val="3367620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a:latin typeface="Cooper Black" panose="0208090404030B020404" pitchFamily="18" charset="0"/>
              </a:rPr>
              <a:t>Northern Soul</a:t>
            </a:r>
          </a:p>
        </p:txBody>
      </p:sp>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77094" y="1625654"/>
            <a:ext cx="5102427" cy="33994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1403" y="3920983"/>
            <a:ext cx="4393332" cy="27422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95065" y="1658173"/>
            <a:ext cx="3923312" cy="23074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870" y="4392760"/>
            <a:ext cx="2736304" cy="2100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a:extLst>
              <a:ext uri="{FF2B5EF4-FFF2-40B4-BE49-F238E27FC236}">
                <a16:creationId xmlns:a16="http://schemas.microsoft.com/office/drawing/2014/main" id="{A752C964-2E90-4F31-B851-E0CCA7BD34EF}"/>
              </a:ext>
            </a:extLst>
          </p:cNvPr>
          <p:cNvPicPr>
            <a:picLocks noChangeAspect="1"/>
          </p:cNvPicPr>
          <p:nvPr/>
        </p:nvPicPr>
        <p:blipFill>
          <a:blip r:embed="rId7"/>
          <a:stretch>
            <a:fillRect/>
          </a:stretch>
        </p:blipFill>
        <p:spPr>
          <a:xfrm>
            <a:off x="9757915" y="1844842"/>
            <a:ext cx="2305357" cy="3042458"/>
          </a:xfrm>
          <a:prstGeom prst="rect">
            <a:avLst/>
          </a:prstGeom>
        </p:spPr>
      </p:pic>
    </p:spTree>
    <p:extLst>
      <p:ext uri="{BB962C8B-B14F-4D97-AF65-F5344CB8AC3E}">
        <p14:creationId xmlns:p14="http://schemas.microsoft.com/office/powerpoint/2010/main" val="1817175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latin typeface="Cooper Black" panose="0208090404030B020404" pitchFamily="18" charset="0"/>
              </a:rPr>
              <a:t>SKINHEADS</a:t>
            </a:r>
          </a:p>
        </p:txBody>
      </p:sp>
      <p:sp>
        <p:nvSpPr>
          <p:cNvPr id="2" name="Content Placeholder 1"/>
          <p:cNvSpPr>
            <a:spLocks noGrp="1"/>
          </p:cNvSpPr>
          <p:nvPr>
            <p:ph idx="1"/>
          </p:nvPr>
        </p:nvSpPr>
        <p:spPr>
          <a:xfrm>
            <a:off x="533400" y="1719070"/>
            <a:ext cx="7340699" cy="5454346"/>
          </a:xfrm>
        </p:spPr>
        <p:txBody>
          <a:bodyPr vert="horz" lIns="180000" tIns="45720" rIns="180000" bIns="45720" rtlCol="0">
            <a:normAutofit/>
          </a:bodyPr>
          <a:lstStyle/>
          <a:p>
            <a:pPr marL="45720" indent="0" algn="just">
              <a:buNone/>
            </a:pPr>
            <a:r>
              <a:rPr lang="en-GB" dirty="0"/>
              <a:t>“The skinheads drew on </a:t>
            </a:r>
            <a:r>
              <a:rPr lang="en-GB" dirty="0">
                <a:solidFill>
                  <a:srgbClr val="FFFF00"/>
                </a:solidFill>
              </a:rPr>
              <a:t>two ostensibly incompatible sources: the cultures of the West Indian immigrants and the white working class</a:t>
            </a:r>
            <a:r>
              <a:rPr lang="en-GB" dirty="0"/>
              <a:t>. A somewhat mythically conceived image of the traditional working-class community with its classic focal concerns, its acute sense of territory, its tough exteriors, its dour … was overlaid with elements taken directly from the West Indian community (and more particularly from the rude boy subculture of the black delinquent young).”</a:t>
            </a:r>
          </a:p>
          <a:p>
            <a:pPr algn="r">
              <a:buFontTx/>
              <a:buChar char="-"/>
            </a:pPr>
            <a:r>
              <a:rPr lang="en-GB" sz="1800" dirty="0" err="1"/>
              <a:t>Hebdige</a:t>
            </a:r>
            <a:r>
              <a:rPr lang="en-GB" sz="1800" dirty="0"/>
              <a:t>, </a:t>
            </a:r>
            <a:r>
              <a:rPr lang="en-GB" sz="1800" i="1" dirty="0"/>
              <a:t>Subculture</a:t>
            </a:r>
            <a:r>
              <a:rPr lang="en-GB" sz="1800" dirty="0"/>
              <a:t>, pp. 55–56</a:t>
            </a:r>
          </a:p>
          <a:p>
            <a:pPr algn="r">
              <a:buFontTx/>
              <a:buChar char="-"/>
            </a:pPr>
            <a:r>
              <a:rPr lang="en-GB" sz="1400" dirty="0"/>
              <a:t>.</a:t>
            </a:r>
          </a:p>
          <a:p>
            <a:pPr algn="just">
              <a:buFontTx/>
              <a:buChar char="-"/>
            </a:pPr>
            <a:endParaRPr lang="en-GB" dirty="0"/>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4099" y="0"/>
            <a:ext cx="4317901" cy="2428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33049" y="2428037"/>
            <a:ext cx="2247900" cy="2914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5"/>
          <a:stretch>
            <a:fillRect/>
          </a:stretch>
        </p:blipFill>
        <p:spPr>
          <a:xfrm>
            <a:off x="8683997" y="4118727"/>
            <a:ext cx="3596952" cy="2603218"/>
          </a:xfrm>
          <a:prstGeom prst="rect">
            <a:avLst/>
          </a:prstGeom>
        </p:spPr>
      </p:pic>
    </p:spTree>
    <p:extLst>
      <p:ext uri="{BB962C8B-B14F-4D97-AF65-F5344CB8AC3E}">
        <p14:creationId xmlns:p14="http://schemas.microsoft.com/office/powerpoint/2010/main" val="3878621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225753" y="1634652"/>
            <a:ext cx="2193273" cy="3082914"/>
          </a:xfrm>
          <a:prstGeom prst="rect">
            <a:avLst/>
          </a:prstGeom>
        </p:spPr>
      </p:pic>
      <p:sp>
        <p:nvSpPr>
          <p:cNvPr id="8" name="Title 2"/>
          <p:cNvSpPr>
            <a:spLocks noGrp="1"/>
          </p:cNvSpPr>
          <p:nvPr>
            <p:ph type="title"/>
          </p:nvPr>
        </p:nvSpPr>
        <p:spPr>
          <a:xfrm>
            <a:off x="225753" y="365127"/>
            <a:ext cx="11129635" cy="1325563"/>
          </a:xfrm>
        </p:spPr>
        <p:txBody>
          <a:bodyPr/>
          <a:lstStyle/>
          <a:p>
            <a:r>
              <a:rPr lang="en-GB" dirty="0">
                <a:latin typeface="Cooper Black" panose="0208090404030B020404" pitchFamily="18" charset="0"/>
              </a:rPr>
              <a:t>RUDE BOYS</a:t>
            </a:r>
            <a:endParaRPr lang="en-US" dirty="0">
              <a:latin typeface="Cooper Black" panose="0208090404030B020404" pitchFamily="18" charset="0"/>
            </a:endParaRPr>
          </a:p>
        </p:txBody>
      </p:sp>
      <p:pic>
        <p:nvPicPr>
          <p:cNvPr id="7" name="Content Placeholder 3"/>
          <p:cNvPicPr>
            <a:picLocks noGrp="1" noChangeAspect="1"/>
          </p:cNvPicPr>
          <p:nvPr>
            <p:ph sz="half" idx="2"/>
          </p:nvPr>
        </p:nvPicPr>
        <p:blipFill>
          <a:blip r:embed="rId4"/>
          <a:stretch>
            <a:fillRect/>
          </a:stretch>
        </p:blipFill>
        <p:spPr>
          <a:xfrm>
            <a:off x="2428702" y="1634652"/>
            <a:ext cx="2118822" cy="3082914"/>
          </a:xfrm>
          <a:prstGeom prst="rect">
            <a:avLst/>
          </a:prstGeom>
        </p:spPr>
      </p:pic>
      <p:sp>
        <p:nvSpPr>
          <p:cNvPr id="5" name="Content Placeholder 4"/>
          <p:cNvSpPr>
            <a:spLocks noGrp="1"/>
          </p:cNvSpPr>
          <p:nvPr>
            <p:ph sz="quarter" idx="4"/>
          </p:nvPr>
        </p:nvSpPr>
        <p:spPr>
          <a:xfrm>
            <a:off x="6184929" y="365127"/>
            <a:ext cx="5691513" cy="6304233"/>
          </a:xfrm>
        </p:spPr>
        <p:txBody>
          <a:bodyPr>
            <a:normAutofit/>
          </a:bodyPr>
          <a:lstStyle/>
          <a:p>
            <a:pPr marL="45720" indent="0" algn="just">
              <a:buNone/>
            </a:pPr>
            <a:r>
              <a:rPr lang="en-US" dirty="0"/>
              <a:t>“</a:t>
            </a:r>
            <a:r>
              <a:rPr lang="en-US" sz="3200" dirty="0"/>
              <a:t>The rude boys formed a deviant subculture in Jamaica in the mid-to-late 60s. Flashy, urban ‘rough and tough,’ they were glamorized in a string of reggae and </a:t>
            </a:r>
            <a:r>
              <a:rPr lang="en-US" sz="3200" dirty="0" err="1"/>
              <a:t>rocksteady</a:t>
            </a:r>
            <a:r>
              <a:rPr lang="en-US" sz="3200" dirty="0"/>
              <a:t> hits: ‘Rudy a Message To You’ by Dandy Livingstone; ‘Rude Boy’ – the Wailers; ‘Shanty Town’ – Desmond Dekker; ‘Johnny Too Bad’ – the Slickers.” </a:t>
            </a:r>
            <a:r>
              <a:rPr lang="en-US" sz="1800" dirty="0"/>
              <a:t>(</a:t>
            </a:r>
            <a:r>
              <a:rPr lang="en-US" sz="1800" dirty="0" err="1"/>
              <a:t>Hebdige</a:t>
            </a:r>
            <a:r>
              <a:rPr lang="en-US" sz="1800" dirty="0"/>
              <a:t>, </a:t>
            </a:r>
            <a:r>
              <a:rPr lang="en-US" sz="1800" i="1" dirty="0"/>
              <a:t>Subculture</a:t>
            </a:r>
            <a:r>
              <a:rPr lang="en-US" sz="1800" dirty="0"/>
              <a:t>, footnote, p. 145)</a:t>
            </a:r>
          </a:p>
          <a:p>
            <a:pPr marL="45720" indent="0" algn="just">
              <a:buNone/>
            </a:pPr>
            <a:endParaRPr lang="en-US" sz="1600" dirty="0"/>
          </a:p>
          <a:p>
            <a:pPr>
              <a:buFontTx/>
              <a:buChar char="-"/>
            </a:pPr>
            <a:endParaRPr lang="en-US" dirty="0"/>
          </a:p>
        </p:txBody>
      </p:sp>
      <p:pic>
        <p:nvPicPr>
          <p:cNvPr id="9" name="Picture 8"/>
          <p:cNvPicPr>
            <a:picLocks noChangeAspect="1"/>
          </p:cNvPicPr>
          <p:nvPr/>
        </p:nvPicPr>
        <p:blipFill>
          <a:blip r:embed="rId5"/>
          <a:stretch>
            <a:fillRect/>
          </a:stretch>
        </p:blipFill>
        <p:spPr>
          <a:xfrm>
            <a:off x="0" y="4268795"/>
            <a:ext cx="2575396" cy="2589205"/>
          </a:xfrm>
          <a:prstGeom prst="rect">
            <a:avLst/>
          </a:prstGeom>
        </p:spPr>
      </p:pic>
      <p:pic>
        <p:nvPicPr>
          <p:cNvPr id="2" name="Picture 1"/>
          <p:cNvPicPr>
            <a:picLocks noChangeAspect="1"/>
          </p:cNvPicPr>
          <p:nvPr/>
        </p:nvPicPr>
        <p:blipFill>
          <a:blip r:embed="rId6"/>
          <a:stretch>
            <a:fillRect/>
          </a:stretch>
        </p:blipFill>
        <p:spPr>
          <a:xfrm>
            <a:off x="4542725" y="1654876"/>
            <a:ext cx="1620444" cy="2581725"/>
          </a:xfrm>
          <a:prstGeom prst="rect">
            <a:avLst/>
          </a:prstGeom>
        </p:spPr>
      </p:pic>
      <p:pic>
        <p:nvPicPr>
          <p:cNvPr id="3" name="Picture 2"/>
          <p:cNvPicPr>
            <a:picLocks noChangeAspect="1"/>
          </p:cNvPicPr>
          <p:nvPr/>
        </p:nvPicPr>
        <p:blipFill>
          <a:blip r:embed="rId7"/>
          <a:stretch>
            <a:fillRect/>
          </a:stretch>
        </p:blipFill>
        <p:spPr>
          <a:xfrm>
            <a:off x="4212801" y="3745749"/>
            <a:ext cx="1935231" cy="2923611"/>
          </a:xfrm>
          <a:prstGeom prst="rect">
            <a:avLst/>
          </a:prstGeom>
        </p:spPr>
      </p:pic>
    </p:spTree>
    <p:extLst>
      <p:ext uri="{BB962C8B-B14F-4D97-AF65-F5344CB8AC3E}">
        <p14:creationId xmlns:p14="http://schemas.microsoft.com/office/powerpoint/2010/main" val="39043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9" name="Content Placeholder 8"/>
          <p:cNvPicPr>
            <a:picLocks noGrp="1" noChangeAspect="1"/>
          </p:cNvPicPr>
          <p:nvPr>
            <p:ph sz="half" idx="2"/>
          </p:nvPr>
        </p:nvPicPr>
        <p:blipFill>
          <a:blip r:embed="rId3"/>
          <a:stretch>
            <a:fillRect/>
          </a:stretch>
        </p:blipFill>
        <p:spPr>
          <a:xfrm>
            <a:off x="4572000" y="-47651"/>
            <a:ext cx="7663379" cy="4944115"/>
          </a:xfrm>
          <a:prstGeom prst="rect">
            <a:avLst/>
          </a:prstGeo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pic>
        <p:nvPicPr>
          <p:cNvPr id="7" name="Picture 6"/>
          <p:cNvPicPr>
            <a:picLocks noChangeAspect="1"/>
          </p:cNvPicPr>
          <p:nvPr/>
        </p:nvPicPr>
        <p:blipFill>
          <a:blip r:embed="rId4"/>
          <a:stretch>
            <a:fillRect/>
          </a:stretch>
        </p:blipFill>
        <p:spPr>
          <a:xfrm>
            <a:off x="0" y="0"/>
            <a:ext cx="4572000" cy="6951427"/>
          </a:xfrm>
          <a:prstGeom prst="rect">
            <a:avLst/>
          </a:prstGeom>
        </p:spPr>
      </p:pic>
    </p:spTree>
    <p:extLst>
      <p:ext uri="{BB962C8B-B14F-4D97-AF65-F5344CB8AC3E}">
        <p14:creationId xmlns:p14="http://schemas.microsoft.com/office/powerpoint/2010/main" val="90031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4AAD1C2-FE4D-4AA0-BCB1-DE37894D1170}"/>
              </a:ext>
            </a:extLst>
          </p:cNvPr>
          <p:cNvSpPr>
            <a:spLocks noGrp="1"/>
          </p:cNvSpPr>
          <p:nvPr>
            <p:ph type="title"/>
          </p:nvPr>
        </p:nvSpPr>
        <p:spPr/>
        <p:txBody>
          <a:bodyPr/>
          <a:lstStyle/>
          <a:p>
            <a:r>
              <a:rPr lang="en-GB" dirty="0">
                <a:latin typeface="Cooper Black" panose="0208090404030B020404" pitchFamily="18" charset="0"/>
              </a:rPr>
              <a:t>Sound System Culture</a:t>
            </a:r>
          </a:p>
        </p:txBody>
      </p:sp>
      <p:pic>
        <p:nvPicPr>
          <p:cNvPr id="9" name="Content Placeholder 8">
            <a:extLst>
              <a:ext uri="{FF2B5EF4-FFF2-40B4-BE49-F238E27FC236}">
                <a16:creationId xmlns:a16="http://schemas.microsoft.com/office/drawing/2014/main" id="{AEDBBFDC-3A3A-477A-8D00-F1DBCD6B2D26}"/>
              </a:ext>
            </a:extLst>
          </p:cNvPr>
          <p:cNvPicPr>
            <a:picLocks noGrp="1" noChangeAspect="1"/>
          </p:cNvPicPr>
          <p:nvPr>
            <p:ph idx="1"/>
          </p:nvPr>
        </p:nvPicPr>
        <p:blipFill>
          <a:blip r:embed="rId3"/>
          <a:stretch>
            <a:fillRect/>
          </a:stretch>
        </p:blipFill>
        <p:spPr>
          <a:xfrm>
            <a:off x="268264" y="1690688"/>
            <a:ext cx="5885006" cy="4351338"/>
          </a:xfrm>
          <a:prstGeom prst="rect">
            <a:avLst/>
          </a:prstGeom>
        </p:spPr>
      </p:pic>
      <p:sp>
        <p:nvSpPr>
          <p:cNvPr id="11" name="TextBox 10">
            <a:extLst>
              <a:ext uri="{FF2B5EF4-FFF2-40B4-BE49-F238E27FC236}">
                <a16:creationId xmlns:a16="http://schemas.microsoft.com/office/drawing/2014/main" id="{4631C252-9584-41C8-99A8-0EBE16FC5C01}"/>
              </a:ext>
            </a:extLst>
          </p:cNvPr>
          <p:cNvSpPr txBox="1"/>
          <p:nvPr/>
        </p:nvSpPr>
        <p:spPr>
          <a:xfrm>
            <a:off x="9914021" y="4716379"/>
            <a:ext cx="2145631" cy="1754326"/>
          </a:xfrm>
          <a:prstGeom prst="rect">
            <a:avLst/>
          </a:prstGeom>
          <a:noFill/>
        </p:spPr>
        <p:txBody>
          <a:bodyPr wrap="square">
            <a:spAutoFit/>
          </a:bodyPr>
          <a:lstStyle/>
          <a:p>
            <a:r>
              <a:rPr lang="en-GB" dirty="0"/>
              <a:t>Earth Rocker sound system crew, Venn Street, Huddersfield, 1970s; sound system, Portobello Road, London 1979</a:t>
            </a:r>
          </a:p>
        </p:txBody>
      </p:sp>
      <p:pic>
        <p:nvPicPr>
          <p:cNvPr id="12" name="Picture 11">
            <a:extLst>
              <a:ext uri="{FF2B5EF4-FFF2-40B4-BE49-F238E27FC236}">
                <a16:creationId xmlns:a16="http://schemas.microsoft.com/office/drawing/2014/main" id="{54EF7E34-84C8-4FA9-9EB5-D27C8F17EE89}"/>
              </a:ext>
            </a:extLst>
          </p:cNvPr>
          <p:cNvPicPr>
            <a:picLocks noChangeAspect="1"/>
          </p:cNvPicPr>
          <p:nvPr/>
        </p:nvPicPr>
        <p:blipFill rotWithShape="1">
          <a:blip r:embed="rId4"/>
          <a:srcRect l="28116" r="27008" b="426"/>
          <a:stretch/>
        </p:blipFill>
        <p:spPr>
          <a:xfrm>
            <a:off x="6271010" y="2711116"/>
            <a:ext cx="3322465" cy="4146884"/>
          </a:xfrm>
          <a:prstGeom prst="rect">
            <a:avLst/>
          </a:prstGeom>
        </p:spPr>
      </p:pic>
      <p:pic>
        <p:nvPicPr>
          <p:cNvPr id="13" name="Picture 12">
            <a:extLst>
              <a:ext uri="{FF2B5EF4-FFF2-40B4-BE49-F238E27FC236}">
                <a16:creationId xmlns:a16="http://schemas.microsoft.com/office/drawing/2014/main" id="{51BC138E-D6F3-4343-99FC-2EA0E1FB049E}"/>
              </a:ext>
            </a:extLst>
          </p:cNvPr>
          <p:cNvPicPr>
            <a:picLocks noChangeAspect="1"/>
          </p:cNvPicPr>
          <p:nvPr/>
        </p:nvPicPr>
        <p:blipFill>
          <a:blip r:embed="rId5"/>
          <a:stretch>
            <a:fillRect/>
          </a:stretch>
        </p:blipFill>
        <p:spPr>
          <a:xfrm>
            <a:off x="9224683" y="138080"/>
            <a:ext cx="2744360" cy="4142431"/>
          </a:xfrm>
          <a:prstGeom prst="rect">
            <a:avLst/>
          </a:prstGeom>
        </p:spPr>
      </p:pic>
    </p:spTree>
    <p:extLst>
      <p:ext uri="{BB962C8B-B14F-4D97-AF65-F5344CB8AC3E}">
        <p14:creationId xmlns:p14="http://schemas.microsoft.com/office/powerpoint/2010/main" val="42581990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7650" y="365127"/>
            <a:ext cx="11106150" cy="1325563"/>
          </a:xfrm>
        </p:spPr>
        <p:txBody>
          <a:bodyPr/>
          <a:lstStyle/>
          <a:p>
            <a:r>
              <a:rPr lang="en-GB" dirty="0">
                <a:latin typeface="Cooper Black" panose="0208090404030B020404" pitchFamily="18" charset="0"/>
              </a:rPr>
              <a:t>Skinheads</a:t>
            </a:r>
          </a:p>
        </p:txBody>
      </p:sp>
      <p:sp>
        <p:nvSpPr>
          <p:cNvPr id="2" name="Content Placeholder 1"/>
          <p:cNvSpPr>
            <a:spLocks noGrp="1"/>
          </p:cNvSpPr>
          <p:nvPr>
            <p:ph idx="1"/>
          </p:nvPr>
        </p:nvSpPr>
        <p:spPr>
          <a:xfrm>
            <a:off x="3401790" y="433876"/>
            <a:ext cx="8444456" cy="4407408"/>
          </a:xfrm>
        </p:spPr>
        <p:txBody>
          <a:bodyPr vert="horz" lIns="180000" tIns="72000" rIns="180000" bIns="72000" rtlCol="0">
            <a:normAutofit/>
          </a:bodyPr>
          <a:lstStyle/>
          <a:p>
            <a:pPr marL="45720" indent="0" algn="just">
              <a:buNone/>
            </a:pPr>
            <a:r>
              <a:rPr lang="en-GB" dirty="0"/>
              <a:t>“The [skinhead] alliance between white and black youths was an extremely precarious and provisional one: it was only by continually monitoring trouble spots (e.g. the distribution of white girls) and by scapegoating other alien groups (‘queers’, hippies, and Asians) that internal conflict could be avoided.”</a:t>
            </a:r>
            <a:r>
              <a:rPr lang="en-GB" sz="1400" dirty="0" err="1"/>
              <a:t>Hebdige</a:t>
            </a:r>
            <a:r>
              <a:rPr lang="en-GB" sz="1400" dirty="0"/>
              <a:t>, </a:t>
            </a:r>
            <a:r>
              <a:rPr lang="en-GB" sz="1400" i="1" dirty="0"/>
              <a:t>Subculture</a:t>
            </a:r>
            <a:r>
              <a:rPr lang="en-GB" sz="1400" dirty="0"/>
              <a:t>, p. 58</a:t>
            </a:r>
          </a:p>
          <a:p>
            <a:pPr marL="45720" indent="0" algn="just">
              <a:buNone/>
            </a:pPr>
            <a:endParaRPr lang="en-GB" dirty="0"/>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65" y="3077449"/>
            <a:ext cx="25241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3150" y="3077449"/>
            <a:ext cx="4212950" cy="28106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5"/>
          <a:stretch>
            <a:fillRect/>
          </a:stretch>
        </p:blipFill>
        <p:spPr>
          <a:xfrm>
            <a:off x="6523214" y="3077449"/>
            <a:ext cx="5668786" cy="3755013"/>
          </a:xfrm>
          <a:prstGeom prst="rect">
            <a:avLst/>
          </a:prstGeom>
        </p:spPr>
      </p:pic>
    </p:spTree>
    <p:extLst>
      <p:ext uri="{BB962C8B-B14F-4D97-AF65-F5344CB8AC3E}">
        <p14:creationId xmlns:p14="http://schemas.microsoft.com/office/powerpoint/2010/main" val="1247580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latin typeface="Cooper Black" panose="0208090404030B020404" pitchFamily="18" charset="0"/>
              </a:rPr>
              <a:t>2-Tone, Punk, Rock Against Racism</a:t>
            </a:r>
            <a:endParaRPr lang="en-US" dirty="0">
              <a:latin typeface="Cooper Black" panose="0208090404030B020404" pitchFamily="18" charset="0"/>
            </a:endParaRPr>
          </a:p>
        </p:txBody>
      </p:sp>
      <p:pic>
        <p:nvPicPr>
          <p:cNvPr id="4" name="Content Placeholder 3"/>
          <p:cNvPicPr>
            <a:picLocks noGrp="1" noChangeAspect="1"/>
          </p:cNvPicPr>
          <p:nvPr>
            <p:ph idx="1"/>
          </p:nvPr>
        </p:nvPicPr>
        <p:blipFill>
          <a:blip r:embed="rId3"/>
          <a:stretch>
            <a:fillRect/>
          </a:stretch>
        </p:blipFill>
        <p:spPr>
          <a:xfrm>
            <a:off x="2865387" y="1587403"/>
            <a:ext cx="6283698" cy="3770219"/>
          </a:xfrm>
          <a:prstGeom prst="rect">
            <a:avLst/>
          </a:prstGeom>
        </p:spPr>
      </p:pic>
      <p:pic>
        <p:nvPicPr>
          <p:cNvPr id="5" name="Picture 4"/>
          <p:cNvPicPr>
            <a:picLocks noChangeAspect="1"/>
          </p:cNvPicPr>
          <p:nvPr/>
        </p:nvPicPr>
        <p:blipFill>
          <a:blip r:embed="rId4"/>
          <a:stretch>
            <a:fillRect/>
          </a:stretch>
        </p:blipFill>
        <p:spPr>
          <a:xfrm>
            <a:off x="255241" y="1642378"/>
            <a:ext cx="2567656" cy="2620416"/>
          </a:xfrm>
          <a:prstGeom prst="rect">
            <a:avLst/>
          </a:prstGeom>
        </p:spPr>
      </p:pic>
      <p:pic>
        <p:nvPicPr>
          <p:cNvPr id="6" name="Picture 5"/>
          <p:cNvPicPr>
            <a:picLocks noChangeAspect="1"/>
          </p:cNvPicPr>
          <p:nvPr/>
        </p:nvPicPr>
        <p:blipFill>
          <a:blip r:embed="rId5"/>
          <a:stretch>
            <a:fillRect/>
          </a:stretch>
        </p:blipFill>
        <p:spPr>
          <a:xfrm>
            <a:off x="1524000" y="4291925"/>
            <a:ext cx="3978411" cy="2566075"/>
          </a:xfrm>
          <a:prstGeom prst="rect">
            <a:avLst/>
          </a:prstGeom>
        </p:spPr>
      </p:pic>
      <p:pic>
        <p:nvPicPr>
          <p:cNvPr id="7" name="Picture 6"/>
          <p:cNvPicPr>
            <a:picLocks noChangeAspect="1"/>
          </p:cNvPicPr>
          <p:nvPr/>
        </p:nvPicPr>
        <p:blipFill>
          <a:blip r:embed="rId6"/>
          <a:stretch>
            <a:fillRect/>
          </a:stretch>
        </p:blipFill>
        <p:spPr>
          <a:xfrm>
            <a:off x="8095266" y="4322064"/>
            <a:ext cx="2572735" cy="2591025"/>
          </a:xfrm>
          <a:prstGeom prst="rect">
            <a:avLst/>
          </a:prstGeom>
        </p:spPr>
      </p:pic>
      <p:sp>
        <p:nvSpPr>
          <p:cNvPr id="8" name="Rectangle 7"/>
          <p:cNvSpPr/>
          <p:nvPr/>
        </p:nvSpPr>
        <p:spPr>
          <a:xfrm>
            <a:off x="5502411" y="5433243"/>
            <a:ext cx="2592855" cy="1200329"/>
          </a:xfrm>
          <a:prstGeom prst="rect">
            <a:avLst/>
          </a:prstGeom>
        </p:spPr>
        <p:txBody>
          <a:bodyPr wrap="square">
            <a:spAutoFit/>
          </a:bodyPr>
          <a:lstStyle/>
          <a:p>
            <a:r>
              <a:rPr lang="en-US" dirty="0">
                <a:solidFill>
                  <a:prstClr val="black"/>
                </a:solidFill>
              </a:rPr>
              <a:t>The Clash headlining Rock Against Racism carnival, Victoria Park, London, April 1978</a:t>
            </a:r>
          </a:p>
        </p:txBody>
      </p:sp>
      <p:pic>
        <p:nvPicPr>
          <p:cNvPr id="2" name="Picture 1"/>
          <p:cNvPicPr>
            <a:picLocks noChangeAspect="1"/>
          </p:cNvPicPr>
          <p:nvPr/>
        </p:nvPicPr>
        <p:blipFill>
          <a:blip r:embed="rId7"/>
          <a:stretch>
            <a:fillRect/>
          </a:stretch>
        </p:blipFill>
        <p:spPr>
          <a:xfrm>
            <a:off x="9505950" y="1379244"/>
            <a:ext cx="2857500" cy="2857500"/>
          </a:xfrm>
          <a:prstGeom prst="rect">
            <a:avLst/>
          </a:prstGeom>
        </p:spPr>
      </p:pic>
    </p:spTree>
    <p:extLst>
      <p:ext uri="{BB962C8B-B14F-4D97-AF65-F5344CB8AC3E}">
        <p14:creationId xmlns:p14="http://schemas.microsoft.com/office/powerpoint/2010/main" val="9412174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27847" y="138080"/>
            <a:ext cx="10515600" cy="1325563"/>
          </a:xfrm>
        </p:spPr>
        <p:txBody>
          <a:bodyPr/>
          <a:lstStyle/>
          <a:p>
            <a:r>
              <a:rPr lang="en-GB" dirty="0">
                <a:latin typeface="Cooper Black" panose="0208090404030B020404" pitchFamily="18" charset="0"/>
              </a:rPr>
              <a:t>RASTAFARI and REGGAE</a:t>
            </a:r>
            <a:endParaRPr lang="en-US" dirty="0">
              <a:latin typeface="Cooper Black" panose="0208090404030B020404" pitchFamily="18" charset="0"/>
            </a:endParaRPr>
          </a:p>
        </p:txBody>
      </p:sp>
      <p:sp>
        <p:nvSpPr>
          <p:cNvPr id="2" name="Content Placeholder 1"/>
          <p:cNvSpPr>
            <a:spLocks noGrp="1"/>
          </p:cNvSpPr>
          <p:nvPr>
            <p:ph idx="1"/>
          </p:nvPr>
        </p:nvSpPr>
        <p:spPr>
          <a:xfrm>
            <a:off x="237565" y="1314450"/>
            <a:ext cx="8457256" cy="5543549"/>
          </a:xfrm>
        </p:spPr>
        <p:txBody>
          <a:bodyPr>
            <a:normAutofit fontScale="62500" lnSpcReduction="20000"/>
          </a:bodyPr>
          <a:lstStyle/>
          <a:p>
            <a:pPr marL="45720" indent="0" algn="just">
              <a:lnSpc>
                <a:spcPct val="120000"/>
              </a:lnSpc>
              <a:spcBef>
                <a:spcPts val="0"/>
              </a:spcBef>
              <a:buNone/>
            </a:pPr>
            <a:r>
              <a:rPr lang="en-GB" sz="4400" dirty="0"/>
              <a:t>“ … I</a:t>
            </a:r>
            <a:r>
              <a:rPr lang="en-US" sz="4400" dirty="0"/>
              <a:t>t was largely through reggae, played at local ‘sound-systems’ (i.e. discotheques frequented by black working-class youth) and available only through an underground network of small retailers, that the Rastafarian ethos, the ‘dreadlocks’ and ‘ethnicity’ were communicated to members of the West Indian community in Great Britain.</a:t>
            </a:r>
          </a:p>
          <a:p>
            <a:pPr marL="45720" indent="0" algn="just">
              <a:lnSpc>
                <a:spcPct val="120000"/>
              </a:lnSpc>
              <a:spcBef>
                <a:spcPts val="0"/>
              </a:spcBef>
              <a:buNone/>
            </a:pPr>
            <a:r>
              <a:rPr lang="en-US" sz="4400" dirty="0"/>
              <a:t>	“For the unemployed black youth, ‘heavy dub’ and ‘rockers’ provided an alternative sound-track, infinitely preferable to the </a:t>
            </a:r>
            <a:r>
              <a:rPr lang="en-US" sz="4400" dirty="0" err="1"/>
              <a:t>muzak</a:t>
            </a:r>
            <a:r>
              <a:rPr lang="en-US" sz="4400" dirty="0"/>
              <a:t> which filled the vast new shopping precincts where he spent his days ‘doing nothing’, subjected to the random tyrannies of ‘</a:t>
            </a:r>
            <a:r>
              <a:rPr lang="en-US" sz="4400" dirty="0" err="1"/>
              <a:t>sus</a:t>
            </a:r>
            <a:r>
              <a:rPr lang="en-US" sz="4400" dirty="0"/>
              <a:t>.’”</a:t>
            </a:r>
          </a:p>
          <a:p>
            <a:pPr marL="45720" indent="0" algn="r">
              <a:lnSpc>
                <a:spcPct val="120000"/>
              </a:lnSpc>
              <a:spcBef>
                <a:spcPts val="0"/>
              </a:spcBef>
              <a:buNone/>
            </a:pPr>
            <a:r>
              <a:rPr lang="en-GB" sz="3600" dirty="0"/>
              <a:t>- </a:t>
            </a:r>
            <a:r>
              <a:rPr lang="en-GB" sz="3600" dirty="0" err="1"/>
              <a:t>Hebdige</a:t>
            </a:r>
            <a:r>
              <a:rPr lang="en-GB" sz="3600" dirty="0"/>
              <a:t>, </a:t>
            </a:r>
            <a:r>
              <a:rPr lang="en-GB" sz="3600" i="1" dirty="0"/>
              <a:t>Subculture</a:t>
            </a:r>
            <a:r>
              <a:rPr lang="en-GB" sz="3600" dirty="0"/>
              <a:t>, p. 36</a:t>
            </a:r>
            <a:endParaRPr lang="en-US" sz="3600" dirty="0"/>
          </a:p>
          <a:p>
            <a:pPr marL="45720" indent="0" algn="just">
              <a:lnSpc>
                <a:spcPct val="120000"/>
              </a:lnSpc>
              <a:spcBef>
                <a:spcPts val="0"/>
              </a:spcBef>
              <a:buNone/>
            </a:pPr>
            <a:endParaRPr lang="en-US" dirty="0"/>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9566" y="3966123"/>
            <a:ext cx="2859000" cy="21810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3265" t="22680" r="5936" b="4289"/>
          <a:stretch/>
        </p:blipFill>
        <p:spPr bwMode="auto">
          <a:xfrm>
            <a:off x="9089566" y="1433217"/>
            <a:ext cx="2864869"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9356680" y="6239867"/>
            <a:ext cx="2835320" cy="523220"/>
          </a:xfrm>
          <a:prstGeom prst="rect">
            <a:avLst/>
          </a:prstGeom>
        </p:spPr>
        <p:txBody>
          <a:bodyPr wrap="square">
            <a:spAutoFit/>
          </a:bodyPr>
          <a:lstStyle/>
          <a:p>
            <a:pPr algn="r"/>
            <a:r>
              <a:rPr lang="en-GB" sz="1400" dirty="0"/>
              <a:t>British reggae acts Steel Pulse (top) and </a:t>
            </a:r>
            <a:r>
              <a:rPr lang="en-GB" sz="1400" dirty="0" err="1"/>
              <a:t>Aswad</a:t>
            </a:r>
            <a:r>
              <a:rPr lang="en-GB" sz="1400" dirty="0"/>
              <a:t> and sound systems</a:t>
            </a:r>
          </a:p>
        </p:txBody>
      </p:sp>
    </p:spTree>
    <p:extLst>
      <p:ext uri="{BB962C8B-B14F-4D97-AF65-F5344CB8AC3E}">
        <p14:creationId xmlns:p14="http://schemas.microsoft.com/office/powerpoint/2010/main" val="4908644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50574" y="1"/>
            <a:ext cx="6882245" cy="6930737"/>
          </a:xfrm>
          <a:solidFill>
            <a:schemeClr val="tx1">
              <a:alpha val="70000"/>
            </a:schemeClr>
          </a:solidFill>
        </p:spPr>
        <p:txBody>
          <a:bodyPr>
            <a:normAutofit fontScale="90000"/>
          </a:bodyPr>
          <a:lstStyle/>
          <a:p>
            <a:br>
              <a:rPr lang="en-GB" sz="2400" dirty="0">
                <a:solidFill>
                  <a:schemeClr val="bg1"/>
                </a:solidFill>
                <a:latin typeface="Cooper Black" panose="0208090404030B020404" pitchFamily="18" charset="0"/>
              </a:rPr>
            </a:br>
            <a:r>
              <a:rPr lang="en-GB" sz="2000" dirty="0">
                <a:solidFill>
                  <a:schemeClr val="bg1"/>
                </a:solidFill>
                <a:latin typeface="Cooper Black" panose="0208090404030B020404" pitchFamily="18" charset="0"/>
              </a:rPr>
              <a:t>HPHI5006, 6006</a:t>
            </a:r>
            <a:br>
              <a:rPr lang="en-GB" sz="2000" dirty="0"/>
            </a:br>
            <a:r>
              <a:rPr lang="en-GB" sz="2000" dirty="0">
                <a:solidFill>
                  <a:srgbClr val="00B050"/>
                </a:solidFill>
                <a:latin typeface="Cooper Black" panose="0208090404030B020404" pitchFamily="18" charset="0"/>
              </a:rPr>
              <a:t>Routes &amp; Roots of the Black Atlantic</a:t>
            </a:r>
            <a:br>
              <a:rPr lang="en-GB" sz="2000" dirty="0">
                <a:solidFill>
                  <a:srgbClr val="00B0F0"/>
                </a:solidFill>
                <a:latin typeface="Cooper Black" panose="0208090404030B020404" pitchFamily="18" charset="0"/>
              </a:rPr>
            </a:br>
            <a:br>
              <a:rPr lang="en-GB" sz="20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10: </a:t>
            </a:r>
            <a:br>
              <a:rPr lang="en-GB" sz="4000" dirty="0">
                <a:solidFill>
                  <a:srgbClr val="FF0000"/>
                </a:solidFill>
                <a:latin typeface="Cooper Black" panose="0208090404030B020404" pitchFamily="18" charset="0"/>
              </a:rPr>
            </a:br>
            <a:r>
              <a:rPr lang="en-GB" sz="4000" dirty="0">
                <a:solidFill>
                  <a:srgbClr val="FF0000"/>
                </a:solidFill>
                <a:latin typeface="Cooper Black" panose="0208090404030B020404" pitchFamily="18" charset="0"/>
              </a:rPr>
              <a:t>After the Windrush: Black and British in the Post-World War Two Era</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r>
              <a:rPr lang="en-GB" sz="4000" dirty="0">
                <a:solidFill>
                  <a:srgbClr val="FFFF00"/>
                </a:solidFill>
                <a:latin typeface="Cooper Black" panose="0208090404030B020404" pitchFamily="18" charset="0"/>
              </a:rPr>
              <a:t>Some Thoughts on Dub Poetry</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24506039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819150" y="260427"/>
            <a:ext cx="10515600" cy="1325563"/>
          </a:xfrm>
        </p:spPr>
        <p:txBody>
          <a:bodyPr>
            <a:normAutofit/>
          </a:bodyPr>
          <a:lstStyle/>
          <a:p>
            <a:pPr algn="ctr"/>
            <a:r>
              <a:rPr lang="en-GB" sz="4000" dirty="0">
                <a:latin typeface="Cooper Black" panose="0208090404030B020404" pitchFamily="18" charset="0"/>
              </a:rPr>
              <a:t>Linton Kwesi Johnson and Dub Poetry</a:t>
            </a:r>
            <a:endParaRPr lang="en-US" sz="4000" dirty="0">
              <a:latin typeface="Cooper Black" panose="0208090404030B020404" pitchFamily="18" charset="0"/>
            </a:endParaRPr>
          </a:p>
        </p:txBody>
      </p:sp>
      <p:sp>
        <p:nvSpPr>
          <p:cNvPr id="2" name="Content Placeholder 1"/>
          <p:cNvSpPr>
            <a:spLocks noGrp="1"/>
          </p:cNvSpPr>
          <p:nvPr>
            <p:ph idx="1"/>
          </p:nvPr>
        </p:nvSpPr>
        <p:spPr>
          <a:xfrm>
            <a:off x="495300" y="1719071"/>
            <a:ext cx="3872509" cy="4878281"/>
          </a:xfrm>
        </p:spPr>
        <p:txBody>
          <a:bodyPr>
            <a:normAutofit fontScale="92500"/>
          </a:bodyPr>
          <a:lstStyle/>
          <a:p>
            <a:r>
              <a:rPr lang="en-GB" dirty="0"/>
              <a:t>LKJ innovated what became known as ‘dub poetry’ – blend of verse inspired by American group the Last Poets and reggae-influenced beat</a:t>
            </a:r>
          </a:p>
          <a:p>
            <a:r>
              <a:rPr lang="en-GB" dirty="0"/>
              <a:t>LKJ a member of the British Black Panther Party</a:t>
            </a:r>
          </a:p>
          <a:p>
            <a:r>
              <a:rPr lang="en-GB" dirty="0"/>
              <a:t>LKJ graduate of sociology at Goldsmiths, University of London</a:t>
            </a:r>
          </a:p>
          <a:p>
            <a:endParaRPr lang="en-US" dirty="0"/>
          </a:p>
        </p:txBody>
      </p:sp>
      <p:pic>
        <p:nvPicPr>
          <p:cNvPr id="5" name="Picture 4"/>
          <p:cNvPicPr>
            <a:picLocks noChangeAspect="1"/>
          </p:cNvPicPr>
          <p:nvPr/>
        </p:nvPicPr>
        <p:blipFill>
          <a:blip r:embed="rId3"/>
          <a:stretch>
            <a:fillRect/>
          </a:stretch>
        </p:blipFill>
        <p:spPr>
          <a:xfrm>
            <a:off x="7476586" y="3823333"/>
            <a:ext cx="3858164" cy="2774019"/>
          </a:xfrm>
          <a:prstGeom prst="rect">
            <a:avLst/>
          </a:prstGeom>
        </p:spPr>
      </p:pic>
      <p:pic>
        <p:nvPicPr>
          <p:cNvPr id="6" name="Picture 5"/>
          <p:cNvPicPr>
            <a:picLocks noChangeAspect="1"/>
          </p:cNvPicPr>
          <p:nvPr/>
        </p:nvPicPr>
        <p:blipFill>
          <a:blip r:embed="rId4"/>
          <a:stretch>
            <a:fillRect/>
          </a:stretch>
        </p:blipFill>
        <p:spPr>
          <a:xfrm>
            <a:off x="9346332" y="1581471"/>
            <a:ext cx="2324200" cy="2313870"/>
          </a:xfrm>
          <a:prstGeom prst="rect">
            <a:avLst/>
          </a:prstGeom>
        </p:spPr>
      </p:pic>
      <p:pic>
        <p:nvPicPr>
          <p:cNvPr id="7" name="Picture 6"/>
          <p:cNvPicPr>
            <a:picLocks noChangeAspect="1"/>
          </p:cNvPicPr>
          <p:nvPr/>
        </p:nvPicPr>
        <p:blipFill>
          <a:blip r:embed="rId5"/>
          <a:stretch>
            <a:fillRect/>
          </a:stretch>
        </p:blipFill>
        <p:spPr>
          <a:xfrm>
            <a:off x="4627121" y="1628854"/>
            <a:ext cx="3557857" cy="2266487"/>
          </a:xfrm>
          <a:prstGeom prst="rect">
            <a:avLst/>
          </a:prstGeom>
        </p:spPr>
      </p:pic>
      <p:sp>
        <p:nvSpPr>
          <p:cNvPr id="3" name="Rectangle 2"/>
          <p:cNvSpPr/>
          <p:nvPr/>
        </p:nvSpPr>
        <p:spPr>
          <a:xfrm>
            <a:off x="4627120" y="4397447"/>
            <a:ext cx="2849465" cy="2339102"/>
          </a:xfrm>
          <a:prstGeom prst="rect">
            <a:avLst/>
          </a:prstGeom>
        </p:spPr>
        <p:txBody>
          <a:bodyPr wrap="square">
            <a:spAutoFit/>
          </a:bodyPr>
          <a:lstStyle/>
          <a:p>
            <a:r>
              <a:rPr lang="en-GB" sz="1600" dirty="0">
                <a:hlinkClick r:id="rId6"/>
              </a:rPr>
              <a:t>https://www.bbc.co.uk/programmes/p00dwlb9</a:t>
            </a:r>
            <a:endParaRPr lang="en-GB" sz="1600" dirty="0"/>
          </a:p>
          <a:p>
            <a:endParaRPr lang="en-GB" sz="1600" dirty="0"/>
          </a:p>
          <a:p>
            <a:r>
              <a:rPr lang="en-GB" sz="1600" dirty="0"/>
              <a:t>In conversation with Paul Gilroy: </a:t>
            </a:r>
            <a:r>
              <a:rPr lang="en-GB" sz="1600" dirty="0">
                <a:hlinkClick r:id="rId7"/>
              </a:rPr>
              <a:t>https://www.torch.ox.ac.uk/reading-bass-culture-linton-kwesi-johnson-in-conversation-with-paul-gilroy-0</a:t>
            </a:r>
            <a:endParaRPr lang="en-GB" sz="1600" dirty="0"/>
          </a:p>
          <a:p>
            <a:endParaRPr lang="en-GB" dirty="0"/>
          </a:p>
        </p:txBody>
      </p:sp>
    </p:spTree>
    <p:extLst>
      <p:ext uri="{BB962C8B-B14F-4D97-AF65-F5344CB8AC3E}">
        <p14:creationId xmlns:p14="http://schemas.microsoft.com/office/powerpoint/2010/main" val="17799886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81813-B268-460F-8E38-5F2624D3B970}"/>
              </a:ext>
            </a:extLst>
          </p:cNvPr>
          <p:cNvSpPr>
            <a:spLocks noGrp="1"/>
          </p:cNvSpPr>
          <p:nvPr>
            <p:ph type="title"/>
          </p:nvPr>
        </p:nvSpPr>
        <p:spPr>
          <a:xfrm>
            <a:off x="465221" y="58089"/>
            <a:ext cx="10888579" cy="1325563"/>
          </a:xfrm>
        </p:spPr>
        <p:txBody>
          <a:bodyPr/>
          <a:lstStyle/>
          <a:p>
            <a:r>
              <a:rPr lang="en-GB" dirty="0">
                <a:latin typeface="Cooper Black" panose="0208090404030B020404" pitchFamily="18" charset="0"/>
              </a:rPr>
              <a:t>Dub </a:t>
            </a:r>
          </a:p>
        </p:txBody>
      </p:sp>
      <p:sp>
        <p:nvSpPr>
          <p:cNvPr id="3" name="Content Placeholder 2">
            <a:extLst>
              <a:ext uri="{FF2B5EF4-FFF2-40B4-BE49-F238E27FC236}">
                <a16:creationId xmlns:a16="http://schemas.microsoft.com/office/drawing/2014/main" id="{6B74F04B-36CC-4650-BA4F-69923283AA1C}"/>
              </a:ext>
            </a:extLst>
          </p:cNvPr>
          <p:cNvSpPr>
            <a:spLocks noGrp="1"/>
          </p:cNvSpPr>
          <p:nvPr>
            <p:ph idx="1"/>
          </p:nvPr>
        </p:nvSpPr>
        <p:spPr>
          <a:xfrm>
            <a:off x="235310" y="1383652"/>
            <a:ext cx="4657531" cy="4664222"/>
          </a:xfrm>
        </p:spPr>
        <p:txBody>
          <a:bodyPr>
            <a:normAutofit fontScale="92500" lnSpcReduction="10000"/>
          </a:bodyPr>
          <a:lstStyle/>
          <a:p>
            <a:r>
              <a:rPr lang="en-GB" dirty="0"/>
              <a:t>‘Double’ or duplicate recording on dubplate – often B-side instrumentals and sometimes exclusives provided for sound systems</a:t>
            </a:r>
          </a:p>
          <a:p>
            <a:endParaRPr lang="en-GB" dirty="0"/>
          </a:p>
          <a:p>
            <a:r>
              <a:rPr lang="en-GB" dirty="0"/>
              <a:t>DJ delivered extemporised lyrics over track – influence on hip hop</a:t>
            </a:r>
          </a:p>
          <a:p>
            <a:endParaRPr lang="en-GB" dirty="0"/>
          </a:p>
          <a:p>
            <a:r>
              <a:rPr lang="en-GB" dirty="0"/>
              <a:t>In-studio experimentation (e.g. Lee ‘Scratch’ Perry) </a:t>
            </a:r>
          </a:p>
          <a:p>
            <a:pPr marL="0" indent="0">
              <a:buNone/>
            </a:pPr>
            <a:endParaRPr lang="en-GB" dirty="0"/>
          </a:p>
        </p:txBody>
      </p:sp>
      <p:pic>
        <p:nvPicPr>
          <p:cNvPr id="5" name="Picture 4">
            <a:extLst>
              <a:ext uri="{FF2B5EF4-FFF2-40B4-BE49-F238E27FC236}">
                <a16:creationId xmlns:a16="http://schemas.microsoft.com/office/drawing/2014/main" id="{FBAD266F-616D-4443-97F9-0A995179D74E}"/>
              </a:ext>
            </a:extLst>
          </p:cNvPr>
          <p:cNvPicPr>
            <a:picLocks noChangeAspect="1"/>
          </p:cNvPicPr>
          <p:nvPr/>
        </p:nvPicPr>
        <p:blipFill rotWithShape="1">
          <a:blip r:embed="rId3"/>
          <a:srcRect l="42456" t="18012" r="25552" b="8070"/>
          <a:stretch/>
        </p:blipFill>
        <p:spPr>
          <a:xfrm>
            <a:off x="5186923" y="109280"/>
            <a:ext cx="2470484" cy="3409052"/>
          </a:xfrm>
          <a:prstGeom prst="rect">
            <a:avLst/>
          </a:prstGeom>
        </p:spPr>
      </p:pic>
      <p:pic>
        <p:nvPicPr>
          <p:cNvPr id="7" name="Picture 6">
            <a:extLst>
              <a:ext uri="{FF2B5EF4-FFF2-40B4-BE49-F238E27FC236}">
                <a16:creationId xmlns:a16="http://schemas.microsoft.com/office/drawing/2014/main" id="{F5FB9341-9122-4E97-A3B6-6DA71A69919D}"/>
              </a:ext>
            </a:extLst>
          </p:cNvPr>
          <p:cNvPicPr>
            <a:picLocks noChangeAspect="1"/>
          </p:cNvPicPr>
          <p:nvPr/>
        </p:nvPicPr>
        <p:blipFill rotWithShape="1">
          <a:blip r:embed="rId4"/>
          <a:srcRect l="28905" t="16152" r="13259" b="9931"/>
          <a:stretch/>
        </p:blipFill>
        <p:spPr>
          <a:xfrm>
            <a:off x="7763376" y="58089"/>
            <a:ext cx="4299284" cy="3281579"/>
          </a:xfrm>
          <a:prstGeom prst="rect">
            <a:avLst/>
          </a:prstGeom>
        </p:spPr>
      </p:pic>
      <p:pic>
        <p:nvPicPr>
          <p:cNvPr id="8" name="Picture 7">
            <a:extLst>
              <a:ext uri="{FF2B5EF4-FFF2-40B4-BE49-F238E27FC236}">
                <a16:creationId xmlns:a16="http://schemas.microsoft.com/office/drawing/2014/main" id="{7776C350-C547-462C-A5B1-0234119EE735}"/>
              </a:ext>
            </a:extLst>
          </p:cNvPr>
          <p:cNvPicPr>
            <a:picLocks noChangeAspect="1"/>
          </p:cNvPicPr>
          <p:nvPr/>
        </p:nvPicPr>
        <p:blipFill>
          <a:blip r:embed="rId5"/>
          <a:stretch>
            <a:fillRect/>
          </a:stretch>
        </p:blipFill>
        <p:spPr>
          <a:xfrm>
            <a:off x="7763376" y="3518332"/>
            <a:ext cx="4193313" cy="2827491"/>
          </a:xfrm>
          <a:prstGeom prst="rect">
            <a:avLst/>
          </a:prstGeom>
        </p:spPr>
      </p:pic>
      <p:sp>
        <p:nvSpPr>
          <p:cNvPr id="10" name="TextBox 9">
            <a:extLst>
              <a:ext uri="{FF2B5EF4-FFF2-40B4-BE49-F238E27FC236}">
                <a16:creationId xmlns:a16="http://schemas.microsoft.com/office/drawing/2014/main" id="{7A13C832-F37C-43EA-9A7A-33DE8F6CDFF3}"/>
              </a:ext>
            </a:extLst>
          </p:cNvPr>
          <p:cNvSpPr txBox="1"/>
          <p:nvPr/>
        </p:nvSpPr>
        <p:spPr>
          <a:xfrm>
            <a:off x="8104886" y="6519753"/>
            <a:ext cx="5033598" cy="369332"/>
          </a:xfrm>
          <a:prstGeom prst="rect">
            <a:avLst/>
          </a:prstGeom>
          <a:noFill/>
        </p:spPr>
        <p:txBody>
          <a:bodyPr wrap="square">
            <a:spAutoFit/>
          </a:bodyPr>
          <a:lstStyle/>
          <a:p>
            <a:r>
              <a:rPr lang="en-GB" dirty="0"/>
              <a:t>Lee “Scratch” Perry inside his Black Ark studio</a:t>
            </a:r>
          </a:p>
        </p:txBody>
      </p:sp>
      <p:pic>
        <p:nvPicPr>
          <p:cNvPr id="11" name="Picture 10">
            <a:extLst>
              <a:ext uri="{FF2B5EF4-FFF2-40B4-BE49-F238E27FC236}">
                <a16:creationId xmlns:a16="http://schemas.microsoft.com/office/drawing/2014/main" id="{43332CE5-93D8-44DA-AEDE-0556A004A261}"/>
              </a:ext>
            </a:extLst>
          </p:cNvPr>
          <p:cNvPicPr>
            <a:picLocks noChangeAspect="1"/>
          </p:cNvPicPr>
          <p:nvPr/>
        </p:nvPicPr>
        <p:blipFill>
          <a:blip r:embed="rId6"/>
          <a:stretch>
            <a:fillRect/>
          </a:stretch>
        </p:blipFill>
        <p:spPr>
          <a:xfrm>
            <a:off x="5359566" y="4142874"/>
            <a:ext cx="1905000" cy="1905000"/>
          </a:xfrm>
          <a:prstGeom prst="rect">
            <a:avLst/>
          </a:prstGeom>
        </p:spPr>
      </p:pic>
    </p:spTree>
    <p:extLst>
      <p:ext uri="{BB962C8B-B14F-4D97-AF65-F5344CB8AC3E}">
        <p14:creationId xmlns:p14="http://schemas.microsoft.com/office/powerpoint/2010/main" val="750542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2299" y="334646"/>
            <a:ext cx="2387601" cy="5364479"/>
          </a:xfrm>
        </p:spPr>
        <p:txBody>
          <a:bodyPr>
            <a:normAutofit/>
          </a:bodyPr>
          <a:lstStyle/>
          <a:p>
            <a:pPr marL="45720" indent="0">
              <a:buNone/>
            </a:pPr>
            <a:r>
              <a:rPr lang="en-GB" dirty="0"/>
              <a:t>Linton </a:t>
            </a:r>
            <a:r>
              <a:rPr lang="en-GB" dirty="0" err="1"/>
              <a:t>Kwesi</a:t>
            </a:r>
            <a:r>
              <a:rPr lang="en-GB" dirty="0"/>
              <a:t> Johnson</a:t>
            </a:r>
          </a:p>
          <a:p>
            <a:r>
              <a:rPr lang="en-GB" dirty="0"/>
              <a:t>‘</a:t>
            </a:r>
            <a:r>
              <a:rPr lang="en-GB" b="1" dirty="0" err="1"/>
              <a:t>Inglan</a:t>
            </a:r>
            <a:r>
              <a:rPr lang="en-GB" b="1" dirty="0"/>
              <a:t> Is A Bitch’ (1980) 05:25</a:t>
            </a:r>
            <a:endParaRPr lang="en-US" dirty="0"/>
          </a:p>
          <a:p>
            <a:pPr marL="0" indent="0">
              <a:buNone/>
            </a:pPr>
            <a:endParaRPr lang="en-US" dirty="0"/>
          </a:p>
        </p:txBody>
      </p:sp>
      <p:pic>
        <p:nvPicPr>
          <p:cNvPr id="6" name="05 Inglan Is A Bitc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8399" y="3016885"/>
            <a:ext cx="647700" cy="647700"/>
          </a:xfrm>
          <a:prstGeom prst="rect">
            <a:avLst/>
          </a:prstGeom>
        </p:spPr>
      </p:pic>
      <p:pic>
        <p:nvPicPr>
          <p:cNvPr id="7" name="Online Media 3" title="Linton Kwesi Johnson - Inglan Is A Bitch">
            <a:hlinkClick r:id="" action="ppaction://media"/>
            <a:extLst>
              <a:ext uri="{FF2B5EF4-FFF2-40B4-BE49-F238E27FC236}">
                <a16:creationId xmlns:a16="http://schemas.microsoft.com/office/drawing/2014/main" id="{0A9790F0-776A-46FD-8967-28126161A89E}"/>
              </a:ext>
            </a:extLst>
          </p:cNvPr>
          <p:cNvPicPr>
            <a:picLocks noRot="1" noChangeAspect="1"/>
          </p:cNvPicPr>
          <p:nvPr>
            <a:videoFile r:link="rId3"/>
          </p:nvPr>
        </p:nvPicPr>
        <p:blipFill>
          <a:blip r:embed="rId7"/>
          <a:stretch>
            <a:fillRect/>
          </a:stretch>
        </p:blipFill>
        <p:spPr>
          <a:xfrm>
            <a:off x="3452235" y="182246"/>
            <a:ext cx="8495197" cy="6370819"/>
          </a:xfrm>
          <a:prstGeom prst="rect">
            <a:avLst/>
          </a:prstGeom>
        </p:spPr>
      </p:pic>
    </p:spTree>
    <p:extLst>
      <p:ext uri="{BB962C8B-B14F-4D97-AF65-F5344CB8AC3E}">
        <p14:creationId xmlns:p14="http://schemas.microsoft.com/office/powerpoint/2010/main" val="379066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1" presetClass="mediacall" presetSubtype="0" fill="hold" nodeType="clickEffect">
                                  <p:stCondLst>
                                    <p:cond delay="0"/>
                                  </p:stCondLst>
                                  <p:childTnLst>
                                    <p:cmd type="call" cmd="playFrom(0.0)">
                                      <p:cBhvr>
                                        <p:cTn id="11" dur="325079" fill="hold"/>
                                        <p:tgtEl>
                                          <p:spTgt spid="6"/>
                                        </p:tgtEl>
                                      </p:cBhvr>
                                    </p:cmd>
                                  </p:childTnLst>
                                </p:cTn>
                              </p:par>
                            </p:childTnLst>
                          </p:cTn>
                        </p:par>
                      </p:childTnLst>
                    </p:cTn>
                  </p:par>
                </p:childTnLst>
              </p:cTn>
              <p:nextCondLst>
                <p:cond evt="onClick" delay="0">
                  <p:tgtEl>
                    <p:spTgt spid="6"/>
                  </p:tgtEl>
                </p:cond>
              </p:nextCondLst>
            </p:seq>
            <p:audio>
              <p:cMediaNode vol="80000">
                <p:cTn id="12" fill="hold" display="0">
                  <p:stCondLst>
                    <p:cond delay="indefinite"/>
                  </p:stCondLst>
                  <p:endCondLst>
                    <p:cond evt="onStopAudio" delay="0">
                      <p:tgtEl>
                        <p:sldTgt/>
                      </p:tgtEl>
                    </p:cond>
                  </p:endCondLst>
                </p:cTn>
                <p:tgtEl>
                  <p:spTgt spid="6"/>
                </p:tgtEl>
              </p:cMediaNode>
            </p:audio>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video>
              <p:cMediaNode vol="80000">
                <p:cTn id="18" fill="hold" display="0">
                  <p:stCondLst>
                    <p:cond delay="indefinite"/>
                  </p:stCondLst>
                </p:cTn>
                <p:tgtEl>
                  <p:spTgt spid="7"/>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dirty="0"/>
          </a:p>
        </p:txBody>
      </p:sp>
      <p:sp>
        <p:nvSpPr>
          <p:cNvPr id="2" name="Content Placeholder 1"/>
          <p:cNvSpPr>
            <a:spLocks noGrp="1"/>
          </p:cNvSpPr>
          <p:nvPr>
            <p:ph idx="1"/>
          </p:nvPr>
        </p:nvSpPr>
        <p:spPr>
          <a:xfrm>
            <a:off x="507999" y="365127"/>
            <a:ext cx="6776028" cy="6303317"/>
          </a:xfrm>
        </p:spPr>
        <p:txBody>
          <a:bodyPr>
            <a:normAutofit/>
          </a:bodyPr>
          <a:lstStyle/>
          <a:p>
            <a:pPr marL="45720" indent="0">
              <a:buNone/>
            </a:pPr>
            <a:r>
              <a:rPr lang="en-GB" b="1" dirty="0"/>
              <a:t>Linton </a:t>
            </a:r>
            <a:r>
              <a:rPr lang="en-GB" b="1" dirty="0" err="1"/>
              <a:t>Kwesi</a:t>
            </a:r>
            <a:r>
              <a:rPr lang="en-GB" b="1" dirty="0"/>
              <a:t> Johnson, ‘New Crass </a:t>
            </a:r>
            <a:r>
              <a:rPr lang="en-GB" b="1" dirty="0" err="1"/>
              <a:t>Massahkah</a:t>
            </a:r>
            <a:r>
              <a:rPr lang="en-GB" b="1" dirty="0"/>
              <a:t>’ (1983) 06:32</a:t>
            </a:r>
            <a:endParaRPr lang="en-US" dirty="0"/>
          </a:p>
          <a:p>
            <a:pPr marL="45720" indent="0">
              <a:buNone/>
            </a:pPr>
            <a:endParaRPr lang="en-US" dirty="0"/>
          </a:p>
          <a:p>
            <a:pPr marL="502920" indent="-457200" algn="just"/>
            <a:r>
              <a:rPr lang="en-US" dirty="0"/>
              <a:t>New Cross house fire occurred during a party in southeast London, in early hours of 18 January 18 1981</a:t>
            </a:r>
          </a:p>
          <a:p>
            <a:pPr marL="502920" indent="-457200" algn="just"/>
            <a:r>
              <a:rPr lang="en-US" dirty="0"/>
              <a:t>Killed thirteen young people aged between 14 and 22, and one survivor completed  suicide two years later.</a:t>
            </a:r>
          </a:p>
          <a:p>
            <a:pPr marL="502920" indent="-457200" algn="just"/>
            <a:r>
              <a:rPr lang="en-US" dirty="0"/>
              <a:t>No charges brough in connection to the fire; forensic science subsequently established was started from inside the house</a:t>
            </a:r>
            <a:endParaRPr lang="en-GB" dirty="0"/>
          </a:p>
          <a:p>
            <a:pPr marL="45720" indent="0">
              <a:buNone/>
            </a:pPr>
            <a:endParaRPr lang="en-GB" b="1" dirty="0"/>
          </a:p>
          <a:p>
            <a:pPr marL="45720" indent="0">
              <a:buNone/>
            </a:pPr>
            <a:endParaRPr lang="en-US" dirty="0"/>
          </a:p>
        </p:txBody>
      </p:sp>
      <p:pic>
        <p:nvPicPr>
          <p:cNvPr id="8" name="Picture 7"/>
          <p:cNvPicPr>
            <a:picLocks noChangeAspect="1"/>
          </p:cNvPicPr>
          <p:nvPr/>
        </p:nvPicPr>
        <p:blipFill>
          <a:blip r:embed="rId5"/>
          <a:stretch>
            <a:fillRect/>
          </a:stretch>
        </p:blipFill>
        <p:spPr>
          <a:xfrm>
            <a:off x="7397623" y="263022"/>
            <a:ext cx="4568536" cy="2855335"/>
          </a:xfrm>
          <a:prstGeom prst="rect">
            <a:avLst/>
          </a:prstGeom>
        </p:spPr>
      </p:pic>
      <p:pic>
        <p:nvPicPr>
          <p:cNvPr id="10" name="Picture 9"/>
          <p:cNvPicPr>
            <a:picLocks noChangeAspect="1"/>
          </p:cNvPicPr>
          <p:nvPr/>
        </p:nvPicPr>
        <p:blipFill>
          <a:blip r:embed="rId6"/>
          <a:stretch>
            <a:fillRect/>
          </a:stretch>
        </p:blipFill>
        <p:spPr>
          <a:xfrm>
            <a:off x="9476509" y="4178795"/>
            <a:ext cx="2489650" cy="2489650"/>
          </a:xfrm>
          <a:prstGeom prst="rect">
            <a:avLst/>
          </a:prstGeom>
        </p:spPr>
      </p:pic>
      <p:pic>
        <p:nvPicPr>
          <p:cNvPr id="4" name="08 New Crass Massahka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39636" y="4814020"/>
            <a:ext cx="609600" cy="609600"/>
          </a:xfrm>
          <a:prstGeom prst="rect">
            <a:avLst/>
          </a:prstGeom>
        </p:spPr>
      </p:pic>
    </p:spTree>
    <p:extLst>
      <p:ext uri="{BB962C8B-B14F-4D97-AF65-F5344CB8AC3E}">
        <p14:creationId xmlns:p14="http://schemas.microsoft.com/office/powerpoint/2010/main" val="35661544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172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dirty="0"/>
          </a:p>
        </p:txBody>
      </p:sp>
      <p:sp>
        <p:nvSpPr>
          <p:cNvPr id="2" name="Content Placeholder 1"/>
          <p:cNvSpPr>
            <a:spLocks noGrp="1"/>
          </p:cNvSpPr>
          <p:nvPr>
            <p:ph idx="1"/>
          </p:nvPr>
        </p:nvSpPr>
        <p:spPr>
          <a:xfrm>
            <a:off x="507999" y="365127"/>
            <a:ext cx="6889624" cy="1325561"/>
          </a:xfrm>
        </p:spPr>
        <p:txBody>
          <a:bodyPr>
            <a:normAutofit/>
          </a:bodyPr>
          <a:lstStyle/>
          <a:p>
            <a:pPr marL="45720" indent="0">
              <a:buNone/>
            </a:pPr>
            <a:r>
              <a:rPr lang="en-GB" b="1" dirty="0"/>
              <a:t>Linton </a:t>
            </a:r>
            <a:r>
              <a:rPr lang="en-GB" b="1" dirty="0" err="1"/>
              <a:t>Kwesi</a:t>
            </a:r>
            <a:r>
              <a:rPr lang="en-GB" b="1" dirty="0"/>
              <a:t> Johnson, ‘New Crass </a:t>
            </a:r>
            <a:r>
              <a:rPr lang="en-GB" b="1" dirty="0" err="1"/>
              <a:t>Massahkah</a:t>
            </a:r>
            <a:r>
              <a:rPr lang="en-GB" b="1" dirty="0"/>
              <a:t>’ (1983) 06:32</a:t>
            </a:r>
            <a:endParaRPr lang="en-US" dirty="0"/>
          </a:p>
          <a:p>
            <a:pPr marL="45720" indent="0">
              <a:buNone/>
            </a:pPr>
            <a:endParaRPr lang="en-US" dirty="0"/>
          </a:p>
          <a:p>
            <a:pPr marL="45720" indent="0">
              <a:buNone/>
            </a:pPr>
            <a:endParaRPr lang="en-GB" b="1" dirty="0"/>
          </a:p>
          <a:p>
            <a:pPr marL="45720" indent="0">
              <a:buNone/>
            </a:pPr>
            <a:endParaRPr lang="en-US" dirty="0"/>
          </a:p>
        </p:txBody>
      </p:sp>
      <p:pic>
        <p:nvPicPr>
          <p:cNvPr id="8" name="Picture 7"/>
          <p:cNvPicPr>
            <a:picLocks noChangeAspect="1"/>
          </p:cNvPicPr>
          <p:nvPr/>
        </p:nvPicPr>
        <p:blipFill>
          <a:blip r:embed="rId5"/>
          <a:stretch>
            <a:fillRect/>
          </a:stretch>
        </p:blipFill>
        <p:spPr>
          <a:xfrm>
            <a:off x="7397623" y="263022"/>
            <a:ext cx="4568536" cy="2855335"/>
          </a:xfrm>
          <a:prstGeom prst="rect">
            <a:avLst/>
          </a:prstGeom>
        </p:spPr>
      </p:pic>
      <p:pic>
        <p:nvPicPr>
          <p:cNvPr id="10" name="Picture 9"/>
          <p:cNvPicPr>
            <a:picLocks noChangeAspect="1"/>
          </p:cNvPicPr>
          <p:nvPr/>
        </p:nvPicPr>
        <p:blipFill>
          <a:blip r:embed="rId6"/>
          <a:stretch>
            <a:fillRect/>
          </a:stretch>
        </p:blipFill>
        <p:spPr>
          <a:xfrm>
            <a:off x="9476509" y="4178795"/>
            <a:ext cx="2489650" cy="2489650"/>
          </a:xfrm>
          <a:prstGeom prst="rect">
            <a:avLst/>
          </a:prstGeom>
        </p:spPr>
      </p:pic>
      <p:pic>
        <p:nvPicPr>
          <p:cNvPr id="4" name="08 New Crass Massahka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39636" y="4814020"/>
            <a:ext cx="609600" cy="609600"/>
          </a:xfrm>
          <a:prstGeom prst="rect">
            <a:avLst/>
          </a:prstGeom>
        </p:spPr>
      </p:pic>
      <p:sp>
        <p:nvSpPr>
          <p:cNvPr id="9" name="TextBox 8">
            <a:extLst>
              <a:ext uri="{FF2B5EF4-FFF2-40B4-BE49-F238E27FC236}">
                <a16:creationId xmlns:a16="http://schemas.microsoft.com/office/drawing/2014/main" id="{113053F5-9B82-4485-83C1-5D73B8410878}"/>
              </a:ext>
            </a:extLst>
          </p:cNvPr>
          <p:cNvSpPr txBox="1"/>
          <p:nvPr/>
        </p:nvSpPr>
        <p:spPr>
          <a:xfrm>
            <a:off x="507999" y="1556084"/>
            <a:ext cx="6726990" cy="4936789"/>
          </a:xfrm>
          <a:prstGeom prst="rect">
            <a:avLst/>
          </a:prstGeom>
          <a:noFill/>
        </p:spPr>
        <p:txBody>
          <a:bodyPr wrap="square" numCol="2">
            <a:spAutoFit/>
          </a:bodyPr>
          <a:lstStyle/>
          <a:p>
            <a:r>
              <a:rPr lang="en-GB" sz="2400" dirty="0"/>
              <a:t>first di </a:t>
            </a:r>
            <a:r>
              <a:rPr lang="en-GB" sz="2400" dirty="0" err="1"/>
              <a:t>comin</a:t>
            </a:r>
            <a:endParaRPr lang="en-GB" sz="2400" dirty="0"/>
          </a:p>
          <a:p>
            <a:r>
              <a:rPr lang="en-GB" sz="2400" dirty="0"/>
              <a:t>an di </a:t>
            </a:r>
            <a:r>
              <a:rPr lang="en-GB" sz="2400" dirty="0" err="1"/>
              <a:t>goin</a:t>
            </a:r>
            <a:endParaRPr lang="en-GB" sz="2400" dirty="0"/>
          </a:p>
          <a:p>
            <a:r>
              <a:rPr lang="en-GB" sz="2400" dirty="0"/>
              <a:t>in an out </a:t>
            </a:r>
            <a:r>
              <a:rPr lang="en-GB" sz="2400" dirty="0" err="1"/>
              <a:t>af</a:t>
            </a:r>
            <a:r>
              <a:rPr lang="en-GB" sz="2400" dirty="0"/>
              <a:t> di </a:t>
            </a:r>
            <a:r>
              <a:rPr lang="en-GB" sz="2400" dirty="0" err="1"/>
              <a:t>pawty</a:t>
            </a:r>
            <a:endParaRPr lang="en-GB" sz="2400" dirty="0"/>
          </a:p>
          <a:p>
            <a:endParaRPr lang="en-GB" sz="2400" dirty="0"/>
          </a:p>
          <a:p>
            <a:r>
              <a:rPr lang="en-GB" sz="2400" dirty="0"/>
              <a:t>di dubbin</a:t>
            </a:r>
          </a:p>
          <a:p>
            <a:r>
              <a:rPr lang="en-GB" sz="2400" dirty="0"/>
              <a:t>an di </a:t>
            </a:r>
            <a:r>
              <a:rPr lang="en-GB" sz="2400" dirty="0" err="1"/>
              <a:t>rubbin</a:t>
            </a:r>
            <a:endParaRPr lang="en-GB" sz="2400" dirty="0"/>
          </a:p>
          <a:p>
            <a:r>
              <a:rPr lang="en-GB" sz="2400" dirty="0"/>
              <a:t>and di </a:t>
            </a:r>
            <a:r>
              <a:rPr lang="en-GB" sz="2400" dirty="0" err="1"/>
              <a:t>rackin</a:t>
            </a:r>
            <a:r>
              <a:rPr lang="en-GB" sz="2400" dirty="0"/>
              <a:t> to di riddim</a:t>
            </a:r>
          </a:p>
          <a:p>
            <a:endParaRPr lang="en-GB" sz="2400" dirty="0"/>
          </a:p>
          <a:p>
            <a:r>
              <a:rPr lang="en-GB" sz="2400" dirty="0"/>
              <a:t>di </a:t>
            </a:r>
            <a:r>
              <a:rPr lang="en-GB" sz="2400" dirty="0" err="1"/>
              <a:t>dancin</a:t>
            </a:r>
            <a:endParaRPr lang="en-GB" sz="2400" dirty="0"/>
          </a:p>
          <a:p>
            <a:r>
              <a:rPr lang="en-GB" sz="2400" dirty="0"/>
              <a:t>an di </a:t>
            </a:r>
            <a:r>
              <a:rPr lang="en-GB" sz="2400" dirty="0" err="1"/>
              <a:t>scankin</a:t>
            </a:r>
            <a:endParaRPr lang="en-GB" sz="2400" dirty="0"/>
          </a:p>
          <a:p>
            <a:r>
              <a:rPr lang="en-GB" sz="2400" dirty="0"/>
              <a:t>an di </a:t>
            </a:r>
            <a:r>
              <a:rPr lang="en-GB" sz="2400" dirty="0" err="1"/>
              <a:t>pawty</a:t>
            </a:r>
            <a:r>
              <a:rPr lang="en-GB" sz="2400" dirty="0"/>
              <a:t> really </a:t>
            </a:r>
            <a:r>
              <a:rPr lang="en-GB" sz="2400" dirty="0" err="1"/>
              <a:t>swingin</a:t>
            </a:r>
            <a:endParaRPr lang="en-GB" sz="2400" dirty="0"/>
          </a:p>
          <a:p>
            <a:endParaRPr lang="en-GB" sz="2400" dirty="0"/>
          </a:p>
          <a:p>
            <a:r>
              <a:rPr lang="en-GB" sz="2400" dirty="0"/>
              <a:t>den di crash</a:t>
            </a:r>
          </a:p>
          <a:p>
            <a:r>
              <a:rPr lang="en-GB" sz="2400" dirty="0"/>
              <a:t>an di bang</a:t>
            </a:r>
          </a:p>
          <a:p>
            <a:r>
              <a:rPr lang="en-GB" sz="2400" dirty="0"/>
              <a:t>an di flames </a:t>
            </a:r>
            <a:r>
              <a:rPr lang="en-GB" sz="2400" dirty="0" err="1"/>
              <a:t>staat</a:t>
            </a:r>
            <a:r>
              <a:rPr lang="en-GB" sz="2400" dirty="0"/>
              <a:t> fi </a:t>
            </a:r>
            <a:r>
              <a:rPr lang="en-GB" sz="2400" dirty="0" err="1"/>
              <a:t>trang</a:t>
            </a:r>
            <a:endParaRPr lang="en-GB" sz="2400" dirty="0"/>
          </a:p>
          <a:p>
            <a:endParaRPr lang="en-GB" sz="2400" dirty="0"/>
          </a:p>
          <a:p>
            <a:r>
              <a:rPr lang="en-GB" sz="2400" dirty="0"/>
              <a:t>di heat</a:t>
            </a:r>
          </a:p>
          <a:p>
            <a:r>
              <a:rPr lang="en-GB" sz="2400" dirty="0"/>
              <a:t>an di smoke</a:t>
            </a:r>
          </a:p>
          <a:p>
            <a:r>
              <a:rPr lang="en-GB" sz="2400" dirty="0"/>
              <a:t>an di people </a:t>
            </a:r>
            <a:r>
              <a:rPr lang="en-GB" sz="2400" dirty="0" err="1"/>
              <a:t>staat</a:t>
            </a:r>
            <a:r>
              <a:rPr lang="en-GB" sz="2400" dirty="0"/>
              <a:t> fi choke</a:t>
            </a:r>
          </a:p>
          <a:p>
            <a:endParaRPr lang="en-GB" sz="2400" dirty="0"/>
          </a:p>
          <a:p>
            <a:r>
              <a:rPr lang="en-GB" sz="2400" dirty="0"/>
              <a:t>di </a:t>
            </a:r>
            <a:r>
              <a:rPr lang="en-GB" sz="2400" dirty="0" err="1"/>
              <a:t>screamin</a:t>
            </a:r>
            <a:endParaRPr lang="en-GB" sz="2400" dirty="0"/>
          </a:p>
          <a:p>
            <a:r>
              <a:rPr lang="en-GB" sz="2400" dirty="0"/>
              <a:t>and di </a:t>
            </a:r>
            <a:r>
              <a:rPr lang="en-GB" sz="2400" dirty="0" err="1"/>
              <a:t>cryin</a:t>
            </a:r>
            <a:endParaRPr lang="en-GB" sz="2400" dirty="0"/>
          </a:p>
          <a:p>
            <a:r>
              <a:rPr lang="en-GB" sz="2400" dirty="0"/>
              <a:t>and di </a:t>
            </a:r>
            <a:r>
              <a:rPr lang="en-GB" sz="2400" dirty="0" err="1"/>
              <a:t>diein</a:t>
            </a:r>
            <a:r>
              <a:rPr lang="en-GB" sz="2400" dirty="0"/>
              <a:t> in di </a:t>
            </a:r>
            <a:r>
              <a:rPr lang="en-GB" sz="2400" dirty="0" err="1"/>
              <a:t>fyah</a:t>
            </a:r>
            <a:r>
              <a:rPr lang="en-GB" sz="2400" dirty="0"/>
              <a:t>…</a:t>
            </a:r>
          </a:p>
        </p:txBody>
      </p:sp>
    </p:spTree>
    <p:extLst>
      <p:ext uri="{BB962C8B-B14F-4D97-AF65-F5344CB8AC3E}">
        <p14:creationId xmlns:p14="http://schemas.microsoft.com/office/powerpoint/2010/main" val="160429917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172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8" y="365127"/>
            <a:ext cx="6959601" cy="6357791"/>
          </a:xfrm>
        </p:spPr>
        <p:txBody>
          <a:bodyPr>
            <a:normAutofit fontScale="92500" lnSpcReduction="20000"/>
          </a:bodyPr>
          <a:lstStyle/>
          <a:p>
            <a:pPr marL="45720" indent="0">
              <a:buNone/>
            </a:pPr>
            <a:r>
              <a:rPr lang="en-GB" b="1" dirty="0"/>
              <a:t>Linton </a:t>
            </a:r>
            <a:r>
              <a:rPr lang="en-GB" b="1" dirty="0" err="1"/>
              <a:t>Kwesi</a:t>
            </a:r>
            <a:r>
              <a:rPr lang="en-GB" b="1" dirty="0"/>
              <a:t> Johnson, ‘Reggae Fi Peach’ (1980) 02:41</a:t>
            </a:r>
          </a:p>
          <a:p>
            <a:endParaRPr lang="en-US" dirty="0"/>
          </a:p>
          <a:p>
            <a:pPr marL="502920" indent="-457200" algn="just"/>
            <a:r>
              <a:rPr lang="en-US" dirty="0"/>
              <a:t>Clement Blair Peach (1946– 1979) was a New Zealand-born teacher who died during Anti-Nazi League demonstration against a National Front election meeting in </a:t>
            </a:r>
            <a:r>
              <a:rPr lang="en-US" dirty="0" err="1"/>
              <a:t>SOuthall</a:t>
            </a:r>
            <a:r>
              <a:rPr lang="en-US" dirty="0"/>
              <a:t> the town hall and was knocked unconscious.</a:t>
            </a:r>
          </a:p>
          <a:p>
            <a:pPr marL="502920" indent="-457200" algn="just"/>
            <a:r>
              <a:rPr lang="en-US" dirty="0"/>
              <a:t>Inquest returned a verdict of death by misadventure; Metropolitan Police reached an out-of-court settlement in 1989 with Peach's brother. </a:t>
            </a:r>
          </a:p>
          <a:p>
            <a:pPr marL="502920" indent="-457200" algn="just"/>
            <a:endParaRPr lang="en-GB" dirty="0"/>
          </a:p>
          <a:p>
            <a:pPr marL="502920" indent="-457200" algn="just"/>
            <a:r>
              <a:rPr lang="en-US" dirty="0"/>
              <a:t>Allegations against Special Patrol Group (SPG) was a unit of Metropolitan Police Service, responsible for providing a centrally-based mobile capability for combating serious public disorder and crime that could not be dealt with by local divisions</a:t>
            </a:r>
          </a:p>
        </p:txBody>
      </p:sp>
      <p:pic>
        <p:nvPicPr>
          <p:cNvPr id="2050" name="Picture 2" descr="Image result for blair peach"/>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14228" y="822613"/>
            <a:ext cx="4492495" cy="2992582"/>
          </a:xfrm>
          <a:prstGeom prst="rect">
            <a:avLst/>
          </a:prstGeom>
          <a:noFill/>
          <a:extLst>
            <a:ext uri="{909E8E84-426E-40DD-AFC4-6F175D3DCCD1}">
              <a14:hiddenFill xmlns:a14="http://schemas.microsoft.com/office/drawing/2010/main">
                <a:solidFill>
                  <a:srgbClr val="FFFFFF"/>
                </a:solidFill>
              </a14:hiddenFill>
            </a:ext>
          </a:extLst>
        </p:spPr>
      </p:pic>
      <p:pic>
        <p:nvPicPr>
          <p:cNvPr id="4" name="09 Reggae Fi Peac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075468" y="5061297"/>
            <a:ext cx="609600" cy="609600"/>
          </a:xfrm>
          <a:prstGeom prst="rect">
            <a:avLst/>
          </a:prstGeom>
        </p:spPr>
      </p:pic>
    </p:spTree>
    <p:extLst>
      <p:ext uri="{BB962C8B-B14F-4D97-AF65-F5344CB8AC3E}">
        <p14:creationId xmlns:p14="http://schemas.microsoft.com/office/powerpoint/2010/main" val="17138582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70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8" y="365127"/>
            <a:ext cx="9678739" cy="870115"/>
          </a:xfrm>
        </p:spPr>
        <p:txBody>
          <a:bodyPr>
            <a:normAutofit/>
          </a:bodyPr>
          <a:lstStyle/>
          <a:p>
            <a:pPr marL="45720" indent="0">
              <a:buNone/>
            </a:pPr>
            <a:r>
              <a:rPr lang="en-GB" b="1" dirty="0"/>
              <a:t>Linton </a:t>
            </a:r>
            <a:r>
              <a:rPr lang="en-GB" b="1" dirty="0" err="1"/>
              <a:t>Kwesi</a:t>
            </a:r>
            <a:r>
              <a:rPr lang="en-GB" b="1" dirty="0"/>
              <a:t> Johnson, ‘Reggae Fi Peach’ (1980) 02:41</a:t>
            </a:r>
          </a:p>
          <a:p>
            <a:pPr marL="0" indent="0">
              <a:buNone/>
            </a:pPr>
            <a:endParaRPr lang="en-US" dirty="0"/>
          </a:p>
        </p:txBody>
      </p:sp>
      <p:pic>
        <p:nvPicPr>
          <p:cNvPr id="4" name="09 Reggae Fi Peac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90331" y="1251284"/>
            <a:ext cx="609600" cy="609600"/>
          </a:xfrm>
          <a:prstGeom prst="rect">
            <a:avLst/>
          </a:prstGeom>
        </p:spPr>
      </p:pic>
      <p:sp>
        <p:nvSpPr>
          <p:cNvPr id="5" name="TextBox 4">
            <a:extLst>
              <a:ext uri="{FF2B5EF4-FFF2-40B4-BE49-F238E27FC236}">
                <a16:creationId xmlns:a16="http://schemas.microsoft.com/office/drawing/2014/main" id="{CF0F57C9-9A69-4DA4-A7D2-7D9C59798981}"/>
              </a:ext>
            </a:extLst>
          </p:cNvPr>
          <p:cNvSpPr txBox="1"/>
          <p:nvPr/>
        </p:nvSpPr>
        <p:spPr>
          <a:xfrm>
            <a:off x="507998" y="1235242"/>
            <a:ext cx="10182333" cy="5051258"/>
          </a:xfrm>
          <a:prstGeom prst="rect">
            <a:avLst/>
          </a:prstGeom>
          <a:solidFill>
            <a:schemeClr val="bg1"/>
          </a:solidFill>
        </p:spPr>
        <p:txBody>
          <a:bodyPr wrap="square" numCol="2">
            <a:normAutofit fontScale="85000" lnSpcReduction="20000"/>
          </a:bodyPr>
          <a:lstStyle/>
          <a:p>
            <a:r>
              <a:rPr lang="en-GB" sz="2400" dirty="0"/>
              <a:t>Everywhere you go its the talk of the day</a:t>
            </a:r>
          </a:p>
          <a:p>
            <a:r>
              <a:rPr lang="en-GB" sz="2400" dirty="0"/>
              <a:t>Everywhere you go you hear people say</a:t>
            </a:r>
          </a:p>
          <a:p>
            <a:r>
              <a:rPr lang="en-GB" sz="2400" dirty="0"/>
              <a:t>That the Special Patrol them are murderers (murderers)</a:t>
            </a:r>
          </a:p>
          <a:p>
            <a:r>
              <a:rPr lang="en-GB" sz="2400" dirty="0"/>
              <a:t>We can't make them get no furtherer</a:t>
            </a:r>
          </a:p>
          <a:p>
            <a:r>
              <a:rPr lang="en-GB" sz="2400" dirty="0"/>
              <a:t>The SPG them are murderers (murderers)</a:t>
            </a:r>
          </a:p>
          <a:p>
            <a:r>
              <a:rPr lang="en-GB" sz="2400" dirty="0"/>
              <a:t>We can't make them get no furtherer</a:t>
            </a:r>
          </a:p>
          <a:p>
            <a:r>
              <a:rPr lang="en-GB" sz="2400" dirty="0"/>
              <a:t>Cos they killed Blair Peach the teacher</a:t>
            </a:r>
          </a:p>
          <a:p>
            <a:r>
              <a:rPr lang="en-GB" sz="2400" dirty="0"/>
              <a:t>Them killed Blair Peach, the dirty bleeders</a:t>
            </a:r>
          </a:p>
          <a:p>
            <a:endParaRPr lang="en-GB" sz="2400" dirty="0"/>
          </a:p>
          <a:p>
            <a:r>
              <a:rPr lang="en-GB" sz="2400" dirty="0"/>
              <a:t>Blair Peach was an ordinary man</a:t>
            </a:r>
          </a:p>
          <a:p>
            <a:r>
              <a:rPr lang="en-GB" sz="2400" dirty="0"/>
              <a:t>Blair Peach he took a simple stand</a:t>
            </a:r>
          </a:p>
          <a:p>
            <a:r>
              <a:rPr lang="en-GB" sz="2400" dirty="0"/>
              <a:t>Against the fascists and their wicked plans</a:t>
            </a:r>
          </a:p>
          <a:p>
            <a:r>
              <a:rPr lang="en-GB" sz="2400" dirty="0"/>
              <a:t>So them beat him till him life was done</a:t>
            </a:r>
          </a:p>
          <a:p>
            <a:endParaRPr lang="en-GB" sz="2400" dirty="0"/>
          </a:p>
          <a:p>
            <a:r>
              <a:rPr lang="en-GB" sz="2400" dirty="0"/>
              <a:t>Everywhere you go its the talk of the day</a:t>
            </a:r>
          </a:p>
          <a:p>
            <a:r>
              <a:rPr lang="en-GB" sz="2400" dirty="0"/>
              <a:t>Everywhere you go you hear people say</a:t>
            </a:r>
          </a:p>
          <a:p>
            <a:r>
              <a:rPr lang="en-GB" sz="2400" dirty="0"/>
              <a:t>That the Special Patrol them are murderers (murderers)</a:t>
            </a:r>
          </a:p>
          <a:p>
            <a:r>
              <a:rPr lang="en-GB" sz="2400" dirty="0"/>
              <a:t>We can't make them get no furtherer</a:t>
            </a:r>
          </a:p>
          <a:p>
            <a:r>
              <a:rPr lang="en-GB" sz="2400" dirty="0"/>
              <a:t>The SPG them are murderers (murderers)</a:t>
            </a:r>
          </a:p>
          <a:p>
            <a:r>
              <a:rPr lang="en-GB" sz="2400" dirty="0"/>
              <a:t>We can't make them get no furtherer</a:t>
            </a:r>
          </a:p>
          <a:p>
            <a:r>
              <a:rPr lang="en-GB" sz="2400" dirty="0"/>
              <a:t>Cos they killed Blair Peach the teacher</a:t>
            </a:r>
          </a:p>
          <a:p>
            <a:r>
              <a:rPr lang="en-GB" sz="2400" dirty="0"/>
              <a:t>Them killed Blair Peach, the dirty bleeders</a:t>
            </a:r>
          </a:p>
          <a:p>
            <a:endParaRPr lang="en-GB" sz="2400" dirty="0"/>
          </a:p>
          <a:p>
            <a:r>
              <a:rPr lang="en-GB" sz="2400" dirty="0"/>
              <a:t>Blair Peach was not an English man</a:t>
            </a:r>
          </a:p>
          <a:p>
            <a:r>
              <a:rPr lang="en-GB" sz="2400" dirty="0"/>
              <a:t>Him come from New Zealand</a:t>
            </a:r>
          </a:p>
          <a:p>
            <a:r>
              <a:rPr lang="en-GB" sz="2400" dirty="0"/>
              <a:t>Now they kill him and him dead and gone</a:t>
            </a:r>
          </a:p>
          <a:p>
            <a:r>
              <a:rPr lang="en-GB" sz="2400" dirty="0"/>
              <a:t>But his memory lingers on</a:t>
            </a:r>
          </a:p>
          <a:p>
            <a:endParaRPr lang="en-GB" sz="2400" dirty="0"/>
          </a:p>
          <a:p>
            <a:r>
              <a:rPr lang="en-GB" sz="2400" dirty="0"/>
              <a:t>Oh ye people of England</a:t>
            </a:r>
          </a:p>
          <a:p>
            <a:r>
              <a:rPr lang="en-GB" sz="2400" dirty="0"/>
              <a:t>Great injustices are committed upon this land</a:t>
            </a:r>
          </a:p>
          <a:p>
            <a:r>
              <a:rPr lang="en-GB" sz="2400" dirty="0"/>
              <a:t>How long will you permit them, to carry on?</a:t>
            </a:r>
          </a:p>
          <a:p>
            <a:r>
              <a:rPr lang="en-GB" sz="2400" dirty="0"/>
              <a:t>Is England becoming a fascist state?</a:t>
            </a:r>
          </a:p>
          <a:p>
            <a:r>
              <a:rPr lang="en-GB" sz="2400" dirty="0"/>
              <a:t>The answer lies at your own gate</a:t>
            </a:r>
          </a:p>
          <a:p>
            <a:r>
              <a:rPr lang="en-GB" sz="2400" dirty="0"/>
              <a:t>And in the answer lies your fate</a:t>
            </a:r>
          </a:p>
          <a:p>
            <a:endParaRPr lang="en-GB" sz="2400" dirty="0"/>
          </a:p>
        </p:txBody>
      </p:sp>
    </p:spTree>
    <p:extLst>
      <p:ext uri="{BB962C8B-B14F-4D97-AF65-F5344CB8AC3E}">
        <p14:creationId xmlns:p14="http://schemas.microsoft.com/office/powerpoint/2010/main" val="3171960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70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2" name="Content Placeholder 1"/>
          <p:cNvSpPr>
            <a:spLocks noGrp="1"/>
          </p:cNvSpPr>
          <p:nvPr>
            <p:ph idx="1"/>
          </p:nvPr>
        </p:nvSpPr>
        <p:spPr>
          <a:xfrm>
            <a:off x="550718" y="284167"/>
            <a:ext cx="4625439" cy="6440483"/>
          </a:xfrm>
        </p:spPr>
        <p:txBody>
          <a:bodyPr>
            <a:normAutofit fontScale="77500" lnSpcReduction="20000"/>
          </a:bodyPr>
          <a:lstStyle/>
          <a:p>
            <a:pPr marL="45720" indent="0">
              <a:buNone/>
            </a:pPr>
            <a:r>
              <a:rPr lang="en-GB" sz="2200" b="1" dirty="0"/>
              <a:t>Linton </a:t>
            </a:r>
            <a:r>
              <a:rPr lang="en-GB" sz="2200" b="1" dirty="0" err="1"/>
              <a:t>Kwesi</a:t>
            </a:r>
            <a:r>
              <a:rPr lang="en-GB" sz="2200" b="1" dirty="0"/>
              <a:t> Johnson, ‘Sonny’s </a:t>
            </a:r>
            <a:r>
              <a:rPr lang="en-GB" sz="2200" b="1" dirty="0" err="1"/>
              <a:t>Lettah</a:t>
            </a:r>
            <a:r>
              <a:rPr lang="en-GB" sz="2200" b="1" dirty="0"/>
              <a:t> (Anti-Sus Poem)’ (1979) 03:43</a:t>
            </a:r>
            <a:endParaRPr lang="en-US" sz="2200" b="1" dirty="0"/>
          </a:p>
          <a:p>
            <a:endParaRPr lang="en-US" sz="2200" dirty="0"/>
          </a:p>
          <a:p>
            <a:pPr marL="388620" indent="-342900" algn="just"/>
            <a:r>
              <a:rPr lang="en-US" sz="2200" i="1" dirty="0"/>
              <a:t>sus</a:t>
            </a:r>
            <a:r>
              <a:rPr lang="en-US" sz="2200" dirty="0"/>
              <a:t> law (from “suspected person”) was the informal name for a stop and search law that permitted a police officer to stop, search and potentially arrest people on suspicion of them being in breach of section 4 of the Vagrancy Act 1824.</a:t>
            </a:r>
          </a:p>
          <a:p>
            <a:pPr marL="45720" indent="0" algn="just">
              <a:buNone/>
            </a:pPr>
            <a:endParaRPr lang="en-GB" sz="2200" dirty="0"/>
          </a:p>
          <a:p>
            <a:pPr marL="45720" indent="0" algn="just">
              <a:buNone/>
            </a:pPr>
            <a:r>
              <a:rPr lang="en-GB" sz="2200" dirty="0"/>
              <a:t>“ … </a:t>
            </a:r>
            <a:r>
              <a:rPr lang="en-US" sz="2200" dirty="0"/>
              <a:t>every suspected person or reputed thief, frequenting …. any street, highway, or avenue leading thereto, or any place of public resort … with intent to commit an arrestable offence … shall be deemed a rogue and vagabond.”</a:t>
            </a:r>
          </a:p>
          <a:p>
            <a:pPr marL="45720" indent="0" algn="just">
              <a:buNone/>
            </a:pPr>
            <a:r>
              <a:rPr lang="en-US" sz="2200" dirty="0"/>
              <a:t>    — section 4, Vagrancy Act 1824</a:t>
            </a:r>
          </a:p>
          <a:p>
            <a:pPr marL="45720" indent="0" algn="just">
              <a:buNone/>
            </a:pPr>
            <a:endParaRPr lang="en-US" sz="2200" dirty="0"/>
          </a:p>
          <a:p>
            <a:pPr marL="45720" indent="0" algn="just">
              <a:buNone/>
            </a:pPr>
            <a:r>
              <a:rPr lang="en-US" sz="2400" dirty="0"/>
              <a:t>In order to bring a prosecution under the Act, the police had to prove that the defendant:</a:t>
            </a:r>
          </a:p>
          <a:p>
            <a:pPr marL="502920" indent="-457200" algn="just">
              <a:buFont typeface="+mj-lt"/>
              <a:buAutoNum type="arabicPeriod"/>
            </a:pPr>
            <a:r>
              <a:rPr lang="en-US" sz="2400" dirty="0"/>
              <a:t>Committed acts that established them as a "suspected person"</a:t>
            </a:r>
          </a:p>
          <a:p>
            <a:pPr marL="502920" indent="-457200" algn="just">
              <a:buFont typeface="+mj-lt"/>
              <a:buAutoNum type="arabicPeriod"/>
            </a:pPr>
            <a:r>
              <a:rPr lang="en-US" sz="2400" dirty="0"/>
              <a:t>Had i</a:t>
            </a:r>
            <a:r>
              <a:rPr lang="en-US" sz="2400" i="1" dirty="0"/>
              <a:t>ntent</a:t>
            </a:r>
            <a:r>
              <a:rPr lang="en-US" sz="2400" dirty="0"/>
              <a:t> to commit an arrestable offence</a:t>
            </a:r>
            <a:r>
              <a:rPr lang="en-US" sz="1100" dirty="0"/>
              <a:t>.</a:t>
            </a:r>
          </a:p>
          <a:p>
            <a:pPr marL="45720" indent="0" algn="just">
              <a:buNone/>
            </a:pPr>
            <a:endParaRPr lang="en-US" sz="2200" dirty="0"/>
          </a:p>
          <a:p>
            <a:pPr marL="45720" indent="0" algn="just">
              <a:buNone/>
            </a:pPr>
            <a:endParaRPr lang="en-US" sz="2200" dirty="0"/>
          </a:p>
          <a:p>
            <a:pPr marL="45720" indent="0" algn="just">
              <a:buNone/>
            </a:pPr>
            <a:endParaRPr lang="en-US" dirty="0"/>
          </a:p>
          <a:p>
            <a:pPr marL="45720" indent="0" algn="just">
              <a:buNone/>
            </a:pPr>
            <a:endParaRPr lang="en-US" dirty="0"/>
          </a:p>
          <a:p>
            <a:pPr marL="45720" indent="0" algn="just">
              <a:buNone/>
            </a:pPr>
            <a:endParaRPr lang="en-US" dirty="0"/>
          </a:p>
          <a:p>
            <a:pPr marL="45720" indent="0" algn="just">
              <a:buNone/>
            </a:pPr>
            <a:endParaRPr lang="en-US" dirty="0"/>
          </a:p>
        </p:txBody>
      </p:sp>
      <p:pic>
        <p:nvPicPr>
          <p:cNvPr id="8" name="10 Sonnys Letta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99684" y="133350"/>
            <a:ext cx="609600" cy="609600"/>
          </a:xfrm>
          <a:prstGeom prst="rect">
            <a:avLst/>
          </a:prstGeom>
        </p:spPr>
      </p:pic>
      <p:pic>
        <p:nvPicPr>
          <p:cNvPr id="3" name="Picture 2">
            <a:extLst>
              <a:ext uri="{FF2B5EF4-FFF2-40B4-BE49-F238E27FC236}">
                <a16:creationId xmlns:a16="http://schemas.microsoft.com/office/drawing/2014/main" id="{F7243BE2-60AD-46EF-A1A4-D85D8A2080C3}"/>
              </a:ext>
            </a:extLst>
          </p:cNvPr>
          <p:cNvPicPr>
            <a:picLocks noChangeAspect="1"/>
          </p:cNvPicPr>
          <p:nvPr/>
        </p:nvPicPr>
        <p:blipFill>
          <a:blip r:embed="rId6"/>
          <a:stretch>
            <a:fillRect/>
          </a:stretch>
        </p:blipFill>
        <p:spPr>
          <a:xfrm>
            <a:off x="5423807" y="-10885"/>
            <a:ext cx="6868885" cy="6868885"/>
          </a:xfrm>
          <a:prstGeom prst="rect">
            <a:avLst/>
          </a:prstGeom>
        </p:spPr>
      </p:pic>
    </p:spTree>
    <p:extLst>
      <p:ext uri="{BB962C8B-B14F-4D97-AF65-F5344CB8AC3E}">
        <p14:creationId xmlns:p14="http://schemas.microsoft.com/office/powerpoint/2010/main" val="1061037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663"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0496F-9DF7-40D3-96F6-AE4A1427346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F304EEF-AE77-4659-B28F-A66A95AA455B}"/>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17D23572-8FCC-4134-8C9F-2B59907E88BC}"/>
              </a:ext>
            </a:extLst>
          </p:cNvPr>
          <p:cNvPicPr>
            <a:picLocks noChangeAspect="1"/>
          </p:cNvPicPr>
          <p:nvPr/>
        </p:nvPicPr>
        <p:blipFill rotWithShape="1">
          <a:blip r:embed="rId3"/>
          <a:srcRect l="23789" t="11944" r="15992" b="9932"/>
          <a:stretch/>
        </p:blipFill>
        <p:spPr>
          <a:xfrm>
            <a:off x="209549" y="0"/>
            <a:ext cx="8605520" cy="6667500"/>
          </a:xfrm>
          <a:prstGeom prst="rect">
            <a:avLst/>
          </a:prstGeom>
        </p:spPr>
      </p:pic>
      <p:pic>
        <p:nvPicPr>
          <p:cNvPr id="7" name="Picture 6">
            <a:extLst>
              <a:ext uri="{FF2B5EF4-FFF2-40B4-BE49-F238E27FC236}">
                <a16:creationId xmlns:a16="http://schemas.microsoft.com/office/drawing/2014/main" id="{9E397977-9D1E-4A16-8137-A3DD623EFF78}"/>
              </a:ext>
            </a:extLst>
          </p:cNvPr>
          <p:cNvPicPr>
            <a:picLocks noChangeAspect="1"/>
          </p:cNvPicPr>
          <p:nvPr/>
        </p:nvPicPr>
        <p:blipFill rotWithShape="1">
          <a:blip r:embed="rId4"/>
          <a:srcRect l="25779" t="41944" r="39549" b="42778"/>
          <a:stretch/>
        </p:blipFill>
        <p:spPr>
          <a:xfrm>
            <a:off x="4512309" y="1166813"/>
            <a:ext cx="3981451" cy="1047750"/>
          </a:xfrm>
          <a:prstGeom prst="rect">
            <a:avLst/>
          </a:prstGeom>
        </p:spPr>
      </p:pic>
      <p:pic>
        <p:nvPicPr>
          <p:cNvPr id="9" name="Picture 8">
            <a:extLst>
              <a:ext uri="{FF2B5EF4-FFF2-40B4-BE49-F238E27FC236}">
                <a16:creationId xmlns:a16="http://schemas.microsoft.com/office/drawing/2014/main" id="{F2B9901D-F097-471B-8E68-7050A12F36EF}"/>
              </a:ext>
            </a:extLst>
          </p:cNvPr>
          <p:cNvPicPr>
            <a:picLocks noChangeAspect="1"/>
          </p:cNvPicPr>
          <p:nvPr/>
        </p:nvPicPr>
        <p:blipFill rotWithShape="1">
          <a:blip r:embed="rId5"/>
          <a:srcRect l="25116" t="27940" r="42845" b="44444"/>
          <a:stretch/>
        </p:blipFill>
        <p:spPr>
          <a:xfrm>
            <a:off x="4565648" y="3830638"/>
            <a:ext cx="3679191" cy="1893887"/>
          </a:xfrm>
          <a:prstGeom prst="rect">
            <a:avLst/>
          </a:prstGeom>
        </p:spPr>
      </p:pic>
    </p:spTree>
    <p:extLst>
      <p:ext uri="{BB962C8B-B14F-4D97-AF65-F5344CB8AC3E}">
        <p14:creationId xmlns:p14="http://schemas.microsoft.com/office/powerpoint/2010/main" val="34158407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0E4D8-4971-4B34-BCA5-FEA8114A07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80EC3F7-DAA9-4146-8EB5-86DB3D35E6B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1163452-669A-4026-81DE-B533E20C3431}"/>
              </a:ext>
            </a:extLst>
          </p:cNvPr>
          <p:cNvPicPr>
            <a:picLocks noChangeAspect="1"/>
          </p:cNvPicPr>
          <p:nvPr/>
        </p:nvPicPr>
        <p:blipFill rotWithShape="1">
          <a:blip r:embed="rId3"/>
          <a:srcRect l="24452" t="17222" r="19641" b="29722"/>
          <a:stretch/>
        </p:blipFill>
        <p:spPr>
          <a:xfrm>
            <a:off x="838200" y="228599"/>
            <a:ext cx="11052675" cy="6264275"/>
          </a:xfrm>
          <a:prstGeom prst="rect">
            <a:avLst/>
          </a:prstGeom>
        </p:spPr>
      </p:pic>
    </p:spTree>
    <p:extLst>
      <p:ext uri="{BB962C8B-B14F-4D97-AF65-F5344CB8AC3E}">
        <p14:creationId xmlns:p14="http://schemas.microsoft.com/office/powerpoint/2010/main" val="4123832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2886</TotalTime>
  <Words>3232</Words>
  <Application>Microsoft Office PowerPoint</Application>
  <PresentationFormat>Widescreen</PresentationFormat>
  <Paragraphs>303</Paragraphs>
  <Slides>33</Slides>
  <Notes>31</Notes>
  <HiddenSlides>0</HiddenSlides>
  <MMClips>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GDS Transport</vt:lpstr>
      <vt:lpstr>GuardianTextEgyptian</vt:lpstr>
      <vt:lpstr>Arial</vt:lpstr>
      <vt:lpstr>Calibri</vt:lpstr>
      <vt:lpstr>Calibri Light</vt:lpstr>
      <vt:lpstr>Cooper Black</vt:lpstr>
      <vt:lpstr>Office Theme</vt:lpstr>
      <vt:lpstr> HPHI5006, 6006 Routes &amp; Roots of the Black Atlantic  Lecture 10:  After the Windrush: Black and British in the Post-World War Two Era  Part Two: Second Generation Discontents   </vt:lpstr>
      <vt:lpstr>PowerPoint Presentation</vt:lpstr>
      <vt:lpstr>Black Power In Britain:  Malcolm X in Smethwick 1965</vt:lpstr>
      <vt:lpstr>Black Power in Britain:  Stokely Carmichael in London, 1967</vt:lpstr>
      <vt:lpstr>Black Power in Britain</vt:lpstr>
      <vt:lpstr>Black Power in Britain: Mangrove Nine </vt:lpstr>
      <vt:lpstr>PowerPoint Presentation</vt:lpstr>
      <vt:lpstr>PowerPoint Presentation</vt:lpstr>
      <vt:lpstr>Black Atlantic and Multiculturalism</vt:lpstr>
      <vt:lpstr>Black Atlantic Subcultures</vt:lpstr>
      <vt:lpstr>PowerPoint Presentation</vt:lpstr>
      <vt:lpstr>TEDDY BOYS  Notting Hill riots 1958</vt:lpstr>
      <vt:lpstr>PowerPoint Presentation</vt:lpstr>
      <vt:lpstr>MODS</vt:lpstr>
      <vt:lpstr>Northern Soul</vt:lpstr>
      <vt:lpstr>SKINHEADS</vt:lpstr>
      <vt:lpstr>RUDE BOYS</vt:lpstr>
      <vt:lpstr>PowerPoint Presentation</vt:lpstr>
      <vt:lpstr>Sound System Culture</vt:lpstr>
      <vt:lpstr>Skinheads</vt:lpstr>
      <vt:lpstr>2-Tone, Punk, Rock Against Racism</vt:lpstr>
      <vt:lpstr>RASTAFARI and REGGAE</vt:lpstr>
      <vt:lpstr> HPHI5006, 6006 Routes &amp; Roots of the Black Atlantic  Lecture 10:  After the Windrush: Black and British in the Post-World War Two Era  Some Thoughts on Dub Poetry   </vt:lpstr>
      <vt:lpstr>Linton Kwesi Johnson and Dub Poetry</vt:lpstr>
      <vt:lpstr>Dub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HPHI5006, 6006 Routes &amp; Roots of the Black Atlantic  Lecture 10:  After the Windrush: Black and British in the Post-World War Two Era</dc:title>
  <dc:creator>Alexander Scott</dc:creator>
  <cp:lastModifiedBy>Alexander Scott</cp:lastModifiedBy>
  <cp:revision>21</cp:revision>
  <cp:lastPrinted>2021-12-06T19:51:55Z</cp:lastPrinted>
  <dcterms:created xsi:type="dcterms:W3CDTF">2020-01-20T16:10:53Z</dcterms:created>
  <dcterms:modified xsi:type="dcterms:W3CDTF">2021-12-09T11:00:58Z</dcterms:modified>
</cp:coreProperties>
</file>