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8"/>
  </p:notesMasterIdLst>
  <p:sldIdLst>
    <p:sldId id="279" r:id="rId2"/>
    <p:sldId id="256" r:id="rId3"/>
    <p:sldId id="257" r:id="rId4"/>
    <p:sldId id="258" r:id="rId5"/>
    <p:sldId id="277" r:id="rId6"/>
    <p:sldId id="259" r:id="rId7"/>
    <p:sldId id="275" r:id="rId8"/>
    <p:sldId id="261" r:id="rId9"/>
    <p:sldId id="271" r:id="rId10"/>
    <p:sldId id="272" r:id="rId11"/>
    <p:sldId id="262" r:id="rId12"/>
    <p:sldId id="273" r:id="rId13"/>
    <p:sldId id="274" r:id="rId14"/>
    <p:sldId id="263" r:id="rId15"/>
    <p:sldId id="280" r:id="rId16"/>
    <p:sldId id="264" r:id="rId17"/>
    <p:sldId id="282" r:id="rId18"/>
    <p:sldId id="265" r:id="rId19"/>
    <p:sldId id="283" r:id="rId20"/>
    <p:sldId id="266" r:id="rId21"/>
    <p:sldId id="284" r:id="rId22"/>
    <p:sldId id="267" r:id="rId23"/>
    <p:sldId id="285" r:id="rId24"/>
    <p:sldId id="268" r:id="rId25"/>
    <p:sldId id="281" r:id="rId26"/>
    <p:sldId id="270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3" autoAdjust="0"/>
    <p:restoredTop sz="84191" autoAdjust="0"/>
  </p:normalViewPr>
  <p:slideViewPr>
    <p:cSldViewPr>
      <p:cViewPr varScale="1">
        <p:scale>
          <a:sx n="72" d="100"/>
          <a:sy n="72" d="100"/>
        </p:scale>
        <p:origin x="1771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71A496-99B0-4458-9AAA-12A27CA3F8E3}" type="datetimeFigureOut">
              <a:rPr lang="en-US" smtClean="0"/>
              <a:t>8/20/2019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DBF2EA-9870-44BF-AA58-8D8BA3918743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DBF2EA-9870-44BF-AA58-8D8BA3918743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DBF2EA-9870-44BF-AA58-8D8BA3918743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DBF2EA-9870-44BF-AA58-8D8BA3918743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DBF2EA-9870-44BF-AA58-8D8BA3918743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DBF2EA-9870-44BF-AA58-8D8BA3918743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DBF2EA-9870-44BF-AA58-8D8BA3918743}" type="slidenum">
              <a:rPr lang="en-US" smtClean="0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DBF2EA-9870-44BF-AA58-8D8BA3918743}" type="slidenum">
              <a:rPr lang="en-US" smtClean="0"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DBF2EA-9870-44BF-AA58-8D8BA3918743}" type="slidenum">
              <a:rPr lang="en-US" smtClean="0"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DBF2EA-9870-44BF-AA58-8D8BA3918743}" type="slidenum">
              <a:rPr lang="en-US" smtClean="0"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DBF2EA-9870-44BF-AA58-8D8BA3918743}" type="slidenum">
              <a:rPr lang="en-US" smtClean="0"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DBF2EA-9870-44BF-AA58-8D8BA3918743}" type="slidenum">
              <a:rPr lang="en-US" smtClean="0"/>
              <a:t>26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0A677E1-8614-404F-9F12-6260BABFE8EB}" type="datetimeFigureOut">
              <a:rPr lang="en-US" smtClean="0"/>
              <a:t>8/20/2019</a:t>
            </a:fld>
            <a:endParaRPr lang="en-US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C95619A-DA52-46A3-87E8-06C430308E2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677E1-8614-404F-9F12-6260BABFE8EB}" type="datetimeFigureOut">
              <a:rPr lang="en-US" smtClean="0"/>
              <a:t>8/20/2019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5619A-DA52-46A3-87E8-06C430308E2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0A677E1-8614-404F-9F12-6260BABFE8EB}" type="datetimeFigureOut">
              <a:rPr lang="en-US" smtClean="0"/>
              <a:t>8/20/2019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/>
          <a:p>
            <a:fld id="{9C95619A-DA52-46A3-87E8-06C430308E2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677E1-8614-404F-9F12-6260BABFE8EB}" type="datetimeFigureOut">
              <a:rPr lang="en-US" smtClean="0"/>
              <a:t>8/20/2019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5619A-DA52-46A3-87E8-06C430308E2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677E1-8614-404F-9F12-6260BABFE8EB}" type="datetimeFigureOut">
              <a:rPr lang="en-US" smtClean="0"/>
              <a:t>8/20/2019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5619A-DA52-46A3-87E8-06C430308E2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677E1-8614-404F-9F12-6260BABFE8EB}" type="datetimeFigureOut">
              <a:rPr lang="en-US" smtClean="0"/>
              <a:t>8/20/2019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5619A-DA52-46A3-87E8-06C430308E2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0A677E1-8614-404F-9F12-6260BABFE8EB}" type="datetimeFigureOut">
              <a:rPr lang="en-US" smtClean="0"/>
              <a:t>8/20/2019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5619A-DA52-46A3-87E8-06C430308E2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677E1-8614-404F-9F12-6260BABFE8EB}" type="datetimeFigureOut">
              <a:rPr lang="en-US" smtClean="0"/>
              <a:t>8/20/2019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5619A-DA52-46A3-87E8-06C430308E2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677E1-8614-404F-9F12-6260BABFE8EB}" type="datetimeFigureOut">
              <a:rPr lang="en-US" smtClean="0"/>
              <a:t>8/20/2019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5619A-DA52-46A3-87E8-06C430308E2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677E1-8614-404F-9F12-6260BABFE8EB}" type="datetimeFigureOut">
              <a:rPr lang="en-US" smtClean="0"/>
              <a:t>8/20/2019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5619A-DA52-46A3-87E8-06C430308E2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/>
          <a:p>
            <a:fld id="{00A677E1-8614-404F-9F12-6260BABFE8EB}" type="datetimeFigureOut">
              <a:rPr lang="en-US" smtClean="0"/>
              <a:t>8/20/2019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C95619A-DA52-46A3-87E8-06C430308E2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0A677E1-8614-404F-9F12-6260BABFE8EB}" type="datetimeFigureOut">
              <a:rPr lang="en-US" smtClean="0"/>
              <a:t>8/20/2019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C95619A-DA52-46A3-87E8-06C430308E2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DB6D0-468D-40CD-91F1-73946AA860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19400" y="3581400"/>
            <a:ext cx="5114778" cy="2154806"/>
          </a:xfrm>
        </p:spPr>
        <p:txBody>
          <a:bodyPr/>
          <a:lstStyle/>
          <a:p>
            <a:pPr algn="l"/>
            <a:r>
              <a:rPr lang="en-GB" sz="2800" dirty="0"/>
              <a:t>Students:</a:t>
            </a:r>
            <a:br>
              <a:rPr lang="en-GB" sz="2800" dirty="0"/>
            </a:br>
            <a:r>
              <a:rPr lang="en-GB" sz="2800" dirty="0"/>
              <a:t>Alexandra </a:t>
            </a:r>
            <a:r>
              <a:rPr lang="en-GB" sz="2800" dirty="0" err="1"/>
              <a:t>bonea</a:t>
            </a:r>
            <a:r>
              <a:rPr lang="en-GB" sz="2800" dirty="0"/>
              <a:t> 1813110</a:t>
            </a:r>
            <a:br>
              <a:rPr lang="en-GB" sz="2800" dirty="0"/>
            </a:br>
            <a:r>
              <a:rPr lang="en-GB" sz="2800" dirty="0"/>
              <a:t>Ionela  Popescu 1813115</a:t>
            </a:r>
            <a:br>
              <a:rPr lang="en-GB" sz="2800" dirty="0"/>
            </a:br>
            <a:r>
              <a:rPr lang="en-GB" sz="2800" dirty="0" err="1"/>
              <a:t>liviu</a:t>
            </a:r>
            <a:r>
              <a:rPr lang="en-GB" sz="2800" dirty="0"/>
              <a:t> </a:t>
            </a:r>
            <a:r>
              <a:rPr lang="en-GB" sz="2800" dirty="0" err="1"/>
              <a:t>popescu</a:t>
            </a:r>
            <a:r>
              <a:rPr lang="en-GB" sz="2800"/>
              <a:t> 1813114</a:t>
            </a: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9DA8CF-B3E7-4159-BFE1-A65C9B617A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62400" y="76200"/>
            <a:ext cx="5114778" cy="1828800"/>
          </a:xfrm>
        </p:spPr>
        <p:txBody>
          <a:bodyPr/>
          <a:lstStyle/>
          <a:p>
            <a:r>
              <a:rPr lang="en-GB" b="1" dirty="0"/>
              <a:t>Introducing </a:t>
            </a:r>
            <a:r>
              <a:rPr lang="en-GB" b="1"/>
              <a:t>the Modern </a:t>
            </a:r>
            <a:r>
              <a:rPr lang="en-GB" b="1" dirty="0"/>
              <a:t>W</a:t>
            </a:r>
            <a:r>
              <a:rPr lang="en-GB" b="1"/>
              <a:t>orkplace</a:t>
            </a:r>
            <a:endParaRPr lang="en-GB" b="1" dirty="0"/>
          </a:p>
          <a:p>
            <a:endParaRPr lang="en-GB" b="1" dirty="0"/>
          </a:p>
          <a:p>
            <a:r>
              <a:rPr lang="en-GB" dirty="0"/>
              <a:t>Lecturer: Kenny Tang</a:t>
            </a:r>
          </a:p>
        </p:txBody>
      </p:sp>
    </p:spTree>
    <p:extLst>
      <p:ext uri="{BB962C8B-B14F-4D97-AF65-F5344CB8AC3E}">
        <p14:creationId xmlns:p14="http://schemas.microsoft.com/office/powerpoint/2010/main" val="3474112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5000" y="401907"/>
            <a:ext cx="6613187" cy="2286000"/>
          </a:xfrm>
        </p:spPr>
        <p:txBody>
          <a:bodyPr/>
          <a:lstStyle/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Introducing to the modern workplace of Kellogg’s</a:t>
            </a:r>
          </a:p>
        </p:txBody>
      </p:sp>
      <p:sp>
        <p:nvSpPr>
          <p:cNvPr id="30722" name="AutoShape 2" descr="Image result for kellogg's imag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0723" name="Picture 3" descr="C:\Users\kl\Desktop\kellogg'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90800" y="3276600"/>
            <a:ext cx="6096000" cy="3200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228600"/>
            <a:ext cx="7467600" cy="685800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Table of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66800"/>
            <a:ext cx="7696200" cy="5388936"/>
          </a:xfrm>
        </p:spPr>
        <p:txBody>
          <a:bodyPr>
            <a:normAutofit fontScale="62500" lnSpcReduction="20000"/>
          </a:bodyPr>
          <a:lstStyle/>
          <a:p>
            <a:pPr algn="just">
              <a:lnSpc>
                <a:spcPct val="160000"/>
              </a:lnSpc>
            </a:pPr>
            <a:r>
              <a:rPr lang="en-US" sz="3300" dirty="0">
                <a:latin typeface="Times New Roman" pitchFamily="18" charset="0"/>
                <a:cs typeface="Times New Roman" pitchFamily="18" charset="0"/>
              </a:rPr>
              <a:t>Introduction</a:t>
            </a:r>
          </a:p>
          <a:p>
            <a:pPr algn="just">
              <a:lnSpc>
                <a:spcPct val="160000"/>
              </a:lnSpc>
            </a:pPr>
            <a:r>
              <a:rPr lang="en-US" sz="3300" dirty="0">
                <a:latin typeface="Times New Roman" pitchFamily="18" charset="0"/>
                <a:cs typeface="Times New Roman" pitchFamily="18" charset="0"/>
              </a:rPr>
              <a:t>Background of Kellogg’s</a:t>
            </a:r>
          </a:p>
          <a:p>
            <a:pPr algn="just">
              <a:lnSpc>
                <a:spcPct val="160000"/>
              </a:lnSpc>
            </a:pPr>
            <a:r>
              <a:rPr lang="en-US" sz="3300" dirty="0">
                <a:latin typeface="Times New Roman" pitchFamily="18" charset="0"/>
                <a:cs typeface="Times New Roman" pitchFamily="18" charset="0"/>
              </a:rPr>
              <a:t>Goals  and objectives of Kellogg's</a:t>
            </a:r>
          </a:p>
          <a:p>
            <a:pPr algn="just">
              <a:lnSpc>
                <a:spcPct val="160000"/>
              </a:lnSpc>
            </a:pPr>
            <a:r>
              <a:rPr lang="en-US" sz="3300" dirty="0">
                <a:latin typeface="Times New Roman" pitchFamily="18" charset="0"/>
                <a:cs typeface="Times New Roman" pitchFamily="18" charset="0"/>
              </a:rPr>
              <a:t> Mission and vision of Kellogg's </a:t>
            </a:r>
          </a:p>
          <a:p>
            <a:pPr algn="just">
              <a:lnSpc>
                <a:spcPct val="160000"/>
              </a:lnSpc>
            </a:pPr>
            <a:r>
              <a:rPr lang="en-US" sz="3300" dirty="0">
                <a:latin typeface="Times New Roman" pitchFamily="18" charset="0"/>
                <a:cs typeface="Times New Roman" pitchFamily="18" charset="0"/>
              </a:rPr>
              <a:t>Leadership and management behavior</a:t>
            </a:r>
          </a:p>
          <a:p>
            <a:pPr algn="just">
              <a:lnSpc>
                <a:spcPct val="160000"/>
              </a:lnSpc>
            </a:pPr>
            <a:r>
              <a:rPr lang="en-US" sz="3300" dirty="0">
                <a:latin typeface="Times New Roman" pitchFamily="18" charset="0"/>
                <a:cs typeface="Times New Roman" pitchFamily="18" charset="0"/>
              </a:rPr>
              <a:t>Group and team behavior</a:t>
            </a:r>
          </a:p>
          <a:p>
            <a:pPr algn="just">
              <a:lnSpc>
                <a:spcPct val="160000"/>
              </a:lnSpc>
            </a:pPr>
            <a:r>
              <a:rPr lang="en-US" sz="3300" dirty="0">
                <a:latin typeface="Times New Roman" pitchFamily="18" charset="0"/>
                <a:cs typeface="Times New Roman" pitchFamily="18" charset="0"/>
              </a:rPr>
              <a:t>Maslow’s hierarchy of needs</a:t>
            </a:r>
          </a:p>
          <a:p>
            <a:pPr algn="just">
              <a:lnSpc>
                <a:spcPct val="160000"/>
              </a:lnSpc>
            </a:pPr>
            <a:r>
              <a:rPr lang="en-US" sz="3300" dirty="0">
                <a:latin typeface="Times New Roman" pitchFamily="18" charset="0"/>
                <a:cs typeface="Times New Roman" pitchFamily="18" charset="0"/>
              </a:rPr>
              <a:t>Two-Factor theory importance of perception theories</a:t>
            </a:r>
          </a:p>
          <a:p>
            <a:pPr algn="just">
              <a:lnSpc>
                <a:spcPct val="160000"/>
              </a:lnSpc>
            </a:pPr>
            <a:r>
              <a:rPr lang="en-US" sz="3300" dirty="0">
                <a:latin typeface="Times New Roman" pitchFamily="18" charset="0"/>
                <a:cs typeface="Times New Roman" pitchFamily="18" charset="0"/>
              </a:rPr>
              <a:t>Conclusion</a:t>
            </a:r>
          </a:p>
          <a:p>
            <a:pPr algn="just">
              <a:lnSpc>
                <a:spcPct val="160000"/>
              </a:lnSpc>
            </a:pPr>
            <a:r>
              <a:rPr lang="en-US" sz="3300" dirty="0">
                <a:latin typeface="Times New Roman" pitchFamily="18" charset="0"/>
                <a:cs typeface="Times New Roman" pitchFamily="18" charset="0"/>
              </a:rPr>
              <a:t>References</a:t>
            </a:r>
          </a:p>
          <a:p>
            <a:endParaRPr lang="en-US" sz="2800" dirty="0">
              <a:latin typeface="Times New Roman" pitchFamily="18" charset="0"/>
              <a:cs typeface="Times New Roman" pitchFamily="18" charset="0"/>
            </a:endParaRPr>
          </a:p>
          <a:p>
            <a:endParaRPr lang="en-US" sz="2800" dirty="0">
              <a:latin typeface="Times New Roman" pitchFamily="18" charset="0"/>
              <a:cs typeface="Times New Roman" pitchFamily="18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99160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371600"/>
            <a:ext cx="7391400" cy="508413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Importance of healthy working environment would be explained.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Effectiveness of leadership and management approaches will be recognized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Different theories of motivation will be explained. </a:t>
            </a:r>
          </a:p>
          <a:p>
            <a:pPr>
              <a:lnSpc>
                <a:spcPct val="150000"/>
              </a:lnSpc>
            </a:pP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Modernalization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techniques can be recognized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Different theories of motivation will be explained.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0A945-951C-4641-B155-1445DB276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349" y="0"/>
            <a:ext cx="7239000" cy="594360"/>
          </a:xfrm>
        </p:spPr>
        <p:txBody>
          <a:bodyPr/>
          <a:lstStyle/>
          <a:p>
            <a:r>
              <a:rPr lang="en-GB" dirty="0" err="1"/>
              <a:t>INTRODUCTION..continued</a:t>
            </a:r>
            <a:r>
              <a:rPr lang="en-GB" dirty="0"/>
              <a:t>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D04A9-A0BB-46F8-B266-820B34552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1349" y="2011680"/>
            <a:ext cx="7239000" cy="4846320"/>
          </a:xfrm>
        </p:spPr>
        <p:txBody>
          <a:bodyPr/>
          <a:lstStyle/>
          <a:p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the above presentation importance of a better working culture and environment would be explained. The leadership and motivational approaching will be introduced in the presentation.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54855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60"/>
          </a:xfrm>
        </p:spPr>
        <p:txBody>
          <a:bodyPr/>
          <a:lstStyle/>
          <a:p>
            <a:r>
              <a:rPr lang="en-US" dirty="0"/>
              <a:t>Background of Kellogg's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7772400" cy="50292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Leading food manufacturing organization of America.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Established in the year 1906 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Headquarter is in Battle Creek, Michigan.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Produces cereal and convenience food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Providing service in more than 180 countries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Huge number of product variety 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The largest factory is placed in Trafford park. </a:t>
            </a:r>
          </a:p>
          <a:p>
            <a:pPr>
              <a:lnSpc>
                <a:spcPct val="150000"/>
              </a:lnSpc>
            </a:pP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6C560-5F12-4E45-A646-09090BA9C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7239000" cy="625813"/>
          </a:xfrm>
        </p:spPr>
        <p:txBody>
          <a:bodyPr/>
          <a:lstStyle/>
          <a:p>
            <a:r>
              <a:rPr lang="en-GB" dirty="0" err="1"/>
              <a:t>BACKGROUND..continued</a:t>
            </a:r>
            <a:r>
              <a:rPr lang="en-GB" dirty="0"/>
              <a:t>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272D5-8556-46BF-B571-96007843D8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b="1" dirty="0"/>
              <a:t>Kellogg’s is the leading food manufacture company of United States which produce large range of food products. </a:t>
            </a:r>
          </a:p>
          <a:p>
            <a:r>
              <a:rPr lang="en-US" sz="1800" b="1" dirty="0"/>
              <a:t>The different kind of food products like cookies, crackers and toaster pastries are producing by the organization. </a:t>
            </a:r>
          </a:p>
          <a:p>
            <a:r>
              <a:rPr lang="en-US" sz="1800" b="1" dirty="0"/>
              <a:t>They are marketing the products by several of well-known brands like corn flakes, frosted flakes, Pringle etc.</a:t>
            </a:r>
          </a:p>
          <a:p>
            <a:r>
              <a:rPr lang="en-US" sz="1800" b="1" dirty="0"/>
              <a:t>There are almost 180 countries in which Kellogg’s is providing their services. </a:t>
            </a:r>
          </a:p>
          <a:p>
            <a:r>
              <a:rPr lang="en-US" sz="1800" b="1" dirty="0"/>
              <a:t>They are making themselves able to provide enough food for the population.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442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99160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Goals  and objectives of Kellogg's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7467600" cy="52578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Enlarging their food services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Improvement of breakfast programs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Providing employment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Increasing the physical activities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Connection between employees and physical activities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Managing the better labeling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13378-08D9-4B0F-BB24-4A8EC5601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304800"/>
            <a:ext cx="7543800" cy="6150936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Their main target is to provide food to the people by the help of almost 2 billion food providing facilities. 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44934A-2377-428D-BB13-53BE377A2E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2514600"/>
            <a:ext cx="5900738" cy="327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1941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601D5-8A1C-426C-A009-7B75833E3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81000"/>
            <a:ext cx="7239000" cy="60747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sz="2800" dirty="0"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800" dirty="0">
                <a:cs typeface="Arial" panose="020B0604020202020204" pitchFamily="34" charset="0"/>
              </a:rPr>
              <a:t> They are making better breakfast programs for providing the healthy breakfast to the children. </a:t>
            </a:r>
          </a:p>
          <a:p>
            <a:endParaRPr lang="en-US" sz="28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sz="2800" dirty="0"/>
              <a:t>   They want to make a better labeling for the better recognition of their product.</a:t>
            </a:r>
            <a:endParaRPr lang="en-GB" sz="2800" dirty="0"/>
          </a:p>
          <a:p>
            <a:pPr marL="0" indent="0">
              <a:buNone/>
            </a:pPr>
            <a:endParaRPr lang="en-US" sz="2800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687EBF-0F74-49E0-9B0C-C7A4774263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0300" y="1828800"/>
            <a:ext cx="4343400" cy="2768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4400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60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Leadership and management behavior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47800"/>
            <a:ext cx="5105400" cy="51054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Leadership and development program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Training by the higher managers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Better collaboration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Focus on each operation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Product designing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Including suitable employees</a:t>
            </a:r>
          </a:p>
        </p:txBody>
      </p:sp>
      <p:sp>
        <p:nvSpPr>
          <p:cNvPr id="7170" name="AutoShape 2" descr="Related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503ED-90C4-4292-871B-C3F93549D9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04800"/>
            <a:ext cx="7239000" cy="6150936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dirty="0"/>
              <a:t>In the management and leadership of Kellogg’s one thing is common that both try to motivate their teams in the positive way.</a:t>
            </a:r>
          </a:p>
          <a:p>
            <a:r>
              <a:rPr lang="en-US" dirty="0"/>
              <a:t> The leaders of Kellogg’s try to motivate their employees and provide them necessary guidance for their work.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4" name="Picture 4" descr="Image result for leadership and management behaviour">
            <a:extLst>
              <a:ext uri="{FF2B5EF4-FFF2-40B4-BE49-F238E27FC236}">
                <a16:creationId xmlns:a16="http://schemas.microsoft.com/office/drawing/2014/main" id="{0D3403D0-DA07-4181-97BC-3758AED0B1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5000" y="3506796"/>
            <a:ext cx="4724400" cy="29489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390541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1DE4C-4173-4E84-9564-21A78C6138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On the other side the management of the organization makes their entire focus on the different operations of their organization.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The managers involves suitable candidates that can lead the productivity of their organization.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52186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09831"/>
            <a:ext cx="7162800" cy="733621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Group and team behavior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219200"/>
            <a:ext cx="7315200" cy="523653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Identity of role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Motivation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Communication level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Structure of team 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Homogeneity</a:t>
            </a:r>
          </a:p>
        </p:txBody>
      </p:sp>
      <p:sp>
        <p:nvSpPr>
          <p:cNvPr id="5122" name="AutoShape 2" descr="Image result for group and team behaviou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124" name="Picture 4" descr="Related imag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0" y="1066800"/>
            <a:ext cx="4876800" cy="5562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AE948-9085-4FE0-B23F-8FB44A99B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89844"/>
            <a:ext cx="7239000" cy="624840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latin typeface="Times New Roman" pitchFamily="18" charset="0"/>
                <a:cs typeface="Times New Roman" pitchFamily="18" charset="0"/>
              </a:rPr>
              <a:t>Group and team behavior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8D05E-3A54-494D-A221-E2F7922556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The leaders and managers of Kellogg’s try to make a better team and group behavior for making people more engaged with each other and with the organization.</a:t>
            </a:r>
          </a:p>
          <a:p>
            <a:r>
              <a:rPr lang="en-US" sz="2000" dirty="0"/>
              <a:t> The leaders of Kellogg’s always try to find the better roles for the employees according to their capabilities.</a:t>
            </a:r>
          </a:p>
          <a:p>
            <a:r>
              <a:rPr lang="en-US" sz="2000" dirty="0"/>
              <a:t> They motivates them by various motivational techniques and makes an appropriate size for team to get the target done.</a:t>
            </a:r>
          </a:p>
          <a:p>
            <a:r>
              <a:rPr lang="en-US" sz="2000" dirty="0"/>
              <a:t> The leaders try to differentiate the qualities of two people and than provide them appropriate task according to the abilities.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49501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7391400" cy="83820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Motivation and perception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Recognition of needs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Providing benefits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Providing rewards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Competitive salary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Providing safety policies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Social perceptions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making improvement by perceptions</a:t>
            </a:r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8C37C-7FD8-4F89-ACBB-17706AF613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81000"/>
            <a:ext cx="7239000" cy="6074736"/>
          </a:xfrm>
        </p:spPr>
        <p:txBody>
          <a:bodyPr/>
          <a:lstStyle/>
          <a:p>
            <a:r>
              <a:rPr lang="en-US" dirty="0"/>
              <a:t>The management of Kellogg’s always try to promote their employees in a better way to make them beneficial for the organization.</a:t>
            </a:r>
          </a:p>
          <a:p>
            <a:r>
              <a:rPr lang="en-US" dirty="0"/>
              <a:t> The organization is providing competitive salaries and extra benefits to their employees for making them satisfied from their jobs. </a:t>
            </a:r>
          </a:p>
          <a:p>
            <a:r>
              <a:rPr lang="en-US" dirty="0"/>
              <a:t>The organization also providing rewards to their employees for their contribution in the target achieving process. </a:t>
            </a:r>
          </a:p>
          <a:p>
            <a:r>
              <a:rPr lang="en-US" dirty="0"/>
              <a:t>The different kind of perceptions also negatively and positively can affect the </a:t>
            </a:r>
            <a:r>
              <a:rPr lang="en-US" dirty="0" err="1"/>
              <a:t>workin</a:t>
            </a:r>
            <a:r>
              <a:rPr lang="en-US" dirty="0"/>
              <a:t> conditions of Kellogg’s.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440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20040"/>
            <a:ext cx="7543800" cy="518160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Maslow’s hierarchy of needs</a:t>
            </a:r>
          </a:p>
        </p:txBody>
      </p:sp>
      <p:pic>
        <p:nvPicPr>
          <p:cNvPr id="1026" name="Picture 2" descr="Image result for Maslowâs hierarchy of need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38200" y="1219200"/>
            <a:ext cx="6248400" cy="4800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1508F-F9F7-43B2-85E5-E9A68F906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088" y="0"/>
            <a:ext cx="7239000" cy="457200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Maslow’s hierarchy of needs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E37EC-AEAB-4E81-B8B1-B22697A98F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/>
              <a:t>The managers and leaders of Kellogg’s are using Maslow’s need theory to understand the different kind of needs of their employees.</a:t>
            </a:r>
          </a:p>
          <a:p>
            <a:r>
              <a:rPr lang="en-US" sz="1800" dirty="0"/>
              <a:t> The psychological needs are important for the survival of their employees and organization included it in their strategies. </a:t>
            </a:r>
          </a:p>
          <a:p>
            <a:r>
              <a:rPr lang="en-US" sz="1800" dirty="0"/>
              <a:t>In the esteem needs they are trying to provide better recognition to their employees for their contribution.</a:t>
            </a:r>
          </a:p>
          <a:p>
            <a:r>
              <a:rPr lang="en-US" sz="1800" dirty="0"/>
              <a:t> There are some need of love and appreciation in workplace and the organization also included it. </a:t>
            </a:r>
          </a:p>
          <a:p>
            <a:r>
              <a:rPr lang="en-US" sz="1800" dirty="0"/>
              <a:t>The organizational safety policy were also included by Kellogg’s in their strategies. </a:t>
            </a:r>
          </a:p>
          <a:p>
            <a:r>
              <a:rPr lang="en-US" sz="1800" dirty="0"/>
              <a:t>In the need of self actualization they make people aware about their inner potential.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46491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Two factor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Motivator factors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Recognition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Achievements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Responsibilities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Advancement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Growth</a:t>
            </a:r>
          </a:p>
          <a:p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en-US" dirty="0"/>
              <a:t>  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Hygiene Factors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Organizational policies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Supervision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Working situations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Security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Salary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Remuneration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relationships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2638A-0579-4645-94C5-5155249213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" y="1600200"/>
            <a:ext cx="7623048" cy="4525963"/>
          </a:xfrm>
        </p:spPr>
        <p:txBody>
          <a:bodyPr>
            <a:normAutofit/>
          </a:bodyPr>
          <a:lstStyle/>
          <a:p>
            <a:r>
              <a:rPr lang="en-US" sz="1800" dirty="0"/>
              <a:t>The two factors theory also included by Kellogg’s in their motivational experiments.</a:t>
            </a:r>
          </a:p>
          <a:p>
            <a:r>
              <a:rPr lang="en-US" sz="1800" dirty="0"/>
              <a:t> The theory include two types of factors to make people satisfied from their current job positions. </a:t>
            </a:r>
          </a:p>
          <a:p>
            <a:r>
              <a:rPr lang="en-US" sz="1800" dirty="0"/>
              <a:t>In the motivational factors the organization included employee’s recognition, their responsibilities, their personal growth. </a:t>
            </a:r>
          </a:p>
          <a:p>
            <a:r>
              <a:rPr lang="en-US" sz="1800" dirty="0"/>
              <a:t>On the other hand in the hygiene factors the working situations of employees, their salaries, relationships are included. </a:t>
            </a:r>
          </a:p>
          <a:p>
            <a:r>
              <a:rPr lang="en-US" sz="1800" dirty="0"/>
              <a:t>These two factor can provide a better motivational abstracts to the managers and the leaders Kellogg’s.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15217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0"/>
            <a:ext cx="7467600" cy="106680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importance of perception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7239000" cy="516033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Understanding the human behavior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Understanding the circumstances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Needs of humans can be recognized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Important for reducing errors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It creates the characters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Implication if important strategies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B196F-51C3-4F6D-BE2E-3516E0207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685800"/>
            <a:ext cx="7239000" cy="4846320"/>
          </a:xfrm>
        </p:spPr>
        <p:txBody>
          <a:bodyPr>
            <a:normAutofit/>
          </a:bodyPr>
          <a:lstStyle/>
          <a:p>
            <a:r>
              <a:rPr lang="en-US" dirty="0"/>
              <a:t>The perceptions theory can be helpful for Kellogg’s to understanding the behavior of their employees. </a:t>
            </a:r>
          </a:p>
          <a:p>
            <a:r>
              <a:rPr lang="en-US" dirty="0"/>
              <a:t>The perception can provide managers necessary options that need to be included in the strategies of Kellogg’s.</a:t>
            </a:r>
          </a:p>
          <a:p>
            <a:r>
              <a:rPr lang="en-US" dirty="0"/>
              <a:t> The need of employees could be better understood by using of perception theories.</a:t>
            </a:r>
          </a:p>
          <a:p>
            <a:r>
              <a:rPr lang="en-US" dirty="0"/>
              <a:t> The perception theories can become helpful for differentiate the job roles of different employees of Kellogg’s.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328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46760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19200"/>
            <a:ext cx="7391400" cy="523653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Their background could be understood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Goals and objectives were explained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Mission and vision were introduced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Importance of Modernization could be understood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Different type of motivational theories were explained</a:t>
            </a:r>
          </a:p>
          <a:p>
            <a:endParaRPr lang="en-US" sz="24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5CB44-BA90-4982-83DB-C6273A40FB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981200"/>
            <a:ext cx="7239000" cy="3581400"/>
          </a:xfrm>
        </p:spPr>
        <p:txBody>
          <a:bodyPr>
            <a:normAutofit fontScale="85000" lnSpcReduction="20000"/>
          </a:bodyPr>
          <a:lstStyle/>
          <a:p>
            <a:r>
              <a:rPr lang="en-US" sz="2300" dirty="0"/>
              <a:t>In the above presentation the background of Kellogg’s were explained. </a:t>
            </a:r>
          </a:p>
          <a:p>
            <a:r>
              <a:rPr lang="en-US" sz="2300" dirty="0"/>
              <a:t>How they are motivating their employees also explained in the presentation. </a:t>
            </a:r>
          </a:p>
          <a:p>
            <a:r>
              <a:rPr lang="en-US" sz="2300" dirty="0"/>
              <a:t>The different kind of goals and objectives were also explained in the above presentation.</a:t>
            </a:r>
          </a:p>
          <a:p>
            <a:pPr marL="0" indent="0">
              <a:buNone/>
            </a:pPr>
            <a:endParaRPr lang="en-US" sz="1800" dirty="0"/>
          </a:p>
          <a:p>
            <a:r>
              <a:rPr lang="en-US" dirty="0"/>
              <a:t>The need of motivational theories could be understood by the above presentation. </a:t>
            </a:r>
          </a:p>
          <a:p>
            <a:r>
              <a:rPr lang="en-US" dirty="0"/>
              <a:t>How the organization is applying different theories and models in their culture it could be recognize by the above presentation.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1967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99160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447800"/>
            <a:ext cx="7391400" cy="5007936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Martin, I. and Carey, J., 2014. Development of a Logic Model to Guide Evaluations of the ASCA National Model for School Counseling Programs. </a:t>
            </a:r>
            <a:r>
              <a:rPr lang="en-US" sz="2400" i="1" dirty="0">
                <a:latin typeface="Times New Roman" pitchFamily="18" charset="0"/>
                <a:cs typeface="Times New Roman" pitchFamily="18" charset="0"/>
              </a:rPr>
              <a:t>Professional Counselor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2400" i="1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(5), pp.455-466.</a:t>
            </a:r>
          </a:p>
          <a:p>
            <a:pPr algn="just">
              <a:lnSpc>
                <a:spcPct val="150000"/>
              </a:lnSpc>
            </a:pP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Ozguner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, Z. and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Ozguner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, M., 2014. A managerial point of view on the relationship between of Maslow's hierarchy of needs and Herzberg's dual factor theory. </a:t>
            </a:r>
            <a:r>
              <a:rPr lang="en-US" sz="2400" i="1" dirty="0">
                <a:latin typeface="Times New Roman" pitchFamily="18" charset="0"/>
                <a:cs typeface="Times New Roman" pitchFamily="18" charset="0"/>
              </a:rPr>
              <a:t>International Journal of Business and Social Science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2400" i="1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(7).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Cherry, K., 2014. Hierarchy of needs. </a:t>
            </a:r>
            <a:r>
              <a:rPr lang="en-US" sz="2400" i="1" dirty="0">
                <a:latin typeface="Times New Roman" pitchFamily="18" charset="0"/>
                <a:cs typeface="Times New Roman" pitchFamily="18" charset="0"/>
              </a:rPr>
              <a:t>Retrieved Aug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2400" i="1" dirty="0">
                <a:latin typeface="Times New Roman" pitchFamily="18" charset="0"/>
                <a:cs typeface="Times New Roman" pitchFamily="18" charset="0"/>
              </a:rPr>
              <a:t>16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, p.2014.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572</TotalTime>
  <Words>1115</Words>
  <Application>Microsoft Office PowerPoint</Application>
  <PresentationFormat>On-screen Show (4:3)</PresentationFormat>
  <Paragraphs>170</Paragraphs>
  <Slides>26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Calibri</vt:lpstr>
      <vt:lpstr>Times New Roman</vt:lpstr>
      <vt:lpstr>Trebuchet MS</vt:lpstr>
      <vt:lpstr>Wingdings</vt:lpstr>
      <vt:lpstr>Wingdings 2</vt:lpstr>
      <vt:lpstr>Opulent</vt:lpstr>
      <vt:lpstr>Students: Alexandra bonea 1813110 Ionela  Popescu 1813115 liviu popescu 1813114</vt:lpstr>
      <vt:lpstr>Introducing to the modern workplace of Kellogg’s</vt:lpstr>
      <vt:lpstr>Table of content</vt:lpstr>
      <vt:lpstr>introduction</vt:lpstr>
      <vt:lpstr>INTRODUCTION..continued..</vt:lpstr>
      <vt:lpstr>Background of Kellogg's</vt:lpstr>
      <vt:lpstr>BACKGROUND..continued..</vt:lpstr>
      <vt:lpstr>Goals  and objectives of Kellogg's</vt:lpstr>
      <vt:lpstr>PowerPoint Presentation</vt:lpstr>
      <vt:lpstr>PowerPoint Presentation</vt:lpstr>
      <vt:lpstr>Leadership and management behavior</vt:lpstr>
      <vt:lpstr>PowerPoint Presentation</vt:lpstr>
      <vt:lpstr>PowerPoint Presentation</vt:lpstr>
      <vt:lpstr>Group and team behavior</vt:lpstr>
      <vt:lpstr>Group and team behavior</vt:lpstr>
      <vt:lpstr>Motivation and perception</vt:lpstr>
      <vt:lpstr>PowerPoint Presentation</vt:lpstr>
      <vt:lpstr>Maslow’s hierarchy of needs</vt:lpstr>
      <vt:lpstr>Maslow’s hierarchy of needs</vt:lpstr>
      <vt:lpstr>Two factor theory</vt:lpstr>
      <vt:lpstr>PowerPoint Presentation</vt:lpstr>
      <vt:lpstr>importance of perception theories</vt:lpstr>
      <vt:lpstr>PowerPoint Presentation</vt:lpstr>
      <vt:lpstr>conclusion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Introducing to the modern workplace</dc:title>
  <dc:creator>kl</dc:creator>
  <cp:lastModifiedBy>Andrei Rotariu</cp:lastModifiedBy>
  <cp:revision>148</cp:revision>
  <dcterms:created xsi:type="dcterms:W3CDTF">2019-08-01T10:53:17Z</dcterms:created>
  <dcterms:modified xsi:type="dcterms:W3CDTF">2019-08-20T21:25:01Z</dcterms:modified>
</cp:coreProperties>
</file>