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17"/>
  </p:notesMasterIdLst>
  <p:handoutMasterIdLst>
    <p:handoutMasterId r:id="rId18"/>
  </p:handoutMasterIdLst>
  <p:sldIdLst>
    <p:sldId id="465" r:id="rId2"/>
    <p:sldId id="466" r:id="rId3"/>
    <p:sldId id="468" r:id="rId4"/>
    <p:sldId id="469" r:id="rId5"/>
    <p:sldId id="470" r:id="rId6"/>
    <p:sldId id="471" r:id="rId7"/>
    <p:sldId id="472" r:id="rId8"/>
    <p:sldId id="473" r:id="rId9"/>
    <p:sldId id="474" r:id="rId10"/>
    <p:sldId id="475" r:id="rId11"/>
    <p:sldId id="476" r:id="rId12"/>
    <p:sldId id="480" r:id="rId13"/>
    <p:sldId id="478" r:id="rId14"/>
    <p:sldId id="479" r:id="rId15"/>
    <p:sldId id="368" r:id="rId16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osemary  Morlin" initials="RM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62" autoAdjust="0"/>
    <p:restoredTop sz="72577" autoAdjust="0"/>
  </p:normalViewPr>
  <p:slideViewPr>
    <p:cSldViewPr>
      <p:cViewPr varScale="1">
        <p:scale>
          <a:sx n="83" d="100"/>
          <a:sy n="83" d="100"/>
        </p:scale>
        <p:origin x="2280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189" cy="498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899" y="0"/>
            <a:ext cx="2946189" cy="498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B35423-BEA7-4BC8-9B4E-52A352F45879}" type="datetimeFigureOut">
              <a:rPr lang="en-GB" smtClean="0"/>
              <a:t>30/10/2019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9910"/>
            <a:ext cx="2946189" cy="498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899" y="9429910"/>
            <a:ext cx="2946189" cy="498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AF7581-7DC0-43FE-8D9F-DBDF6905F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0544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7314D8-3B78-4387-8981-CD206A148EE9}" type="datetimeFigureOut">
              <a:rPr lang="en-GB" smtClean="0"/>
              <a:t>30/10/2019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4F9D67-E4A3-46C6-BF41-5048B1879E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924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4F9D67-E4A3-46C6-BF41-5048B1879E2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0243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4F9D67-E4A3-46C6-BF41-5048B1879E2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093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D14B7-7336-4796-BDC9-DFF920D0231A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854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957BA63-4809-4473-9DE8-7E0118427F2D}" type="datetime1">
              <a:rPr lang="en-GB" smtClean="0"/>
              <a:t>30/10/2019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r>
              <a:rPr lang="en-GB"/>
              <a:t>Cathrine Seierstad 2017</a:t>
            </a:r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B2C9F40-8FDD-4C68-8BED-982FEBABDCD7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9F37E8C-BC21-49C2-B979-AE68810FBDD1}" type="datetime1">
              <a:rPr lang="en-GB" smtClean="0"/>
              <a:t>30/10/2019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B2C9F40-8FDD-4C68-8BED-982FEBABDCD7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r>
              <a:rPr lang="en-GB"/>
              <a:t>Cathrine Seierstad 2017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5A1AD51-FE48-4441-90A5-9CE0BDF1FEB6}" type="datetime1">
              <a:rPr lang="en-GB" smtClean="0"/>
              <a:t>30/10/2019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r>
              <a:rPr lang="en-GB"/>
              <a:t>Cathrine Seierstad 2017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B2C9F40-8FDD-4C68-8BED-982FEBABDCD7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E426B-B23E-4452-8061-82BF50B75B9C}" type="datetime1">
              <a:rPr lang="en-GB" smtClean="0"/>
              <a:t>30/10/2019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Cathrine Seierstad 2017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C9F40-8FDD-4C68-8BED-982FEBABDCD7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B1A81-D111-4401-A194-44CA0AD173F1}" type="datetime1">
              <a:rPr lang="en-GB" smtClean="0"/>
              <a:t>30/10/2019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Cathrine Seierstad 2017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C9F40-8FDD-4C68-8BED-982FEBABDCD7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2021DB5-B8D2-43DF-9A0E-788728693746}" type="datetime1">
              <a:rPr lang="en-GB" smtClean="0"/>
              <a:t>30/10/2019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B2C9F40-8FDD-4C68-8BED-982FEBABDCD7}" type="slidenum">
              <a:rPr lang="en-GB" smtClean="0"/>
              <a:t>‹#›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en-GB"/>
              <a:t>Cathrine Seierstad 2017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BF6A5-F49D-4603-A7A0-89931D6D0960}" type="datetime1">
              <a:rPr lang="en-GB" smtClean="0"/>
              <a:t>30/10/2019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Cathrine Seierstad 2017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C9F40-8FDD-4C68-8BED-982FEBABDCD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638B55D-3C1A-4133-BB23-8B0A123B3A25}" type="datetime1">
              <a:rPr lang="en-GB" smtClean="0"/>
              <a:t>30/10/2019</a:t>
            </a:fld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B2C9F40-8FDD-4C68-8BED-982FEBABDCD7}" type="slidenum">
              <a:rPr lang="en-GB" smtClean="0"/>
              <a:t>‹#›</a:t>
            </a:fld>
            <a:endParaRPr lang="en-GB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r>
              <a:rPr lang="en-GB"/>
              <a:t>Cathrine Seierstad 2017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FF1208F-4E5E-460C-A8C7-CF00B5644440}" type="datetime1">
              <a:rPr lang="en-GB" smtClean="0"/>
              <a:t>30/10/2019</a:t>
            </a:fld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B2C9F40-8FDD-4C68-8BED-982FEBABDCD7}" type="slidenum">
              <a:rPr lang="en-GB" smtClean="0"/>
              <a:t>‹#›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en-GB"/>
              <a:t>Cathrine Seierstad 2017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7585C-3015-4CBF-895A-410158135B2B}" type="datetime1">
              <a:rPr lang="en-GB" smtClean="0"/>
              <a:t>30/10/2019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Cathrine Seierstad 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C9F40-8FDD-4C68-8BED-982FEBABDCD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36715-E32F-43CE-A9B1-BDEE9DADBEA3}" type="datetime1">
              <a:rPr lang="en-GB" smtClean="0"/>
              <a:t>30/10/2019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Cathrine Seierstad 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C9F40-8FDD-4C68-8BED-982FEBABDCD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26620FC-88C0-41BE-A25E-C201F0E1BB7A}" type="datetime1">
              <a:rPr lang="en-GB" smtClean="0"/>
              <a:t>30/10/2019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r>
              <a:rPr lang="en-GB"/>
              <a:t>Cathrine Seierstad 2017</a:t>
            </a: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B2C9F40-8FDD-4C68-8BED-982FEBABDCD7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mYF2_FBCvXw" TargetMode="External"/><Relationship Id="rId4" Type="http://schemas.openxmlformats.org/officeDocument/2006/relationships/hyperlink" Target="https://www.youtube.com/watch?v=mYF2_FBCvXw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39952"/>
            <a:ext cx="7467600" cy="508918"/>
          </a:xfrm>
        </p:spPr>
        <p:txBody>
          <a:bodyPr>
            <a:normAutofit fontScale="90000"/>
          </a:bodyPr>
          <a:lstStyle/>
          <a:p>
            <a:r>
              <a:rPr lang="en-GB" dirty="0"/>
              <a:t>Porter’s Five Forces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2139894"/>
            <a:ext cx="7868010" cy="4112708"/>
          </a:xfrm>
        </p:spPr>
        <p:txBody>
          <a:bodyPr/>
          <a:lstStyle/>
          <a:p>
            <a:r>
              <a:rPr lang="en-GB" dirty="0"/>
              <a:t>Devised by </a:t>
            </a:r>
            <a:r>
              <a:rPr lang="en-GB" dirty="0">
                <a:solidFill>
                  <a:srgbClr val="0070C0"/>
                </a:solidFill>
              </a:rPr>
              <a:t>Michael Porter</a:t>
            </a:r>
            <a:r>
              <a:rPr lang="en-GB" dirty="0"/>
              <a:t>.</a:t>
            </a:r>
          </a:p>
          <a:p>
            <a:r>
              <a:rPr lang="en-GB" dirty="0"/>
              <a:t>A framework for </a:t>
            </a:r>
            <a:r>
              <a:rPr lang="en-GB" dirty="0">
                <a:solidFill>
                  <a:srgbClr val="FF0000"/>
                </a:solidFill>
              </a:rPr>
              <a:t>analysing the nature of competition</a:t>
            </a:r>
            <a:r>
              <a:rPr lang="en-GB" dirty="0"/>
              <a:t> within an industry.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B2C9F40-8FDD-4C68-8BED-982FEBABDCD7}" type="slidenum">
              <a:rPr lang="en-GB" smtClean="0"/>
              <a:t>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 dirty="0" err="1"/>
              <a:t>Md</a:t>
            </a:r>
            <a:r>
              <a:rPr lang="en-GB" dirty="0"/>
              <a:t> </a:t>
            </a:r>
            <a:r>
              <a:rPr lang="en-GB" dirty="0" err="1"/>
              <a:t>Nazmul</a:t>
            </a:r>
            <a:r>
              <a:rPr lang="en-GB" dirty="0"/>
              <a:t> Hasan 2017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6136" y="246272"/>
            <a:ext cx="2529074" cy="1896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47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7467600" cy="508918"/>
          </a:xfrm>
        </p:spPr>
        <p:txBody>
          <a:bodyPr>
            <a:normAutofit fontScale="90000"/>
          </a:bodyPr>
          <a:lstStyle/>
          <a:p>
            <a:r>
              <a:rPr lang="en-GB" dirty="0"/>
              <a:t>The Five Forces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7671816" cy="5277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Porter’s Five Forces Framework helps identify the attractiveness of an industry in terms of five competitive forces:</a:t>
            </a:r>
          </a:p>
          <a:p>
            <a:endParaRPr lang="en-GB" dirty="0"/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Threat of new entrants to a market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Bargaining power of suppliers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Bargaining power of buyers (“customers”)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Threat of substitute products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Degree of competitive rivalry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These five forces constitute an industry’s </a:t>
            </a:r>
            <a:r>
              <a:rPr lang="en-GB" dirty="0">
                <a:solidFill>
                  <a:srgbClr val="FF0000"/>
                </a:solidFill>
              </a:rPr>
              <a:t>‘structure’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B2C9F40-8FDD-4C68-8BED-982FEBABDCD7}" type="slidenum">
              <a:rPr lang="en-GB" smtClean="0"/>
              <a:t>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 dirty="0" err="1"/>
              <a:t>Md</a:t>
            </a:r>
            <a:r>
              <a:rPr lang="en-GB" dirty="0"/>
              <a:t> </a:t>
            </a:r>
            <a:r>
              <a:rPr lang="en-GB" dirty="0" err="1"/>
              <a:t>Nazmul</a:t>
            </a:r>
            <a:r>
              <a:rPr lang="en-GB" dirty="0"/>
              <a:t> Hasan 2017</a:t>
            </a:r>
          </a:p>
        </p:txBody>
      </p:sp>
    </p:spTree>
    <p:extLst>
      <p:ext uri="{BB962C8B-B14F-4D97-AF65-F5344CB8AC3E}">
        <p14:creationId xmlns:p14="http://schemas.microsoft.com/office/powerpoint/2010/main" val="37551038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7467600" cy="652934"/>
          </a:xfrm>
        </p:spPr>
        <p:txBody>
          <a:bodyPr/>
          <a:lstStyle/>
          <a:p>
            <a:r>
              <a:rPr lang="en-GB" dirty="0"/>
              <a:t>1. Threat of new entrants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If new entrants move into an industry they will gain market share and rivalry will intensify.</a:t>
            </a:r>
          </a:p>
          <a:p>
            <a:r>
              <a:rPr lang="en-GB" dirty="0"/>
              <a:t>The position of existing firms is stronger if there are </a:t>
            </a:r>
            <a:r>
              <a:rPr lang="en-GB" b="1" dirty="0">
                <a:solidFill>
                  <a:srgbClr val="FF0000"/>
                </a:solidFill>
              </a:rPr>
              <a:t>barriers to entering </a:t>
            </a:r>
            <a:r>
              <a:rPr lang="en-GB" dirty="0"/>
              <a:t>the market. </a:t>
            </a:r>
          </a:p>
          <a:p>
            <a:r>
              <a:rPr lang="en-GB" dirty="0"/>
              <a:t>Barriers to entry are the factors that need to be overcome by new entrants if they are to compete.</a:t>
            </a:r>
          </a:p>
          <a:p>
            <a:r>
              <a:rPr lang="en-GB" dirty="0"/>
              <a:t>The threat of entry is low when the barriers to entry are high and vice versa.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B2C9F40-8FDD-4C68-8BED-982FEBABDCD7}" type="slidenum">
              <a:rPr lang="en-GB" smtClean="0"/>
              <a:t>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 dirty="0"/>
              <a:t>Md </a:t>
            </a:r>
            <a:r>
              <a:rPr lang="en-GB" dirty="0" err="1"/>
              <a:t>Nazmul</a:t>
            </a:r>
            <a:r>
              <a:rPr lang="en-GB" dirty="0"/>
              <a:t> Hasan 2017</a:t>
            </a:r>
          </a:p>
        </p:txBody>
      </p:sp>
    </p:spTree>
    <p:extLst>
      <p:ext uri="{BB962C8B-B14F-4D97-AF65-F5344CB8AC3E}">
        <p14:creationId xmlns:p14="http://schemas.microsoft.com/office/powerpoint/2010/main" val="24128097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9776" y="404664"/>
            <a:ext cx="7467600" cy="652934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Barriers to entry depend on: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7950306" cy="5205192"/>
          </a:xfrm>
        </p:spPr>
        <p:txBody>
          <a:bodyPr>
            <a:normAutofit lnSpcReduction="10000"/>
          </a:bodyPr>
          <a:lstStyle/>
          <a:p>
            <a:r>
              <a:rPr lang="en-GB" b="1" dirty="0"/>
              <a:t>Investment cost</a:t>
            </a:r>
          </a:p>
          <a:p>
            <a:pPr marL="0" indent="0">
              <a:buNone/>
            </a:pPr>
            <a:r>
              <a:rPr lang="en-GB" dirty="0"/>
              <a:t>	– High cost will deter entry</a:t>
            </a:r>
          </a:p>
          <a:p>
            <a:pPr marL="0" indent="0">
              <a:buNone/>
            </a:pPr>
            <a:r>
              <a:rPr lang="en-GB" dirty="0"/>
              <a:t>	– High capital requirements might mean that 	   only large businesses can compete.</a:t>
            </a:r>
          </a:p>
          <a:p>
            <a:r>
              <a:rPr lang="en-GB" b="1" dirty="0"/>
              <a:t>Economies of scale available to existing firms</a:t>
            </a:r>
          </a:p>
          <a:p>
            <a:pPr marL="0" indent="0">
              <a:buNone/>
            </a:pPr>
            <a:r>
              <a:rPr lang="en-GB" dirty="0"/>
              <a:t>	– Lower unit costs make it difficult for smaller  	   newcomers to break into the market and 	    	   compete effectively.</a:t>
            </a:r>
          </a:p>
          <a:p>
            <a:r>
              <a:rPr lang="en-GB" b="1" dirty="0"/>
              <a:t>Regulatory and legal restrictions</a:t>
            </a:r>
          </a:p>
          <a:p>
            <a:pPr marL="0" indent="0">
              <a:buNone/>
            </a:pPr>
            <a:r>
              <a:rPr lang="en-GB" dirty="0"/>
              <a:t>	– Each restriction can act as a barrier to entry</a:t>
            </a:r>
          </a:p>
          <a:p>
            <a:pPr marL="0" indent="0">
              <a:buNone/>
            </a:pPr>
            <a:r>
              <a:rPr lang="en-GB" dirty="0"/>
              <a:t>	– E.g. patents provide the patent holder with 	   protection, at least in the short run.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400" dirty="0"/>
              <a:t>                                                                           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B2C9F40-8FDD-4C68-8BED-982FEBABDCD7}" type="slidenum">
              <a:rPr lang="en-GB" smtClean="0"/>
              <a:t>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 dirty="0" err="1"/>
              <a:t>Md</a:t>
            </a:r>
            <a:r>
              <a:rPr lang="en-GB" dirty="0"/>
              <a:t> </a:t>
            </a:r>
            <a:r>
              <a:rPr lang="en-GB" dirty="0" err="1"/>
              <a:t>Nazmul</a:t>
            </a:r>
            <a:r>
              <a:rPr lang="en-GB" dirty="0"/>
              <a:t> Hasan 2017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66514" y="6255258"/>
            <a:ext cx="33409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prstClr val="black"/>
                </a:solidFill>
              </a:rPr>
              <a:t>Source: </a:t>
            </a:r>
            <a:r>
              <a:rPr lang="en-GB" sz="1400" dirty="0" err="1">
                <a:solidFill>
                  <a:prstClr val="black"/>
                </a:solidFill>
              </a:rPr>
              <a:t>Frésard</a:t>
            </a:r>
            <a:r>
              <a:rPr lang="en-GB" sz="1400" dirty="0">
                <a:solidFill>
                  <a:prstClr val="black"/>
                </a:solidFill>
              </a:rPr>
              <a:t>  &amp; </a:t>
            </a:r>
            <a:r>
              <a:rPr lang="en-GB" sz="1400" dirty="0" err="1">
                <a:solidFill>
                  <a:prstClr val="black"/>
                </a:solidFill>
              </a:rPr>
              <a:t>Valta</a:t>
            </a:r>
            <a:r>
              <a:rPr lang="en-GB" sz="1400" dirty="0">
                <a:solidFill>
                  <a:prstClr val="black"/>
                </a:solidFill>
              </a:rPr>
              <a:t> (2015)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36653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7467600" cy="652934"/>
          </a:xfrm>
        </p:spPr>
        <p:txBody>
          <a:bodyPr/>
          <a:lstStyle/>
          <a:p>
            <a:r>
              <a:rPr lang="en-GB" dirty="0">
                <a:solidFill>
                  <a:prstClr val="black"/>
                </a:solidFill>
              </a:rPr>
              <a:t>Barriers to entry depend on </a:t>
            </a:r>
            <a:r>
              <a:rPr lang="en-GB" dirty="0">
                <a:solidFill>
                  <a:schemeClr val="tx1"/>
                </a:solidFill>
              </a:rPr>
              <a:t>(</a:t>
            </a:r>
            <a:r>
              <a:rPr lang="en-GB" sz="2000" dirty="0">
                <a:solidFill>
                  <a:schemeClr val="tx1"/>
                </a:solidFill>
              </a:rPr>
              <a:t>contd.</a:t>
            </a:r>
            <a:r>
              <a:rPr lang="en-GB" dirty="0">
                <a:solidFill>
                  <a:schemeClr val="tx1"/>
                </a:solidFill>
              </a:rPr>
              <a:t>):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7671816" cy="5205192"/>
          </a:xfrm>
        </p:spPr>
        <p:txBody>
          <a:bodyPr>
            <a:normAutofit lnSpcReduction="10000"/>
          </a:bodyPr>
          <a:lstStyle/>
          <a:p>
            <a:r>
              <a:rPr lang="en-GB" b="1" dirty="0"/>
              <a:t>Product differentiation (including brands)</a:t>
            </a:r>
          </a:p>
          <a:p>
            <a:pPr marL="0" indent="0">
              <a:buNone/>
            </a:pPr>
            <a:r>
              <a:rPr lang="en-GB" dirty="0"/>
              <a:t>	– Existing products with strong USP’s 	   	   	   increase customer loyalty and make it  	   	   difficult for newcomers to gain market 	   	   share.</a:t>
            </a:r>
          </a:p>
          <a:p>
            <a:r>
              <a:rPr lang="en-GB" b="1" dirty="0"/>
              <a:t>Access to suppliers and distribution channels</a:t>
            </a:r>
          </a:p>
          <a:p>
            <a:pPr marL="0" indent="0">
              <a:buNone/>
            </a:pPr>
            <a:r>
              <a:rPr lang="en-GB" dirty="0"/>
              <a:t>	– A lack of access will make it difficult for 	   	   newcomers to enter the market.</a:t>
            </a:r>
          </a:p>
          <a:p>
            <a:r>
              <a:rPr lang="en-GB" b="1" dirty="0"/>
              <a:t>Retaliation by established products </a:t>
            </a:r>
          </a:p>
          <a:p>
            <a:pPr marL="0" indent="0">
              <a:buNone/>
            </a:pPr>
            <a:r>
              <a:rPr lang="en-GB" dirty="0"/>
              <a:t>	– E.g. the threat of price war will act to 	   	   discourage new entrants</a:t>
            </a:r>
          </a:p>
          <a:p>
            <a:pPr marL="0" indent="0">
              <a:buNone/>
            </a:pPr>
            <a:r>
              <a:rPr lang="en-GB" dirty="0"/>
              <a:t>	– But competition law outlaws actions like 	  	   </a:t>
            </a:r>
            <a:r>
              <a:rPr lang="en-GB" b="1" dirty="0">
                <a:solidFill>
                  <a:srgbClr val="FF0000"/>
                </a:solidFill>
              </a:rPr>
              <a:t>predatory</a:t>
            </a:r>
            <a:r>
              <a:rPr lang="en-GB" dirty="0"/>
              <a:t> pricing.</a:t>
            </a:r>
          </a:p>
          <a:p>
            <a:pPr marL="0" indent="0">
              <a:buNone/>
            </a:pPr>
            <a:r>
              <a:rPr lang="en-GB" sz="1400" dirty="0">
                <a:solidFill>
                  <a:prstClr val="black"/>
                </a:solidFill>
              </a:rPr>
              <a:t>                                                                                          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B2C9F40-8FDD-4C68-8BED-982FEBABDCD7}" type="slidenum">
              <a:rPr lang="en-GB" smtClean="0"/>
              <a:t>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 dirty="0" err="1"/>
              <a:t>Md</a:t>
            </a:r>
            <a:r>
              <a:rPr lang="en-GB" dirty="0"/>
              <a:t> </a:t>
            </a:r>
            <a:r>
              <a:rPr lang="en-GB" dirty="0" err="1"/>
              <a:t>Nazmul</a:t>
            </a:r>
            <a:r>
              <a:rPr lang="en-GB" dirty="0"/>
              <a:t> Hasan 2017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32040" y="6273040"/>
            <a:ext cx="40515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prstClr val="black"/>
                </a:solidFill>
              </a:rPr>
              <a:t>Source: </a:t>
            </a:r>
            <a:r>
              <a:rPr lang="en-GB" sz="1400" dirty="0" err="1">
                <a:solidFill>
                  <a:prstClr val="black"/>
                </a:solidFill>
              </a:rPr>
              <a:t>Frésard</a:t>
            </a:r>
            <a:r>
              <a:rPr lang="en-GB" sz="1400" dirty="0">
                <a:solidFill>
                  <a:prstClr val="black"/>
                </a:solidFill>
              </a:rPr>
              <a:t>  &amp; </a:t>
            </a:r>
            <a:r>
              <a:rPr lang="en-GB" sz="1400" dirty="0" err="1">
                <a:solidFill>
                  <a:prstClr val="black"/>
                </a:solidFill>
              </a:rPr>
              <a:t>Valta</a:t>
            </a:r>
            <a:r>
              <a:rPr lang="en-GB" sz="1400" dirty="0">
                <a:solidFill>
                  <a:prstClr val="black"/>
                </a:solidFill>
              </a:rPr>
              <a:t> (2015)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78270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7467600" cy="652934"/>
          </a:xfrm>
        </p:spPr>
        <p:txBody>
          <a:bodyPr/>
          <a:lstStyle/>
          <a:p>
            <a:r>
              <a:rPr lang="en-GB" dirty="0"/>
              <a:t>2. Bargaining power of suppliers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8316066" cy="5205192"/>
          </a:xfrm>
        </p:spPr>
        <p:txBody>
          <a:bodyPr>
            <a:normAutofit/>
          </a:bodyPr>
          <a:lstStyle/>
          <a:p>
            <a:r>
              <a:rPr lang="en-GB" dirty="0"/>
              <a:t>Suppliers are those who supply what organisations need to produce the product or service. Powerful suppliers can reduce an organisation’s profits.</a:t>
            </a:r>
          </a:p>
          <a:p>
            <a:r>
              <a:rPr lang="en-GB" dirty="0"/>
              <a:t>Supplier power is likely to be high when:</a:t>
            </a:r>
          </a:p>
          <a:p>
            <a:pPr marL="0" indent="0">
              <a:buNone/>
            </a:pPr>
            <a:r>
              <a:rPr lang="en-GB" dirty="0"/>
              <a:t>	– There are only a few suppliers</a:t>
            </a:r>
          </a:p>
          <a:p>
            <a:pPr marL="0" indent="0">
              <a:buNone/>
            </a:pPr>
            <a:r>
              <a:rPr lang="en-GB" dirty="0"/>
              <a:t>	– The resource they supply is scarce</a:t>
            </a:r>
          </a:p>
          <a:p>
            <a:pPr marL="0" indent="0">
              <a:buNone/>
            </a:pPr>
            <a:r>
              <a:rPr lang="en-GB" dirty="0"/>
              <a:t>	– The cost of switching to an alternative 	  	   supplier is high</a:t>
            </a:r>
          </a:p>
          <a:p>
            <a:pPr marL="0" indent="0">
              <a:buNone/>
            </a:pPr>
            <a:r>
              <a:rPr lang="en-GB" dirty="0"/>
              <a:t>	– Suppliers can integrate forwards (e.g. low-	   	   cost airlines have cut out the use of travel 	       	   agents).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B2C9F40-8FDD-4C68-8BED-982FEBABDCD7}" type="slidenum">
              <a:rPr lang="en-GB" smtClean="0"/>
              <a:t>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 dirty="0" err="1"/>
              <a:t>Md</a:t>
            </a:r>
            <a:r>
              <a:rPr lang="en-GB" dirty="0"/>
              <a:t> </a:t>
            </a:r>
            <a:r>
              <a:rPr lang="en-GB" dirty="0" err="1"/>
              <a:t>Nazmul</a:t>
            </a:r>
            <a:r>
              <a:rPr lang="en-GB" dirty="0"/>
              <a:t> Hasan 2017</a:t>
            </a:r>
          </a:p>
        </p:txBody>
      </p:sp>
    </p:spTree>
    <p:extLst>
      <p:ext uri="{BB962C8B-B14F-4D97-AF65-F5344CB8AC3E}">
        <p14:creationId xmlns:p14="http://schemas.microsoft.com/office/powerpoint/2010/main" val="22813316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7467600" cy="724942"/>
          </a:xfrm>
        </p:spPr>
        <p:txBody>
          <a:bodyPr/>
          <a:lstStyle/>
          <a:p>
            <a:r>
              <a:rPr lang="en-GB" dirty="0"/>
              <a:t>3. Bargaining power of buyers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671816" cy="4873752"/>
          </a:xfrm>
        </p:spPr>
        <p:txBody>
          <a:bodyPr/>
          <a:lstStyle/>
          <a:p>
            <a:r>
              <a:rPr lang="en-GB" dirty="0"/>
              <a:t>Buyers are the organisation’s immediate customers, not necessarily the ultimate consumers.</a:t>
            </a:r>
          </a:p>
          <a:p>
            <a:r>
              <a:rPr lang="en-GB" dirty="0"/>
              <a:t>If buyers are powerful, then they can demand cheap prices or product/service improvements to reduce profits.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B2C9F40-8FDD-4C68-8BED-982FEBABDCD7}" type="slidenum">
              <a:rPr lang="en-GB" smtClean="0"/>
              <a:t>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 dirty="0" err="1"/>
              <a:t>Md</a:t>
            </a:r>
            <a:r>
              <a:rPr lang="en-GB" dirty="0"/>
              <a:t> </a:t>
            </a:r>
            <a:r>
              <a:rPr lang="en-GB" dirty="0" err="1"/>
              <a:t>Nazmul</a:t>
            </a:r>
            <a:r>
              <a:rPr lang="en-GB" dirty="0"/>
              <a:t> Hasan 2017</a:t>
            </a:r>
          </a:p>
        </p:txBody>
      </p:sp>
    </p:spTree>
    <p:extLst>
      <p:ext uri="{BB962C8B-B14F-4D97-AF65-F5344CB8AC3E}">
        <p14:creationId xmlns:p14="http://schemas.microsoft.com/office/powerpoint/2010/main" val="37884254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5922"/>
            <a:ext cx="7950306" cy="724942"/>
          </a:xfrm>
        </p:spPr>
        <p:txBody>
          <a:bodyPr/>
          <a:lstStyle/>
          <a:p>
            <a:r>
              <a:rPr lang="en-GB" dirty="0"/>
              <a:t>3. Bargaining power of buyers (</a:t>
            </a:r>
            <a:r>
              <a:rPr lang="en-GB" sz="2000" dirty="0"/>
              <a:t>contd.</a:t>
            </a:r>
            <a:r>
              <a:rPr lang="en-GB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950306" cy="4873752"/>
          </a:xfrm>
        </p:spPr>
        <p:txBody>
          <a:bodyPr/>
          <a:lstStyle/>
          <a:p>
            <a:r>
              <a:rPr lang="en-GB" dirty="0"/>
              <a:t>Buyer power is likely to be high when:</a:t>
            </a:r>
          </a:p>
          <a:p>
            <a:pPr marL="0" indent="0">
              <a:buNone/>
            </a:pPr>
            <a:r>
              <a:rPr lang="en-GB" dirty="0"/>
              <a:t>	– There are only a few of them</a:t>
            </a:r>
          </a:p>
          <a:p>
            <a:pPr marL="0" indent="0">
              <a:buNone/>
            </a:pPr>
            <a:r>
              <a:rPr lang="en-GB" dirty="0"/>
              <a:t>	– They can supply their own inputs 	  	   	   (backward vertical integration)</a:t>
            </a:r>
          </a:p>
          <a:p>
            <a:pPr marL="0" indent="0">
              <a:buNone/>
            </a:pPr>
            <a:r>
              <a:rPr lang="en-GB" dirty="0"/>
              <a:t>	– They can choose from a wide range of 	   	   supply firms</a:t>
            </a:r>
          </a:p>
          <a:p>
            <a:pPr marL="0" indent="0">
              <a:buNone/>
            </a:pPr>
            <a:r>
              <a:rPr lang="en-GB" dirty="0"/>
              <a:t>	– They have low switching costs.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B2C9F40-8FDD-4C68-8BED-982FEBABDCD7}" type="slidenum">
              <a:rPr lang="en-GB" smtClean="0"/>
              <a:t>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 dirty="0" err="1"/>
              <a:t>Md</a:t>
            </a:r>
            <a:r>
              <a:rPr lang="en-GB" dirty="0"/>
              <a:t> </a:t>
            </a:r>
            <a:r>
              <a:rPr lang="en-GB" dirty="0" err="1"/>
              <a:t>Nazmul</a:t>
            </a:r>
            <a:r>
              <a:rPr lang="en-GB" dirty="0"/>
              <a:t> Hasan 2017</a:t>
            </a:r>
          </a:p>
        </p:txBody>
      </p:sp>
    </p:spTree>
    <p:extLst>
      <p:ext uri="{BB962C8B-B14F-4D97-AF65-F5344CB8AC3E}">
        <p14:creationId xmlns:p14="http://schemas.microsoft.com/office/powerpoint/2010/main" val="24748504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B2C9F40-8FDD-4C68-8BED-982FEBABDCD7}" type="slidenum">
              <a:rPr lang="en-GB" smtClean="0"/>
              <a:t>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 dirty="0" err="1"/>
              <a:t>Md</a:t>
            </a:r>
            <a:r>
              <a:rPr lang="en-GB" dirty="0"/>
              <a:t> </a:t>
            </a:r>
            <a:r>
              <a:rPr lang="en-GB" dirty="0" err="1"/>
              <a:t>Nazmul</a:t>
            </a:r>
            <a:r>
              <a:rPr lang="en-GB" dirty="0"/>
              <a:t> Hasan 2017</a:t>
            </a:r>
          </a:p>
        </p:txBody>
      </p:sp>
      <p:pic>
        <p:nvPicPr>
          <p:cNvPr id="6" name="Picture 2" descr="market place Vietn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16632"/>
            <a:ext cx="5400600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61844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2110"/>
            <a:ext cx="7467600" cy="1066130"/>
          </a:xfrm>
        </p:spPr>
        <p:txBody>
          <a:bodyPr/>
          <a:lstStyle/>
          <a:p>
            <a:r>
              <a:rPr lang="en-GB" dirty="0"/>
              <a:t>4. Threat of substitute products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950306" cy="4873752"/>
          </a:xfrm>
        </p:spPr>
        <p:txBody>
          <a:bodyPr/>
          <a:lstStyle/>
          <a:p>
            <a:r>
              <a:rPr lang="en-GB" dirty="0"/>
              <a:t>A substitute product can be regarded as something that meets the same need.</a:t>
            </a:r>
          </a:p>
          <a:p>
            <a:r>
              <a:rPr lang="en-GB" dirty="0"/>
              <a:t>Substitute products are produced in a different industry but crucially satisfy the same customer need.</a:t>
            </a:r>
          </a:p>
          <a:p>
            <a:r>
              <a:rPr lang="en-GB" dirty="0"/>
              <a:t>If there are substitutes to a firm’s product, they will limit the price that can be charged and will reduce profits.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B2C9F40-8FDD-4C68-8BED-982FEBABDCD7}" type="slidenum">
              <a:rPr lang="en-GB" smtClean="0"/>
              <a:t>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 dirty="0" err="1"/>
              <a:t>Md</a:t>
            </a:r>
            <a:r>
              <a:rPr lang="en-GB" dirty="0"/>
              <a:t> </a:t>
            </a:r>
            <a:r>
              <a:rPr lang="en-GB" dirty="0" err="1"/>
              <a:t>Nazmul</a:t>
            </a:r>
            <a:r>
              <a:rPr lang="en-GB" dirty="0"/>
              <a:t> Hasan 2017</a:t>
            </a:r>
          </a:p>
        </p:txBody>
      </p:sp>
    </p:spTree>
    <p:extLst>
      <p:ext uri="{BB962C8B-B14F-4D97-AF65-F5344CB8AC3E}">
        <p14:creationId xmlns:p14="http://schemas.microsoft.com/office/powerpoint/2010/main" val="16924057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70530"/>
            <a:ext cx="8281416" cy="724942"/>
          </a:xfrm>
        </p:spPr>
        <p:txBody>
          <a:bodyPr>
            <a:noAutofit/>
          </a:bodyPr>
          <a:lstStyle/>
          <a:p>
            <a:r>
              <a:rPr lang="en-GB" dirty="0"/>
              <a:t>4. Threat of substitute products (contd.)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950306" cy="4873752"/>
          </a:xfrm>
        </p:spPr>
        <p:txBody>
          <a:bodyPr/>
          <a:lstStyle/>
          <a:p>
            <a:r>
              <a:rPr lang="en-GB" dirty="0"/>
              <a:t>The extent of the threat depends upon</a:t>
            </a:r>
          </a:p>
          <a:p>
            <a:pPr marL="0" indent="0">
              <a:buNone/>
            </a:pPr>
            <a:r>
              <a:rPr lang="en-GB" dirty="0"/>
              <a:t>	– The extent to which the price and 	  	   	   performance of the substitute can match the 	   industry’s product</a:t>
            </a:r>
          </a:p>
          <a:p>
            <a:pPr marL="0" indent="0">
              <a:buNone/>
            </a:pPr>
            <a:r>
              <a:rPr lang="en-GB" dirty="0"/>
              <a:t>	– The willingness of customers to switch</a:t>
            </a:r>
          </a:p>
          <a:p>
            <a:pPr marL="0" indent="0">
              <a:buNone/>
            </a:pPr>
            <a:r>
              <a:rPr lang="en-GB" dirty="0"/>
              <a:t>	– Customer loyalty and switching costs.</a:t>
            </a:r>
          </a:p>
          <a:p>
            <a:r>
              <a:rPr lang="en-GB" dirty="0"/>
              <a:t>If there is a threat from a rival product the firm will have to improve the performance of their products by reducing costs and therefore prices and by differentiation.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B2C9F40-8FDD-4C68-8BED-982FEBABDCD7}" type="slidenum">
              <a:rPr lang="en-GB" smtClean="0"/>
              <a:t>11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 dirty="0" err="1"/>
              <a:t>Md</a:t>
            </a:r>
            <a:r>
              <a:rPr lang="en-GB" dirty="0"/>
              <a:t> </a:t>
            </a:r>
            <a:r>
              <a:rPr lang="en-GB" dirty="0" err="1"/>
              <a:t>Nazmul</a:t>
            </a:r>
            <a:r>
              <a:rPr lang="en-GB" dirty="0"/>
              <a:t> Hasan 2017</a:t>
            </a:r>
          </a:p>
        </p:txBody>
      </p:sp>
    </p:spTree>
    <p:extLst>
      <p:ext uri="{BB962C8B-B14F-4D97-AF65-F5344CB8AC3E}">
        <p14:creationId xmlns:p14="http://schemas.microsoft.com/office/powerpoint/2010/main" val="37570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7467600" cy="580926"/>
          </a:xfrm>
        </p:spPr>
        <p:txBody>
          <a:bodyPr/>
          <a:lstStyle/>
          <a:p>
            <a:r>
              <a:rPr lang="en-GB" dirty="0"/>
              <a:t>Substitute for newspapers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057598"/>
            <a:ext cx="7733480" cy="5395738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2C9F40-8FDD-4C68-8BED-982FEBABDCD7}" type="slidenum">
              <a:rPr kumimoji="0" lang="en-GB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</a:rPr>
              <a:t>Md</a:t>
            </a:r>
            <a:r>
              <a:rPr kumimoji="0" lang="en-GB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 </a:t>
            </a:r>
            <a:r>
              <a:rPr kumimoji="0" lang="en-GB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</a:rPr>
              <a:t>Nazmul</a:t>
            </a:r>
            <a:r>
              <a:rPr kumimoji="0" lang="en-GB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rPr>
              <a:t> Hasan 2017</a:t>
            </a:r>
          </a:p>
        </p:txBody>
      </p:sp>
    </p:spTree>
    <p:extLst>
      <p:ext uri="{BB962C8B-B14F-4D97-AF65-F5344CB8AC3E}">
        <p14:creationId xmlns:p14="http://schemas.microsoft.com/office/powerpoint/2010/main" val="5674777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31242"/>
            <a:ext cx="7467600" cy="868958"/>
          </a:xfrm>
        </p:spPr>
        <p:txBody>
          <a:bodyPr>
            <a:normAutofit fontScale="90000"/>
          </a:bodyPr>
          <a:lstStyle/>
          <a:p>
            <a:r>
              <a:rPr lang="en-GB" sz="3300" dirty="0"/>
              <a:t>5. Degree of competitive rivalry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950306" cy="487375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Competitive rivals are organisations with similar products and services aimed at the same customer group and are direct competitors in the same industry/market (distinct from substitutes).</a:t>
            </a:r>
          </a:p>
          <a:p>
            <a:r>
              <a:rPr lang="en-GB" dirty="0"/>
              <a:t>The degree of rivalry increases when</a:t>
            </a:r>
          </a:p>
          <a:p>
            <a:pPr marL="0" indent="0">
              <a:buNone/>
            </a:pPr>
            <a:r>
              <a:rPr lang="en-GB" dirty="0"/>
              <a:t>	– Competitors are of roughly equal size</a:t>
            </a:r>
          </a:p>
          <a:p>
            <a:pPr marL="0" indent="0">
              <a:buNone/>
            </a:pPr>
            <a:r>
              <a:rPr lang="en-GB" dirty="0"/>
              <a:t>	– Competitors are aggressive in seeking 	   	   leadership</a:t>
            </a:r>
          </a:p>
          <a:p>
            <a:pPr marL="0" indent="0">
              <a:buNone/>
            </a:pPr>
            <a:r>
              <a:rPr lang="en-GB" dirty="0"/>
              <a:t>	– The market is mature or declining</a:t>
            </a:r>
          </a:p>
          <a:p>
            <a:pPr marL="0" indent="0">
              <a:buNone/>
            </a:pPr>
            <a:r>
              <a:rPr lang="en-GB" dirty="0">
                <a:solidFill>
                  <a:prstClr val="black"/>
                </a:solidFill>
              </a:rPr>
              <a:t>	– There is a low level of differentiation.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	– The exit barriers are high</a:t>
            </a:r>
          </a:p>
          <a:p>
            <a:pPr marL="0" lvl="0" indent="0">
              <a:buClr>
                <a:srgbClr val="4F81BD"/>
              </a:buClr>
              <a:buNone/>
            </a:pPr>
            <a:r>
              <a:rPr lang="en-GB" dirty="0">
                <a:solidFill>
                  <a:prstClr val="black"/>
                </a:solidFill>
              </a:rPr>
              <a:t>	– There are high fixed costs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B2C9F40-8FDD-4C68-8BED-982FEBABDCD7}" type="slidenum">
              <a:rPr lang="en-GB" smtClean="0"/>
              <a:t>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 dirty="0" err="1"/>
              <a:t>Md</a:t>
            </a:r>
            <a:r>
              <a:rPr lang="en-GB" dirty="0"/>
              <a:t> </a:t>
            </a:r>
            <a:r>
              <a:rPr lang="en-GB" dirty="0" err="1"/>
              <a:t>Nazmul</a:t>
            </a:r>
            <a:r>
              <a:rPr lang="en-GB" dirty="0"/>
              <a:t> Hasan 2017</a:t>
            </a:r>
          </a:p>
        </p:txBody>
      </p:sp>
    </p:spTree>
    <p:extLst>
      <p:ext uri="{BB962C8B-B14F-4D97-AF65-F5344CB8AC3E}">
        <p14:creationId xmlns:p14="http://schemas.microsoft.com/office/powerpoint/2010/main" val="12968585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968" y="404664"/>
            <a:ext cx="7467600" cy="724942"/>
          </a:xfrm>
        </p:spPr>
        <p:txBody>
          <a:bodyPr/>
          <a:lstStyle/>
          <a:p>
            <a:r>
              <a:rPr lang="en-GB" dirty="0"/>
              <a:t>Michael Porter Explains All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B2C9F40-8FDD-4C68-8BED-982FEBABDCD7}" type="slidenum">
              <a:rPr lang="en-GB" smtClean="0"/>
              <a:t>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 dirty="0" err="1"/>
              <a:t>Md</a:t>
            </a:r>
            <a:r>
              <a:rPr lang="en-GB" dirty="0"/>
              <a:t> </a:t>
            </a:r>
            <a:r>
              <a:rPr lang="en-GB" dirty="0" err="1"/>
              <a:t>Nazmul</a:t>
            </a:r>
            <a:r>
              <a:rPr lang="en-GB" dirty="0"/>
              <a:t> Hasan 2017</a:t>
            </a:r>
          </a:p>
        </p:txBody>
      </p:sp>
      <p:pic>
        <p:nvPicPr>
          <p:cNvPr id="8" name="mYF2_FBCvXw"/>
          <p:cNvPicPr>
            <a:picLocks noGrp="1" noRot="1" noChangeAspect="1"/>
          </p:cNvPicPr>
          <p:nvPr>
            <p:ph sz="quarter"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43608" y="1451211"/>
            <a:ext cx="5904656" cy="300296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45466" y="4667909"/>
            <a:ext cx="814151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ts val="600"/>
              </a:spcBef>
              <a:buClr>
                <a:srgbClr val="4F81BD"/>
              </a:buClr>
              <a:buSzPct val="70000"/>
            </a:pPr>
            <a:r>
              <a:rPr lang="en-GB" sz="2000" dirty="0">
                <a:solidFill>
                  <a:prstClr val="black"/>
                </a:solidFill>
                <a:hlinkClick r:id="rId4"/>
              </a:rPr>
              <a:t>https://</a:t>
            </a:r>
            <a:r>
              <a:rPr lang="en-GB" sz="2000" dirty="0" err="1">
                <a:solidFill>
                  <a:prstClr val="black"/>
                </a:solidFill>
                <a:hlinkClick r:id="rId4"/>
              </a:rPr>
              <a:t>www.youtube.com</a:t>
            </a:r>
            <a:r>
              <a:rPr lang="en-GB" sz="2000" dirty="0">
                <a:solidFill>
                  <a:prstClr val="black"/>
                </a:solidFill>
                <a:hlinkClick r:id="rId4"/>
              </a:rPr>
              <a:t>/</a:t>
            </a:r>
            <a:r>
              <a:rPr lang="en-GB" sz="2000" dirty="0" err="1">
                <a:solidFill>
                  <a:prstClr val="black"/>
                </a:solidFill>
                <a:hlinkClick r:id="rId4"/>
              </a:rPr>
              <a:t>watch?v</a:t>
            </a:r>
            <a:r>
              <a:rPr lang="en-GB" sz="2000" dirty="0">
                <a:solidFill>
                  <a:prstClr val="black"/>
                </a:solidFill>
                <a:hlinkClick r:id="rId4"/>
              </a:rPr>
              <a:t>=</a:t>
            </a:r>
            <a:r>
              <a:rPr lang="en-GB" sz="2000" dirty="0" err="1">
                <a:solidFill>
                  <a:prstClr val="black"/>
                </a:solidFill>
                <a:hlinkClick r:id="rId4"/>
              </a:rPr>
              <a:t>mYF2_FBCvXw</a:t>
            </a:r>
            <a:endParaRPr lang="en-GB" sz="2000" dirty="0">
              <a:solidFill>
                <a:prstClr val="black"/>
              </a:solidFill>
            </a:endParaRPr>
          </a:p>
          <a:p>
            <a:pPr lvl="0">
              <a:spcBef>
                <a:spcPts val="600"/>
              </a:spcBef>
              <a:buClr>
                <a:srgbClr val="4F81BD"/>
              </a:buClr>
              <a:buSzPct val="70000"/>
            </a:pPr>
            <a:r>
              <a:rPr lang="en-GB" sz="2000" dirty="0">
                <a:solidFill>
                  <a:prstClr val="black"/>
                </a:solidFill>
              </a:rPr>
              <a:t>[Watch Michael Porter talking about the Five Competitive Forces]</a:t>
            </a:r>
          </a:p>
        </p:txBody>
      </p:sp>
    </p:spTree>
    <p:extLst>
      <p:ext uri="{BB962C8B-B14F-4D97-AF65-F5344CB8AC3E}">
        <p14:creationId xmlns:p14="http://schemas.microsoft.com/office/powerpoint/2010/main" val="13315984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629416" y="476672"/>
            <a:ext cx="7467600" cy="724942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rgbClr val="1F497D"/>
                </a:solidFill>
                <a:latin typeface="+mn-lt"/>
              </a:rPr>
              <a:t>References</a:t>
            </a:r>
            <a:endParaRPr lang="en-US" sz="2800" dirty="0">
              <a:solidFill>
                <a:srgbClr val="1F497D"/>
              </a:solidFill>
              <a:latin typeface="+mn-lt"/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464064" y="1170782"/>
            <a:ext cx="7671816" cy="5256584"/>
          </a:xfrm>
        </p:spPr>
        <p:txBody>
          <a:bodyPr>
            <a:normAutofit fontScale="92500" lnSpcReduction="10000"/>
          </a:bodyPr>
          <a:lstStyle/>
          <a:p>
            <a:r>
              <a:rPr lang="en-GB" sz="2000" dirty="0"/>
              <a:t>Porter, M. E. (1980). </a:t>
            </a:r>
            <a:r>
              <a:rPr lang="en-GB" sz="2000" i="1" dirty="0"/>
              <a:t>Competitive strategy: Techniques for analysing industries and competitors</a:t>
            </a:r>
            <a:r>
              <a:rPr lang="en-GB" sz="2000" dirty="0"/>
              <a:t>. New York: Free Press. </a:t>
            </a:r>
          </a:p>
          <a:p>
            <a:r>
              <a:rPr lang="en-GB" sz="2000" dirty="0"/>
              <a:t>Porter, M. E. (1985). </a:t>
            </a:r>
            <a:r>
              <a:rPr lang="en-GB" sz="2000" i="1" dirty="0"/>
              <a:t>Competitive advantage: creating and sustaining superior performance</a:t>
            </a:r>
            <a:r>
              <a:rPr lang="en-GB" sz="2000" dirty="0"/>
              <a:t>. New York: Free Press.</a:t>
            </a:r>
            <a:endParaRPr lang="en-GB" sz="3000" cap="small" dirty="0">
              <a:solidFill>
                <a:srgbClr val="1F497D"/>
              </a:solidFill>
              <a:ea typeface="+mj-ea"/>
              <a:cs typeface="+mj-cs"/>
            </a:endParaRPr>
          </a:p>
          <a:p>
            <a:pPr marL="0" indent="0">
              <a:buNone/>
            </a:pPr>
            <a:r>
              <a:rPr lang="en-GB" sz="3000" cap="small" dirty="0">
                <a:solidFill>
                  <a:srgbClr val="1F497D"/>
                </a:solidFill>
                <a:ea typeface="+mj-ea"/>
                <a:cs typeface="+mj-cs"/>
              </a:rPr>
              <a:t>  Further Readings </a:t>
            </a:r>
          </a:p>
          <a:p>
            <a:pPr lvl="0">
              <a:buClr>
                <a:srgbClr val="4F81BD"/>
              </a:buClr>
            </a:pPr>
            <a:r>
              <a:rPr lang="en-GB" sz="2000" dirty="0" err="1">
                <a:solidFill>
                  <a:prstClr val="black"/>
                </a:solidFill>
              </a:rPr>
              <a:t>Frésard</a:t>
            </a:r>
            <a:r>
              <a:rPr lang="en-GB" sz="2000" dirty="0">
                <a:solidFill>
                  <a:prstClr val="black"/>
                </a:solidFill>
              </a:rPr>
              <a:t>, L., &amp; </a:t>
            </a:r>
            <a:r>
              <a:rPr lang="en-GB" sz="2000" dirty="0" err="1">
                <a:solidFill>
                  <a:prstClr val="black"/>
                </a:solidFill>
              </a:rPr>
              <a:t>Valta</a:t>
            </a:r>
            <a:r>
              <a:rPr lang="en-GB" sz="2000" dirty="0">
                <a:solidFill>
                  <a:prstClr val="black"/>
                </a:solidFill>
              </a:rPr>
              <a:t>, P. (2015). How does corporate investment respond to increased entry threat?. </a:t>
            </a:r>
            <a:r>
              <a:rPr lang="en-GB" sz="2000" i="1" dirty="0">
                <a:solidFill>
                  <a:prstClr val="black"/>
                </a:solidFill>
              </a:rPr>
              <a:t>Review of Corporate Finance Studies</a:t>
            </a:r>
            <a:r>
              <a:rPr lang="en-GB" sz="2000" dirty="0">
                <a:solidFill>
                  <a:prstClr val="black"/>
                </a:solidFill>
              </a:rPr>
              <a:t>, </a:t>
            </a:r>
            <a:r>
              <a:rPr lang="en-GB" sz="2000" i="1" dirty="0">
                <a:solidFill>
                  <a:prstClr val="black"/>
                </a:solidFill>
              </a:rPr>
              <a:t>5</a:t>
            </a:r>
            <a:r>
              <a:rPr lang="en-GB" sz="2000" dirty="0">
                <a:solidFill>
                  <a:prstClr val="black"/>
                </a:solidFill>
              </a:rPr>
              <a:t>(1), 1-35.</a:t>
            </a:r>
          </a:p>
          <a:p>
            <a:pPr lvl="0">
              <a:buClr>
                <a:srgbClr val="4F81BD"/>
              </a:buClr>
            </a:pPr>
            <a:r>
              <a:rPr lang="en-GB" sz="2000" dirty="0">
                <a:solidFill>
                  <a:prstClr val="black"/>
                </a:solidFill>
              </a:rPr>
              <a:t>Miller, A., &amp; Dess, G. G. (1993). Assessing Porter's (1980) model in terms of its generalisability, accuracy and simplicity. </a:t>
            </a:r>
            <a:r>
              <a:rPr lang="en-GB" sz="2000" i="1" dirty="0">
                <a:solidFill>
                  <a:prstClr val="black"/>
                </a:solidFill>
              </a:rPr>
              <a:t>Journal of Management Studies</a:t>
            </a:r>
            <a:r>
              <a:rPr lang="en-GB" sz="2000" dirty="0">
                <a:solidFill>
                  <a:prstClr val="black"/>
                </a:solidFill>
              </a:rPr>
              <a:t>, </a:t>
            </a:r>
            <a:r>
              <a:rPr lang="en-GB" sz="2000" i="1" dirty="0">
                <a:solidFill>
                  <a:prstClr val="black"/>
                </a:solidFill>
              </a:rPr>
              <a:t>30</a:t>
            </a:r>
            <a:r>
              <a:rPr lang="en-GB" sz="2000" dirty="0">
                <a:solidFill>
                  <a:prstClr val="black"/>
                </a:solidFill>
              </a:rPr>
              <a:t>(4), 553-585.</a:t>
            </a:r>
          </a:p>
          <a:p>
            <a:pPr lvl="0">
              <a:buClr>
                <a:srgbClr val="4F81BD"/>
              </a:buClr>
            </a:pPr>
            <a:r>
              <a:rPr lang="en-GB" sz="2000" dirty="0"/>
              <a:t>Porter, M. E., &amp; Millar, V. E. (1985). How information gives you competitive advantage. </a:t>
            </a:r>
            <a:r>
              <a:rPr lang="en-GB" sz="2000" i="1" dirty="0"/>
              <a:t>Harvard Business Review</a:t>
            </a:r>
            <a:r>
              <a:rPr lang="en-GB" sz="2000" dirty="0"/>
              <a:t>, July-August, 149-160.</a:t>
            </a:r>
          </a:p>
          <a:p>
            <a:pPr lvl="0">
              <a:buClr>
                <a:srgbClr val="4F81BD"/>
              </a:buClr>
            </a:pPr>
            <a:r>
              <a:rPr lang="en-GB" sz="2000" dirty="0"/>
              <a:t>Porter, M. E. (2008) The five competitive forces that shape strategy. </a:t>
            </a:r>
            <a:r>
              <a:rPr lang="en-GB" sz="2000" i="1" dirty="0"/>
              <a:t>Harvard Business Review</a:t>
            </a:r>
            <a:r>
              <a:rPr lang="en-GB" sz="2000" dirty="0"/>
              <a:t>, January, 78-93.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B2C9F40-8FDD-4C68-8BED-982FEBABDCD7}" type="slidenum">
              <a:rPr lang="en-GB" smtClean="0"/>
              <a:t>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GB" dirty="0" err="1"/>
              <a:t>Md</a:t>
            </a:r>
            <a:r>
              <a:rPr lang="en-GB" dirty="0"/>
              <a:t> </a:t>
            </a:r>
            <a:r>
              <a:rPr lang="en-GB" dirty="0" err="1"/>
              <a:t>Nazmul</a:t>
            </a:r>
            <a:r>
              <a:rPr lang="en-GB" dirty="0"/>
              <a:t> Hasan 2017</a:t>
            </a:r>
          </a:p>
        </p:txBody>
      </p:sp>
    </p:spTree>
    <p:extLst>
      <p:ext uri="{BB962C8B-B14F-4D97-AF65-F5344CB8AC3E}">
        <p14:creationId xmlns:p14="http://schemas.microsoft.com/office/powerpoint/2010/main" val="26273983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3585</TotalTime>
  <Words>694</Words>
  <Application>Microsoft Office PowerPoint</Application>
  <PresentationFormat>On-screen Show (4:3)</PresentationFormat>
  <Paragraphs>121</Paragraphs>
  <Slides>15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Calibri</vt:lpstr>
      <vt:lpstr>Century Schoolbook</vt:lpstr>
      <vt:lpstr>Wingdings</vt:lpstr>
      <vt:lpstr>Wingdings 2</vt:lpstr>
      <vt:lpstr>Oriel</vt:lpstr>
      <vt:lpstr>Porter’s Five Forces </vt:lpstr>
      <vt:lpstr>The Five Forces </vt:lpstr>
      <vt:lpstr>1. Threat of new entrants</vt:lpstr>
      <vt:lpstr>Barriers to entry depend on:</vt:lpstr>
      <vt:lpstr>Barriers to entry depend on (contd.):</vt:lpstr>
      <vt:lpstr>2. Bargaining power of suppliers</vt:lpstr>
      <vt:lpstr>3. Bargaining power of buyers </vt:lpstr>
      <vt:lpstr>3. Bargaining power of buyers (contd.)</vt:lpstr>
      <vt:lpstr>PowerPoint Presentation</vt:lpstr>
      <vt:lpstr>4. Threat of substitute products </vt:lpstr>
      <vt:lpstr>4. Threat of substitute products (contd.)</vt:lpstr>
      <vt:lpstr>Substitute for newspapers</vt:lpstr>
      <vt:lpstr>5. Degree of competitive rivalry </vt:lpstr>
      <vt:lpstr>Michael Porter Explains All</vt:lpstr>
      <vt:lpstr>References</vt:lpstr>
    </vt:vector>
  </TitlesOfParts>
  <Company>University of Sussex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IHRM International Compensation and Reward</dc:title>
  <dc:creator>Cathrine Seierstad</dc:creator>
  <cp:lastModifiedBy>Md Nazmul Hasan</cp:lastModifiedBy>
  <cp:revision>234</cp:revision>
  <cp:lastPrinted>2017-06-08T17:55:25Z</cp:lastPrinted>
  <dcterms:created xsi:type="dcterms:W3CDTF">2014-03-12T13:48:47Z</dcterms:created>
  <dcterms:modified xsi:type="dcterms:W3CDTF">2019-10-30T16:28:54Z</dcterms:modified>
</cp:coreProperties>
</file>