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40" d="100"/>
          <a:sy n="40" d="100"/>
        </p:scale>
        <p:origin x="638" y="24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HP\Desktop\Major0224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1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r>
              <a:rPr lang="en-US" altLang="zh-CN" sz="1100">
                <a:latin typeface="Times New Roman" panose="02020603050405020304" pitchFamily="18" charset="0"/>
                <a:cs typeface="Times New Roman" panose="02020603050405020304" pitchFamily="18" charset="0"/>
              </a:rPr>
              <a:t>Angular deflection in FEA &amp; test against tube position</a:t>
            </a:r>
            <a:endParaRPr lang="zh-CN" alt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c:rich>
      </c:tx>
      <c:layout>
        <c:manualLayout>
          <c:xMode val="edge"/>
          <c:yMode val="edge"/>
          <c:x val="0.16273450434080355"/>
          <c:y val="7.533121656102681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zh-CN"/>
        </a:p>
      </c:txPr>
    </c:title>
    <c:autoTitleDeleted val="0"/>
    <c:plotArea>
      <c:layout>
        <c:manualLayout>
          <c:layoutTarget val="inner"/>
          <c:xMode val="edge"/>
          <c:yMode val="edge"/>
          <c:x val="0.11537127177284658"/>
          <c:y val="0.20322492794031138"/>
          <c:w val="0.83771963731806254"/>
          <c:h val="0.5878567417878735"/>
        </c:manualLayout>
      </c:layout>
      <c:scatterChart>
        <c:scatterStyle val="smoothMarker"/>
        <c:varyColors val="0"/>
        <c:ser>
          <c:idx val="0"/>
          <c:order val="0"/>
          <c:tx>
            <c:strRef>
              <c:f>Sheet1!$C$41</c:f>
              <c:strCache>
                <c:ptCount val="1"/>
                <c:pt idx="0">
                  <c:v>FEA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Sheet1!$D$40:$H$40</c:f>
              <c:numCache>
                <c:formatCode>General</c:formatCode>
                <c:ptCount val="5"/>
                <c:pt idx="0">
                  <c:v>0</c:v>
                </c:pt>
                <c:pt idx="1">
                  <c:v>420</c:v>
                </c:pt>
                <c:pt idx="2">
                  <c:v>980</c:v>
                </c:pt>
                <c:pt idx="3">
                  <c:v>1765</c:v>
                </c:pt>
                <c:pt idx="4">
                  <c:v>2082</c:v>
                </c:pt>
              </c:numCache>
            </c:numRef>
          </c:xVal>
          <c:yVal>
            <c:numRef>
              <c:f>Sheet1!$D$41:$H$41</c:f>
              <c:numCache>
                <c:formatCode>General</c:formatCode>
                <c:ptCount val="5"/>
                <c:pt idx="0">
                  <c:v>0.47496690857288254</c:v>
                </c:pt>
                <c:pt idx="1">
                  <c:v>0.33566924685842969</c:v>
                </c:pt>
                <c:pt idx="2">
                  <c:v>0.20836661454150815</c:v>
                </c:pt>
                <c:pt idx="3">
                  <c:v>5.0582321499795753E-2</c:v>
                </c:pt>
                <c:pt idx="4">
                  <c:v>2.2744687036210822E-2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84B2-4D4D-B0C9-20875A7FDAFE}"/>
            </c:ext>
          </c:extLst>
        </c:ser>
        <c:ser>
          <c:idx val="1"/>
          <c:order val="1"/>
          <c:tx>
            <c:strRef>
              <c:f>Sheet1!$C$42</c:f>
              <c:strCache>
                <c:ptCount val="1"/>
                <c:pt idx="0">
                  <c:v>Test</c:v>
                </c:pt>
              </c:strCache>
            </c:strRef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Sheet1!$D$40:$H$40</c:f>
              <c:numCache>
                <c:formatCode>General</c:formatCode>
                <c:ptCount val="5"/>
                <c:pt idx="0">
                  <c:v>0</c:v>
                </c:pt>
                <c:pt idx="1">
                  <c:v>420</c:v>
                </c:pt>
                <c:pt idx="2">
                  <c:v>980</c:v>
                </c:pt>
                <c:pt idx="3">
                  <c:v>1765</c:v>
                </c:pt>
                <c:pt idx="4">
                  <c:v>2082</c:v>
                </c:pt>
              </c:numCache>
            </c:numRef>
          </c:xVal>
          <c:yVal>
            <c:numRef>
              <c:f>Sheet1!$D$42:$H$42</c:f>
              <c:numCache>
                <c:formatCode>General</c:formatCode>
                <c:ptCount val="5"/>
                <c:pt idx="0">
                  <c:v>0.37181236070232532</c:v>
                </c:pt>
                <c:pt idx="1">
                  <c:v>0.29330073726519768</c:v>
                </c:pt>
                <c:pt idx="2">
                  <c:v>0.2182236622607602</c:v>
                </c:pt>
                <c:pt idx="3">
                  <c:v>0.13593190592225413</c:v>
                </c:pt>
                <c:pt idx="4">
                  <c:v>0.11344307764812324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84B2-4D4D-B0C9-20875A7FDA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20060664"/>
        <c:axId val="720060024"/>
      </c:scatterChart>
      <c:valAx>
        <c:axId val="72006066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defRPr>
                </a:pPr>
                <a:r>
                  <a:rPr lang="en-US" altLang="zh-CN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Tube position/mm</a:t>
                </a:r>
                <a:endParaRPr lang="zh-CN" altLang="en-US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defRPr>
              </a:pPr>
              <a:endParaRPr lang="zh-CN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zh-CN"/>
          </a:p>
        </c:txPr>
        <c:crossAx val="720060024"/>
        <c:crosses val="autoZero"/>
        <c:crossBetween val="midCat"/>
        <c:majorUnit val="400"/>
      </c:valAx>
      <c:valAx>
        <c:axId val="720060024"/>
        <c:scaling>
          <c:orientation val="minMax"/>
          <c:max val="1.5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defRPr>
                </a:pPr>
                <a:r>
                  <a:rPr lang="en-US" altLang="zh-CN" sz="90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Angular deflection/°</a:t>
                </a:r>
                <a:endParaRPr lang="zh-CN" altLang="en-US" sz="90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defRPr>
              </a:pPr>
              <a:endParaRPr lang="zh-CN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zh-CN"/>
          </a:p>
        </c:txPr>
        <c:crossAx val="720060664"/>
        <c:crosses val="autoZero"/>
        <c:crossBetween val="midCat"/>
        <c:majorUnit val="0.1"/>
        <c:minorUnit val="3.0000000000000006E-2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81575733715103793"/>
          <c:y val="0.32725088468419061"/>
          <c:w val="0.1387881173944166"/>
          <c:h val="0.1448110031022241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CN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chart" Target="../charts/chart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846244" y="1843192"/>
            <a:ext cx="18373726" cy="4169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en-US" sz="48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Modelling Simulation Analysis and 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en-US" sz="48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Topology Optimization Design of Vehicle </a:t>
            </a: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X</a:t>
            </a:r>
            <a:r>
              <a:rPr lang="en-US" altLang="zh-CN" sz="4000" b="1" dirty="0" err="1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iaotong</a:t>
            </a:r>
            <a:r>
              <a:rPr lang="en-US" altLang="zh-CN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 Jiang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Roger Dowden</a:t>
            </a: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Automotive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7551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With the development of various racing events around the world, lightweight design of a racing vehicle chassis which can achieve better performance gradually becomes a hot topic [1].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Topology optimization is one of the lightweight method of the frame, through which the mass of the frame can reduce while the stress and stiffness may not decrease. 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222301" y="12149862"/>
            <a:ext cx="6415087" cy="6604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Project Aims</a:t>
            </a:r>
          </a:p>
          <a:p>
            <a:pPr marL="571500" indent="-5715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l"/>
            </a:pPr>
            <a:r>
              <a:rPr lang="en-AU" altLang="en-US" sz="2800" dirty="0"/>
              <a:t>Measurement(Group)</a:t>
            </a:r>
          </a:p>
          <a:p>
            <a:pPr marL="571500" indent="-5715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l"/>
            </a:pPr>
            <a:r>
              <a:rPr lang="en-AU" altLang="en-US" sz="2800" dirty="0"/>
              <a:t>Modelling(Group)</a:t>
            </a:r>
          </a:p>
          <a:p>
            <a:pPr marL="571500" indent="-5715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l"/>
            </a:pPr>
            <a:r>
              <a:rPr lang="en-AU" altLang="en-US" sz="2800" dirty="0"/>
              <a:t>Torsional stiffness test(Group)</a:t>
            </a:r>
          </a:p>
          <a:p>
            <a:pPr marL="571500" indent="-5715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l"/>
            </a:pPr>
            <a:r>
              <a:rPr lang="en-AU" altLang="en-US" sz="2800" dirty="0"/>
              <a:t>Finite Element Analysis(FEA)</a:t>
            </a:r>
          </a:p>
          <a:p>
            <a:pPr marL="571500" indent="-5715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l"/>
            </a:pPr>
            <a:r>
              <a:rPr lang="en-AU" altLang="en-US" sz="2800" dirty="0"/>
              <a:t>Topology optimization</a:t>
            </a:r>
          </a:p>
          <a:p>
            <a:pPr>
              <a:spcBef>
                <a:spcPct val="20000"/>
              </a:spcBef>
              <a:buClr>
                <a:schemeClr val="tx1"/>
              </a:buClr>
            </a:pPr>
            <a:r>
              <a:rPr lang="en-AU" altLang="en-US" sz="2800" dirty="0"/>
              <a:t>Through the above processes the optimization, the optimised model can be carried out to the realize the lightweight aim.</a:t>
            </a:r>
          </a:p>
          <a:p>
            <a:pPr marL="571500" indent="-5715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l"/>
            </a:pPr>
            <a:endParaRPr lang="en-AU" altLang="en-US" sz="2800" b="1" dirty="0"/>
          </a:p>
          <a:p>
            <a:pPr>
              <a:spcBef>
                <a:spcPct val="40000"/>
              </a:spcBef>
            </a:pPr>
            <a:endParaRPr lang="en-AU" altLang="en-US" sz="2800" dirty="0"/>
          </a:p>
        </p:txBody>
      </p:sp>
      <p:pic>
        <p:nvPicPr>
          <p:cNvPr id="19" name="Picture 134"/>
          <p:cNvPicPr>
            <a:picLocks noChangeArrowheads="1"/>
          </p:cNvPicPr>
          <p:nvPr/>
        </p:nvPicPr>
        <p:blipFill rotWithShape="1">
          <a:blip r:embed="rId4"/>
          <a:srcRect l="9145" r="14396"/>
          <a:stretch/>
        </p:blipFill>
        <p:spPr bwMode="auto">
          <a:xfrm>
            <a:off x="7454200" y="8488832"/>
            <a:ext cx="5633209" cy="3829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711488" y="20756793"/>
            <a:ext cx="6415088" cy="3458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Acknowledgements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The tutor guided the research direction of the project. Without the efforts of group members, tutor, teachers and advisors this report would not have been possible.</a:t>
            </a:r>
            <a:endParaRPr lang="en-US" altLang="en-US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04210" y="23986716"/>
            <a:ext cx="6415087" cy="3997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US" altLang="en-US" sz="1800" dirty="0">
                <a:ea typeface="Arial" charset="0"/>
                <a:cs typeface="Arial" charset="0"/>
              </a:rPr>
              <a:t>[1] Yang, L., Li, Q., Wang, C., and Zhang, Y., "Loads Analysis and Optimization of FSAE Race Car Frame," SAE Technical Paper 2017-01-0423, 2017, doi:10.4271/2017-01-0423.</a:t>
            </a:r>
            <a:endParaRPr lang="en-AU" altLang="en-US" sz="1800" dirty="0">
              <a:ea typeface="Arial" charset="0"/>
              <a:cs typeface="Arial" charset="0"/>
            </a:endParaRPr>
          </a:p>
          <a:p>
            <a:pPr marL="0" indent="0">
              <a:spcBef>
                <a:spcPct val="50000"/>
              </a:spcBef>
            </a:pPr>
            <a:r>
              <a:rPr lang="en-US" altLang="en-US" sz="1800" dirty="0">
                <a:ea typeface="Arial" charset="0"/>
                <a:cs typeface="Arial" charset="0"/>
              </a:rPr>
              <a:t>[2] He, T., 2016. Finite Element Analysis and Optimization Design Of The Frame Structure Of FSAE Car. Master. Zhejiang University of Technology.</a:t>
            </a:r>
            <a:r>
              <a:rPr lang="en-AU" altLang="en-US" sz="1800" dirty="0">
                <a:ea typeface="Arial" charset="0"/>
                <a:cs typeface="Arial" charset="0"/>
              </a:rPr>
              <a:t>.</a:t>
            </a:r>
          </a:p>
          <a:p>
            <a:pPr marL="0" indent="0">
              <a:spcBef>
                <a:spcPct val="50000"/>
              </a:spcBef>
            </a:pPr>
            <a:r>
              <a:rPr lang="en-US" altLang="en-US" sz="1800" dirty="0">
                <a:ea typeface="Arial" charset="0"/>
                <a:cs typeface="Arial" charset="0"/>
              </a:rPr>
              <a:t>[3] Shiroma, C., Over, C. and </a:t>
            </a:r>
            <a:r>
              <a:rPr lang="en-US" altLang="en-US" sz="1800" dirty="0" err="1">
                <a:ea typeface="Arial" charset="0"/>
                <a:cs typeface="Arial" charset="0"/>
              </a:rPr>
              <a:t>Wubshet</a:t>
            </a:r>
            <a:r>
              <a:rPr lang="en-US" altLang="en-US" sz="1800" dirty="0">
                <a:ea typeface="Arial" charset="0"/>
                <a:cs typeface="Arial" charset="0"/>
              </a:rPr>
              <a:t>, N., 2017. Torsional Stiffness Measuring Device.</a:t>
            </a:r>
            <a:endParaRPr lang="en-AU" altLang="en-US" sz="1800" dirty="0">
              <a:ea typeface="Arial" charset="0"/>
              <a:cs typeface="Arial" charset="0"/>
            </a:endParaRPr>
          </a:p>
        </p:txBody>
      </p:sp>
      <p:graphicFrame>
        <p:nvGraphicFramePr>
          <p:cNvPr id="27" name="Group 1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3833140"/>
              </p:ext>
            </p:extLst>
          </p:nvPr>
        </p:nvGraphicFramePr>
        <p:xfrm>
          <a:off x="14887077" y="12255005"/>
          <a:ext cx="5867400" cy="2773045"/>
        </p:xfrm>
        <a:graphic>
          <a:graphicData uri="http://schemas.openxmlformats.org/drawingml/2006/table">
            <a:tbl>
              <a:tblPr/>
              <a:tblGrid>
                <a:gridCol w="14959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95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759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1800"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TABLE 1: </a:t>
                      </a: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Comparison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0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Format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Initial model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New model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Mass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54.283kg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50.044kg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Max stress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58.504MPa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53.858MPa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1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stiffness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1579N*m/deg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1793N*m/deg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61544" y="2070504"/>
            <a:ext cx="2484700" cy="3455369"/>
          </a:xfrm>
          <a:prstGeom prst="rect">
            <a:avLst/>
          </a:prstGeom>
        </p:spPr>
      </p:pic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39" name="Rectangle 38"/>
          <p:cNvSpPr/>
          <p:nvPr/>
        </p:nvSpPr>
        <p:spPr>
          <a:xfrm>
            <a:off x="26727740" y="12604473"/>
            <a:ext cx="29546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44" name="Text Box 8">
            <a:extLst>
              <a:ext uri="{FF2B5EF4-FFF2-40B4-BE49-F238E27FC236}">
                <a16:creationId xmlns:a16="http://schemas.microsoft.com/office/drawing/2014/main" id="{CA25DD76-A33D-4C54-A9CA-16812F1E4B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538" y="17351078"/>
            <a:ext cx="6415087" cy="617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Methodology</a:t>
            </a:r>
          </a:p>
          <a:p>
            <a:pPr>
              <a:spcBef>
                <a:spcPct val="20000"/>
              </a:spcBef>
              <a:buClr>
                <a:schemeClr val="tx1"/>
              </a:buClr>
            </a:pPr>
            <a:r>
              <a:rPr lang="en-US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Topology optimization technology is to obtain a structural layout that satisfies the constraints and makes the objective function have the optimal solution within the given material and design area through the optimization design method [2].</a:t>
            </a:r>
          </a:p>
          <a:p>
            <a:pPr>
              <a:spcBef>
                <a:spcPct val="20000"/>
              </a:spcBef>
              <a:buClr>
                <a:schemeClr val="tx1"/>
              </a:buClr>
            </a:pPr>
            <a:r>
              <a:rPr lang="en-US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This project used the variable density method which is one of the topology optimization method in ANSYS.</a:t>
            </a:r>
            <a:endParaRPr lang="en-AU" altLang="en-US" sz="2800" b="1" dirty="0"/>
          </a:p>
          <a:p>
            <a:pPr>
              <a:spcBef>
                <a:spcPct val="40000"/>
              </a:spcBef>
            </a:pPr>
            <a:endParaRPr lang="en-AU" altLang="en-US" sz="2800" dirty="0"/>
          </a:p>
        </p:txBody>
      </p:sp>
      <p:pic>
        <p:nvPicPr>
          <p:cNvPr id="46" name="图片 45" descr="图片包含 游戏机, 塔, 起重机, 炉子&#10;&#10;描述已自动生成">
            <a:extLst>
              <a:ext uri="{FF2B5EF4-FFF2-40B4-BE49-F238E27FC236}">
                <a16:creationId xmlns:a16="http://schemas.microsoft.com/office/drawing/2014/main" id="{E1A6BF16-64E2-4883-AD24-BD26B43BA2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0292" y="24835214"/>
            <a:ext cx="5373651" cy="3015030"/>
          </a:xfrm>
          <a:prstGeom prst="rect">
            <a:avLst/>
          </a:prstGeom>
        </p:spPr>
      </p:pic>
      <p:sp>
        <p:nvSpPr>
          <p:cNvPr id="48" name="Text Box 8">
            <a:extLst>
              <a:ext uri="{FF2B5EF4-FFF2-40B4-BE49-F238E27FC236}">
                <a16:creationId xmlns:a16="http://schemas.microsoft.com/office/drawing/2014/main" id="{79FE6F5B-E5C1-42E6-84B5-926F7B2B40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000" y="22416838"/>
            <a:ext cx="6415087" cy="2553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Modelling</a:t>
            </a:r>
          </a:p>
          <a:p>
            <a:pPr>
              <a:spcBef>
                <a:spcPct val="4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After the measurements by group, the 3D model was built by group and modified by individual in Fig 1.</a:t>
            </a:r>
          </a:p>
        </p:txBody>
      </p:sp>
      <p:sp>
        <p:nvSpPr>
          <p:cNvPr id="50" name="Text Box 16">
            <a:extLst>
              <a:ext uri="{FF2B5EF4-FFF2-40B4-BE49-F238E27FC236}">
                <a16:creationId xmlns:a16="http://schemas.microsoft.com/office/drawing/2014/main" id="{F9617E4C-0483-4B0F-964E-3B334BB25B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000" y="27696308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 1 3D model of the frame</a:t>
            </a:r>
          </a:p>
        </p:txBody>
      </p:sp>
      <p:sp>
        <p:nvSpPr>
          <p:cNvPr id="51" name="Text Box 8">
            <a:extLst>
              <a:ext uri="{FF2B5EF4-FFF2-40B4-BE49-F238E27FC236}">
                <a16:creationId xmlns:a16="http://schemas.microsoft.com/office/drawing/2014/main" id="{5E7E5994-BDBE-41F3-82CC-724756049A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45744" y="6351870"/>
            <a:ext cx="6415087" cy="2553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Torsional stiffness test</a:t>
            </a:r>
          </a:p>
          <a:p>
            <a:pPr>
              <a:spcBef>
                <a:spcPct val="4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principle of the test and the outcomes are respectively shown in Fig 2 and Fig 3.</a:t>
            </a:r>
          </a:p>
        </p:txBody>
      </p:sp>
      <p:sp>
        <p:nvSpPr>
          <p:cNvPr id="52" name="Text Box 16">
            <a:extLst>
              <a:ext uri="{FF2B5EF4-FFF2-40B4-BE49-F238E27FC236}">
                <a16:creationId xmlns:a16="http://schemas.microsoft.com/office/drawing/2014/main" id="{6E6DCC63-8F8E-47C4-8372-FCF3224005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16864" y="11842029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 2 The principle of test [3]</a:t>
            </a:r>
          </a:p>
        </p:txBody>
      </p:sp>
      <p:sp>
        <p:nvSpPr>
          <p:cNvPr id="53" name="Text Box 8">
            <a:extLst>
              <a:ext uri="{FF2B5EF4-FFF2-40B4-BE49-F238E27FC236}">
                <a16:creationId xmlns:a16="http://schemas.microsoft.com/office/drawing/2014/main" id="{174DC737-60DF-4B6F-877A-01D87EBAA8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45744" y="12408953"/>
            <a:ext cx="6415087" cy="212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FEA</a:t>
            </a:r>
          </a:p>
          <a:p>
            <a:pPr>
              <a:spcBef>
                <a:spcPct val="4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comparison between FEA and physical test is shown in Fig3.</a:t>
            </a:r>
          </a:p>
        </p:txBody>
      </p:sp>
      <p:graphicFrame>
        <p:nvGraphicFramePr>
          <p:cNvPr id="54" name="图表 53">
            <a:extLst>
              <a:ext uri="{FF2B5EF4-FFF2-40B4-BE49-F238E27FC236}">
                <a16:creationId xmlns:a16="http://schemas.microsoft.com/office/drawing/2014/main" id="{5DA1127E-45F6-4093-8BA4-73E4AD7C09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01998122"/>
              </p:ext>
            </p:extLst>
          </p:nvPr>
        </p:nvGraphicFramePr>
        <p:xfrm>
          <a:off x="7663657" y="14256877"/>
          <a:ext cx="4953000" cy="35217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55" name="Text Box 16">
            <a:extLst>
              <a:ext uri="{FF2B5EF4-FFF2-40B4-BE49-F238E27FC236}">
                <a16:creationId xmlns:a16="http://schemas.microsoft.com/office/drawing/2014/main" id="{F75240A5-06D3-4546-ADA8-86A1602692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48609" y="17404370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 3 The comparison of angular deflection</a:t>
            </a:r>
          </a:p>
        </p:txBody>
      </p:sp>
      <p:sp>
        <p:nvSpPr>
          <p:cNvPr id="56" name="Text Box 8">
            <a:extLst>
              <a:ext uri="{FF2B5EF4-FFF2-40B4-BE49-F238E27FC236}">
                <a16:creationId xmlns:a16="http://schemas.microsoft.com/office/drawing/2014/main" id="{2EF7444B-BDFB-460B-97FA-A7F2F2E9D1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77083" y="17678137"/>
            <a:ext cx="6415087" cy="3329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Topology optimization</a:t>
            </a:r>
          </a:p>
          <a:p>
            <a:pPr>
              <a:spcBef>
                <a:spcPct val="20000"/>
              </a:spcBef>
            </a:pPr>
            <a:r>
              <a:rPr lang="en-US" altLang="en-US" sz="2800" dirty="0"/>
              <a:t>The envelope surfaces outside the frame were created in Fig 4. Topology optimization was conducted in ANSYS which is shown in Fig 5.</a:t>
            </a:r>
            <a:endParaRPr lang="en-AU" altLang="en-US" sz="2800" dirty="0"/>
          </a:p>
        </p:txBody>
      </p:sp>
      <p:pic>
        <p:nvPicPr>
          <p:cNvPr id="57" name="图片 56">
            <a:extLst>
              <a:ext uri="{FF2B5EF4-FFF2-40B4-BE49-F238E27FC236}">
                <a16:creationId xmlns:a16="http://schemas.microsoft.com/office/drawing/2014/main" id="{DCFF356E-E536-4890-BFF7-0E2B97639EDF}"/>
              </a:ext>
            </a:extLst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0248" y="20896457"/>
            <a:ext cx="5182773" cy="3425867"/>
          </a:xfrm>
          <a:prstGeom prst="rect">
            <a:avLst/>
          </a:prstGeom>
        </p:spPr>
      </p:pic>
      <p:sp>
        <p:nvSpPr>
          <p:cNvPr id="58" name="Text Box 16">
            <a:extLst>
              <a:ext uri="{FF2B5EF4-FFF2-40B4-BE49-F238E27FC236}">
                <a16:creationId xmlns:a16="http://schemas.microsoft.com/office/drawing/2014/main" id="{A7A6FF13-F555-46EC-BFD0-5A9484CE8C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4819" y="24225844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 4 The envelope surfaces</a:t>
            </a:r>
          </a:p>
        </p:txBody>
      </p:sp>
      <p:pic>
        <p:nvPicPr>
          <p:cNvPr id="59" name="图片 58">
            <a:extLst>
              <a:ext uri="{FF2B5EF4-FFF2-40B4-BE49-F238E27FC236}">
                <a16:creationId xmlns:a16="http://schemas.microsoft.com/office/drawing/2014/main" id="{4904DC16-56DB-4E03-BAE7-8E5571AF6F90}"/>
              </a:ext>
            </a:extLst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0248" y="24862993"/>
            <a:ext cx="5143323" cy="2805667"/>
          </a:xfrm>
          <a:prstGeom prst="rect">
            <a:avLst/>
          </a:prstGeom>
        </p:spPr>
      </p:pic>
      <p:sp>
        <p:nvSpPr>
          <p:cNvPr id="60" name="Text Box 16">
            <a:extLst>
              <a:ext uri="{FF2B5EF4-FFF2-40B4-BE49-F238E27FC236}">
                <a16:creationId xmlns:a16="http://schemas.microsoft.com/office/drawing/2014/main" id="{88515EAD-0E72-4596-BC46-ABB9AB2F41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00120" y="27577012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 5 Retained area of 5% of  the designed area</a:t>
            </a:r>
          </a:p>
        </p:txBody>
      </p:sp>
      <p:pic>
        <p:nvPicPr>
          <p:cNvPr id="61" name="图片 60">
            <a:extLst>
              <a:ext uri="{FF2B5EF4-FFF2-40B4-BE49-F238E27FC236}">
                <a16:creationId xmlns:a16="http://schemas.microsoft.com/office/drawing/2014/main" id="{EC0DA33B-403C-4856-B490-2B873214AE73}"/>
              </a:ext>
            </a:extLst>
          </p:cNvPr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11488" y="6579008"/>
            <a:ext cx="5486520" cy="3222853"/>
          </a:xfrm>
          <a:prstGeom prst="rect">
            <a:avLst/>
          </a:prstGeom>
        </p:spPr>
      </p:pic>
      <p:sp>
        <p:nvSpPr>
          <p:cNvPr id="62" name="Text Box 8">
            <a:extLst>
              <a:ext uri="{FF2B5EF4-FFF2-40B4-BE49-F238E27FC236}">
                <a16:creationId xmlns:a16="http://schemas.microsoft.com/office/drawing/2014/main" id="{9039C956-9ACA-4832-83B0-BAFD18F076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75201" y="5316199"/>
            <a:ext cx="6415087" cy="1396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en-US" sz="2800" dirty="0"/>
              <a:t>The new frame structure was created which is shown in Fig 6.</a:t>
            </a:r>
            <a:endParaRPr lang="en-AU" altLang="en-US" sz="2800" dirty="0"/>
          </a:p>
        </p:txBody>
      </p:sp>
      <p:sp>
        <p:nvSpPr>
          <p:cNvPr id="63" name="Text Box 8">
            <a:extLst>
              <a:ext uri="{FF2B5EF4-FFF2-40B4-BE49-F238E27FC236}">
                <a16:creationId xmlns:a16="http://schemas.microsoft.com/office/drawing/2014/main" id="{8B5CAD4F-9FBF-4B1A-B058-90ADFC6E62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25098" y="9874915"/>
            <a:ext cx="6415087" cy="2553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Results</a:t>
            </a:r>
          </a:p>
          <a:p>
            <a:pPr>
              <a:spcBef>
                <a:spcPct val="4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comparison of the performance of these two frame models was carried out in Table 1.</a:t>
            </a:r>
          </a:p>
        </p:txBody>
      </p:sp>
      <p:sp>
        <p:nvSpPr>
          <p:cNvPr id="64" name="Text Box 8">
            <a:extLst>
              <a:ext uri="{FF2B5EF4-FFF2-40B4-BE49-F238E27FC236}">
                <a16:creationId xmlns:a16="http://schemas.microsoft.com/office/drawing/2014/main" id="{4F27AB07-D1B6-4B54-9C45-3FE4A208AE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25098" y="15052189"/>
            <a:ext cx="6415087" cy="617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Conclusion</a:t>
            </a:r>
          </a:p>
          <a:p>
            <a:pPr>
              <a:spcBef>
                <a:spcPct val="4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Through the topology optimization, the mass of the new frame model decreased by 7.8% and the maximum stress of the new model increased by 7.9% when compared to the initial model. The stiffness of the new model was subtly beyond that of initial model.</a:t>
            </a:r>
          </a:p>
          <a:p>
            <a:pPr>
              <a:spcBef>
                <a:spcPct val="4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Hence, the topology optimization for this project realize its aim, but still requires further improvements.</a:t>
            </a:r>
          </a:p>
        </p:txBody>
      </p:sp>
      <p:sp>
        <p:nvSpPr>
          <p:cNvPr id="65" name="Text Box 16">
            <a:extLst>
              <a:ext uri="{FF2B5EF4-FFF2-40B4-BE49-F238E27FC236}">
                <a16:creationId xmlns:a16="http://schemas.microsoft.com/office/drawing/2014/main" id="{158E823B-9DF8-4F79-A753-5D2BBF43BA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25098" y="9655002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 6 The creation of the new model</a:t>
            </a:r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412</TotalTime>
  <Words>587</Words>
  <Application>Microsoft Office PowerPoint</Application>
  <PresentationFormat>自定义</PresentationFormat>
  <Paragraphs>63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8" baseType="lpstr">
      <vt:lpstr>Arial</vt:lpstr>
      <vt:lpstr>Calibri</vt:lpstr>
      <vt:lpstr>Calibri Light</vt:lpstr>
      <vt:lpstr>Georgia</vt:lpstr>
      <vt:lpstr>Times New Roman</vt:lpstr>
      <vt:lpstr>Wingdings</vt:lpstr>
      <vt:lpstr>Office Theme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xiaotong Jiang</cp:lastModifiedBy>
  <cp:revision>42</cp:revision>
  <dcterms:created xsi:type="dcterms:W3CDTF">2016-02-25T08:27:32Z</dcterms:created>
  <dcterms:modified xsi:type="dcterms:W3CDTF">2020-05-04T04:03:46Z</dcterms:modified>
</cp:coreProperties>
</file>