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24"/>
  </p:notesMasterIdLst>
  <p:sldIdLst>
    <p:sldId id="260" r:id="rId2"/>
    <p:sldId id="256" r:id="rId3"/>
    <p:sldId id="258" r:id="rId4"/>
    <p:sldId id="259" r:id="rId5"/>
    <p:sldId id="257" r:id="rId6"/>
    <p:sldId id="261" r:id="rId7"/>
    <p:sldId id="262" r:id="rId8"/>
    <p:sldId id="263" r:id="rId9"/>
    <p:sldId id="264" r:id="rId10"/>
    <p:sldId id="266" r:id="rId11"/>
    <p:sldId id="267" r:id="rId12"/>
    <p:sldId id="265" r:id="rId13"/>
    <p:sldId id="268" r:id="rId14"/>
    <p:sldId id="269" r:id="rId15"/>
    <p:sldId id="270" r:id="rId16"/>
    <p:sldId id="276" r:id="rId17"/>
    <p:sldId id="277" r:id="rId18"/>
    <p:sldId id="271" r:id="rId19"/>
    <p:sldId id="272" r:id="rId20"/>
    <p:sldId id="273" r:id="rId21"/>
    <p:sldId id="274" r:id="rId22"/>
    <p:sldId id="275"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C3CE81"/>
    <a:srgbClr val="777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4659" autoAdjust="0"/>
  </p:normalViewPr>
  <p:slideViewPr>
    <p:cSldViewPr>
      <p:cViewPr>
        <p:scale>
          <a:sx n="100" d="100"/>
          <a:sy n="100" d="100"/>
        </p:scale>
        <p:origin x="-336" y="-1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42E54D-E03C-4270-968C-F64293002260}" type="datetimeFigureOut">
              <a:rPr lang="en-GB" smtClean="0"/>
              <a:pPr/>
              <a:t>15/09/2015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BFD4FE-5C36-4C82-9A3D-77FBF681DD3D}" type="slidenum">
              <a:rPr lang="en-GB" smtClean="0"/>
              <a:pPr/>
              <a:t>‹#›</a:t>
            </a:fld>
            <a:endParaRPr lang="en-GB"/>
          </a:p>
        </p:txBody>
      </p:sp>
    </p:spTree>
    <p:extLst>
      <p:ext uri="{BB962C8B-B14F-4D97-AF65-F5344CB8AC3E}">
        <p14:creationId xmlns:p14="http://schemas.microsoft.com/office/powerpoint/2010/main" val="3441995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C1441FF-3052-424B-AE45-826F2358879C}" type="datetime1">
              <a:rPr lang="en-GB" smtClean="0"/>
              <a:pPr/>
              <a:t>15/09/2015</a:t>
            </a:fld>
            <a:endParaRPr lang="en-GB"/>
          </a:p>
        </p:txBody>
      </p:sp>
      <p:sp>
        <p:nvSpPr>
          <p:cNvPr id="5" name="Footer Placeholder 4"/>
          <p:cNvSpPr>
            <a:spLocks noGrp="1"/>
          </p:cNvSpPr>
          <p:nvPr>
            <p:ph type="ftr" sz="quarter" idx="11"/>
          </p:nvPr>
        </p:nvSpPr>
        <p:spPr/>
        <p:txBody>
          <a:bodyPr/>
          <a:lstStyle/>
          <a:p>
            <a:r>
              <a:rPr lang="en-GB" smtClean="0"/>
              <a:t>JT Roberts</a:t>
            </a:r>
            <a:endParaRPr lang="en-GB"/>
          </a:p>
        </p:txBody>
      </p:sp>
      <p:sp>
        <p:nvSpPr>
          <p:cNvPr id="6" name="Slide Number Placeholder 5"/>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7162800" y="6324600"/>
            <a:ext cx="1219200" cy="365125"/>
          </a:xfrm>
        </p:spPr>
        <p:txBody>
          <a:bodyPr/>
          <a:lstStyle>
            <a:lvl1pPr>
              <a:defRPr sz="900"/>
            </a:lvl1p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lvl1pPr>
              <a:defRPr sz="900"/>
            </a:lvl1pPr>
          </a:lstStyle>
          <a:p>
            <a:r>
              <a:rPr lang="en-GB" smtClean="0"/>
              <a:t>JT Roberts</a:t>
            </a:r>
            <a:endParaRPr lang="en-GB" dirty="0"/>
          </a:p>
        </p:txBody>
      </p:sp>
      <p:sp>
        <p:nvSpPr>
          <p:cNvPr id="6" name="Slide Number Placeholder 5"/>
          <p:cNvSpPr>
            <a:spLocks noGrp="1"/>
          </p:cNvSpPr>
          <p:nvPr>
            <p:ph type="sldNum" sz="quarter" idx="12"/>
          </p:nvPr>
        </p:nvSpPr>
        <p:spPr>
          <a:xfrm>
            <a:off x="8229600" y="6324600"/>
            <a:ext cx="457200" cy="365125"/>
          </a:xfrm>
        </p:spPr>
        <p:txBody>
          <a:bodyPr/>
          <a:lstStyle/>
          <a:p>
            <a:fld id="{B637F958-C5DA-4F23-9353-7055FE792FDA}"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596FC6-9106-4117-A402-EF615EABDDD5}" type="datetime1">
              <a:rPr lang="en-GB" smtClean="0"/>
              <a:pPr/>
              <a:t>15/09/2015</a:t>
            </a:fld>
            <a:endParaRPr lang="en-GB"/>
          </a:p>
        </p:txBody>
      </p:sp>
      <p:sp>
        <p:nvSpPr>
          <p:cNvPr id="5" name="Footer Placeholder 4"/>
          <p:cNvSpPr>
            <a:spLocks noGrp="1"/>
          </p:cNvSpPr>
          <p:nvPr>
            <p:ph type="ftr" sz="quarter" idx="11"/>
          </p:nvPr>
        </p:nvSpPr>
        <p:spPr/>
        <p:txBody>
          <a:bodyPr/>
          <a:lstStyle/>
          <a:p>
            <a:r>
              <a:rPr lang="en-GB" smtClean="0"/>
              <a:t>JT Roberts</a:t>
            </a:r>
            <a:endParaRPr lang="en-GB"/>
          </a:p>
        </p:txBody>
      </p:sp>
      <p:sp>
        <p:nvSpPr>
          <p:cNvPr id="6" name="Slide Number Placeholder 5"/>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FA42A07-A0E6-4ABD-A37E-AC60995D624C}" type="datetime1">
              <a:rPr lang="en-GB" smtClean="0"/>
              <a:pPr/>
              <a:t>15/09/2015</a:t>
            </a:fld>
            <a:endParaRPr lang="en-GB"/>
          </a:p>
        </p:txBody>
      </p:sp>
      <p:sp>
        <p:nvSpPr>
          <p:cNvPr id="6" name="Footer Placeholder 5"/>
          <p:cNvSpPr>
            <a:spLocks noGrp="1"/>
          </p:cNvSpPr>
          <p:nvPr>
            <p:ph type="ftr" sz="quarter" idx="11"/>
          </p:nvPr>
        </p:nvSpPr>
        <p:spPr/>
        <p:txBody>
          <a:bodyPr/>
          <a:lstStyle/>
          <a:p>
            <a:r>
              <a:rPr lang="en-GB" smtClean="0"/>
              <a:t>JT Roberts</a:t>
            </a:r>
            <a:endParaRPr lang="en-GB"/>
          </a:p>
        </p:txBody>
      </p:sp>
      <p:sp>
        <p:nvSpPr>
          <p:cNvPr id="7" name="Slide Number Placeholder 6"/>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D25FDB-AF8C-4D77-90D7-0527EEFEE274}" type="datetime1">
              <a:rPr lang="en-GB" smtClean="0"/>
              <a:pPr/>
              <a:t>15/09/2015</a:t>
            </a:fld>
            <a:endParaRPr lang="en-GB"/>
          </a:p>
        </p:txBody>
      </p:sp>
      <p:sp>
        <p:nvSpPr>
          <p:cNvPr id="8" name="Footer Placeholder 7"/>
          <p:cNvSpPr>
            <a:spLocks noGrp="1"/>
          </p:cNvSpPr>
          <p:nvPr>
            <p:ph type="ftr" sz="quarter" idx="11"/>
          </p:nvPr>
        </p:nvSpPr>
        <p:spPr/>
        <p:txBody>
          <a:bodyPr/>
          <a:lstStyle/>
          <a:p>
            <a:r>
              <a:rPr lang="en-GB" smtClean="0"/>
              <a:t>JT Roberts</a:t>
            </a:r>
            <a:endParaRPr lang="en-GB"/>
          </a:p>
        </p:txBody>
      </p:sp>
      <p:sp>
        <p:nvSpPr>
          <p:cNvPr id="9" name="Slide Number Placeholder 8"/>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E096DA8-2933-4189-8812-7A00EB0EF696}" type="datetime1">
              <a:rPr lang="en-GB" smtClean="0"/>
              <a:pPr/>
              <a:t>15/09/2015</a:t>
            </a:fld>
            <a:endParaRPr lang="en-GB"/>
          </a:p>
        </p:txBody>
      </p:sp>
      <p:sp>
        <p:nvSpPr>
          <p:cNvPr id="4" name="Footer Placeholder 3"/>
          <p:cNvSpPr>
            <a:spLocks noGrp="1"/>
          </p:cNvSpPr>
          <p:nvPr>
            <p:ph type="ftr" sz="quarter" idx="11"/>
          </p:nvPr>
        </p:nvSpPr>
        <p:spPr/>
        <p:txBody>
          <a:bodyPr/>
          <a:lstStyle/>
          <a:p>
            <a:r>
              <a:rPr lang="en-GB" smtClean="0"/>
              <a:t>JT Roberts</a:t>
            </a:r>
            <a:endParaRPr lang="en-GB"/>
          </a:p>
        </p:txBody>
      </p:sp>
      <p:sp>
        <p:nvSpPr>
          <p:cNvPr id="5" name="Slide Number Placeholder 4"/>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34F5A3-1BB5-482D-A513-EEE58D9D3DC3}" type="datetime1">
              <a:rPr lang="en-GB" smtClean="0"/>
              <a:pPr/>
              <a:t>15/09/2015</a:t>
            </a:fld>
            <a:endParaRPr lang="en-GB"/>
          </a:p>
        </p:txBody>
      </p:sp>
      <p:sp>
        <p:nvSpPr>
          <p:cNvPr id="3" name="Footer Placeholder 2"/>
          <p:cNvSpPr>
            <a:spLocks noGrp="1"/>
          </p:cNvSpPr>
          <p:nvPr>
            <p:ph type="ftr" sz="quarter" idx="11"/>
          </p:nvPr>
        </p:nvSpPr>
        <p:spPr/>
        <p:txBody>
          <a:bodyPr/>
          <a:lstStyle/>
          <a:p>
            <a:r>
              <a:rPr lang="en-GB" smtClean="0"/>
              <a:t>JT Roberts</a:t>
            </a:r>
            <a:endParaRPr lang="en-GB"/>
          </a:p>
        </p:txBody>
      </p:sp>
      <p:sp>
        <p:nvSpPr>
          <p:cNvPr id="4" name="Slide Number Placeholder 3"/>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612ACF-07FE-43AB-8F5C-66A03C903D4F}" type="datetime1">
              <a:rPr lang="en-GB" smtClean="0"/>
              <a:pPr/>
              <a:t>15/09/2015</a:t>
            </a:fld>
            <a:endParaRPr lang="en-GB"/>
          </a:p>
        </p:txBody>
      </p:sp>
      <p:sp>
        <p:nvSpPr>
          <p:cNvPr id="6" name="Footer Placeholder 5"/>
          <p:cNvSpPr>
            <a:spLocks noGrp="1"/>
          </p:cNvSpPr>
          <p:nvPr>
            <p:ph type="ftr" sz="quarter" idx="11"/>
          </p:nvPr>
        </p:nvSpPr>
        <p:spPr/>
        <p:txBody>
          <a:bodyPr/>
          <a:lstStyle/>
          <a:p>
            <a:r>
              <a:rPr lang="en-GB" smtClean="0"/>
              <a:t>JT Roberts</a:t>
            </a:r>
            <a:endParaRPr lang="en-GB"/>
          </a:p>
        </p:txBody>
      </p:sp>
      <p:sp>
        <p:nvSpPr>
          <p:cNvPr id="7" name="Slide Number Placeholder 6"/>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E47A10-92A4-4314-8D13-2731DBE3C5C4}" type="datetime1">
              <a:rPr lang="en-GB" smtClean="0"/>
              <a:pPr/>
              <a:t>15/09/2015</a:t>
            </a:fld>
            <a:endParaRPr lang="en-GB"/>
          </a:p>
        </p:txBody>
      </p:sp>
      <p:sp>
        <p:nvSpPr>
          <p:cNvPr id="6" name="Footer Placeholder 5"/>
          <p:cNvSpPr>
            <a:spLocks noGrp="1"/>
          </p:cNvSpPr>
          <p:nvPr>
            <p:ph type="ftr" sz="quarter" idx="11"/>
          </p:nvPr>
        </p:nvSpPr>
        <p:spPr/>
        <p:txBody>
          <a:bodyPr/>
          <a:lstStyle/>
          <a:p>
            <a:r>
              <a:rPr lang="en-GB" smtClean="0"/>
              <a:t>JT Roberts</a:t>
            </a:r>
            <a:endParaRPr lang="en-GB"/>
          </a:p>
        </p:txBody>
      </p:sp>
      <p:sp>
        <p:nvSpPr>
          <p:cNvPr id="7" name="Slide Number Placeholder 6"/>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D936DA-6AC1-4CD1-ADDE-B5916D953B0C}" type="datetime1">
              <a:rPr lang="en-GB" smtClean="0"/>
              <a:pPr/>
              <a:t>15/09/2015</a:t>
            </a:fld>
            <a:endParaRPr lang="en-GB"/>
          </a:p>
        </p:txBody>
      </p:sp>
      <p:sp>
        <p:nvSpPr>
          <p:cNvPr id="5" name="Footer Placeholder 4"/>
          <p:cNvSpPr>
            <a:spLocks noGrp="1"/>
          </p:cNvSpPr>
          <p:nvPr>
            <p:ph type="ftr" sz="quarter" idx="11"/>
          </p:nvPr>
        </p:nvSpPr>
        <p:spPr/>
        <p:txBody>
          <a:bodyPr/>
          <a:lstStyle/>
          <a:p>
            <a:r>
              <a:rPr lang="en-GB" smtClean="0"/>
              <a:t>JT Roberts</a:t>
            </a:r>
            <a:endParaRPr lang="en-GB"/>
          </a:p>
        </p:txBody>
      </p:sp>
      <p:sp>
        <p:nvSpPr>
          <p:cNvPr id="6" name="Slide Number Placeholder 5"/>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10EAB9-A1B6-4260-8558-A3230A787B7C}" type="datetime1">
              <a:rPr lang="en-GB" smtClean="0"/>
              <a:pPr/>
              <a:t>15/09/2015</a:t>
            </a:fld>
            <a:endParaRPr lang="en-GB"/>
          </a:p>
        </p:txBody>
      </p:sp>
      <p:sp>
        <p:nvSpPr>
          <p:cNvPr id="5" name="Footer Placeholder 4"/>
          <p:cNvSpPr>
            <a:spLocks noGrp="1"/>
          </p:cNvSpPr>
          <p:nvPr>
            <p:ph type="ftr" sz="quarter" idx="11"/>
          </p:nvPr>
        </p:nvSpPr>
        <p:spPr/>
        <p:txBody>
          <a:bodyPr/>
          <a:lstStyle/>
          <a:p>
            <a:r>
              <a:rPr lang="en-GB" smtClean="0"/>
              <a:t>JT Roberts</a:t>
            </a:r>
            <a:endParaRPr lang="en-GB"/>
          </a:p>
        </p:txBody>
      </p:sp>
      <p:sp>
        <p:nvSpPr>
          <p:cNvPr id="6" name="Slide Number Placeholder 5"/>
          <p:cNvSpPr>
            <a:spLocks noGrp="1"/>
          </p:cNvSpPr>
          <p:nvPr>
            <p:ph type="sldNum" sz="quarter" idx="12"/>
          </p:nvPr>
        </p:nvSpPr>
        <p:spPr/>
        <p:txBody>
          <a:bodyPr/>
          <a:lstStyle/>
          <a:p>
            <a:fld id="{B637F958-C5DA-4F23-9353-7055FE792FD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7391400" y="6324600"/>
            <a:ext cx="990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2782B1A-C9C3-4A02-8491-B2A18F561628}" type="datetime1">
              <a:rPr lang="en-GB" smtClean="0"/>
              <a:pPr/>
              <a:t>15/09/2015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dirty="0" smtClean="0"/>
              <a:t>JT Roberts</a:t>
            </a:r>
            <a:endParaRPr lang="en-GB" dirty="0"/>
          </a:p>
        </p:txBody>
      </p:sp>
      <p:sp>
        <p:nvSpPr>
          <p:cNvPr id="6" name="Slide Number Placeholder 5"/>
          <p:cNvSpPr>
            <a:spLocks noGrp="1"/>
          </p:cNvSpPr>
          <p:nvPr>
            <p:ph type="sldNum" sz="quarter" idx="4"/>
          </p:nvPr>
        </p:nvSpPr>
        <p:spPr>
          <a:xfrm>
            <a:off x="8382000" y="6356350"/>
            <a:ext cx="3048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B637F958-C5DA-4F23-9353-7055FE792FDA}" type="slidenum">
              <a:rPr lang="en-GB" smtClean="0"/>
              <a:pPr/>
              <a:t>‹#›</a:t>
            </a:fld>
            <a:endParaRPr lang="en-GB" dirty="0"/>
          </a:p>
        </p:txBody>
      </p:sp>
      <p:pic>
        <p:nvPicPr>
          <p:cNvPr id="7" name="Picture 6" descr="NPTCG-Logo-CMYK.jpg"/>
          <p:cNvPicPr>
            <a:picLocks noChangeAspect="1"/>
          </p:cNvPicPr>
          <p:nvPr/>
        </p:nvPicPr>
        <p:blipFill>
          <a:blip r:embed="rId13" cstate="print"/>
          <a:stretch>
            <a:fillRect/>
          </a:stretch>
        </p:blipFill>
        <p:spPr>
          <a:xfrm>
            <a:off x="304800" y="6172200"/>
            <a:ext cx="947347" cy="457200"/>
          </a:xfrm>
          <a:prstGeom prst="rect">
            <a:avLst/>
          </a:prstGeom>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SPY-hr-8-M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rgbClr val="CC0000"/>
                </a:solidFill>
              </a:rPr>
              <a:t>Londinium</a:t>
            </a:r>
            <a:r>
              <a:rPr lang="en-GB" dirty="0" smtClean="0">
                <a:solidFill>
                  <a:srgbClr val="CC0000"/>
                </a:solidFill>
              </a:rPr>
              <a:t> in Roman Times</a:t>
            </a:r>
            <a:endParaRPr lang="en-GB" dirty="0">
              <a:solidFill>
                <a:srgbClr val="CC0000"/>
              </a:solidFill>
            </a:endParaRPr>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a:t>
            </a:fld>
            <a:endParaRPr lang="en-GB"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1576761" y="1625086"/>
            <a:ext cx="5990477" cy="44761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7772400" cy="1470025"/>
          </a:xfrm>
        </p:spPr>
        <p:txBody>
          <a:bodyPr/>
          <a:lstStyle/>
          <a:p>
            <a:r>
              <a:rPr lang="en-GB" dirty="0" smtClean="0">
                <a:solidFill>
                  <a:srgbClr val="CC0000"/>
                </a:solidFill>
              </a:rPr>
              <a:t>HOW LEGISLATION BEGAN  </a:t>
            </a:r>
            <a:endParaRPr lang="en-GB" dirty="0">
              <a:solidFill>
                <a:srgbClr val="CC0000"/>
              </a:solidFill>
            </a:endParaRPr>
          </a:p>
        </p:txBody>
      </p:sp>
      <p:sp>
        <p:nvSpPr>
          <p:cNvPr id="3" name="Subtitle 2"/>
          <p:cNvSpPr>
            <a:spLocks noGrp="1"/>
          </p:cNvSpPr>
          <p:nvPr>
            <p:ph type="subTitle" idx="1"/>
          </p:nvPr>
        </p:nvSpPr>
        <p:spPr>
          <a:xfrm>
            <a:off x="1066800" y="1524000"/>
            <a:ext cx="7543800" cy="4572000"/>
          </a:xfrm>
        </p:spPr>
        <p:txBody>
          <a:bodyPr>
            <a:normAutofit lnSpcReduction="10000"/>
          </a:bodyPr>
          <a:lstStyle/>
          <a:p>
            <a:pPr algn="l">
              <a:buFont typeface="Arial" pitchFamily="34" charset="0"/>
              <a:buChar char="•"/>
            </a:pPr>
            <a:r>
              <a:rPr lang="en-GB" sz="2800" dirty="0" smtClean="0"/>
              <a:t>It all began in London, as London was the only ‘large’ urban dwelling place – about 1000 inhabitants.</a:t>
            </a:r>
          </a:p>
          <a:p>
            <a:pPr algn="l">
              <a:buFont typeface="Arial" pitchFamily="34" charset="0"/>
              <a:buChar char="•"/>
            </a:pPr>
            <a:r>
              <a:rPr lang="en-GB" sz="2800" dirty="0" smtClean="0"/>
              <a:t>As early as 1189 regulations were in force – generally to prevent fires.</a:t>
            </a:r>
          </a:p>
          <a:p>
            <a:pPr algn="l">
              <a:buFont typeface="Arial" pitchFamily="34" charset="0"/>
              <a:buChar char="•"/>
            </a:pPr>
            <a:r>
              <a:rPr lang="en-GB" sz="2800" dirty="0" smtClean="0"/>
              <a:t> After a major London fire in 1212, thatched roofs were banned within the City of London.</a:t>
            </a:r>
          </a:p>
          <a:p>
            <a:pPr algn="l">
              <a:buFont typeface="Arial" pitchFamily="34" charset="0"/>
              <a:buChar char="•"/>
            </a:pPr>
            <a:r>
              <a:rPr lang="en-GB" sz="2800" dirty="0" smtClean="0"/>
              <a:t>Complaints about building nuisances could be brought against a neighbour through Court, called the Assize of Nuisance.</a:t>
            </a:r>
            <a:endParaRPr lang="en-GB"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630362"/>
          </a:xfrm>
        </p:spPr>
        <p:txBody>
          <a:bodyPr/>
          <a:lstStyle/>
          <a:p>
            <a:r>
              <a:rPr lang="en-GB" dirty="0" smtClean="0">
                <a:solidFill>
                  <a:srgbClr val="CC0000"/>
                </a:solidFill>
              </a:rPr>
              <a:t>Area Covered by the City of London</a:t>
            </a:r>
            <a:endParaRPr lang="en-GB" dirty="0">
              <a:solidFill>
                <a:srgbClr val="CC0000"/>
              </a:solidFill>
            </a:endParaRPr>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3</a:t>
            </a:fld>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304800" y="1295400"/>
            <a:ext cx="3831726" cy="26670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609600" y="4191000"/>
            <a:ext cx="3167062" cy="1839879"/>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4267200" y="1219200"/>
            <a:ext cx="4418428" cy="2971800"/>
          </a:xfrm>
          <a:prstGeom prst="rect">
            <a:avLst/>
          </a:prstGeom>
          <a:noFill/>
          <a:ln w="9525">
            <a:noFill/>
            <a:miter lim="800000"/>
            <a:headEnd/>
            <a:tailEnd/>
          </a:ln>
        </p:spPr>
      </p:pic>
      <p:pic>
        <p:nvPicPr>
          <p:cNvPr id="10" name="Picture 2"/>
          <p:cNvPicPr>
            <a:picLocks noChangeAspect="1" noChangeArrowheads="1"/>
          </p:cNvPicPr>
          <p:nvPr/>
        </p:nvPicPr>
        <p:blipFill>
          <a:blip r:embed="rId5" cstate="print"/>
          <a:srcRect/>
          <a:stretch>
            <a:fillRect/>
          </a:stretch>
        </p:blipFill>
        <p:spPr bwMode="auto">
          <a:xfrm>
            <a:off x="3810000" y="4038600"/>
            <a:ext cx="1955951" cy="1382900"/>
          </a:xfrm>
          <a:prstGeom prst="rect">
            <a:avLst/>
          </a:prstGeom>
          <a:noFill/>
          <a:ln w="9525">
            <a:noFill/>
            <a:miter lim="800000"/>
            <a:headEnd/>
            <a:tailEnd/>
          </a:ln>
        </p:spPr>
      </p:pic>
      <p:pic>
        <p:nvPicPr>
          <p:cNvPr id="11" name="Picture 3"/>
          <p:cNvPicPr>
            <a:picLocks noChangeAspect="1" noChangeArrowheads="1"/>
          </p:cNvPicPr>
          <p:nvPr/>
        </p:nvPicPr>
        <p:blipFill>
          <a:blip r:embed="rId6" cstate="print"/>
          <a:srcRect/>
          <a:stretch>
            <a:fillRect/>
          </a:stretch>
        </p:blipFill>
        <p:spPr bwMode="auto">
          <a:xfrm>
            <a:off x="5715000" y="4724400"/>
            <a:ext cx="1676400" cy="11598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CC0000"/>
                </a:solidFill>
              </a:rPr>
              <a:t>City of London Wall superimposed on a Google Earth image</a:t>
            </a:r>
            <a:endParaRPr lang="en-GB" dirty="0">
              <a:solidFill>
                <a:srgbClr val="CC0000"/>
              </a:solidFill>
            </a:endParaRPr>
          </a:p>
        </p:txBody>
      </p:sp>
      <p:sp>
        <p:nvSpPr>
          <p:cNvPr id="3" name="Content Placeholder 2"/>
          <p:cNvSpPr>
            <a:spLocks noGrp="1"/>
          </p:cNvSpPr>
          <p:nvPr>
            <p:ph idx="1"/>
          </p:nvPr>
        </p:nvSpPr>
        <p:spPr/>
        <p:txBody>
          <a:bodyPr/>
          <a:lstStyle/>
          <a:p>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4</a:t>
            </a:fld>
            <a:endParaRPr lang="en-GB" dirty="0"/>
          </a:p>
        </p:txBody>
      </p:sp>
      <p:pic>
        <p:nvPicPr>
          <p:cNvPr id="2050" name="Picture 2"/>
          <p:cNvPicPr>
            <a:picLocks noChangeAspect="1" noChangeArrowheads="1"/>
          </p:cNvPicPr>
          <p:nvPr/>
        </p:nvPicPr>
        <p:blipFill>
          <a:blip r:embed="rId2" cstate="print"/>
          <a:srcRect/>
          <a:stretch>
            <a:fillRect/>
          </a:stretch>
        </p:blipFill>
        <p:spPr bwMode="auto">
          <a:xfrm>
            <a:off x="1905000" y="1752600"/>
            <a:ext cx="5715000" cy="410762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CC0000"/>
                </a:solidFill>
              </a:rPr>
              <a:t>The Late Medieval Period</a:t>
            </a:r>
            <a:br>
              <a:rPr lang="en-GB" dirty="0" smtClean="0">
                <a:solidFill>
                  <a:srgbClr val="CC0000"/>
                </a:solidFill>
              </a:rPr>
            </a:br>
            <a:r>
              <a:rPr lang="en-GB" dirty="0" smtClean="0">
                <a:solidFill>
                  <a:srgbClr val="CC0000"/>
                </a:solidFill>
              </a:rPr>
              <a:t>1300-1500 AD</a:t>
            </a:r>
            <a:endParaRPr lang="en-GB" dirty="0">
              <a:solidFill>
                <a:srgbClr val="CC0000"/>
              </a:solidFill>
            </a:endParaRPr>
          </a:p>
        </p:txBody>
      </p:sp>
      <p:sp>
        <p:nvSpPr>
          <p:cNvPr id="3" name="Content Placeholder 2"/>
          <p:cNvSpPr>
            <a:spLocks noGrp="1"/>
          </p:cNvSpPr>
          <p:nvPr>
            <p:ph idx="1"/>
          </p:nvPr>
        </p:nvSpPr>
        <p:spPr/>
        <p:txBody>
          <a:bodyPr>
            <a:normAutofit lnSpcReduction="10000"/>
          </a:bodyPr>
          <a:lstStyle/>
          <a:p>
            <a:r>
              <a:rPr lang="en-GB" dirty="0" smtClean="0"/>
              <a:t>By 1300 AD, over 30 towns had over 5000 inhabitants.</a:t>
            </a:r>
          </a:p>
          <a:p>
            <a:r>
              <a:rPr lang="en-GB" dirty="0" smtClean="0"/>
              <a:t>London’s population would have been about 100,000 inhabitants, both inside and outside of the city wall. </a:t>
            </a:r>
          </a:p>
          <a:p>
            <a:r>
              <a:rPr lang="en-GB" dirty="0" smtClean="0"/>
              <a:t>As living space became limited, houses with multiple stories were built and to support the extra storeys, the upper floors were jettisoned over the ground floor.</a:t>
            </a:r>
          </a:p>
          <a:p>
            <a:endParaRPr lang="en-GB" dirty="0"/>
          </a:p>
        </p:txBody>
      </p:sp>
      <p:sp>
        <p:nvSpPr>
          <p:cNvPr id="4" name="Date Placeholder 3"/>
          <p:cNvSpPr>
            <a:spLocks noGrp="1"/>
          </p:cNvSpPr>
          <p:nvPr>
            <p:ph type="dt" sz="half" idx="10"/>
          </p:nvPr>
        </p:nvSpPr>
        <p:spPr/>
        <p:txBody>
          <a:bodyPr/>
          <a:lstStyle/>
          <a:p>
            <a:fld id="{D050932F-DE24-41BE-BF40-12C5352D62A3}"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dirty="0"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5</a:t>
            </a:fld>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rgbClr val="CC0000"/>
                </a:solidFill>
              </a:rPr>
              <a:t>London, September 1</a:t>
            </a:r>
            <a:r>
              <a:rPr lang="en-GB" baseline="30000" dirty="0" smtClean="0">
                <a:solidFill>
                  <a:srgbClr val="CC0000"/>
                </a:solidFill>
              </a:rPr>
              <a:t>st</a:t>
            </a:r>
            <a:r>
              <a:rPr lang="en-GB" dirty="0" smtClean="0">
                <a:solidFill>
                  <a:srgbClr val="CC0000"/>
                </a:solidFill>
              </a:rPr>
              <a:t>, 1666</a:t>
            </a:r>
            <a:endParaRPr lang="en-GB" dirty="0">
              <a:solidFill>
                <a:srgbClr val="CC0000"/>
              </a:solidFill>
            </a:endParaRPr>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6</a:t>
            </a:fld>
            <a:endParaRPr lang="en-GB" dirty="0"/>
          </a:p>
        </p:txBody>
      </p:sp>
      <p:pic>
        <p:nvPicPr>
          <p:cNvPr id="2050" name="Picture 2">
            <a:hlinkClick r:id="rId2"/>
          </p:cNvPr>
          <p:cNvPicPr>
            <a:picLocks noGrp="1" noChangeAspect="1" noChangeArrowheads="1"/>
          </p:cNvPicPr>
          <p:nvPr>
            <p:ph idx="1"/>
          </p:nvPr>
        </p:nvPicPr>
        <p:blipFill>
          <a:blip r:embed="rId3" cstate="print"/>
          <a:srcRect/>
          <a:stretch>
            <a:fillRect/>
          </a:stretch>
        </p:blipFill>
        <p:spPr bwMode="auto">
          <a:xfrm>
            <a:off x="1752600" y="2667000"/>
            <a:ext cx="5762199" cy="3581400"/>
          </a:xfrm>
          <a:prstGeom prst="rect">
            <a:avLst/>
          </a:prstGeom>
          <a:noFill/>
          <a:ln w="9525">
            <a:noFill/>
            <a:miter lim="800000"/>
            <a:headEnd/>
            <a:tailEnd/>
          </a:ln>
        </p:spPr>
      </p:pic>
      <p:sp>
        <p:nvSpPr>
          <p:cNvPr id="8" name="TextBox 7"/>
          <p:cNvSpPr txBox="1"/>
          <p:nvPr/>
        </p:nvSpPr>
        <p:spPr>
          <a:xfrm>
            <a:off x="1371600" y="1524000"/>
            <a:ext cx="6705600" cy="1077218"/>
          </a:xfrm>
          <a:prstGeom prst="rect">
            <a:avLst/>
          </a:prstGeom>
          <a:noFill/>
        </p:spPr>
        <p:txBody>
          <a:bodyPr wrap="square" rtlCol="0">
            <a:spAutoFit/>
          </a:bodyPr>
          <a:lstStyle/>
          <a:p>
            <a:pPr>
              <a:buFont typeface="Arial" pitchFamily="34" charset="0"/>
              <a:buChar char="•"/>
            </a:pPr>
            <a:r>
              <a:rPr lang="en-GB" dirty="0" smtClean="0"/>
              <a:t> </a:t>
            </a:r>
            <a:r>
              <a:rPr lang="en-GB" sz="3200" dirty="0" smtClean="0"/>
              <a:t>By this date, London had over a     half million inhabitants</a:t>
            </a:r>
            <a:endParaRPr lang="en-GB" sz="3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London, September 2</a:t>
            </a:r>
            <a:r>
              <a:rPr lang="en-GB" baseline="30000" dirty="0" smtClean="0">
                <a:solidFill>
                  <a:srgbClr val="CC0000"/>
                </a:solidFill>
              </a:rPr>
              <a:t>nd</a:t>
            </a:r>
            <a:r>
              <a:rPr lang="en-GB" dirty="0" smtClean="0">
                <a:solidFill>
                  <a:srgbClr val="CC0000"/>
                </a:solidFill>
              </a:rPr>
              <a:t>, 1666</a:t>
            </a:r>
            <a:endParaRPr lang="en-GB" dirty="0">
              <a:solidFill>
                <a:srgbClr val="CC0000"/>
              </a:solidFill>
            </a:endParaRPr>
          </a:p>
        </p:txBody>
      </p:sp>
      <p:sp>
        <p:nvSpPr>
          <p:cNvPr id="3" name="Content Placeholder 2"/>
          <p:cNvSpPr>
            <a:spLocks noGrp="1"/>
          </p:cNvSpPr>
          <p:nvPr>
            <p:ph idx="1"/>
          </p:nvPr>
        </p:nvSpPr>
        <p:spPr/>
        <p:txBody>
          <a:bodyPr/>
          <a:lstStyle/>
          <a:p>
            <a:r>
              <a:rPr lang="en-GB" dirty="0" smtClean="0"/>
              <a:t>The Great Fire of London was a major conflagration that swept through the central parts of the city of London, from Sunday, 2</a:t>
            </a:r>
            <a:r>
              <a:rPr lang="en-GB" baseline="30000" dirty="0" smtClean="0"/>
              <a:t>nd</a:t>
            </a:r>
            <a:r>
              <a:rPr lang="en-GB" dirty="0" smtClean="0"/>
              <a:t> September to Wednesday, 5th September 1666.</a:t>
            </a:r>
          </a:p>
          <a:p>
            <a:r>
              <a:rPr lang="en-GB" dirty="0" smtClean="0"/>
              <a:t>The fire gutted the medieval City of London inside the old Roman city wall.</a:t>
            </a:r>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7</a:t>
            </a:fld>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Cause &amp; Spread of the Fire</a:t>
            </a:r>
            <a:endParaRPr lang="en-GB" dirty="0">
              <a:solidFill>
                <a:srgbClr val="CC0000"/>
              </a:solidFill>
            </a:endParaRPr>
          </a:p>
        </p:txBody>
      </p:sp>
      <p:sp>
        <p:nvSpPr>
          <p:cNvPr id="3" name="Content Placeholder 2"/>
          <p:cNvSpPr>
            <a:spLocks noGrp="1"/>
          </p:cNvSpPr>
          <p:nvPr>
            <p:ph idx="1"/>
          </p:nvPr>
        </p:nvSpPr>
        <p:spPr/>
        <p:txBody>
          <a:bodyPr/>
          <a:lstStyle/>
          <a:p>
            <a:r>
              <a:rPr lang="en-GB" dirty="0" smtClean="0"/>
              <a:t>The Great Fire started at the bakery of Thomas Farriner on Pudding Lane.</a:t>
            </a:r>
          </a:p>
          <a:p>
            <a:r>
              <a:rPr lang="en-GB" dirty="0" smtClean="0"/>
              <a:t>The fire consumed 13,200 houses, 87 parish churches, St. Paul's Cathedral and most of the buildings of the City authorities.</a:t>
            </a:r>
          </a:p>
          <a:p>
            <a:r>
              <a:rPr lang="en-GB" dirty="0" smtClean="0"/>
              <a:t>It is estimated to have destroyed the homes of 70,000 of the City's 80,000 inhabitants.</a:t>
            </a:r>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8</a:t>
            </a:fld>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cstate="print"/>
          <a:srcRect/>
          <a:stretch>
            <a:fillRect/>
          </a:stretch>
        </p:blipFill>
        <p:spPr bwMode="auto">
          <a:xfrm>
            <a:off x="152400" y="1219200"/>
            <a:ext cx="5437188" cy="3078158"/>
          </a:xfrm>
          <a:prstGeom prst="rect">
            <a:avLst/>
          </a:prstGeom>
          <a:noFill/>
          <a:ln w="9525">
            <a:noFill/>
            <a:miter lim="800000"/>
            <a:headEnd/>
            <a:tailEnd/>
          </a:ln>
        </p:spPr>
      </p:pic>
      <p:sp>
        <p:nvSpPr>
          <p:cNvPr id="2" name="Title 1"/>
          <p:cNvSpPr>
            <a:spLocks noGrp="1"/>
          </p:cNvSpPr>
          <p:nvPr>
            <p:ph type="title"/>
          </p:nvPr>
        </p:nvSpPr>
        <p:spPr/>
        <p:txBody>
          <a:bodyPr/>
          <a:lstStyle/>
          <a:p>
            <a:r>
              <a:rPr lang="en-GB" dirty="0" smtClean="0">
                <a:solidFill>
                  <a:srgbClr val="CC0000"/>
                </a:solidFill>
              </a:rPr>
              <a:t>The Aftermath</a:t>
            </a:r>
            <a:endParaRPr lang="en-GB" dirty="0">
              <a:solidFill>
                <a:srgbClr val="CC0000"/>
              </a:solidFill>
            </a:endParaRPr>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9</a:t>
            </a:fld>
            <a:endParaRPr lang="en-GB" dirty="0"/>
          </a:p>
        </p:txBody>
      </p:sp>
      <p:pic>
        <p:nvPicPr>
          <p:cNvPr id="3074" name="Picture 2"/>
          <p:cNvPicPr>
            <a:picLocks noGrp="1" noChangeAspect="1" noChangeArrowheads="1"/>
          </p:cNvPicPr>
          <p:nvPr>
            <p:ph idx="1"/>
          </p:nvPr>
        </p:nvPicPr>
        <p:blipFill>
          <a:blip r:embed="rId3" cstate="print"/>
          <a:srcRect/>
          <a:stretch>
            <a:fillRect/>
          </a:stretch>
        </p:blipFill>
        <p:spPr bwMode="auto">
          <a:xfrm>
            <a:off x="4724400" y="3651988"/>
            <a:ext cx="4123307" cy="2443617"/>
          </a:xfrm>
          <a:prstGeom prst="rect">
            <a:avLst/>
          </a:prstGeom>
          <a:noFill/>
          <a:ln w="9525">
            <a:noFill/>
            <a:miter lim="800000"/>
            <a:headEnd/>
            <a:tailEnd/>
          </a:ln>
        </p:spPr>
      </p:pic>
      <p:sp>
        <p:nvSpPr>
          <p:cNvPr id="10" name="TextBox 9"/>
          <p:cNvSpPr txBox="1"/>
          <p:nvPr/>
        </p:nvSpPr>
        <p:spPr>
          <a:xfrm>
            <a:off x="5867400" y="1524000"/>
            <a:ext cx="2971800" cy="646331"/>
          </a:xfrm>
          <a:prstGeom prst="rect">
            <a:avLst/>
          </a:prstGeom>
          <a:noFill/>
        </p:spPr>
        <p:txBody>
          <a:bodyPr wrap="square" rtlCol="0">
            <a:spAutoFit/>
          </a:bodyPr>
          <a:lstStyle/>
          <a:p>
            <a:r>
              <a:rPr lang="en-GB" dirty="0" smtClean="0"/>
              <a:t>Christopher Wren’s Proposal</a:t>
            </a:r>
            <a:endParaRPr lang="en-GB" dirty="0"/>
          </a:p>
        </p:txBody>
      </p:sp>
      <p:sp>
        <p:nvSpPr>
          <p:cNvPr id="12" name="TextBox 11"/>
          <p:cNvSpPr txBox="1"/>
          <p:nvPr/>
        </p:nvSpPr>
        <p:spPr>
          <a:xfrm>
            <a:off x="2438400" y="5257800"/>
            <a:ext cx="2209800" cy="646331"/>
          </a:xfrm>
          <a:prstGeom prst="rect">
            <a:avLst/>
          </a:prstGeom>
          <a:noFill/>
        </p:spPr>
        <p:txBody>
          <a:bodyPr wrap="square" rtlCol="0">
            <a:spAutoFit/>
          </a:bodyPr>
          <a:lstStyle/>
          <a:p>
            <a:r>
              <a:rPr lang="en-GB" dirty="0" smtClean="0"/>
              <a:t>John Evelyn’s Proposal</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The Aftermath</a:t>
            </a:r>
            <a:endParaRPr lang="en-GB" dirty="0">
              <a:solidFill>
                <a:srgbClr val="CC0000"/>
              </a:solidFill>
            </a:endParaRPr>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10</a:t>
            </a:fld>
            <a:endParaRPr lang="en-GB" dirty="0"/>
          </a:p>
        </p:txBody>
      </p:sp>
      <p:sp>
        <p:nvSpPr>
          <p:cNvPr id="11" name="Content Placeholder 10"/>
          <p:cNvSpPr>
            <a:spLocks noGrp="1"/>
          </p:cNvSpPr>
          <p:nvPr>
            <p:ph idx="1"/>
          </p:nvPr>
        </p:nvSpPr>
        <p:spPr>
          <a:xfrm>
            <a:off x="609600" y="1447800"/>
            <a:ext cx="8229600" cy="4525963"/>
          </a:xfrm>
        </p:spPr>
        <p:txBody>
          <a:bodyPr>
            <a:normAutofit fontScale="85000" lnSpcReduction="10000"/>
          </a:bodyPr>
          <a:lstStyle/>
          <a:p>
            <a:r>
              <a:rPr lang="en-GB" dirty="0" smtClean="0"/>
              <a:t>None of the submitted designs were accepted by King Charles 11.</a:t>
            </a:r>
          </a:p>
          <a:p>
            <a:r>
              <a:rPr lang="en-GB" dirty="0" smtClean="0"/>
              <a:t>The City was largely rebuilt upon the same design and street layout due to disputes in land ownerships.</a:t>
            </a:r>
          </a:p>
          <a:p>
            <a:r>
              <a:rPr lang="en-GB" dirty="0" smtClean="0"/>
              <a:t>Much of the old street plan was recreated in the new City, with improvements in hygiene and fire safety: wider streets, open and accessible wharves along the length of the Thames, with no houses obstructing access to the river, and, most importantly, buildings constructed of brick and stone, not wood.</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The Aftermath</a:t>
            </a:r>
            <a:endParaRPr lang="en-GB" dirty="0">
              <a:solidFill>
                <a:srgbClr val="CC0000"/>
              </a:solidFill>
            </a:endParaRPr>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11</a:t>
            </a:fld>
            <a:endParaRPr lang="en-GB" dirty="0"/>
          </a:p>
        </p:txBody>
      </p:sp>
      <p:sp>
        <p:nvSpPr>
          <p:cNvPr id="11" name="Content Placeholder 10"/>
          <p:cNvSpPr>
            <a:spLocks noGrp="1"/>
          </p:cNvSpPr>
          <p:nvPr>
            <p:ph idx="1"/>
          </p:nvPr>
        </p:nvSpPr>
        <p:spPr>
          <a:xfrm>
            <a:off x="609600" y="1447800"/>
            <a:ext cx="8229600" cy="4525963"/>
          </a:xfrm>
        </p:spPr>
        <p:txBody>
          <a:bodyPr>
            <a:normAutofit/>
          </a:bodyPr>
          <a:lstStyle/>
          <a:p>
            <a:r>
              <a:rPr lang="en-GB" dirty="0" smtClean="0"/>
              <a:t>In 1667, the London Building Act came into force.</a:t>
            </a:r>
          </a:p>
          <a:p>
            <a:r>
              <a:rPr lang="en-GB" dirty="0" smtClean="0"/>
              <a:t>It laid down that all houses were to be built in brick or stone. The number of storeys and width of walls were carefully specified. Streets should be wide enough to act as a fire break. This first Act applied to the walled City of London.</a:t>
            </a:r>
          </a:p>
          <a:p>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The Beginning of Building Control</a:t>
            </a:r>
            <a:endParaRPr lang="en-GB" dirty="0">
              <a:solidFill>
                <a:srgbClr val="CC0000"/>
              </a:solidFill>
            </a:endParaRPr>
          </a:p>
        </p:txBody>
      </p:sp>
      <p:sp>
        <p:nvSpPr>
          <p:cNvPr id="3" name="Content Placeholder 2"/>
          <p:cNvSpPr>
            <a:spLocks noGrp="1"/>
          </p:cNvSpPr>
          <p:nvPr>
            <p:ph idx="1"/>
          </p:nvPr>
        </p:nvSpPr>
        <p:spPr/>
        <p:txBody>
          <a:bodyPr>
            <a:normAutofit fontScale="92500" lnSpcReduction="10000"/>
          </a:bodyPr>
          <a:lstStyle/>
          <a:p>
            <a:r>
              <a:rPr lang="en-GB" dirty="0" smtClean="0"/>
              <a:t>The Building Acts of 1707 and 1709 extended that control to Westminster. They added a prohibition on timber cornices and required brick parapets to rise two and half feet above the garret floor. A comprehensive Act in 1774 covered the whole built-up area. Its detailed set of regulations included the stipulation that doors and windows should be recessed at least four inches from the front of the building. (The statute set a fashion which was soon emulated outside London.)</a:t>
            </a:r>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12</a:t>
            </a:fld>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The Rise of Building Control</a:t>
            </a:r>
            <a:endParaRPr lang="en-GB" dirty="0">
              <a:solidFill>
                <a:srgbClr val="CC0000"/>
              </a:solidFill>
            </a:endParaRPr>
          </a:p>
        </p:txBody>
      </p:sp>
      <p:sp>
        <p:nvSpPr>
          <p:cNvPr id="3" name="Content Placeholder 2"/>
          <p:cNvSpPr>
            <a:spLocks noGrp="1"/>
          </p:cNvSpPr>
          <p:nvPr>
            <p:ph idx="1"/>
          </p:nvPr>
        </p:nvSpPr>
        <p:spPr/>
        <p:txBody>
          <a:bodyPr/>
          <a:lstStyle/>
          <a:p>
            <a:r>
              <a:rPr lang="en-GB" dirty="0" smtClean="0"/>
              <a:t>By the 18th century some kind of building control had been established in many British cities.</a:t>
            </a:r>
          </a:p>
          <a:p>
            <a:r>
              <a:rPr lang="en-GB" dirty="0" smtClean="0"/>
              <a:t>The London Building Acts provided prototypes for provincial towns.</a:t>
            </a:r>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13</a:t>
            </a:fld>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Improvement Acts</a:t>
            </a:r>
            <a:endParaRPr lang="en-GB" dirty="0">
              <a:solidFill>
                <a:srgbClr val="CC0000"/>
              </a:solidFill>
            </a:endParaRPr>
          </a:p>
        </p:txBody>
      </p:sp>
      <p:sp>
        <p:nvSpPr>
          <p:cNvPr id="3" name="Content Placeholder 2"/>
          <p:cNvSpPr>
            <a:spLocks noGrp="1"/>
          </p:cNvSpPr>
          <p:nvPr>
            <p:ph idx="1"/>
          </p:nvPr>
        </p:nvSpPr>
        <p:spPr>
          <a:xfrm>
            <a:off x="457200" y="1600200"/>
            <a:ext cx="8229600" cy="4724400"/>
          </a:xfrm>
        </p:spPr>
        <p:txBody>
          <a:bodyPr>
            <a:normAutofit fontScale="77500" lnSpcReduction="20000"/>
          </a:bodyPr>
          <a:lstStyle/>
          <a:p>
            <a:pPr algn="just"/>
            <a:r>
              <a:rPr lang="en-GB" dirty="0" smtClean="0"/>
              <a:t>Towns sought to tackle a variety of problems through local improvement Acts. An Act of Parliament in 1757 established the Wide Streets Commission for Dublin. It operated until 1851, generating minute books, architectural drawings and maps, which are held by Dublin City Archives. Between 1800 and 1845 nearly 400 improvement Acts were passed for 208 towns in England and Wales. They might be concerned with street cleaning and lighting, or more ambitious. </a:t>
            </a:r>
          </a:p>
          <a:p>
            <a:pPr algn="just"/>
            <a:r>
              <a:rPr lang="en-GB" dirty="0" smtClean="0"/>
              <a:t>Acts for creating new streets and widening old ones gave the local authority at least a limited degree of building control.</a:t>
            </a:r>
          </a:p>
          <a:p>
            <a:pPr algn="just"/>
            <a:r>
              <a:rPr lang="en-GB" dirty="0" smtClean="0"/>
              <a:t> However, Building Regulation was a patchwork of different provisions in different places.</a:t>
            </a:r>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14</a:t>
            </a:fld>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Early Victorian Period</a:t>
            </a:r>
            <a:endParaRPr lang="en-GB" dirty="0">
              <a:solidFill>
                <a:srgbClr val="CC0000"/>
              </a:solidFill>
            </a:endParaRPr>
          </a:p>
        </p:txBody>
      </p:sp>
      <p:sp>
        <p:nvSpPr>
          <p:cNvPr id="3" name="Content Placeholder 2"/>
          <p:cNvSpPr>
            <a:spLocks noGrp="1"/>
          </p:cNvSpPr>
          <p:nvPr>
            <p:ph idx="1"/>
          </p:nvPr>
        </p:nvSpPr>
        <p:spPr/>
        <p:txBody>
          <a:bodyPr/>
          <a:lstStyle/>
          <a:p>
            <a:r>
              <a:rPr lang="en-GB" dirty="0" smtClean="0"/>
              <a:t>Concern mainly about the urban poor and their living conditions.</a:t>
            </a:r>
          </a:p>
          <a:p>
            <a:r>
              <a:rPr lang="en-GB" dirty="0" smtClean="0"/>
              <a:t>Cholera was rife.</a:t>
            </a:r>
          </a:p>
          <a:p>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15</a:t>
            </a:fld>
            <a:endParaRPr lang="en-GB" dirty="0"/>
          </a:p>
        </p:txBody>
      </p:sp>
      <p:pic>
        <p:nvPicPr>
          <p:cNvPr id="4098" name="Picture 2"/>
          <p:cNvPicPr>
            <a:picLocks noChangeAspect="1" noChangeArrowheads="1"/>
          </p:cNvPicPr>
          <p:nvPr/>
        </p:nvPicPr>
        <p:blipFill>
          <a:blip r:embed="rId2" cstate="print"/>
          <a:srcRect/>
          <a:stretch>
            <a:fillRect/>
          </a:stretch>
        </p:blipFill>
        <p:spPr bwMode="auto">
          <a:xfrm>
            <a:off x="3962400" y="2590800"/>
            <a:ext cx="4826226" cy="379869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304800" y="3429000"/>
            <a:ext cx="3505200" cy="27551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Mid to Late Victorian Period</a:t>
            </a:r>
            <a:endParaRPr lang="en-GB" dirty="0">
              <a:solidFill>
                <a:srgbClr val="CC0000"/>
              </a:solidFill>
            </a:endParaRPr>
          </a:p>
        </p:txBody>
      </p:sp>
      <p:sp>
        <p:nvSpPr>
          <p:cNvPr id="3" name="Content Placeholder 2"/>
          <p:cNvSpPr>
            <a:spLocks noGrp="1"/>
          </p:cNvSpPr>
          <p:nvPr>
            <p:ph idx="1"/>
          </p:nvPr>
        </p:nvSpPr>
        <p:spPr/>
        <p:txBody>
          <a:bodyPr>
            <a:normAutofit fontScale="85000" lnSpcReduction="20000"/>
          </a:bodyPr>
          <a:lstStyle/>
          <a:p>
            <a:r>
              <a:rPr lang="en-GB" dirty="0" smtClean="0"/>
              <a:t>It was a series of Public Health Acts that established a more consistent apparatus for controlling the urban fabric. The first such Act in 1848 had limited impact on buildings, but laid out the framework of local authority in England and Wales, known initially as boards of health. The Local Government Act of 1858 extended the powers of these local authorities to regulate the structure of buildings through bye-laws. The government issued a set of guidelines called the Form of Bye-laws, which were followed quite closely by most English and Welsh urban authorities in the 1860s. The Public Health Act of 1875 and associated Model Bye-laws consolidated building.</a:t>
            </a:r>
          </a:p>
          <a:p>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16</a:t>
            </a:fld>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C0000"/>
                </a:solidFill>
              </a:rPr>
              <a:t>Mid to Late Victorian Period</a:t>
            </a:r>
            <a:endParaRPr lang="en-GB" dirty="0">
              <a:solidFill>
                <a:srgbClr val="CC0000"/>
              </a:solidFill>
            </a:endParaRPr>
          </a:p>
        </p:txBody>
      </p:sp>
      <p:sp>
        <p:nvSpPr>
          <p:cNvPr id="3" name="Content Placeholder 2"/>
          <p:cNvSpPr>
            <a:spLocks noGrp="1"/>
          </p:cNvSpPr>
          <p:nvPr>
            <p:ph idx="1"/>
          </p:nvPr>
        </p:nvSpPr>
        <p:spPr/>
        <p:txBody>
          <a:bodyPr>
            <a:normAutofit/>
          </a:bodyPr>
          <a:lstStyle/>
          <a:p>
            <a:r>
              <a:rPr lang="en-GB" dirty="0" smtClean="0"/>
              <a:t>The Act of 1858 permitted local boards in England and Wales to require the deposit of plans for any new buildings or alterations.</a:t>
            </a:r>
          </a:p>
          <a:p>
            <a:endParaRPr lang="en-GB" dirty="0"/>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17</a:t>
            </a:fld>
            <a:endParaRPr lang="en-GB" dirty="0"/>
          </a:p>
        </p:txBody>
      </p:sp>
      <p:pic>
        <p:nvPicPr>
          <p:cNvPr id="1026" name="Picture 2"/>
          <p:cNvPicPr>
            <a:picLocks noChangeAspect="1" noChangeArrowheads="1"/>
          </p:cNvPicPr>
          <p:nvPr/>
        </p:nvPicPr>
        <p:blipFill>
          <a:blip r:embed="rId2" cstate="print"/>
          <a:srcRect/>
          <a:stretch>
            <a:fillRect/>
          </a:stretch>
        </p:blipFill>
        <p:spPr bwMode="auto">
          <a:xfrm>
            <a:off x="304800" y="3124200"/>
            <a:ext cx="1423988" cy="2886075"/>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676400" y="3200400"/>
            <a:ext cx="1381692" cy="2805113"/>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4953000" y="3810000"/>
            <a:ext cx="3400425" cy="2231757"/>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3352800" y="3124200"/>
            <a:ext cx="1114612" cy="32482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18</a:t>
            </a:fld>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19</a:t>
            </a:fld>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20</a:t>
            </a:fld>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21</a:t>
            </a:fld>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fld id="{17145FCE-0E3F-4604-880E-7604B066514B}" type="datetime1">
              <a:rPr lang="en-GB" smtClean="0"/>
              <a:pPr/>
              <a:t>15/09/2015</a:t>
            </a:fld>
            <a:endParaRPr lang="en-GB" dirty="0"/>
          </a:p>
        </p:txBody>
      </p:sp>
      <p:sp>
        <p:nvSpPr>
          <p:cNvPr id="5" name="Footer Placeholder 4"/>
          <p:cNvSpPr>
            <a:spLocks noGrp="1"/>
          </p:cNvSpPr>
          <p:nvPr>
            <p:ph type="ftr" sz="quarter" idx="11"/>
          </p:nvPr>
        </p:nvSpPr>
        <p:spPr/>
        <p:txBody>
          <a:bodyPr/>
          <a:lstStyle/>
          <a:p>
            <a:r>
              <a:rPr lang="en-GB" smtClean="0"/>
              <a:t>JT Roberts</a:t>
            </a:r>
            <a:endParaRPr lang="en-GB" dirty="0"/>
          </a:p>
        </p:txBody>
      </p:sp>
      <p:sp>
        <p:nvSpPr>
          <p:cNvPr id="6" name="Slide Number Placeholder 5"/>
          <p:cNvSpPr>
            <a:spLocks noGrp="1"/>
          </p:cNvSpPr>
          <p:nvPr>
            <p:ph type="sldNum" sz="quarter" idx="12"/>
          </p:nvPr>
        </p:nvSpPr>
        <p:spPr/>
        <p:txBody>
          <a:bodyPr/>
          <a:lstStyle/>
          <a:p>
            <a:fld id="{B637F958-C5DA-4F23-9353-7055FE792FDA}" type="slidenum">
              <a:rPr lang="en-GB" smtClean="0"/>
              <a:pPr/>
              <a:t>22</a:t>
            </a:fld>
            <a:endParaRPr lang="en-GB" dirty="0"/>
          </a:p>
        </p:txBody>
      </p:sp>
    </p:spTree>
  </p:cSld>
  <p:clrMapOvr>
    <a:masterClrMapping/>
  </p:clrMapOvr>
</p:sld>
</file>

<file path=ppt/theme/theme1.xml><?xml version="1.0" encoding="utf-8"?>
<a:theme xmlns:a="http://schemas.openxmlformats.org/drawingml/2006/main" name="The Origin of Legislat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 Origin of Legislation</Template>
  <TotalTime>0</TotalTime>
  <Words>950</Words>
  <Application>Microsoft Office PowerPoint</Application>
  <PresentationFormat>On-screen Show (4:3)</PresentationFormat>
  <Paragraphs>110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The Origin of Legislation</vt:lpstr>
      <vt:lpstr>Londinium in Roman Times</vt:lpstr>
      <vt:lpstr>HOW LEGISLATION BEGAN  </vt:lpstr>
      <vt:lpstr>Area Covered by the City of London</vt:lpstr>
      <vt:lpstr>City of London Wall superimposed on a Google Earth image</vt:lpstr>
      <vt:lpstr>The Late Medieval Period 1300-1500 AD</vt:lpstr>
      <vt:lpstr>London, September 1st, 1666</vt:lpstr>
      <vt:lpstr>London, September 2nd, 1666</vt:lpstr>
      <vt:lpstr>Cause &amp; Spread of the Fire</vt:lpstr>
      <vt:lpstr>The Aftermath</vt:lpstr>
      <vt:lpstr>The Aftermath</vt:lpstr>
      <vt:lpstr>The Aftermath</vt:lpstr>
      <vt:lpstr>The Beginning of Building Control</vt:lpstr>
      <vt:lpstr>The Rise of Building Control</vt:lpstr>
      <vt:lpstr>Improvement Acts</vt:lpstr>
      <vt:lpstr>Early Victorian Period</vt:lpstr>
      <vt:lpstr>Mid to Late Victorian Period</vt:lpstr>
      <vt:lpstr>Mid to Late Victorian Period</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Londinium in Roman Times</dc:title>
  <dc:creator>Windows User</dc:creator>
  <cp:lastModifiedBy>Windows User</cp:lastModifiedBy>
  <cp:revision>1</cp:revision>
  <dcterms:created xsi:type="dcterms:W3CDTF">2015-09-15T09:07:18Z</dcterms:created>
  <dcterms:modified xsi:type="dcterms:W3CDTF">2015-09-15T09:08:04Z</dcterms:modified>
</cp:coreProperties>
</file>